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68" r:id="rId2"/>
    <p:sldId id="256" r:id="rId3"/>
    <p:sldId id="257" r:id="rId4"/>
    <p:sldId id="258" r:id="rId5"/>
    <p:sldId id="261" r:id="rId6"/>
    <p:sldId id="262" r:id="rId7"/>
    <p:sldId id="263" r:id="rId8"/>
    <p:sldId id="259" r:id="rId9"/>
    <p:sldId id="266" r:id="rId10"/>
    <p:sldId id="267" r:id="rId11"/>
    <p:sldId id="260"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8314BB-ED4F-698B-0BDE-BA17BF6B0075}" v="9" dt="2023-10-17T10:26:35.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6" autoAdjust="0"/>
    <p:restoredTop sz="94660"/>
  </p:normalViewPr>
  <p:slideViewPr>
    <p:cSldViewPr snapToGrid="0">
      <p:cViewPr>
        <p:scale>
          <a:sx n="66" d="100"/>
          <a:sy n="66" d="100"/>
        </p:scale>
        <p:origin x="69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 Dumitru (2242721)" userId="S::2242721@student.uwtsd.ac.uk::24ca5008-7e96-4630-8e90-97e32e2f9f83" providerId="AD" clId="Web-{288314BB-ED4F-698B-0BDE-BA17BF6B0075}"/>
    <pc:docChg chg="modSld sldOrd">
      <pc:chgData name="Marinela Dumitru (2242721)" userId="S::2242721@student.uwtsd.ac.uk::24ca5008-7e96-4630-8e90-97e32e2f9f83" providerId="AD" clId="Web-{288314BB-ED4F-698B-0BDE-BA17BF6B0075}" dt="2023-10-17T10:26:35.159" v="8"/>
      <pc:docMkLst>
        <pc:docMk/>
      </pc:docMkLst>
      <pc:sldChg chg="modSp">
        <pc:chgData name="Marinela Dumitru (2242721)" userId="S::2242721@student.uwtsd.ac.uk::24ca5008-7e96-4630-8e90-97e32e2f9f83" providerId="AD" clId="Web-{288314BB-ED4F-698B-0BDE-BA17BF6B0075}" dt="2023-10-17T10:26:28.221" v="7" actId="20577"/>
        <pc:sldMkLst>
          <pc:docMk/>
          <pc:sldMk cId="1181036315" sldId="256"/>
        </pc:sldMkLst>
        <pc:spChg chg="mod">
          <ac:chgData name="Marinela Dumitru (2242721)" userId="S::2242721@student.uwtsd.ac.uk::24ca5008-7e96-4630-8e90-97e32e2f9f83" providerId="AD" clId="Web-{288314BB-ED4F-698B-0BDE-BA17BF6B0075}" dt="2023-10-17T10:26:28.221" v="7" actId="20577"/>
          <ac:spMkLst>
            <pc:docMk/>
            <pc:sldMk cId="1181036315" sldId="256"/>
            <ac:spMk id="4" creationId="{00000000-0000-0000-0000-000000000000}"/>
          </ac:spMkLst>
        </pc:spChg>
      </pc:sldChg>
      <pc:sldChg chg="ord">
        <pc:chgData name="Marinela Dumitru (2242721)" userId="S::2242721@student.uwtsd.ac.uk::24ca5008-7e96-4630-8e90-97e32e2f9f83" providerId="AD" clId="Web-{288314BB-ED4F-698B-0BDE-BA17BF6B0075}" dt="2023-10-17T10:26:35.159" v="8"/>
        <pc:sldMkLst>
          <pc:docMk/>
          <pc:sldMk cId="2699492201" sldId="268"/>
        </pc:sldMkLst>
      </pc:sldChg>
    </pc:docChg>
  </pc:docChgLst>
  <pc:docChgLst>
    <pc:chgData name="Marinela Dumitru (2242721)" userId="24ca5008-7e96-4630-8e90-97e32e2f9f83" providerId="ADAL" clId="{4F16E033-F7AC-4259-8E20-B4E974AB804C}"/>
    <pc:docChg chg="custSel addSld modSld sldOrd">
      <pc:chgData name="Marinela Dumitru (2242721)" userId="24ca5008-7e96-4630-8e90-97e32e2f9f83" providerId="ADAL" clId="{4F16E033-F7AC-4259-8E20-B4E974AB804C}" dt="2023-10-16T12:00:36.871" v="693" actId="478"/>
      <pc:docMkLst>
        <pc:docMk/>
      </pc:docMkLst>
      <pc:sldChg chg="delSp modSp new mod ord">
        <pc:chgData name="Marinela Dumitru (2242721)" userId="24ca5008-7e96-4630-8e90-97e32e2f9f83" providerId="ADAL" clId="{4F16E033-F7AC-4259-8E20-B4E974AB804C}" dt="2023-10-16T12:00:36.871" v="693" actId="478"/>
        <pc:sldMkLst>
          <pc:docMk/>
          <pc:sldMk cId="2699492201" sldId="268"/>
        </pc:sldMkLst>
        <pc:spChg chg="del mod">
          <ac:chgData name="Marinela Dumitru (2242721)" userId="24ca5008-7e96-4630-8e90-97e32e2f9f83" providerId="ADAL" clId="{4F16E033-F7AC-4259-8E20-B4E974AB804C}" dt="2023-10-16T12:00:36.871" v="693" actId="478"/>
          <ac:spMkLst>
            <pc:docMk/>
            <pc:sldMk cId="2699492201" sldId="268"/>
            <ac:spMk id="2" creationId="{D6D25A3D-7F28-8563-D3DE-EE6410EBE915}"/>
          </ac:spMkLst>
        </pc:spChg>
        <pc:spChg chg="mod">
          <ac:chgData name="Marinela Dumitru (2242721)" userId="24ca5008-7e96-4630-8e90-97e32e2f9f83" providerId="ADAL" clId="{4F16E033-F7AC-4259-8E20-B4E974AB804C}" dt="2023-10-15T20:48:52.584" v="649" actId="20577"/>
          <ac:spMkLst>
            <pc:docMk/>
            <pc:sldMk cId="2699492201" sldId="268"/>
            <ac:spMk id="3" creationId="{D4A16357-809F-24F6-3DA8-99FE24BE12C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5D35F-32C3-4961-A70E-7AEB107F852F}"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662423-83EB-4014-ADC1-FBD117F125ED}" type="slidenum">
              <a:rPr lang="en-US" smtClean="0"/>
              <a:t>‹#›</a:t>
            </a:fld>
            <a:endParaRPr lang="en-US"/>
          </a:p>
        </p:txBody>
      </p:sp>
    </p:spTree>
    <p:extLst>
      <p:ext uri="{BB962C8B-B14F-4D97-AF65-F5344CB8AC3E}">
        <p14:creationId xmlns:p14="http://schemas.microsoft.com/office/powerpoint/2010/main" val="1005712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	A well-known luxury hotel chain that is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around the globe as an example of grace and riches is JW Marriott. The openness and sophisticated architecture of the rooms and suites of JW Marriott hotels are well known. These rooms and suites are designed to provide visitors with the highest level of luxury and comfort (Sari, 2017). The entire attraction of the stay is increased by the fact that many of the hotels have breathtaking vistas. One of the things that sets the businesses apart is that the hotels usually have spotless interior design that exudes grace and elegance. Fabulous dining is one of the nicest parts of visiting a JW Marriott hotel. Many of these hotels include restaurants, bars, and cafés that provide a wide variety of delicious food, from global </a:t>
            </a:r>
            <a:r>
              <a:rPr lang="en-US" sz="1200" kern="1200" dirty="0" err="1">
                <a:solidFill>
                  <a:schemeClr val="tx1"/>
                </a:solidFill>
                <a:effectLst/>
                <a:latin typeface="+mn-lt"/>
                <a:ea typeface="+mn-ea"/>
                <a:cs typeface="+mn-cs"/>
              </a:rPr>
              <a:t>specialities</a:t>
            </a:r>
            <a:r>
              <a:rPr lang="en-US" sz="1200" kern="1200" dirty="0">
                <a:solidFill>
                  <a:schemeClr val="tx1"/>
                </a:solidFill>
                <a:effectLst/>
                <a:latin typeface="+mn-lt"/>
                <a:ea typeface="+mn-ea"/>
                <a:cs typeface="+mn-cs"/>
              </a:rPr>
              <a:t> to locally inspired dishes. Visitors are encouraged to use their taste senses to go on a culinary adventure (</a:t>
            </a:r>
            <a:r>
              <a:rPr lang="en-US" sz="1200" kern="1200" dirty="0" err="1">
                <a:solidFill>
                  <a:schemeClr val="tx1"/>
                </a:solidFill>
                <a:effectLst/>
                <a:latin typeface="+mn-lt"/>
                <a:ea typeface="+mn-ea"/>
                <a:cs typeface="+mn-cs"/>
              </a:rPr>
              <a:t>Aluculesei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Bulin</a:t>
            </a:r>
            <a:r>
              <a:rPr lang="en-US" sz="1200" kern="1200" dirty="0">
                <a:solidFill>
                  <a:schemeClr val="tx1"/>
                </a:solidFill>
                <a:effectLst/>
                <a:latin typeface="+mn-lt"/>
                <a:ea typeface="+mn-ea"/>
                <a:cs typeface="+mn-cs"/>
              </a:rPr>
              <a:t>, 2017).</a:t>
            </a:r>
          </a:p>
          <a:p>
            <a:r>
              <a:rPr lang="en-US" sz="1200" kern="1200" dirty="0">
                <a:solidFill>
                  <a:schemeClr val="tx1"/>
                </a:solidFill>
                <a:effectLst/>
                <a:latin typeface="+mn-lt"/>
                <a:ea typeface="+mn-ea"/>
                <a:cs typeface="+mn-cs"/>
              </a:rPr>
              <a:t>	The aim of this presentation is to evaluate the main consumers of JW Marriott, the significance of hospitality, and the hotel's meeting guest expectations. The overview of the JW Marriott, the main consumer of JW Marriott, and the nature of guest service and facilities will be discussed in this presentation. The scope and role of guest service and facilities, the significance of hospitality, and the hotel's meeting guest expectations will be demonstrated in this presentation. </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4</a:t>
            </a:fld>
            <a:endParaRPr lang="en-US"/>
          </a:p>
        </p:txBody>
      </p:sp>
    </p:spTree>
    <p:extLst>
      <p:ext uri="{BB962C8B-B14F-4D97-AF65-F5344CB8AC3E}">
        <p14:creationId xmlns:p14="http://schemas.microsoft.com/office/powerpoint/2010/main" val="3567667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Main Consumer of JW Marriott</a:t>
            </a:r>
          </a:p>
          <a:p>
            <a:r>
              <a:rPr lang="en-US" sz="1200" b="1" kern="1200" dirty="0">
                <a:solidFill>
                  <a:schemeClr val="tx1"/>
                </a:solidFill>
                <a:effectLst/>
                <a:latin typeface="+mn-lt"/>
                <a:ea typeface="+mn-ea"/>
                <a:cs typeface="+mn-cs"/>
              </a:rPr>
              <a:t>Luxury and Elegance</a:t>
            </a:r>
            <a:r>
              <a:rPr lang="en-US" sz="1200" kern="1200" dirty="0">
                <a:solidFill>
                  <a:schemeClr val="tx1"/>
                </a:solidFill>
                <a:effectLst/>
                <a:latin typeface="+mn-lt"/>
                <a:ea typeface="+mn-ea"/>
                <a:cs typeface="+mn-cs"/>
              </a:rPr>
              <a:t> - JW Marriott is a byword for style and luxury, and the business is well known for offering opulent lodgings with cutting-edge decor and first-rate service. Visitors to a luxury facility want to feel as if they are the only ones in the room when enjoying a remarkable experience (</a:t>
            </a:r>
            <a:r>
              <a:rPr lang="en-US" sz="1200" kern="1200" dirty="0" err="1">
                <a:solidFill>
                  <a:schemeClr val="tx1"/>
                </a:solidFill>
                <a:effectLst/>
                <a:latin typeface="+mn-lt"/>
                <a:ea typeface="+mn-ea"/>
                <a:cs typeface="+mn-cs"/>
              </a:rPr>
              <a:t>Wibawa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Mathilda</a:t>
            </a:r>
            <a:r>
              <a:rPr lang="en-US" sz="1200" kern="1200" dirty="0">
                <a:solidFill>
                  <a:schemeClr val="tx1"/>
                </a:solidFill>
                <a:effectLst/>
                <a:latin typeface="+mn-lt"/>
                <a:ea typeface="+mn-ea"/>
                <a:cs typeface="+mn-cs"/>
              </a:rPr>
              <a:t>, 2023). JW Marriott hotels provide both. Everything about the hotels, from the luxurious linens to the well-thought-out, roomy rooms and suites, is intended to pamper its visitors.</a:t>
            </a:r>
          </a:p>
          <a:p>
            <a:r>
              <a:rPr lang="en-US" sz="1200" b="1" kern="1200" dirty="0">
                <a:solidFill>
                  <a:schemeClr val="tx1"/>
                </a:solidFill>
                <a:effectLst/>
                <a:latin typeface="+mn-lt"/>
                <a:ea typeface="+mn-ea"/>
                <a:cs typeface="+mn-cs"/>
              </a:rPr>
              <a:t>World-Class Dining</a:t>
            </a:r>
            <a:r>
              <a:rPr lang="en-US" sz="1200" kern="1200" dirty="0">
                <a:solidFill>
                  <a:schemeClr val="tx1"/>
                </a:solidFill>
                <a:effectLst/>
                <a:latin typeface="+mn-lt"/>
                <a:ea typeface="+mn-ea"/>
                <a:cs typeface="+mn-cs"/>
              </a:rPr>
              <a:t> - The food served at JW Marriott hotels is really good. Even the pickiest guests will be delighted by these hotels' upscale eateries, bars, and retail spaces.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with flair expect fine dining and first-rate service, both of which JW Marriott provides in spades. Whether they choose to try cuisines from across the globe or dishes inspired by local ingredients, guests can expect a gastronomic adventure that caters to their sophisticated preferences (</a:t>
            </a:r>
            <a:r>
              <a:rPr lang="en-US" sz="1200" kern="1200" dirty="0" err="1">
                <a:solidFill>
                  <a:schemeClr val="tx1"/>
                </a:solidFill>
                <a:effectLst/>
                <a:latin typeface="+mn-lt"/>
                <a:ea typeface="+mn-ea"/>
                <a:cs typeface="+mn-cs"/>
              </a:rPr>
              <a:t>Harnjo</a:t>
            </a:r>
            <a:r>
              <a:rPr lang="en-US" sz="1200" kern="1200" dirty="0">
                <a:solidFill>
                  <a:schemeClr val="tx1"/>
                </a:solidFill>
                <a:effectLst/>
                <a:latin typeface="+mn-lt"/>
                <a:ea typeface="+mn-ea"/>
                <a:cs typeface="+mn-cs"/>
              </a:rPr>
              <a:t> et al., 2021).</a:t>
            </a:r>
          </a:p>
          <a:p>
            <a:r>
              <a:rPr lang="en-US" sz="1200" b="1" kern="1200" dirty="0" err="1">
                <a:solidFill>
                  <a:schemeClr val="tx1"/>
                </a:solidFill>
                <a:effectLst/>
                <a:latin typeface="+mn-lt"/>
                <a:ea typeface="+mn-ea"/>
                <a:cs typeface="+mn-cs"/>
              </a:rPr>
              <a:t>Customised</a:t>
            </a:r>
            <a:r>
              <a:rPr lang="en-US" sz="1200" b="1" kern="1200" dirty="0">
                <a:solidFill>
                  <a:schemeClr val="tx1"/>
                </a:solidFill>
                <a:effectLst/>
                <a:latin typeface="+mn-lt"/>
                <a:ea typeface="+mn-ea"/>
                <a:cs typeface="+mn-cs"/>
              </a:rPr>
              <a:t> Service</a:t>
            </a:r>
            <a:r>
              <a:rPr lang="en-US" sz="1200" kern="1200" dirty="0">
                <a:solidFill>
                  <a:schemeClr val="tx1"/>
                </a:solidFill>
                <a:effectLst/>
                <a:latin typeface="+mn-lt"/>
                <a:ea typeface="+mn-ea"/>
                <a:cs typeface="+mn-cs"/>
              </a:rPr>
              <a:t> - The JW Marriott understands that discerning guests need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attention. All of the requirements of the guests at these hotels are attended to with the utmost care and promptness by the discrete and polite personnel. Each guest is meant to have an amazing and distinctive experience, which is why there is such a high standard of care and attention. This covers both in-room dining and domestic services.</a:t>
            </a:r>
          </a:p>
          <a:p>
            <a:r>
              <a:rPr lang="en-US" sz="1200" b="1" kern="1200" dirty="0">
                <a:solidFill>
                  <a:schemeClr val="tx1"/>
                </a:solidFill>
                <a:effectLst/>
                <a:latin typeface="+mn-lt"/>
                <a:ea typeface="+mn-ea"/>
                <a:cs typeface="+mn-cs"/>
              </a:rPr>
              <a:t>Spa and Wellness Facilities</a:t>
            </a:r>
            <a:r>
              <a:rPr lang="en-US" sz="1200" kern="1200" dirty="0">
                <a:solidFill>
                  <a:schemeClr val="tx1"/>
                </a:solidFill>
                <a:effectLst/>
                <a:latin typeface="+mn-lt"/>
                <a:ea typeface="+mn-ea"/>
                <a:cs typeface="+mn-cs"/>
              </a:rPr>
              <a:t> - World-class spas and fitness facilities can be found at many JW Marriott hotels since wellness is an integral part of luxury travel. Modern clubs with state-of-the-art health offerings allow patrons to unwind while sticking to their fitness schedules. These services seek to enhance their entire travel experience by attending to the physical and mental needs of first-class passengers (Dung and </a:t>
            </a:r>
            <a:r>
              <a:rPr lang="en-US" sz="1200" kern="1200" dirty="0" err="1">
                <a:solidFill>
                  <a:schemeClr val="tx1"/>
                </a:solidFill>
                <a:effectLst/>
                <a:latin typeface="+mn-lt"/>
                <a:ea typeface="+mn-ea"/>
                <a:cs typeface="+mn-cs"/>
              </a:rPr>
              <a:t>Thang</a:t>
            </a:r>
            <a:r>
              <a:rPr lang="en-US" sz="1200" kern="1200" dirty="0">
                <a:solidFill>
                  <a:schemeClr val="tx1"/>
                </a:solidFill>
                <a:effectLst/>
                <a:latin typeface="+mn-lt"/>
                <a:ea typeface="+mn-ea"/>
                <a:cs typeface="+mn-cs"/>
              </a:rPr>
              <a:t>, 2022).</a:t>
            </a:r>
          </a:p>
          <a:p>
            <a:r>
              <a:rPr lang="en-US" sz="1200" b="1" kern="1200" dirty="0">
                <a:solidFill>
                  <a:schemeClr val="tx1"/>
                </a:solidFill>
                <a:effectLst/>
                <a:latin typeface="+mn-lt"/>
                <a:ea typeface="+mn-ea"/>
                <a:cs typeface="+mn-cs"/>
              </a:rPr>
              <a:t>Distinctive Locations</a:t>
            </a:r>
            <a:r>
              <a:rPr lang="en-US" sz="1200" kern="1200" dirty="0">
                <a:solidFill>
                  <a:schemeClr val="tx1"/>
                </a:solidFill>
                <a:effectLst/>
                <a:latin typeface="+mn-lt"/>
                <a:ea typeface="+mn-ea"/>
                <a:cs typeface="+mn-cs"/>
              </a:rPr>
              <a:t> - JW Marriott hotels are purposefully situated in some of the world's most popular tourist locations. Whether its hotels are located on a serene shoreline or in the heart of a bustling metropolis, the firm makes sure all of them are in ideal settings. These residences are close to local landmarks and provide breathtaking views. When looking for a luxurious vacation destination that offers convenience and elegance, the JW Marriott is a great choice.</a:t>
            </a:r>
          </a:p>
          <a:p>
            <a:r>
              <a:rPr lang="en-US" sz="1200" b="1" kern="1200" dirty="0">
                <a:solidFill>
                  <a:schemeClr val="tx1"/>
                </a:solidFill>
                <a:effectLst/>
                <a:latin typeface="+mn-lt"/>
                <a:ea typeface="+mn-ea"/>
                <a:cs typeface="+mn-cs"/>
              </a:rPr>
              <a:t>Brand Reputation</a:t>
            </a:r>
            <a:r>
              <a:rPr lang="en-US" sz="1200" kern="1200" dirty="0">
                <a:solidFill>
                  <a:schemeClr val="tx1"/>
                </a:solidFill>
                <a:effectLst/>
                <a:latin typeface="+mn-lt"/>
                <a:ea typeface="+mn-ea"/>
                <a:cs typeface="+mn-cs"/>
              </a:rPr>
              <a:t> – According to </a:t>
            </a:r>
            <a:r>
              <a:rPr lang="en-US" sz="1200" kern="1200" dirty="0" err="1">
                <a:solidFill>
                  <a:schemeClr val="tx1"/>
                </a:solidFill>
                <a:effectLst/>
                <a:latin typeface="+mn-lt"/>
                <a:ea typeface="+mn-ea"/>
                <a:cs typeface="+mn-cs"/>
              </a:rPr>
              <a:t>Catana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Toma</a:t>
            </a:r>
            <a:r>
              <a:rPr lang="en-US" sz="1200" kern="1200" dirty="0">
                <a:solidFill>
                  <a:schemeClr val="tx1"/>
                </a:solidFill>
                <a:effectLst/>
                <a:latin typeface="+mn-lt"/>
                <a:ea typeface="+mn-ea"/>
                <a:cs typeface="+mn-cs"/>
              </a:rPr>
              <a:t> (2021), the Marriott International brand, which is well-known for its dedication to providing top-notch customer service, is associated with the JW Marriott. Luxury visitors have trust in it because the brand has a long history of offering outstanding service and lavish experiences. Visitors who have previously stayed at JW Marriott and had a good experience are probably going to come again.</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5</a:t>
            </a:fld>
            <a:endParaRPr lang="en-US"/>
          </a:p>
        </p:txBody>
      </p:sp>
    </p:spTree>
    <p:extLst>
      <p:ext uri="{BB962C8B-B14F-4D97-AF65-F5344CB8AC3E}">
        <p14:creationId xmlns:p14="http://schemas.microsoft.com/office/powerpoint/2010/main" val="3402377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Nature of Guest Service and Facilities </a:t>
            </a:r>
          </a:p>
          <a:p>
            <a:r>
              <a:rPr lang="en-US" sz="1200" b="1" kern="1200" dirty="0">
                <a:solidFill>
                  <a:schemeClr val="tx1"/>
                </a:solidFill>
                <a:effectLst/>
                <a:latin typeface="+mn-lt"/>
                <a:ea typeface="+mn-ea"/>
                <a:cs typeface="+mn-cs"/>
              </a:rPr>
              <a:t>Accommodations</a:t>
            </a:r>
            <a:r>
              <a:rPr lang="en-US" sz="1200" kern="1200" dirty="0">
                <a:solidFill>
                  <a:schemeClr val="tx1"/>
                </a:solidFill>
                <a:effectLst/>
                <a:latin typeface="+mn-lt"/>
                <a:ea typeface="+mn-ea"/>
                <a:cs typeface="+mn-cs"/>
              </a:rPr>
              <a:t> - A hotel or resort's rooms and suites ought to be </a:t>
            </a:r>
            <a:r>
              <a:rPr lang="en-US" sz="1200" kern="1200" dirty="0" err="1">
                <a:solidFill>
                  <a:schemeClr val="tx1"/>
                </a:solidFill>
                <a:effectLst/>
                <a:latin typeface="+mn-lt"/>
                <a:ea typeface="+mn-ea"/>
                <a:cs typeface="+mn-cs"/>
              </a:rPr>
              <a:t>cosy</a:t>
            </a:r>
            <a:r>
              <a:rPr lang="en-US" sz="1200" kern="1200" dirty="0">
                <a:solidFill>
                  <a:schemeClr val="tx1"/>
                </a:solidFill>
                <a:effectLst/>
                <a:latin typeface="+mn-lt"/>
                <a:ea typeface="+mn-ea"/>
                <a:cs typeface="+mn-cs"/>
              </a:rPr>
              <a:t> and tastefully furnished. This has contemporary conveniences, including luscious beds, tasteful furniture, and state-of-the-art electronics (</a:t>
            </a:r>
            <a:r>
              <a:rPr lang="en-US" sz="1200" kern="1200" dirty="0" err="1">
                <a:solidFill>
                  <a:schemeClr val="tx1"/>
                </a:solidFill>
                <a:effectLst/>
                <a:latin typeface="+mn-lt"/>
                <a:ea typeface="+mn-ea"/>
                <a:cs typeface="+mn-cs"/>
              </a:rPr>
              <a:t>Oshins</a:t>
            </a:r>
            <a:r>
              <a:rPr lang="en-US" sz="1200" kern="1200" dirty="0">
                <a:solidFill>
                  <a:schemeClr val="tx1"/>
                </a:solidFill>
                <a:effectLst/>
                <a:latin typeface="+mn-lt"/>
                <a:ea typeface="+mn-ea"/>
                <a:cs typeface="+mn-cs"/>
              </a:rPr>
              <a:t>, 2017).</a:t>
            </a:r>
          </a:p>
          <a:p>
            <a:r>
              <a:rPr lang="en-US" sz="1200" b="1" kern="1200" dirty="0">
                <a:solidFill>
                  <a:schemeClr val="tx1"/>
                </a:solidFill>
                <a:effectLst/>
                <a:latin typeface="+mn-lt"/>
                <a:ea typeface="+mn-ea"/>
                <a:cs typeface="+mn-cs"/>
              </a:rPr>
              <a:t>Dining</a:t>
            </a:r>
            <a:r>
              <a:rPr lang="en-US" sz="1200" kern="1200" dirty="0">
                <a:solidFill>
                  <a:schemeClr val="tx1"/>
                </a:solidFill>
                <a:effectLst/>
                <a:latin typeface="+mn-lt"/>
                <a:ea typeface="+mn-ea"/>
                <a:cs typeface="+mn-cs"/>
              </a:rPr>
              <a:t> - Customers have a wider selection of eating experiences when a business provides a range of dining alternatives, from fancy restaurants to informal cafés and pubs.</a:t>
            </a:r>
          </a:p>
          <a:p>
            <a:r>
              <a:rPr lang="en-US" sz="1200" b="1" kern="1200" dirty="0">
                <a:solidFill>
                  <a:schemeClr val="tx1"/>
                </a:solidFill>
                <a:effectLst/>
                <a:latin typeface="+mn-lt"/>
                <a:ea typeface="+mn-ea"/>
                <a:cs typeface="+mn-cs"/>
              </a:rPr>
              <a:t>Concierge Services</a:t>
            </a:r>
            <a:r>
              <a:rPr lang="en-US" sz="1200" kern="1200" dirty="0">
                <a:solidFill>
                  <a:schemeClr val="tx1"/>
                </a:solidFill>
                <a:effectLst/>
                <a:latin typeface="+mn-lt"/>
                <a:ea typeface="+mn-ea"/>
                <a:cs typeface="+mn-cs"/>
              </a:rPr>
              <a:t> - A customer's visit may be less stressful and more pleasurable by using concierge services, which help with bookings, transportation arrangements, and activity recommendations in the area.</a:t>
            </a:r>
          </a:p>
          <a:p>
            <a:r>
              <a:rPr lang="en-US" sz="1200" b="1" kern="1200" dirty="0">
                <a:solidFill>
                  <a:schemeClr val="tx1"/>
                </a:solidFill>
                <a:effectLst/>
                <a:latin typeface="+mn-lt"/>
                <a:ea typeface="+mn-ea"/>
                <a:cs typeface="+mn-cs"/>
              </a:rPr>
              <a:t>Wellness and Recreation</a:t>
            </a:r>
            <a:r>
              <a:rPr lang="en-US" sz="1200" kern="1200" dirty="0">
                <a:solidFill>
                  <a:schemeClr val="tx1"/>
                </a:solidFill>
                <a:effectLst/>
                <a:latin typeface="+mn-lt"/>
                <a:ea typeface="+mn-ea"/>
                <a:cs typeface="+mn-cs"/>
              </a:rPr>
              <a:t> - These amenities, which also include swimming pools, exercise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spas, improve visitors' physical and emotional well-being (Zhang et al., 2015). </a:t>
            </a:r>
          </a:p>
          <a:p>
            <a:r>
              <a:rPr lang="en-US" sz="1200" b="1" kern="1200" dirty="0">
                <a:solidFill>
                  <a:schemeClr val="tx1"/>
                </a:solidFill>
                <a:effectLst/>
                <a:latin typeface="+mn-lt"/>
                <a:ea typeface="+mn-ea"/>
                <a:cs typeface="+mn-cs"/>
              </a:rPr>
              <a:t>Meetings and Events</a:t>
            </a:r>
            <a:r>
              <a:rPr lang="en-US" sz="1200" kern="1200" dirty="0">
                <a:solidFill>
                  <a:schemeClr val="tx1"/>
                </a:solidFill>
                <a:effectLst/>
                <a:latin typeface="+mn-lt"/>
                <a:ea typeface="+mn-ea"/>
                <a:cs typeface="+mn-cs"/>
              </a:rPr>
              <a:t> - Well-equipped meeting spaces and event venues are crucial, particularly for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event planners.</a:t>
            </a:r>
          </a:p>
          <a:p>
            <a:r>
              <a:rPr lang="en-US" sz="1200" b="1" kern="1200" dirty="0">
                <a:solidFill>
                  <a:schemeClr val="tx1"/>
                </a:solidFill>
                <a:effectLst/>
                <a:latin typeface="+mn-lt"/>
                <a:ea typeface="+mn-ea"/>
                <a:cs typeface="+mn-cs"/>
              </a:rPr>
              <a:t>Technology</a:t>
            </a:r>
            <a:r>
              <a:rPr lang="en-US" sz="1200" kern="1200" dirty="0">
                <a:solidFill>
                  <a:schemeClr val="tx1"/>
                </a:solidFill>
                <a:effectLst/>
                <a:latin typeface="+mn-lt"/>
                <a:ea typeface="+mn-ea"/>
                <a:cs typeface="+mn-cs"/>
              </a:rPr>
              <a:t> – According to </a:t>
            </a:r>
            <a:r>
              <a:rPr lang="en-US" sz="1200" kern="1200" dirty="0" err="1">
                <a:solidFill>
                  <a:schemeClr val="tx1"/>
                </a:solidFill>
                <a:effectLst/>
                <a:latin typeface="+mn-lt"/>
                <a:ea typeface="+mn-ea"/>
                <a:cs typeface="+mn-cs"/>
              </a:rPr>
              <a:t>Tasci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Guillet</a:t>
            </a:r>
            <a:r>
              <a:rPr lang="en-US" sz="1200" kern="1200" dirty="0">
                <a:solidFill>
                  <a:schemeClr val="tx1"/>
                </a:solidFill>
                <a:effectLst/>
                <a:latin typeface="+mn-lt"/>
                <a:ea typeface="+mn-ea"/>
                <a:cs typeface="+mn-cs"/>
              </a:rPr>
              <a:t> (2016), high-speed Internet, in-room entertainment, and smart room settings make visitors' stays more convenient and seamless.</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6</a:t>
            </a:fld>
            <a:endParaRPr lang="en-US"/>
          </a:p>
        </p:txBody>
      </p:sp>
    </p:spTree>
    <p:extLst>
      <p:ext uri="{BB962C8B-B14F-4D97-AF65-F5344CB8AC3E}">
        <p14:creationId xmlns:p14="http://schemas.microsoft.com/office/powerpoint/2010/main" val="1580287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Scope of Guest Services and Facilities at JW Marriott</a:t>
            </a:r>
          </a:p>
          <a:p>
            <a:r>
              <a:rPr lang="en-US" sz="1200" b="1" kern="1200" dirty="0">
                <a:solidFill>
                  <a:schemeClr val="tx1"/>
                </a:solidFill>
                <a:effectLst/>
                <a:latin typeface="+mn-lt"/>
                <a:ea typeface="+mn-ea"/>
                <a:cs typeface="+mn-cs"/>
              </a:rPr>
              <a:t>Luxurious Accommodations</a:t>
            </a:r>
            <a:r>
              <a:rPr lang="en-US" sz="1200" kern="1200" dirty="0">
                <a:solidFill>
                  <a:schemeClr val="tx1"/>
                </a:solidFill>
                <a:effectLst/>
                <a:latin typeface="+mn-lt"/>
                <a:ea typeface="+mn-ea"/>
                <a:cs typeface="+mn-cs"/>
              </a:rPr>
              <a:t> - The JW Marriott is happy to provide large, elegantly designed rooms and suites with high-end facilities. This features state-of-the-art technology, opulent bathroom items, and comfortable beds (Amanda, 2017).</a:t>
            </a:r>
          </a:p>
          <a:p>
            <a:r>
              <a:rPr lang="en-US" sz="1200" b="1" kern="1200" dirty="0">
                <a:solidFill>
                  <a:schemeClr val="tx1"/>
                </a:solidFill>
                <a:effectLst/>
                <a:latin typeface="+mn-lt"/>
                <a:ea typeface="+mn-ea"/>
                <a:cs typeface="+mn-cs"/>
              </a:rPr>
              <a:t>Fine Dining</a:t>
            </a:r>
            <a:r>
              <a:rPr lang="en-US" sz="1200" kern="1200" dirty="0">
                <a:solidFill>
                  <a:schemeClr val="tx1"/>
                </a:solidFill>
                <a:effectLst/>
                <a:latin typeface="+mn-lt"/>
                <a:ea typeface="+mn-ea"/>
                <a:cs typeface="+mn-cs"/>
              </a:rPr>
              <a:t> - JW Marriott locations are home to several gourmet restaurants run by well-known chefs, along with a wide range of culinary choices. They usually concentrate on both local and foreign food.</a:t>
            </a:r>
          </a:p>
          <a:p>
            <a:r>
              <a:rPr lang="en-US" sz="1200" b="1" kern="1200" dirty="0">
                <a:solidFill>
                  <a:schemeClr val="tx1"/>
                </a:solidFill>
                <a:effectLst/>
                <a:latin typeface="+mn-lt"/>
                <a:ea typeface="+mn-ea"/>
                <a:cs typeface="+mn-cs"/>
              </a:rPr>
              <a:t>Concierge Excellence</a:t>
            </a:r>
            <a:r>
              <a:rPr lang="en-US" sz="1200" kern="1200" dirty="0">
                <a:solidFill>
                  <a:schemeClr val="tx1"/>
                </a:solidFill>
                <a:effectLst/>
                <a:latin typeface="+mn-lt"/>
                <a:ea typeface="+mn-ea"/>
                <a:cs typeface="+mn-cs"/>
              </a:rPr>
              <a:t> - The JW Marriott's concierge team is qualified to provide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to each guest, and they can help with booking reservations for meals, travel, and activities (</a:t>
            </a:r>
            <a:r>
              <a:rPr lang="en-US" sz="1200" kern="1200" dirty="0" err="1">
                <a:solidFill>
                  <a:schemeClr val="tx1"/>
                </a:solidFill>
                <a:effectLst/>
                <a:latin typeface="+mn-lt"/>
                <a:ea typeface="+mn-ea"/>
                <a:cs typeface="+mn-cs"/>
              </a:rPr>
              <a:t>Aluculesei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Bulin</a:t>
            </a:r>
            <a:r>
              <a:rPr lang="en-US" sz="1200" kern="1200" dirty="0">
                <a:solidFill>
                  <a:schemeClr val="tx1"/>
                </a:solidFill>
                <a:effectLst/>
                <a:latin typeface="+mn-lt"/>
                <a:ea typeface="+mn-ea"/>
                <a:cs typeface="+mn-cs"/>
              </a:rPr>
              <a:t>, 2017).</a:t>
            </a:r>
          </a:p>
          <a:p>
            <a:r>
              <a:rPr lang="en-US" sz="1200" b="1" kern="1200" dirty="0">
                <a:solidFill>
                  <a:schemeClr val="tx1"/>
                </a:solidFill>
                <a:effectLst/>
                <a:latin typeface="+mn-lt"/>
                <a:ea typeface="+mn-ea"/>
                <a:cs typeface="+mn-cs"/>
              </a:rPr>
              <a:t>Wellness and Spa - </a:t>
            </a:r>
            <a:r>
              <a:rPr lang="en-US" sz="1200" kern="1200" dirty="0">
                <a:solidFill>
                  <a:schemeClr val="tx1"/>
                </a:solidFill>
                <a:effectLst/>
                <a:latin typeface="+mn-lt"/>
                <a:ea typeface="+mn-ea"/>
                <a:cs typeface="+mn-cs"/>
              </a:rPr>
              <a:t>The JW Marriott's health and leisure complex is a world-class leader in this field, renowned for its high quality and extensive service offerings. By offering a variety of wellness courses, the institution cements its status as the top option for individuals seeking the greatest physical and mental well-being. Massages, yoga classes, and a variety of aesthetically appealing pools are available to visitors at the resort (</a:t>
            </a:r>
            <a:r>
              <a:rPr lang="en-US" sz="1200" kern="1200" dirty="0" err="1">
                <a:solidFill>
                  <a:schemeClr val="tx1"/>
                </a:solidFill>
                <a:effectLst/>
                <a:latin typeface="+mn-lt"/>
                <a:ea typeface="+mn-ea"/>
                <a:cs typeface="+mn-cs"/>
              </a:rPr>
              <a:t>Harnjo</a:t>
            </a:r>
            <a:r>
              <a:rPr lang="en-US" sz="1200" kern="1200" dirty="0">
                <a:solidFill>
                  <a:schemeClr val="tx1"/>
                </a:solidFill>
                <a:effectLst/>
                <a:latin typeface="+mn-lt"/>
                <a:ea typeface="+mn-ea"/>
                <a:cs typeface="+mn-cs"/>
              </a:rPr>
              <a:t> et al., 2021).</a:t>
            </a:r>
          </a:p>
          <a:p>
            <a:r>
              <a:rPr lang="en-US" sz="1200" b="1" kern="1200" dirty="0">
                <a:solidFill>
                  <a:schemeClr val="tx1"/>
                </a:solidFill>
                <a:effectLst/>
                <a:latin typeface="+mn-lt"/>
                <a:ea typeface="+mn-ea"/>
                <a:cs typeface="+mn-cs"/>
              </a:rPr>
              <a:t>Meetings and Events - </a:t>
            </a:r>
            <a:r>
              <a:rPr lang="en-US" sz="1200" kern="1200" dirty="0">
                <a:solidFill>
                  <a:schemeClr val="tx1"/>
                </a:solidFill>
                <a:effectLst/>
                <a:latin typeface="+mn-lt"/>
                <a:ea typeface="+mn-ea"/>
                <a:cs typeface="+mn-cs"/>
              </a:rPr>
              <a:t>JW Marriott hotels provide great amenities for conducting social gatherings, business meetings, and other important events. These facilities are outfitted with cutting-edge technology and staffed by seasoned event specialists.</a:t>
            </a:r>
          </a:p>
          <a:p>
            <a:r>
              <a:rPr lang="en-US" sz="1200" b="1" kern="1200" dirty="0">
                <a:solidFill>
                  <a:schemeClr val="tx1"/>
                </a:solidFill>
                <a:effectLst/>
                <a:latin typeface="+mn-lt"/>
                <a:ea typeface="+mn-ea"/>
                <a:cs typeface="+mn-cs"/>
              </a:rPr>
              <a:t>Technology Integration</a:t>
            </a:r>
            <a:r>
              <a:rPr lang="en-US" sz="1200" kern="1200" dirty="0">
                <a:solidFill>
                  <a:schemeClr val="tx1"/>
                </a:solidFill>
                <a:effectLst/>
                <a:latin typeface="+mn-lt"/>
                <a:ea typeface="+mn-ea"/>
                <a:cs typeface="+mn-cs"/>
              </a:rPr>
              <a:t> - JW Marriott locations provide its guests with sophisticated room settings, fast Internet, and a range of entertainment alternatives to cater to the demands of contemporary travelers (Zhang et al., 2015).</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7</a:t>
            </a:fld>
            <a:endParaRPr lang="en-US"/>
          </a:p>
        </p:txBody>
      </p:sp>
    </p:spTree>
    <p:extLst>
      <p:ext uri="{BB962C8B-B14F-4D97-AF65-F5344CB8AC3E}">
        <p14:creationId xmlns:p14="http://schemas.microsoft.com/office/powerpoint/2010/main" val="2370475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Role of Guest Service and Facilities at JW Marriott</a:t>
            </a:r>
          </a:p>
          <a:p>
            <a:r>
              <a:rPr lang="en-US" sz="1200" kern="1200" dirty="0">
                <a:solidFill>
                  <a:schemeClr val="tx1"/>
                </a:solidFill>
                <a:effectLst/>
                <a:latin typeface="+mn-lt"/>
                <a:ea typeface="+mn-ea"/>
                <a:cs typeface="+mn-cs"/>
              </a:rPr>
              <a:t>	Every benefit and service offered by JW Marriott is intended to combine to provide guests with an amazing experience. They aim to surpass their visitors' expectations by offering a sophisticated, </a:t>
            </a:r>
            <a:r>
              <a:rPr lang="en-US" sz="1200" kern="1200" dirty="0" err="1">
                <a:solidFill>
                  <a:schemeClr val="tx1"/>
                </a:solidFill>
                <a:effectLst/>
                <a:latin typeface="+mn-lt"/>
                <a:ea typeface="+mn-ea"/>
                <a:cs typeface="+mn-cs"/>
              </a:rPr>
              <a:t>cosy</a:t>
            </a:r>
            <a:r>
              <a:rPr lang="en-US" sz="1200" kern="1200" dirty="0">
                <a:solidFill>
                  <a:schemeClr val="tx1"/>
                </a:solidFill>
                <a:effectLst/>
                <a:latin typeface="+mn-lt"/>
                <a:ea typeface="+mn-ea"/>
                <a:cs typeface="+mn-cs"/>
              </a:rPr>
              <a:t>, and practical setting. The company's goal is to provide every guest with a more enriching,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experience that leaves them feeling cherished and unique (</a:t>
            </a:r>
            <a:r>
              <a:rPr lang="en-US" sz="1200" kern="1200" dirty="0" err="1">
                <a:solidFill>
                  <a:schemeClr val="tx1"/>
                </a:solidFill>
                <a:effectLst/>
                <a:latin typeface="+mn-lt"/>
                <a:ea typeface="+mn-ea"/>
                <a:cs typeface="+mn-cs"/>
              </a:rPr>
              <a:t>Tasci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Guillet</a:t>
            </a:r>
            <a:r>
              <a:rPr lang="en-US" sz="1200" kern="1200" dirty="0">
                <a:solidFill>
                  <a:schemeClr val="tx1"/>
                </a:solidFill>
                <a:effectLst/>
                <a:latin typeface="+mn-lt"/>
                <a:ea typeface="+mn-ea"/>
                <a:cs typeface="+mn-cs"/>
              </a:rPr>
              <a:t>, 2016). The JW Marriott offers a wide range of wonderful services and facilities to make every visitor's stay unforgettable, whether they are visiting the area for business or pleasure.</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8</a:t>
            </a:fld>
            <a:endParaRPr lang="en-US"/>
          </a:p>
        </p:txBody>
      </p:sp>
    </p:spTree>
    <p:extLst>
      <p:ext uri="{BB962C8B-B14F-4D97-AF65-F5344CB8AC3E}">
        <p14:creationId xmlns:p14="http://schemas.microsoft.com/office/powerpoint/2010/main" val="2969557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Hospitality </a:t>
            </a:r>
          </a:p>
          <a:p>
            <a:r>
              <a:rPr lang="en-US" sz="1200" b="1" kern="1200" dirty="0">
                <a:solidFill>
                  <a:schemeClr val="tx1"/>
                </a:solidFill>
                <a:effectLst/>
                <a:latin typeface="+mn-lt"/>
                <a:ea typeface="+mn-ea"/>
                <a:cs typeface="+mn-cs"/>
              </a:rPr>
              <a:t>Enhancing Guest Satisfaction</a:t>
            </a:r>
            <a:r>
              <a:rPr lang="en-US" sz="1200" kern="1200" dirty="0">
                <a:solidFill>
                  <a:schemeClr val="tx1"/>
                </a:solidFill>
                <a:effectLst/>
                <a:latin typeface="+mn-lt"/>
                <a:ea typeface="+mn-ea"/>
                <a:cs typeface="+mn-cs"/>
              </a:rPr>
              <a:t> - Providing hospitality is essential to a satisfied guest. Like all exceptional hotels, JW Marriott </a:t>
            </a:r>
            <a:r>
              <a:rPr lang="en-US" sz="1200" kern="1200" dirty="0" err="1">
                <a:solidFill>
                  <a:schemeClr val="tx1"/>
                </a:solidFill>
                <a:effectLst/>
                <a:latin typeface="+mn-lt"/>
                <a:ea typeface="+mn-ea"/>
                <a:cs typeface="+mn-cs"/>
              </a:rPr>
              <a:t>prioritises</a:t>
            </a:r>
            <a:r>
              <a:rPr lang="en-US" sz="1200" kern="1200" dirty="0">
                <a:solidFill>
                  <a:schemeClr val="tx1"/>
                </a:solidFill>
                <a:effectLst/>
                <a:latin typeface="+mn-lt"/>
                <a:ea typeface="+mn-ea"/>
                <a:cs typeface="+mn-cs"/>
              </a:rPr>
              <a:t> offering kind and supportive service. Guests are more likely to have a good time, leave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reviews, and come back when they feel appreciated, welcomed, and well-cared for (</a:t>
            </a:r>
            <a:r>
              <a:rPr lang="en-US" sz="1200" kern="1200" dirty="0" err="1">
                <a:solidFill>
                  <a:schemeClr val="tx1"/>
                </a:solidFill>
                <a:effectLst/>
                <a:latin typeface="+mn-lt"/>
                <a:ea typeface="+mn-ea"/>
                <a:cs typeface="+mn-cs"/>
              </a:rPr>
              <a:t>Wibawa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Mathilda</a:t>
            </a:r>
            <a:r>
              <a:rPr lang="en-US" sz="1200" kern="1200" dirty="0">
                <a:solidFill>
                  <a:schemeClr val="tx1"/>
                </a:solidFill>
                <a:effectLst/>
                <a:latin typeface="+mn-lt"/>
                <a:ea typeface="+mn-ea"/>
                <a:cs typeface="+mn-cs"/>
              </a:rPr>
              <a:t>, 2023).</a:t>
            </a:r>
          </a:p>
          <a:p>
            <a:r>
              <a:rPr lang="en-US" sz="1200" b="1" kern="1200" dirty="0">
                <a:solidFill>
                  <a:schemeClr val="tx1"/>
                </a:solidFill>
                <a:effectLst/>
                <a:latin typeface="+mn-lt"/>
                <a:ea typeface="+mn-ea"/>
                <a:cs typeface="+mn-cs"/>
              </a:rPr>
              <a:t>Developing a Brand's Reputation</a:t>
            </a:r>
            <a:r>
              <a:rPr lang="en-US" sz="1200" kern="1200" dirty="0">
                <a:solidFill>
                  <a:schemeClr val="tx1"/>
                </a:solidFill>
                <a:effectLst/>
                <a:latin typeface="+mn-lt"/>
                <a:ea typeface="+mn-ea"/>
                <a:cs typeface="+mn-cs"/>
              </a:rPr>
              <a:t> - Relentlessly delivering outstanding customer service improves a brand's reputation.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with money who are looking for comfort and pleasure are more inclined to stay at hotels like JW Marriott, which is renowned for providing great customer service. Positive remarks and endorsements from other people help shape the perception of the brand (</a:t>
            </a:r>
            <a:r>
              <a:rPr lang="en-US" sz="1200" kern="1200" dirty="0" err="1">
                <a:solidFill>
                  <a:schemeClr val="tx1"/>
                </a:solidFill>
                <a:effectLst/>
                <a:latin typeface="+mn-lt"/>
                <a:ea typeface="+mn-ea"/>
                <a:cs typeface="+mn-cs"/>
              </a:rPr>
              <a:t>Harnjo</a:t>
            </a:r>
            <a:r>
              <a:rPr lang="en-US" sz="1200" kern="1200" dirty="0">
                <a:solidFill>
                  <a:schemeClr val="tx1"/>
                </a:solidFill>
                <a:effectLst/>
                <a:latin typeface="+mn-lt"/>
                <a:ea typeface="+mn-ea"/>
                <a:cs typeface="+mn-cs"/>
              </a:rPr>
              <a:t> et al., 2021).</a:t>
            </a:r>
          </a:p>
          <a:p>
            <a:r>
              <a:rPr lang="en-US" sz="1200" b="1" kern="1200" dirty="0">
                <a:solidFill>
                  <a:schemeClr val="tx1"/>
                </a:solidFill>
                <a:effectLst/>
                <a:latin typeface="+mn-lt"/>
                <a:ea typeface="+mn-ea"/>
                <a:cs typeface="+mn-cs"/>
              </a:rPr>
              <a:t>Revenue Generation</a:t>
            </a:r>
            <a:r>
              <a:rPr lang="en-US" sz="1200" kern="1200" dirty="0">
                <a:solidFill>
                  <a:schemeClr val="tx1"/>
                </a:solidFill>
                <a:effectLst/>
                <a:latin typeface="+mn-lt"/>
                <a:ea typeface="+mn-ea"/>
                <a:cs typeface="+mn-cs"/>
              </a:rPr>
              <a:t> - Satisfied visitors are more inclined to make use of and pay for the hotel's extra amenities and services, such as in-room eating, recreational programmes, and accommodations upgrades. The total profit of the hotel is impacted by this added expense.</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9</a:t>
            </a:fld>
            <a:endParaRPr lang="en-US"/>
          </a:p>
        </p:txBody>
      </p:sp>
    </p:spTree>
    <p:extLst>
      <p:ext uri="{BB962C8B-B14F-4D97-AF65-F5344CB8AC3E}">
        <p14:creationId xmlns:p14="http://schemas.microsoft.com/office/powerpoint/2010/main" val="2992172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Hotel’s Meetings Guest Expectation </a:t>
            </a:r>
          </a:p>
          <a:p>
            <a:r>
              <a:rPr lang="en-US" sz="1200" b="1" kern="1200" dirty="0" err="1">
                <a:solidFill>
                  <a:schemeClr val="tx1"/>
                </a:solidFill>
                <a:effectLst/>
                <a:latin typeface="+mn-lt"/>
                <a:ea typeface="+mn-ea"/>
                <a:cs typeface="+mn-cs"/>
              </a:rPr>
              <a:t>Personalised</a:t>
            </a:r>
            <a:r>
              <a:rPr lang="en-US" sz="1200" b="1" kern="1200" dirty="0">
                <a:solidFill>
                  <a:schemeClr val="tx1"/>
                </a:solidFill>
                <a:effectLst/>
                <a:latin typeface="+mn-lt"/>
                <a:ea typeface="+mn-ea"/>
                <a:cs typeface="+mn-cs"/>
              </a:rPr>
              <a:t> Services</a:t>
            </a:r>
            <a:r>
              <a:rPr lang="en-US" sz="1200" kern="1200" dirty="0">
                <a:solidFill>
                  <a:schemeClr val="tx1"/>
                </a:solidFill>
                <a:effectLst/>
                <a:latin typeface="+mn-lt"/>
                <a:ea typeface="+mn-ea"/>
                <a:cs typeface="+mn-cs"/>
              </a:rPr>
              <a:t> - The JW Marriott thrives on offering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services that are catered to each guest's interests. This entails making adjustments to the hotel facilities, food offerings, and leisure programmes to both meet and beyond the expectations of the patrons (Dung and </a:t>
            </a:r>
            <a:r>
              <a:rPr lang="en-US" sz="1200" kern="1200" dirty="0" err="1">
                <a:solidFill>
                  <a:schemeClr val="tx1"/>
                </a:solidFill>
                <a:effectLst/>
                <a:latin typeface="+mn-lt"/>
                <a:ea typeface="+mn-ea"/>
                <a:cs typeface="+mn-cs"/>
              </a:rPr>
              <a:t>Thang</a:t>
            </a:r>
            <a:r>
              <a:rPr lang="en-US" sz="1200" kern="1200" dirty="0">
                <a:solidFill>
                  <a:schemeClr val="tx1"/>
                </a:solidFill>
                <a:effectLst/>
                <a:latin typeface="+mn-lt"/>
                <a:ea typeface="+mn-ea"/>
                <a:cs typeface="+mn-cs"/>
              </a:rPr>
              <a:t>, 2022). More hotels are providing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concierge services and the option to make unique requests in order to make sure that their visitors have an unforgettable stay.</a:t>
            </a:r>
          </a:p>
          <a:p>
            <a:r>
              <a:rPr lang="en-US" sz="1200" b="1" kern="1200" dirty="0">
                <a:solidFill>
                  <a:schemeClr val="tx1"/>
                </a:solidFill>
                <a:effectLst/>
                <a:latin typeface="+mn-lt"/>
                <a:ea typeface="+mn-ea"/>
                <a:cs typeface="+mn-cs"/>
              </a:rPr>
              <a:t>Luxurious Accommodations</a:t>
            </a:r>
            <a:r>
              <a:rPr lang="en-US" sz="1200" kern="1200" dirty="0">
                <a:solidFill>
                  <a:schemeClr val="tx1"/>
                </a:solidFill>
                <a:effectLst/>
                <a:latin typeface="+mn-lt"/>
                <a:ea typeface="+mn-ea"/>
                <a:cs typeface="+mn-cs"/>
              </a:rPr>
              <a:t> - JW Marriott and other upscale hotels are able to satisfy the demands of their visitors by offering first-rate lodging. The rooms and suites have been painstakingly furnished with opulent furniture, plush linens, and exquisite décor for a comfortable stay.</a:t>
            </a:r>
          </a:p>
          <a:p>
            <a:r>
              <a:rPr lang="en-US" sz="1200" b="1" kern="1200" dirty="0">
                <a:solidFill>
                  <a:schemeClr val="tx1"/>
                </a:solidFill>
                <a:effectLst/>
                <a:latin typeface="+mn-lt"/>
                <a:ea typeface="+mn-ea"/>
                <a:cs typeface="+mn-cs"/>
              </a:rPr>
              <a:t>Culinary Excellent</a:t>
            </a:r>
            <a:r>
              <a:rPr lang="en-US" sz="1200" kern="1200" dirty="0">
                <a:solidFill>
                  <a:schemeClr val="tx1"/>
                </a:solidFill>
                <a:effectLst/>
                <a:latin typeface="+mn-lt"/>
                <a:ea typeface="+mn-ea"/>
                <a:cs typeface="+mn-cs"/>
              </a:rPr>
              <a:t> - Excellent restaurants run by famous chefs are often found at JW Marriott hotels. These restaurants provide foreign food as well as local </a:t>
            </a:r>
            <a:r>
              <a:rPr lang="en-US" sz="1200" kern="1200" dirty="0" err="1">
                <a:solidFill>
                  <a:schemeClr val="tx1"/>
                </a:solidFill>
                <a:effectLst/>
                <a:latin typeface="+mn-lt"/>
                <a:ea typeface="+mn-ea"/>
                <a:cs typeface="+mn-cs"/>
              </a:rPr>
              <a:t>favourites</a:t>
            </a:r>
            <a:r>
              <a:rPr lang="en-US" sz="1200" kern="1200" dirty="0">
                <a:solidFill>
                  <a:schemeClr val="tx1"/>
                </a:solidFill>
                <a:effectLst/>
                <a:latin typeface="+mn-lt"/>
                <a:ea typeface="+mn-ea"/>
                <a:cs typeface="+mn-cs"/>
              </a:rPr>
              <a:t>. Most hotels make an attempt to meet the demands of their visitors by providing a variety of food options that may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by persons with varying dietary restrictions and preferences (</a:t>
            </a:r>
            <a:r>
              <a:rPr lang="en-US" sz="1200" kern="1200" dirty="0" err="1">
                <a:solidFill>
                  <a:schemeClr val="tx1"/>
                </a:solidFill>
                <a:effectLst/>
                <a:latin typeface="+mn-lt"/>
                <a:ea typeface="+mn-ea"/>
                <a:cs typeface="+mn-cs"/>
              </a:rPr>
              <a:t>Oshins</a:t>
            </a:r>
            <a:r>
              <a:rPr lang="en-US" sz="1200" kern="1200" dirty="0">
                <a:solidFill>
                  <a:schemeClr val="tx1"/>
                </a:solidFill>
                <a:effectLst/>
                <a:latin typeface="+mn-lt"/>
                <a:ea typeface="+mn-ea"/>
                <a:cs typeface="+mn-cs"/>
              </a:rPr>
              <a:t>, 2017).</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10</a:t>
            </a:fld>
            <a:endParaRPr lang="en-US"/>
          </a:p>
        </p:txBody>
      </p:sp>
    </p:spTree>
    <p:extLst>
      <p:ext uri="{BB962C8B-B14F-4D97-AF65-F5344CB8AC3E}">
        <p14:creationId xmlns:p14="http://schemas.microsoft.com/office/powerpoint/2010/main" val="2555024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	In conclusion, the majority of people all around the globe associate the JW Marriott hotel brand with refinement and luxury. JW Marriott hotels are known for their opulent interior design, cutting-edge artwork, and excellent customer service. It is also often associated with concepts of elegance and opulence. The JW Marriott understands that its prestigious guests want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service. Because of their modesty and friendliness, the hotel personnel can promptly respond to each customer's requirements and deliver the finest service possible. The JW Marriott is pleased to provide spacious rooms and accommodations that are elegantly decorated and equipped with modern comforts. Clients who are satisfied with their hotel stay are more likely to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and pay for the hotel's additional facilities and services. The JW Marriott excels in tailoring its offerings to the unique demands of each and every visitor.</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11</a:t>
            </a:fld>
            <a:endParaRPr lang="en-US"/>
          </a:p>
        </p:txBody>
      </p:sp>
    </p:spTree>
    <p:extLst>
      <p:ext uri="{BB962C8B-B14F-4D97-AF65-F5344CB8AC3E}">
        <p14:creationId xmlns:p14="http://schemas.microsoft.com/office/powerpoint/2010/main" val="265893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 </a:t>
            </a:r>
          </a:p>
          <a:p>
            <a:r>
              <a:rPr lang="en-US" sz="1200" kern="1200" dirty="0" err="1">
                <a:solidFill>
                  <a:schemeClr val="tx1"/>
                </a:solidFill>
                <a:effectLst/>
                <a:latin typeface="+mn-lt"/>
                <a:ea typeface="+mn-ea"/>
                <a:cs typeface="+mn-cs"/>
              </a:rPr>
              <a:t>Aluculesei</a:t>
            </a:r>
            <a:r>
              <a:rPr lang="en-US" sz="1200" kern="1200" dirty="0">
                <a:solidFill>
                  <a:schemeClr val="tx1"/>
                </a:solidFill>
                <a:effectLst/>
                <a:latin typeface="+mn-lt"/>
                <a:ea typeface="+mn-ea"/>
                <a:cs typeface="+mn-cs"/>
              </a:rPr>
              <a:t>, A.C. and </a:t>
            </a:r>
            <a:r>
              <a:rPr lang="en-US" sz="1200" kern="1200" dirty="0" err="1">
                <a:solidFill>
                  <a:schemeClr val="tx1"/>
                </a:solidFill>
                <a:effectLst/>
                <a:latin typeface="+mn-lt"/>
                <a:ea typeface="+mn-ea"/>
                <a:cs typeface="+mn-cs"/>
              </a:rPr>
              <a:t>Bulin</a:t>
            </a:r>
            <a:r>
              <a:rPr lang="en-US" sz="1200" kern="1200" dirty="0">
                <a:solidFill>
                  <a:schemeClr val="tx1"/>
                </a:solidFill>
                <a:effectLst/>
                <a:latin typeface="+mn-lt"/>
                <a:ea typeface="+mn-ea"/>
                <a:cs typeface="+mn-cs"/>
              </a:rPr>
              <a:t>, D., 2017. Recent Evolutions of the Tourism and Hospitality Industry FDI. </a:t>
            </a:r>
            <a:r>
              <a:rPr lang="en-US" sz="1200" i="1" kern="1200" dirty="0">
                <a:solidFill>
                  <a:schemeClr val="tx1"/>
                </a:solidFill>
                <a:effectLst/>
                <a:latin typeface="+mn-lt"/>
                <a:ea typeface="+mn-ea"/>
                <a:cs typeface="+mn-cs"/>
              </a:rPr>
              <a:t>Global Economic Observer</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a:t>
            </a:r>
            <a:r>
              <a:rPr lang="en-US" sz="1200" kern="1200" dirty="0">
                <a:solidFill>
                  <a:schemeClr val="tx1"/>
                </a:solidFill>
                <a:effectLst/>
                <a:latin typeface="+mn-lt"/>
                <a:ea typeface="+mn-ea"/>
                <a:cs typeface="+mn-cs"/>
              </a:rPr>
              <a:t>(2), pp.56-62.</a:t>
            </a:r>
          </a:p>
          <a:p>
            <a:r>
              <a:rPr lang="en-US" sz="1200" kern="1200" dirty="0">
                <a:solidFill>
                  <a:schemeClr val="tx1"/>
                </a:solidFill>
                <a:effectLst/>
                <a:latin typeface="+mn-lt"/>
                <a:ea typeface="+mn-ea"/>
                <a:cs typeface="+mn-cs"/>
              </a:rPr>
              <a:t>Amanda, M., 2017. Internship Final Report" JW Marriott Surabaya Hotel".</a:t>
            </a:r>
          </a:p>
          <a:p>
            <a:r>
              <a:rPr lang="en-US" sz="1200" kern="1200" dirty="0" err="1">
                <a:solidFill>
                  <a:schemeClr val="tx1"/>
                </a:solidFill>
                <a:effectLst/>
                <a:latin typeface="+mn-lt"/>
                <a:ea typeface="+mn-ea"/>
                <a:cs typeface="+mn-cs"/>
              </a:rPr>
              <a:t>Catana</a:t>
            </a:r>
            <a:r>
              <a:rPr lang="en-US" sz="1200" kern="1200" dirty="0">
                <a:solidFill>
                  <a:schemeClr val="tx1"/>
                </a:solidFill>
                <a:effectLst/>
                <a:latin typeface="+mn-lt"/>
                <a:ea typeface="+mn-ea"/>
                <a:cs typeface="+mn-cs"/>
              </a:rPr>
              <a:t>, Ş.A. and </a:t>
            </a:r>
            <a:r>
              <a:rPr lang="en-US" sz="1200" kern="1200" dirty="0" err="1">
                <a:solidFill>
                  <a:schemeClr val="tx1"/>
                </a:solidFill>
                <a:effectLst/>
                <a:latin typeface="+mn-lt"/>
                <a:ea typeface="+mn-ea"/>
                <a:cs typeface="+mn-cs"/>
              </a:rPr>
              <a:t>Toma</a:t>
            </a:r>
            <a:r>
              <a:rPr lang="en-US" sz="1200" kern="1200" dirty="0">
                <a:solidFill>
                  <a:schemeClr val="tx1"/>
                </a:solidFill>
                <a:effectLst/>
                <a:latin typeface="+mn-lt"/>
                <a:ea typeface="+mn-ea"/>
                <a:cs typeface="+mn-cs"/>
              </a:rPr>
              <a:t>, S.G., 2021. Entrepreneurship in the hospitality industry. Case study: Marriott International. </a:t>
            </a:r>
            <a:r>
              <a:rPr lang="en-US" sz="1200" i="1" kern="1200" dirty="0">
                <a:solidFill>
                  <a:schemeClr val="tx1"/>
                </a:solidFill>
                <a:effectLst/>
                <a:latin typeface="+mn-lt"/>
                <a:ea typeface="+mn-ea"/>
                <a:cs typeface="+mn-cs"/>
              </a:rPr>
              <a:t>SEA-Practical Application of Science</a:t>
            </a:r>
            <a:r>
              <a:rPr lang="en-US" sz="1200" kern="1200" dirty="0">
                <a:solidFill>
                  <a:schemeClr val="tx1"/>
                </a:solidFill>
                <a:effectLst/>
                <a:latin typeface="+mn-lt"/>
                <a:ea typeface="+mn-ea"/>
                <a:cs typeface="+mn-cs"/>
              </a:rPr>
              <a:t>, (27), pp.221-225.</a:t>
            </a:r>
          </a:p>
          <a:p>
            <a:r>
              <a:rPr lang="en-US" sz="1200" kern="1200" dirty="0">
                <a:solidFill>
                  <a:schemeClr val="tx1"/>
                </a:solidFill>
                <a:effectLst/>
                <a:latin typeface="+mn-lt"/>
                <a:ea typeface="+mn-ea"/>
                <a:cs typeface="+mn-cs"/>
              </a:rPr>
              <a:t>Dung, N.N. and </a:t>
            </a:r>
            <a:r>
              <a:rPr lang="en-US" sz="1200" kern="1200" dirty="0" err="1">
                <a:solidFill>
                  <a:schemeClr val="tx1"/>
                </a:solidFill>
                <a:effectLst/>
                <a:latin typeface="+mn-lt"/>
                <a:ea typeface="+mn-ea"/>
                <a:cs typeface="+mn-cs"/>
              </a:rPr>
              <a:t>Thang</a:t>
            </a:r>
            <a:r>
              <a:rPr lang="en-US" sz="1200" kern="1200" dirty="0">
                <a:solidFill>
                  <a:schemeClr val="tx1"/>
                </a:solidFill>
                <a:effectLst/>
                <a:latin typeface="+mn-lt"/>
                <a:ea typeface="+mn-ea"/>
                <a:cs typeface="+mn-cs"/>
              </a:rPr>
              <a:t>, V.C., 2022. CONTACTLESS SERVICES IN VIETNAM'S HOSPITALITY INDUSTRY: CASE STUDIES OF THE JW MARRIOTT HANOI AND THE NOVOTEL HANOI THAI HA HOTEL. </a:t>
            </a:r>
            <a:r>
              <a:rPr lang="en-US" sz="1200" i="1" kern="1200" dirty="0">
                <a:solidFill>
                  <a:schemeClr val="tx1"/>
                </a:solidFill>
                <a:effectLst/>
                <a:latin typeface="+mn-lt"/>
                <a:ea typeface="+mn-ea"/>
                <a:cs typeface="+mn-cs"/>
              </a:rPr>
              <a:t>VNU Journal of Foreign Studies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38</a:t>
            </a:r>
            <a:r>
              <a:rPr lang="en-US" sz="1200" kern="1200" dirty="0">
                <a:solidFill>
                  <a:schemeClr val="tx1"/>
                </a:solidFill>
                <a:effectLst/>
                <a:latin typeface="+mn-lt"/>
                <a:ea typeface="+mn-ea"/>
                <a:cs typeface="+mn-cs"/>
              </a:rPr>
              <a:t>(6), pp.30-43.</a:t>
            </a:r>
          </a:p>
          <a:p>
            <a:r>
              <a:rPr lang="en-US" sz="1200" kern="1200" dirty="0" err="1">
                <a:solidFill>
                  <a:schemeClr val="tx1"/>
                </a:solidFill>
                <a:effectLst/>
                <a:latin typeface="+mn-lt"/>
                <a:ea typeface="+mn-ea"/>
                <a:cs typeface="+mn-cs"/>
              </a:rPr>
              <a:t>Harnjo</a:t>
            </a:r>
            <a:r>
              <a:rPr lang="en-US" sz="1200" kern="1200" dirty="0">
                <a:solidFill>
                  <a:schemeClr val="tx1"/>
                </a:solidFill>
                <a:effectLst/>
                <a:latin typeface="+mn-lt"/>
                <a:ea typeface="+mn-ea"/>
                <a:cs typeface="+mn-cs"/>
              </a:rPr>
              <a:t>, E., Rudy, R., </a:t>
            </a:r>
            <a:r>
              <a:rPr lang="en-US" sz="1200" kern="1200" dirty="0" err="1">
                <a:solidFill>
                  <a:schemeClr val="tx1"/>
                </a:solidFill>
                <a:effectLst/>
                <a:latin typeface="+mn-lt"/>
                <a:ea typeface="+mn-ea"/>
                <a:cs typeface="+mn-cs"/>
              </a:rPr>
              <a:t>Simamora</a:t>
            </a:r>
            <a:r>
              <a:rPr lang="en-US" sz="1200" kern="1200" dirty="0">
                <a:solidFill>
                  <a:schemeClr val="tx1"/>
                </a:solidFill>
                <a:effectLst/>
                <a:latin typeface="+mn-lt"/>
                <a:ea typeface="+mn-ea"/>
                <a:cs typeface="+mn-cs"/>
              </a:rPr>
              <a:t>, J., </a:t>
            </a:r>
            <a:r>
              <a:rPr lang="en-US" sz="1200" kern="1200" dirty="0" err="1">
                <a:solidFill>
                  <a:schemeClr val="tx1"/>
                </a:solidFill>
                <a:effectLst/>
                <a:latin typeface="+mn-lt"/>
                <a:ea typeface="+mn-ea"/>
                <a:cs typeface="+mn-cs"/>
              </a:rPr>
              <a:t>Hutabarat</a:t>
            </a:r>
            <a:r>
              <a:rPr lang="en-US" sz="1200" kern="1200" dirty="0">
                <a:solidFill>
                  <a:schemeClr val="tx1"/>
                </a:solidFill>
                <a:effectLst/>
                <a:latin typeface="+mn-lt"/>
                <a:ea typeface="+mn-ea"/>
                <a:cs typeface="+mn-cs"/>
              </a:rPr>
              <a:t>, L.R. and Juliana, J., 2021. Identifying customer behavior in hospitality to deliver quality service and customer satisfaction. </a:t>
            </a:r>
            <a:r>
              <a:rPr lang="en-US" sz="1200" i="1" kern="1200" dirty="0">
                <a:solidFill>
                  <a:schemeClr val="tx1"/>
                </a:solidFill>
                <a:effectLst/>
                <a:latin typeface="+mn-lt"/>
                <a:ea typeface="+mn-ea"/>
                <a:cs typeface="+mn-cs"/>
              </a:rPr>
              <a:t>Journal Of Industrial Engineering &amp; Management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a:t>
            </a:r>
            <a:r>
              <a:rPr lang="en-US" sz="1200" kern="1200" dirty="0">
                <a:solidFill>
                  <a:schemeClr val="tx1"/>
                </a:solidFill>
                <a:effectLst/>
                <a:latin typeface="+mn-lt"/>
                <a:ea typeface="+mn-ea"/>
                <a:cs typeface="+mn-cs"/>
              </a:rPr>
              <a:t>(4), pp.107-113.</a:t>
            </a:r>
          </a:p>
          <a:p>
            <a:r>
              <a:rPr lang="en-US" sz="1200" kern="1200" dirty="0" err="1">
                <a:solidFill>
                  <a:schemeClr val="tx1"/>
                </a:solidFill>
                <a:effectLst/>
                <a:latin typeface="+mn-lt"/>
                <a:ea typeface="+mn-ea"/>
                <a:cs typeface="+mn-cs"/>
              </a:rPr>
              <a:t>Oshins</a:t>
            </a:r>
            <a:r>
              <a:rPr lang="en-US" sz="1200" kern="1200" dirty="0">
                <a:solidFill>
                  <a:schemeClr val="tx1"/>
                </a:solidFill>
                <a:effectLst/>
                <a:latin typeface="+mn-lt"/>
                <a:ea typeface="+mn-ea"/>
                <a:cs typeface="+mn-cs"/>
              </a:rPr>
              <a:t>, M., 2017. Change in the hospitality industry: New paradigms, frames, and perspectives.</a:t>
            </a:r>
          </a:p>
          <a:p>
            <a:r>
              <a:rPr lang="en-US" sz="1200" kern="1200" dirty="0">
                <a:solidFill>
                  <a:schemeClr val="tx1"/>
                </a:solidFill>
                <a:effectLst/>
                <a:latin typeface="+mn-lt"/>
                <a:ea typeface="+mn-ea"/>
                <a:cs typeface="+mn-cs"/>
              </a:rPr>
              <a:t>Sari, D.A., 2017. </a:t>
            </a:r>
            <a:r>
              <a:rPr lang="en-US" sz="1200" i="1" kern="1200" dirty="0">
                <a:solidFill>
                  <a:schemeClr val="tx1"/>
                </a:solidFill>
                <a:effectLst/>
                <a:latin typeface="+mn-lt"/>
                <a:ea typeface="+mn-ea"/>
                <a:cs typeface="+mn-cs"/>
              </a:rPr>
              <a:t>The Process of Event Management Done by Event Management Division in JW Marriott Hotel Jakarta</a:t>
            </a:r>
            <a:r>
              <a:rPr lang="en-US" sz="1200" kern="1200" dirty="0">
                <a:solidFill>
                  <a:schemeClr val="tx1"/>
                </a:solidFill>
                <a:effectLst/>
                <a:latin typeface="+mn-lt"/>
                <a:ea typeface="+mn-ea"/>
                <a:cs typeface="+mn-cs"/>
              </a:rPr>
              <a:t> (Doctoral dissertation, </a:t>
            </a:r>
            <a:r>
              <a:rPr lang="en-US" sz="1200" kern="1200" dirty="0" err="1">
                <a:solidFill>
                  <a:schemeClr val="tx1"/>
                </a:solidFill>
                <a:effectLst/>
                <a:latin typeface="+mn-lt"/>
                <a:ea typeface="+mn-ea"/>
                <a:cs typeface="+mn-cs"/>
              </a:rPr>
              <a:t>Universitas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Gadjah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Mada</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Tasci</a:t>
            </a:r>
            <a:r>
              <a:rPr lang="en-US" sz="1200" kern="1200" dirty="0">
                <a:solidFill>
                  <a:schemeClr val="tx1"/>
                </a:solidFill>
                <a:effectLst/>
                <a:latin typeface="+mn-lt"/>
                <a:ea typeface="+mn-ea"/>
                <a:cs typeface="+mn-cs"/>
              </a:rPr>
              <a:t>, A.D. and </a:t>
            </a:r>
            <a:r>
              <a:rPr lang="en-US" sz="1200" kern="1200" dirty="0" err="1">
                <a:solidFill>
                  <a:schemeClr val="tx1"/>
                </a:solidFill>
                <a:effectLst/>
                <a:latin typeface="+mn-lt"/>
                <a:ea typeface="+mn-ea"/>
                <a:cs typeface="+mn-cs"/>
              </a:rPr>
              <a:t>Guillet</a:t>
            </a:r>
            <a:r>
              <a:rPr lang="en-US" sz="1200" kern="1200" dirty="0">
                <a:solidFill>
                  <a:schemeClr val="tx1"/>
                </a:solidFill>
                <a:effectLst/>
                <a:latin typeface="+mn-lt"/>
                <a:ea typeface="+mn-ea"/>
                <a:cs typeface="+mn-cs"/>
              </a:rPr>
              <a:t>, B.D., 2016. Hospitality cobranding: An experimental investigation of enhancement and erosion in consumer-based brand equity. </a:t>
            </a:r>
            <a:r>
              <a:rPr lang="en-US" sz="1200" i="1" kern="1200" dirty="0">
                <a:solidFill>
                  <a:schemeClr val="tx1"/>
                </a:solidFill>
                <a:effectLst/>
                <a:latin typeface="+mn-lt"/>
                <a:ea typeface="+mn-ea"/>
                <a:cs typeface="+mn-cs"/>
              </a:rPr>
              <a:t>International Journal of Hospitality &amp; Tourism Administration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17</a:t>
            </a:r>
            <a:r>
              <a:rPr lang="en-US" sz="1200" kern="1200" dirty="0">
                <a:solidFill>
                  <a:schemeClr val="tx1"/>
                </a:solidFill>
                <a:effectLst/>
                <a:latin typeface="+mn-lt"/>
                <a:ea typeface="+mn-ea"/>
                <a:cs typeface="+mn-cs"/>
              </a:rPr>
              <a:t>(4), pp.397-428.</a:t>
            </a:r>
          </a:p>
          <a:p>
            <a:r>
              <a:rPr lang="en-US" sz="1200" kern="1200" dirty="0" err="1">
                <a:solidFill>
                  <a:schemeClr val="tx1"/>
                </a:solidFill>
                <a:effectLst/>
                <a:latin typeface="+mn-lt"/>
                <a:ea typeface="+mn-ea"/>
                <a:cs typeface="+mn-cs"/>
              </a:rPr>
              <a:t>Wibawa</a:t>
            </a:r>
            <a:r>
              <a:rPr lang="en-US" sz="1200" kern="1200" dirty="0">
                <a:solidFill>
                  <a:schemeClr val="tx1"/>
                </a:solidFill>
                <a:effectLst/>
                <a:latin typeface="+mn-lt"/>
                <a:ea typeface="+mn-ea"/>
                <a:cs typeface="+mn-cs"/>
              </a:rPr>
              <a:t>, I.K. and </a:t>
            </a:r>
            <a:r>
              <a:rPr lang="en-US" sz="1200" kern="1200" dirty="0" err="1">
                <a:solidFill>
                  <a:schemeClr val="tx1"/>
                </a:solidFill>
                <a:effectLst/>
                <a:latin typeface="+mn-lt"/>
                <a:ea typeface="+mn-ea"/>
                <a:cs typeface="+mn-cs"/>
              </a:rPr>
              <a:t>Mathilda</a:t>
            </a:r>
            <a:r>
              <a:rPr lang="en-US" sz="1200" kern="1200" dirty="0">
                <a:solidFill>
                  <a:schemeClr val="tx1"/>
                </a:solidFill>
                <a:effectLst/>
                <a:latin typeface="+mn-lt"/>
                <a:ea typeface="+mn-ea"/>
                <a:cs typeface="+mn-cs"/>
              </a:rPr>
              <a:t>, K., 2023, June. </a:t>
            </a:r>
            <a:r>
              <a:rPr lang="en-US" sz="1200" kern="1200" dirty="0" err="1">
                <a:solidFill>
                  <a:schemeClr val="tx1"/>
                </a:solidFill>
                <a:effectLst/>
                <a:latin typeface="+mn-lt"/>
                <a:ea typeface="+mn-ea"/>
                <a:cs typeface="+mn-cs"/>
              </a:rPr>
              <a:t>Squences</a:t>
            </a:r>
            <a:r>
              <a:rPr lang="en-US" sz="1200" kern="1200" dirty="0">
                <a:solidFill>
                  <a:schemeClr val="tx1"/>
                </a:solidFill>
                <a:effectLst/>
                <a:latin typeface="+mn-lt"/>
                <a:ea typeface="+mn-ea"/>
                <a:cs typeface="+mn-cs"/>
              </a:rPr>
              <a:t> Of Service Implementation In Improving The Service Quality At Lobby Lounge Bar And Restaurant JW Marriot Hotel Surabaya. In </a:t>
            </a:r>
            <a:r>
              <a:rPr lang="en-US" sz="1200" i="1" kern="1200" dirty="0">
                <a:solidFill>
                  <a:schemeClr val="tx1"/>
                </a:solidFill>
                <a:effectLst/>
                <a:latin typeface="+mn-lt"/>
                <a:ea typeface="+mn-ea"/>
                <a:cs typeface="+mn-cs"/>
              </a:rPr>
              <a:t>Journey: Journal of </a:t>
            </a:r>
            <a:r>
              <a:rPr lang="en-US" sz="1200" i="1" kern="1200" dirty="0" err="1">
                <a:solidFill>
                  <a:schemeClr val="tx1"/>
                </a:solidFill>
                <a:effectLst/>
                <a:latin typeface="+mn-lt"/>
                <a:ea typeface="+mn-ea"/>
                <a:cs typeface="+mn-cs"/>
              </a:rPr>
              <a:t>Tourismpreneurship</a:t>
            </a:r>
            <a:r>
              <a:rPr lang="en-US" sz="1200" i="1" kern="1200" dirty="0">
                <a:solidFill>
                  <a:schemeClr val="tx1"/>
                </a:solidFill>
                <a:effectLst/>
                <a:latin typeface="+mn-lt"/>
                <a:ea typeface="+mn-ea"/>
                <a:cs typeface="+mn-cs"/>
              </a:rPr>
              <a:t>, Culinary, Hospitality, Convention and Event Management</a:t>
            </a:r>
            <a:r>
              <a:rPr lang="en-US" sz="1200" kern="1200" dirty="0">
                <a:solidFill>
                  <a:schemeClr val="tx1"/>
                </a:solidFill>
                <a:effectLst/>
                <a:latin typeface="+mn-lt"/>
                <a:ea typeface="+mn-ea"/>
                <a:cs typeface="+mn-cs"/>
              </a:rPr>
              <a:t> (Vol. 6, No. 1, pp. 107-126).</a:t>
            </a:r>
          </a:p>
          <a:p>
            <a:r>
              <a:rPr lang="en-US" sz="1200" kern="1200" dirty="0">
                <a:solidFill>
                  <a:schemeClr val="tx1"/>
                </a:solidFill>
                <a:effectLst/>
                <a:latin typeface="+mn-lt"/>
                <a:ea typeface="+mn-ea"/>
                <a:cs typeface="+mn-cs"/>
              </a:rPr>
              <a:t>Zhang, Y., </a:t>
            </a:r>
            <a:r>
              <a:rPr lang="en-US" sz="1200" kern="1200" dirty="0" err="1">
                <a:solidFill>
                  <a:schemeClr val="tx1"/>
                </a:solidFill>
                <a:effectLst/>
                <a:latin typeface="+mn-lt"/>
                <a:ea typeface="+mn-ea"/>
                <a:cs typeface="+mn-cs"/>
              </a:rPr>
              <a:t>Shu</a:t>
            </a:r>
            <a:r>
              <a:rPr lang="en-US" sz="1200" kern="1200" dirty="0">
                <a:solidFill>
                  <a:schemeClr val="tx1"/>
                </a:solidFill>
                <a:effectLst/>
                <a:latin typeface="+mn-lt"/>
                <a:ea typeface="+mn-ea"/>
                <a:cs typeface="+mn-cs"/>
              </a:rPr>
              <a:t>, S., </a:t>
            </a:r>
            <a:r>
              <a:rPr lang="en-US" sz="1200" kern="1200" dirty="0" err="1">
                <a:solidFill>
                  <a:schemeClr val="tx1"/>
                </a:solidFill>
                <a:effectLst/>
                <a:latin typeface="+mn-lt"/>
                <a:ea typeface="+mn-ea"/>
                <a:cs typeface="+mn-cs"/>
              </a:rPr>
              <a:t>Ji</a:t>
            </a:r>
            <a:r>
              <a:rPr lang="en-US" sz="1200" kern="1200" dirty="0">
                <a:solidFill>
                  <a:schemeClr val="tx1"/>
                </a:solidFill>
                <a:effectLst/>
                <a:latin typeface="+mn-lt"/>
                <a:ea typeface="+mn-ea"/>
                <a:cs typeface="+mn-cs"/>
              </a:rPr>
              <a:t>, Z. and Wang, Y., 2015, March. A study of the commercial application of big data of the international hotel group in China: based on the case study of </a:t>
            </a:r>
            <a:r>
              <a:rPr lang="en-US" sz="1200" kern="1200" dirty="0" err="1">
                <a:solidFill>
                  <a:schemeClr val="tx1"/>
                </a:solidFill>
                <a:effectLst/>
                <a:latin typeface="+mn-lt"/>
                <a:ea typeface="+mn-ea"/>
                <a:cs typeface="+mn-cs"/>
              </a:rPr>
              <a:t>marriott</a:t>
            </a:r>
            <a:r>
              <a:rPr lang="en-US" sz="1200" kern="1200" dirty="0">
                <a:solidFill>
                  <a:schemeClr val="tx1"/>
                </a:solidFill>
                <a:effectLst/>
                <a:latin typeface="+mn-lt"/>
                <a:ea typeface="+mn-ea"/>
                <a:cs typeface="+mn-cs"/>
              </a:rPr>
              <a:t> international. In </a:t>
            </a:r>
            <a:r>
              <a:rPr lang="en-US" sz="1200" i="1" kern="1200" dirty="0">
                <a:solidFill>
                  <a:schemeClr val="tx1"/>
                </a:solidFill>
                <a:effectLst/>
                <a:latin typeface="+mn-lt"/>
                <a:ea typeface="+mn-ea"/>
                <a:cs typeface="+mn-cs"/>
              </a:rPr>
              <a:t>2015 IEEE First International Conference on Big Data Computing Service and Applications</a:t>
            </a:r>
            <a:r>
              <a:rPr lang="en-US" sz="1200" kern="1200" dirty="0">
                <a:solidFill>
                  <a:schemeClr val="tx1"/>
                </a:solidFill>
                <a:effectLst/>
                <a:latin typeface="+mn-lt"/>
                <a:ea typeface="+mn-ea"/>
                <a:cs typeface="+mn-cs"/>
              </a:rPr>
              <a:t> (pp. 412-417). IEEE.</a:t>
            </a:r>
          </a:p>
          <a:p>
            <a:endParaRPr lang="en-US" dirty="0"/>
          </a:p>
        </p:txBody>
      </p:sp>
      <p:sp>
        <p:nvSpPr>
          <p:cNvPr id="4" name="Slide Number Placeholder 3"/>
          <p:cNvSpPr>
            <a:spLocks noGrp="1"/>
          </p:cNvSpPr>
          <p:nvPr>
            <p:ph type="sldNum" sz="quarter" idx="10"/>
          </p:nvPr>
        </p:nvSpPr>
        <p:spPr/>
        <p:txBody>
          <a:bodyPr/>
          <a:lstStyle/>
          <a:p>
            <a:fld id="{09662423-83EB-4014-ADC1-FBD117F125ED}" type="slidenum">
              <a:rPr lang="en-US" smtClean="0"/>
              <a:t>12</a:t>
            </a:fld>
            <a:endParaRPr lang="en-US"/>
          </a:p>
        </p:txBody>
      </p:sp>
    </p:spTree>
    <p:extLst>
      <p:ext uri="{BB962C8B-B14F-4D97-AF65-F5344CB8AC3E}">
        <p14:creationId xmlns:p14="http://schemas.microsoft.com/office/powerpoint/2010/main" val="4168264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_Toc147719312"/><Relationship Id="rId3" Type="http://schemas.openxmlformats.org/officeDocument/2006/relationships/hyperlink" Target="#_Toc147719307"/><Relationship Id="rId7" Type="http://schemas.openxmlformats.org/officeDocument/2006/relationships/hyperlink" Target="#_Toc147719311"/><Relationship Id="rId2" Type="http://schemas.openxmlformats.org/officeDocument/2006/relationships/hyperlink" Target="#_Toc147719306"/><Relationship Id="rId1" Type="http://schemas.openxmlformats.org/officeDocument/2006/relationships/slideLayout" Target="../slideLayouts/slideLayout7.xml"/><Relationship Id="rId6" Type="http://schemas.openxmlformats.org/officeDocument/2006/relationships/hyperlink" Target="#_Toc147719310"/><Relationship Id="rId5" Type="http://schemas.openxmlformats.org/officeDocument/2006/relationships/hyperlink" Target="#_Toc147719309"/><Relationship Id="rId10" Type="http://schemas.openxmlformats.org/officeDocument/2006/relationships/hyperlink" Target="#_Toc147719314"/><Relationship Id="rId4" Type="http://schemas.openxmlformats.org/officeDocument/2006/relationships/hyperlink" Target="#_Toc147719308"/><Relationship Id="rId9" Type="http://schemas.openxmlformats.org/officeDocument/2006/relationships/hyperlink" Target="#_Toc147719313"/></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A16357-809F-24F6-3DA8-99FE24BE12C5}"/>
              </a:ext>
            </a:extLst>
          </p:cNvPr>
          <p:cNvSpPr>
            <a:spLocks noGrp="1"/>
          </p:cNvSpPr>
          <p:nvPr>
            <p:ph idx="1"/>
          </p:nvPr>
        </p:nvSpPr>
        <p:spPr/>
        <p:txBody>
          <a:bodyPr/>
          <a:lstStyle/>
          <a:p>
            <a:pPr>
              <a:buFont typeface="+mj-lt"/>
              <a:buAutoNum type="arabicPeriod"/>
            </a:pPr>
            <a:r>
              <a:rPr lang="en-GB" dirty="0">
                <a:latin typeface="+mj-lt"/>
              </a:rPr>
              <a:t>Student name :Marinela Dumitru   </a:t>
            </a:r>
          </a:p>
          <a:p>
            <a:pPr>
              <a:buFont typeface="+mj-lt"/>
              <a:buAutoNum type="arabicPeriod"/>
            </a:pPr>
            <a:r>
              <a:rPr lang="en-GB" dirty="0">
                <a:latin typeface="+mj-lt"/>
              </a:rPr>
              <a:t>Student number: 2242721  </a:t>
            </a:r>
          </a:p>
          <a:p>
            <a:pPr>
              <a:buFont typeface="+mj-lt"/>
              <a:buAutoNum type="arabicPeriod"/>
            </a:pPr>
            <a:r>
              <a:rPr lang="en-GB" dirty="0">
                <a:latin typeface="+mj-lt"/>
              </a:rPr>
              <a:t>Module code: BMIH 4003</a:t>
            </a:r>
          </a:p>
          <a:p>
            <a:pPr>
              <a:buFont typeface="+mj-lt"/>
              <a:buAutoNum type="arabicPeriod"/>
            </a:pPr>
            <a:r>
              <a:rPr lang="en-GB" dirty="0">
                <a:latin typeface="+mj-lt"/>
              </a:rPr>
              <a:t>Lecturer : Dale Clarke                                                                                                                                                       </a:t>
            </a:r>
          </a:p>
        </p:txBody>
      </p:sp>
    </p:spTree>
    <p:extLst>
      <p:ext uri="{BB962C8B-B14F-4D97-AF65-F5344CB8AC3E}">
        <p14:creationId xmlns:p14="http://schemas.microsoft.com/office/powerpoint/2010/main" val="2699492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409038"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t>Presentation: The Role and Importance of Quality Service, Hospitality, and Guest Service within the Hotel Industry</a:t>
            </a:r>
          </a:p>
          <a:p>
            <a:pPr algn="ctr"/>
            <a:endParaRPr lang="en-US" sz="2400" dirty="0"/>
          </a:p>
          <a:p>
            <a:pPr algn="ctr"/>
            <a:r>
              <a:rPr lang="en-US" sz="2400" b="1" dirty="0"/>
              <a:t>Chosen Hotel: JW Marriott</a:t>
            </a:r>
          </a:p>
          <a:p>
            <a:pPr algn="ctr"/>
            <a:endParaRPr lang="en-US" sz="2400" b="1" dirty="0"/>
          </a:p>
          <a:p>
            <a:pPr algn="ctr"/>
            <a:endParaRPr lang="en-US" sz="2400" b="1" dirty="0"/>
          </a:p>
        </p:txBody>
      </p:sp>
      <p:pic>
        <p:nvPicPr>
          <p:cNvPr id="2056" name="Picture 8" descr="JW Marriott Hotel Kolkata, Kolkata – Updated 2023 Pri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09038" y="0"/>
            <a:ext cx="778296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036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tabLst>
                <a:tab pos="5937250" algn="r"/>
              </a:tabLst>
            </a:pPr>
            <a:r>
              <a:rPr lang="en-US" sz="3600" b="1" dirty="0">
                <a:solidFill>
                  <a:schemeClr val="accent1">
                    <a:lumMod val="75000"/>
                  </a:schemeClr>
                </a:solidFill>
                <a:latin typeface="Arial" panose="020B0604020202020204" pitchFamily="34" charset="0"/>
                <a:ea typeface="Times New Roman" panose="02020603050405020304" pitchFamily="18" charset="0"/>
                <a:cs typeface="Arial" panose="020B0604020202020204" pitchFamily="34" charset="0"/>
              </a:rPr>
              <a:t>Table of Contents</a:t>
            </a:r>
            <a:endParaRPr lang="en-US" sz="3600" dirty="0">
              <a:solidFill>
                <a:schemeClr val="accent1">
                  <a:lumMod val="75000"/>
                </a:schemeClr>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2"/>
              </a:rPr>
              <a:t>Introduction</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3"/>
              </a:rPr>
              <a:t>Main Consumer of JW Marriott</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4"/>
              </a:rPr>
              <a:t>Nature of Guest Service and Facilities</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5"/>
              </a:rPr>
              <a:t>Scope of Guest Services and Facilities at JW Marriott</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6"/>
              </a:rPr>
              <a:t>Role of Guest Service and Facilities at JW Marriott</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7"/>
              </a:rPr>
              <a:t>Importance of Hospitality</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8"/>
              </a:rPr>
              <a:t>Hotel’s Meetings Guest Expectation</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9"/>
              </a:rPr>
              <a:t>Conclusion</a:t>
            </a:r>
            <a:endParaRPr lang="en-US" sz="3600" dirty="0">
              <a:solidFill>
                <a:schemeClr val="bg1"/>
              </a:solidFill>
            </a:endParaRPr>
          </a:p>
          <a:p>
            <a:pPr lvl="0" algn="ctr" defTabSz="914400" eaLnBrk="0" fontAlgn="base" hangingPunct="0">
              <a:spcBef>
                <a:spcPct val="0"/>
              </a:spcBef>
              <a:spcAft>
                <a:spcPct val="0"/>
              </a:spcAft>
              <a:tabLst>
                <a:tab pos="5937250" algn="r"/>
              </a:tabLst>
            </a:pPr>
            <a:r>
              <a:rPr lang="en-US" sz="3600" u="sng" dirty="0">
                <a:solidFill>
                  <a:schemeClr val="bg1"/>
                </a:solidFill>
                <a:latin typeface="Calibri" panose="020F0502020204030204" pitchFamily="34" charset="0"/>
                <a:ea typeface="Calibri" panose="020F0502020204030204" pitchFamily="34" charset="0"/>
                <a:cs typeface="Arial" panose="020B0604020202020204" pitchFamily="34" charset="0"/>
                <a:hlinkClick r:id="rId10"/>
              </a:rPr>
              <a:t>Reference List</a:t>
            </a:r>
            <a:endParaRPr lang="en-US" sz="3600" dirty="0">
              <a:solidFill>
                <a:schemeClr val="bg1"/>
              </a:solidFill>
            </a:endParaRPr>
          </a:p>
        </p:txBody>
      </p:sp>
    </p:spTree>
    <p:extLst>
      <p:ext uri="{BB962C8B-B14F-4D97-AF65-F5344CB8AC3E}">
        <p14:creationId xmlns:p14="http://schemas.microsoft.com/office/powerpoint/2010/main" val="3729156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337" y="534154"/>
            <a:ext cx="5450186" cy="9053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t>Introduction </a:t>
            </a:r>
          </a:p>
        </p:txBody>
      </p:sp>
      <p:sp>
        <p:nvSpPr>
          <p:cNvPr id="3" name="Rounded Rectangle 2"/>
          <p:cNvSpPr/>
          <p:nvPr/>
        </p:nvSpPr>
        <p:spPr>
          <a:xfrm>
            <a:off x="307818" y="1683945"/>
            <a:ext cx="5386812" cy="506088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dirty="0"/>
              <a:t>A well-known luxury hotel chain that is </a:t>
            </a:r>
            <a:r>
              <a:rPr lang="en-US" sz="2000" dirty="0" err="1"/>
              <a:t>recognised</a:t>
            </a:r>
            <a:r>
              <a:rPr lang="en-US" sz="2000" dirty="0"/>
              <a:t> around the globe as an example of grace and riches is JW Marriott. </a:t>
            </a:r>
          </a:p>
          <a:p>
            <a:pPr marL="342900" indent="-342900" algn="just">
              <a:buFont typeface="Wingdings" panose="05000000000000000000" pitchFamily="2" charset="2"/>
              <a:buChar char="v"/>
            </a:pPr>
            <a:r>
              <a:rPr lang="en-US" sz="2000" dirty="0"/>
              <a:t>These rooms and suites are designed to provide visitors with the highest level of luxury and comfort (Sari, 2017). </a:t>
            </a:r>
          </a:p>
          <a:p>
            <a:pPr marL="342900" indent="-342900" algn="just">
              <a:buFont typeface="Wingdings" panose="05000000000000000000" pitchFamily="2" charset="2"/>
              <a:buChar char="v"/>
            </a:pPr>
            <a:r>
              <a:rPr lang="en-US" sz="2000" dirty="0"/>
              <a:t>Fabulous dining is one of the nicest parts of visiting a JW Marriott hotel.</a:t>
            </a:r>
          </a:p>
          <a:p>
            <a:pPr marL="342900" indent="-342900" algn="just">
              <a:buFont typeface="Wingdings" panose="05000000000000000000" pitchFamily="2" charset="2"/>
              <a:buChar char="v"/>
            </a:pPr>
            <a:r>
              <a:rPr lang="en-US" sz="2000" dirty="0"/>
              <a:t>The aim of this presentation is to evaluate the main consumers of JW Marriott, the significance of hospitality, and the hotel's meeting guest expectations</a:t>
            </a:r>
          </a:p>
        </p:txBody>
      </p:sp>
      <p:pic>
        <p:nvPicPr>
          <p:cNvPr id="4098" name="Picture 2" descr="JW Marriott Hotel Chandigarh- Deluxe Chandigarh, India Hotels- GDS  Reservation Codes: Travel Week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9300" y="0"/>
            <a:ext cx="636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11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065006"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Main Consumer of JW Marriott</a:t>
            </a:r>
          </a:p>
        </p:txBody>
      </p:sp>
      <p:sp>
        <p:nvSpPr>
          <p:cNvPr id="4" name="Rectangle 3"/>
          <p:cNvSpPr/>
          <p:nvPr/>
        </p:nvSpPr>
        <p:spPr>
          <a:xfrm>
            <a:off x="4065006" y="0"/>
            <a:ext cx="8126994"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b="1" dirty="0"/>
              <a:t>Luxury and Elegance</a:t>
            </a:r>
            <a:r>
              <a:rPr lang="en-US" sz="2000" dirty="0"/>
              <a:t> - JW Marriott is a byword for style and luxury, and the business is well known for offering opulent lodgings with cutting-edge decor and first-rate service. </a:t>
            </a:r>
          </a:p>
          <a:p>
            <a:pPr marL="342900" indent="-342900" algn="just">
              <a:buFont typeface="Wingdings" panose="05000000000000000000" pitchFamily="2" charset="2"/>
              <a:buChar char="v"/>
            </a:pPr>
            <a:r>
              <a:rPr lang="en-US" sz="2000" b="1" dirty="0"/>
              <a:t>World-Class Dining</a:t>
            </a:r>
            <a:r>
              <a:rPr lang="en-US" sz="2000" dirty="0"/>
              <a:t> - The food served at JW Marriott hotels is really good. Even the pickiest guests will be delighted by these hotels' upscale eateries, bars, and retail spaces. </a:t>
            </a:r>
          </a:p>
          <a:p>
            <a:pPr marL="342900" indent="-342900" algn="just">
              <a:buFont typeface="Wingdings" panose="05000000000000000000" pitchFamily="2" charset="2"/>
              <a:buChar char="v"/>
            </a:pPr>
            <a:r>
              <a:rPr lang="en-US" sz="2000" b="1" dirty="0" err="1"/>
              <a:t>Customised</a:t>
            </a:r>
            <a:r>
              <a:rPr lang="en-US" sz="2000" b="1" dirty="0"/>
              <a:t> Service</a:t>
            </a:r>
            <a:r>
              <a:rPr lang="en-US" sz="2000" dirty="0"/>
              <a:t> - The JW Marriott understands that discerning guests need </a:t>
            </a:r>
            <a:r>
              <a:rPr lang="en-US" sz="2000" dirty="0" err="1"/>
              <a:t>individualised</a:t>
            </a:r>
            <a:r>
              <a:rPr lang="en-US" sz="2000" dirty="0"/>
              <a:t> attention</a:t>
            </a:r>
          </a:p>
          <a:p>
            <a:pPr marL="342900" indent="-342900" algn="just">
              <a:buFont typeface="Wingdings" panose="05000000000000000000" pitchFamily="2" charset="2"/>
              <a:buChar char="v"/>
            </a:pPr>
            <a:r>
              <a:rPr lang="en-US" sz="2000" b="1" dirty="0"/>
              <a:t>Spa and Wellness Facilities</a:t>
            </a:r>
            <a:r>
              <a:rPr lang="en-US" sz="2000" dirty="0"/>
              <a:t> - World-class spas and fitness facilities can be found at many JW Marriott hotels since wellness is an integral part of luxury travel</a:t>
            </a:r>
          </a:p>
          <a:p>
            <a:pPr marL="342900" indent="-342900" algn="just">
              <a:buFont typeface="Wingdings" panose="05000000000000000000" pitchFamily="2" charset="2"/>
              <a:buChar char="v"/>
            </a:pPr>
            <a:r>
              <a:rPr lang="en-US" sz="2000" b="1" dirty="0"/>
              <a:t>Distinctive Locations</a:t>
            </a:r>
            <a:r>
              <a:rPr lang="en-US" sz="2000" dirty="0"/>
              <a:t> - JW Marriott hotels are purposefully situated in some of the world's most popular tourist locations</a:t>
            </a:r>
          </a:p>
        </p:txBody>
      </p:sp>
    </p:spTree>
    <p:extLst>
      <p:ext uri="{BB962C8B-B14F-4D97-AF65-F5344CB8AC3E}">
        <p14:creationId xmlns:p14="http://schemas.microsoft.com/office/powerpoint/2010/main" val="150649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26994" y="0"/>
            <a:ext cx="4065006"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Nature of Guest Service and Facilities </a:t>
            </a:r>
          </a:p>
        </p:txBody>
      </p:sp>
      <p:sp>
        <p:nvSpPr>
          <p:cNvPr id="4" name="Rectangle 3"/>
          <p:cNvSpPr/>
          <p:nvPr/>
        </p:nvSpPr>
        <p:spPr>
          <a:xfrm>
            <a:off x="1509" y="0"/>
            <a:ext cx="8126994"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b="1" dirty="0"/>
              <a:t>Accommodations</a:t>
            </a:r>
            <a:r>
              <a:rPr lang="en-US" sz="2000" dirty="0"/>
              <a:t> - A hotel or resort's rooms and suites ought to be </a:t>
            </a:r>
            <a:r>
              <a:rPr lang="en-US" sz="2000" dirty="0" err="1"/>
              <a:t>cosy</a:t>
            </a:r>
            <a:r>
              <a:rPr lang="en-US" sz="2000" dirty="0"/>
              <a:t> and tastefully furnished. </a:t>
            </a:r>
          </a:p>
          <a:p>
            <a:pPr marL="342900" indent="-342900" algn="just">
              <a:buFont typeface="Wingdings" panose="05000000000000000000" pitchFamily="2" charset="2"/>
              <a:buChar char="v"/>
            </a:pPr>
            <a:r>
              <a:rPr lang="en-US" sz="2000" dirty="0"/>
              <a:t>This has contemporary conveniences, including luscious beds, tasteful furniture, and state-of-the-art electronics (</a:t>
            </a:r>
            <a:r>
              <a:rPr lang="en-US" sz="2000" dirty="0" err="1"/>
              <a:t>Oshins</a:t>
            </a:r>
            <a:r>
              <a:rPr lang="en-US" sz="2000" dirty="0"/>
              <a:t>, 2017).</a:t>
            </a:r>
          </a:p>
          <a:p>
            <a:pPr marL="342900" indent="-342900" algn="just">
              <a:buFont typeface="Wingdings" panose="05000000000000000000" pitchFamily="2" charset="2"/>
              <a:buChar char="v"/>
            </a:pPr>
            <a:r>
              <a:rPr lang="en-US" sz="2000" b="1" dirty="0"/>
              <a:t>Dining</a:t>
            </a:r>
            <a:r>
              <a:rPr lang="en-US" sz="2000" dirty="0"/>
              <a:t> - Customers have a wider selection of eating experiences when a business provides a range of dining alternatives, from fancy restaurants to informal cafés and pubs.</a:t>
            </a:r>
          </a:p>
          <a:p>
            <a:pPr marL="342900" indent="-342900" algn="just">
              <a:buFont typeface="Wingdings" panose="05000000000000000000" pitchFamily="2" charset="2"/>
              <a:buChar char="v"/>
            </a:pPr>
            <a:r>
              <a:rPr lang="en-US" sz="2000" b="1" dirty="0"/>
              <a:t>Concierge Services</a:t>
            </a:r>
            <a:r>
              <a:rPr lang="en-US" sz="2000" dirty="0"/>
              <a:t> - A customer's visit may be less stressful and more pleasurable by using concierge services, </a:t>
            </a:r>
          </a:p>
          <a:p>
            <a:pPr marL="342900" indent="-342900" algn="just">
              <a:buFont typeface="Wingdings" panose="05000000000000000000" pitchFamily="2" charset="2"/>
              <a:buChar char="v"/>
            </a:pPr>
            <a:r>
              <a:rPr lang="en-US" sz="2000" b="1" dirty="0"/>
              <a:t>Wellness and Recreation</a:t>
            </a:r>
            <a:r>
              <a:rPr lang="en-US" sz="2000" dirty="0"/>
              <a:t> - These amenities, which also include swimming pools, exercise </a:t>
            </a:r>
            <a:r>
              <a:rPr lang="en-US" sz="2000" dirty="0" err="1"/>
              <a:t>centres</a:t>
            </a:r>
            <a:r>
              <a:rPr lang="en-US" sz="2000" dirty="0"/>
              <a:t>, and spas, improve visitors' physical and emotional well-being (Zhang et al., 2015). </a:t>
            </a:r>
          </a:p>
          <a:p>
            <a:pPr marL="342900" indent="-342900" algn="just">
              <a:buFont typeface="Wingdings" panose="05000000000000000000" pitchFamily="2" charset="2"/>
              <a:buChar char="v"/>
            </a:pPr>
            <a:r>
              <a:rPr lang="en-US" sz="2000" b="1" dirty="0"/>
              <a:t>Meetings and Events</a:t>
            </a:r>
            <a:r>
              <a:rPr lang="en-US" sz="2000" dirty="0"/>
              <a:t> - Well-equipped meeting spaces and event venues are crucial, particularly for business </a:t>
            </a:r>
            <a:r>
              <a:rPr lang="en-US" sz="2000" dirty="0" err="1"/>
              <a:t>travellers</a:t>
            </a:r>
            <a:r>
              <a:rPr lang="en-US" sz="2000" dirty="0"/>
              <a:t> and event planners</a:t>
            </a:r>
          </a:p>
        </p:txBody>
      </p:sp>
    </p:spTree>
    <p:extLst>
      <p:ext uri="{BB962C8B-B14F-4D97-AF65-F5344CB8AC3E}">
        <p14:creationId xmlns:p14="http://schemas.microsoft.com/office/powerpoint/2010/main" val="1640855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065006"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Scope of Guest Services and Facilities at JW Marriott</a:t>
            </a:r>
          </a:p>
        </p:txBody>
      </p:sp>
      <p:sp>
        <p:nvSpPr>
          <p:cNvPr id="4" name="Rectangle 3"/>
          <p:cNvSpPr/>
          <p:nvPr/>
        </p:nvSpPr>
        <p:spPr>
          <a:xfrm>
            <a:off x="4065006" y="0"/>
            <a:ext cx="8126994"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b="1" dirty="0"/>
              <a:t>Luxurious Accommodations</a:t>
            </a:r>
            <a:r>
              <a:rPr lang="en-US" sz="2000" dirty="0"/>
              <a:t> - The JW Marriott is happy to provide large, elegantly designed rooms and suites with high-end facilities. </a:t>
            </a:r>
          </a:p>
          <a:p>
            <a:pPr marL="342900" indent="-342900" algn="just">
              <a:buFont typeface="Wingdings" panose="05000000000000000000" pitchFamily="2" charset="2"/>
              <a:buChar char="v"/>
            </a:pPr>
            <a:r>
              <a:rPr lang="en-US" sz="2000" b="1" dirty="0"/>
              <a:t>Fine Dining</a:t>
            </a:r>
            <a:r>
              <a:rPr lang="en-US" sz="2000" dirty="0"/>
              <a:t> - JW Marriott locations are home to several gourmet restaurants run by well-known chefs, along with a wide range of culinary choices. </a:t>
            </a:r>
          </a:p>
          <a:p>
            <a:pPr marL="342900" indent="-342900" algn="just">
              <a:buFont typeface="Wingdings" panose="05000000000000000000" pitchFamily="2" charset="2"/>
              <a:buChar char="v"/>
            </a:pPr>
            <a:r>
              <a:rPr lang="en-US" sz="2000" b="1" dirty="0"/>
              <a:t>Concierge Excellence</a:t>
            </a:r>
            <a:r>
              <a:rPr lang="en-US" sz="2000" dirty="0"/>
              <a:t> - The JW Marriott's concierge team is qualified to provide </a:t>
            </a:r>
            <a:r>
              <a:rPr lang="en-US" sz="2000" dirty="0" err="1"/>
              <a:t>personalised</a:t>
            </a:r>
            <a:r>
              <a:rPr lang="en-US" sz="2000" dirty="0"/>
              <a:t> care to each guest</a:t>
            </a:r>
          </a:p>
          <a:p>
            <a:pPr marL="342900" indent="-342900" algn="just">
              <a:buFont typeface="Wingdings" panose="05000000000000000000" pitchFamily="2" charset="2"/>
              <a:buChar char="v"/>
            </a:pPr>
            <a:r>
              <a:rPr lang="en-US" sz="2000" b="1" dirty="0"/>
              <a:t>Wellness and Spa - </a:t>
            </a:r>
            <a:r>
              <a:rPr lang="en-US" sz="2000" dirty="0"/>
              <a:t>The JW Marriott's health and leisure complex is a world-class leader in this field</a:t>
            </a:r>
          </a:p>
          <a:p>
            <a:pPr marL="342900" indent="-342900" algn="just">
              <a:buFont typeface="Wingdings" panose="05000000000000000000" pitchFamily="2" charset="2"/>
              <a:buChar char="v"/>
            </a:pPr>
            <a:r>
              <a:rPr lang="en-US" sz="2000" b="1" dirty="0"/>
              <a:t>Meetings and Events - </a:t>
            </a:r>
            <a:r>
              <a:rPr lang="en-US" sz="2000" dirty="0"/>
              <a:t>JW Marriott hotels provide great amenities for conducting social gatherings, business meetings, and other important events. </a:t>
            </a:r>
          </a:p>
        </p:txBody>
      </p:sp>
    </p:spTree>
    <p:extLst>
      <p:ext uri="{BB962C8B-B14F-4D97-AF65-F5344CB8AC3E}">
        <p14:creationId xmlns:p14="http://schemas.microsoft.com/office/powerpoint/2010/main" val="1551118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337" y="534154"/>
            <a:ext cx="5450186" cy="9053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Role of Guest Service and Facilities at JW Marriott</a:t>
            </a:r>
          </a:p>
        </p:txBody>
      </p:sp>
      <p:sp>
        <p:nvSpPr>
          <p:cNvPr id="3" name="Rounded Rectangle 2"/>
          <p:cNvSpPr/>
          <p:nvPr/>
        </p:nvSpPr>
        <p:spPr>
          <a:xfrm>
            <a:off x="307818" y="1683945"/>
            <a:ext cx="5386812" cy="506088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dirty="0"/>
              <a:t>Every benefit and service offered by JW Marriott is intended to combine to provide guests with an amazing experience. </a:t>
            </a:r>
          </a:p>
          <a:p>
            <a:pPr marL="342900" indent="-342900" algn="just">
              <a:buFont typeface="Wingdings" panose="05000000000000000000" pitchFamily="2" charset="2"/>
              <a:buChar char="v"/>
            </a:pPr>
            <a:r>
              <a:rPr lang="en-US" sz="2000" dirty="0"/>
              <a:t>The company's goal is to provide every guest with a more enriching, </a:t>
            </a:r>
            <a:r>
              <a:rPr lang="en-US" sz="2000" dirty="0" err="1"/>
              <a:t>customised</a:t>
            </a:r>
            <a:r>
              <a:rPr lang="en-US" sz="2000" dirty="0"/>
              <a:t> </a:t>
            </a:r>
            <a:r>
              <a:rPr lang="en-US" sz="2000" dirty="0" err="1"/>
              <a:t>experienc</a:t>
            </a:r>
            <a:endParaRPr lang="en-US" sz="2000" dirty="0"/>
          </a:p>
          <a:p>
            <a:pPr marL="342900" indent="-342900" algn="just">
              <a:buFont typeface="Wingdings" panose="05000000000000000000" pitchFamily="2" charset="2"/>
              <a:buChar char="v"/>
            </a:pPr>
            <a:r>
              <a:rPr lang="en-US" sz="2000" dirty="0"/>
              <a:t>The JW Marriott offers a wide range of wonderful services and facilities to make every visitor's stay unforgettable, whether they are visiting the area for business or pleasure.</a:t>
            </a:r>
          </a:p>
        </p:txBody>
      </p:sp>
      <p:pic>
        <p:nvPicPr>
          <p:cNvPr id="5122" name="Picture 2" descr="Hotels in Downtown Hong Kong | JW Marriott Hotel Hong Ko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723" y="0"/>
            <a:ext cx="631227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9071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065006"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Importance of Hospitality </a:t>
            </a:r>
          </a:p>
        </p:txBody>
      </p:sp>
      <p:sp>
        <p:nvSpPr>
          <p:cNvPr id="4" name="Rectangle 3"/>
          <p:cNvSpPr/>
          <p:nvPr/>
        </p:nvSpPr>
        <p:spPr>
          <a:xfrm>
            <a:off x="4065006" y="0"/>
            <a:ext cx="8126994"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US" sz="2000" b="1" dirty="0"/>
              <a:t>Enhancing Guest Satisfaction</a:t>
            </a:r>
            <a:r>
              <a:rPr lang="en-US" sz="2000" dirty="0"/>
              <a:t> - Providing hospitality is essential to a satisfied guest. </a:t>
            </a:r>
          </a:p>
          <a:p>
            <a:pPr marL="285750" indent="-285750" algn="just">
              <a:buFont typeface="Wingdings" panose="05000000000000000000" pitchFamily="2" charset="2"/>
              <a:buChar char="v"/>
            </a:pPr>
            <a:r>
              <a:rPr lang="en-US" sz="2000" dirty="0"/>
              <a:t>Guests are more likely to have a good time, leave </a:t>
            </a:r>
            <a:r>
              <a:rPr lang="en-US" sz="2000" dirty="0" err="1"/>
              <a:t>favourable</a:t>
            </a:r>
            <a:r>
              <a:rPr lang="en-US" sz="2000" dirty="0"/>
              <a:t> reviews, and come back when they feel appreciated, welcomed, and well-cared for (</a:t>
            </a:r>
            <a:r>
              <a:rPr lang="en-US" sz="2000" dirty="0" err="1"/>
              <a:t>Wibawa</a:t>
            </a:r>
            <a:r>
              <a:rPr lang="en-US" sz="2000" dirty="0"/>
              <a:t> and </a:t>
            </a:r>
            <a:r>
              <a:rPr lang="en-US" sz="2000" dirty="0" err="1"/>
              <a:t>Mathilda</a:t>
            </a:r>
            <a:r>
              <a:rPr lang="en-US" sz="2000" dirty="0"/>
              <a:t>, 2023).</a:t>
            </a:r>
          </a:p>
          <a:p>
            <a:pPr marL="285750" indent="-285750" algn="just">
              <a:buFont typeface="Wingdings" panose="05000000000000000000" pitchFamily="2" charset="2"/>
              <a:buChar char="v"/>
            </a:pPr>
            <a:r>
              <a:rPr lang="en-US" sz="2000" b="1" dirty="0"/>
              <a:t>Developing a Brand's Reputation</a:t>
            </a:r>
            <a:r>
              <a:rPr lang="en-US" sz="2000" dirty="0"/>
              <a:t> - Relentlessly delivering outstanding customer service improves a brand's reputation</a:t>
            </a:r>
          </a:p>
          <a:p>
            <a:pPr marL="285750" indent="-285750" algn="just">
              <a:buFont typeface="Wingdings" panose="05000000000000000000" pitchFamily="2" charset="2"/>
              <a:buChar char="v"/>
            </a:pPr>
            <a:r>
              <a:rPr lang="en-US" sz="2000" dirty="0"/>
              <a:t>. Positive remarks and endorsements from other people help shape the perception of the brand (</a:t>
            </a:r>
            <a:r>
              <a:rPr lang="en-US" sz="2000" dirty="0" err="1"/>
              <a:t>Harnjo</a:t>
            </a:r>
            <a:r>
              <a:rPr lang="en-US" sz="2000" dirty="0"/>
              <a:t> et al., 2021).</a:t>
            </a:r>
          </a:p>
          <a:p>
            <a:pPr marL="285750" indent="-285750" algn="just">
              <a:buFont typeface="Wingdings" panose="05000000000000000000" pitchFamily="2" charset="2"/>
              <a:buChar char="v"/>
            </a:pPr>
            <a:r>
              <a:rPr lang="en-US" sz="2000" b="1" dirty="0"/>
              <a:t>Revenue Generation</a:t>
            </a:r>
            <a:r>
              <a:rPr lang="en-US" sz="2000" dirty="0"/>
              <a:t> - Satisfied visitors are more inclined to make use of and pay for the hotel's extra amenities and services</a:t>
            </a:r>
          </a:p>
          <a:p>
            <a:pPr marL="285750" indent="-285750" algn="just">
              <a:buFont typeface="Wingdings" panose="05000000000000000000" pitchFamily="2" charset="2"/>
              <a:buChar char="v"/>
            </a:pPr>
            <a:r>
              <a:rPr lang="en-US" sz="2000" dirty="0"/>
              <a:t>The total profit of the hotel is impacted by this added expense.</a:t>
            </a:r>
          </a:p>
        </p:txBody>
      </p:sp>
    </p:spTree>
    <p:extLst>
      <p:ext uri="{BB962C8B-B14F-4D97-AF65-F5344CB8AC3E}">
        <p14:creationId xmlns:p14="http://schemas.microsoft.com/office/powerpoint/2010/main" val="867046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26994" y="0"/>
            <a:ext cx="4065006"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Hotel’s Meetings Guest Expectation </a:t>
            </a:r>
          </a:p>
        </p:txBody>
      </p:sp>
      <p:sp>
        <p:nvSpPr>
          <p:cNvPr id="4" name="Rectangle 3"/>
          <p:cNvSpPr/>
          <p:nvPr/>
        </p:nvSpPr>
        <p:spPr>
          <a:xfrm>
            <a:off x="0" y="0"/>
            <a:ext cx="8126994"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US" sz="2000" b="1" dirty="0" err="1"/>
              <a:t>Personalised</a:t>
            </a:r>
            <a:r>
              <a:rPr lang="en-US" sz="2000" b="1" dirty="0"/>
              <a:t> Services</a:t>
            </a:r>
            <a:r>
              <a:rPr lang="en-US" sz="2000" dirty="0"/>
              <a:t> - The JW Marriott thrives on offering </a:t>
            </a:r>
            <a:r>
              <a:rPr lang="en-US" sz="2000" dirty="0" err="1"/>
              <a:t>individualised</a:t>
            </a:r>
            <a:r>
              <a:rPr lang="en-US" sz="2000" dirty="0"/>
              <a:t> services that are catered to each guest's interests. </a:t>
            </a:r>
          </a:p>
          <a:p>
            <a:pPr marL="285750" indent="-285750" algn="just">
              <a:buFont typeface="Wingdings" panose="05000000000000000000" pitchFamily="2" charset="2"/>
              <a:buChar char="v"/>
            </a:pPr>
            <a:r>
              <a:rPr lang="en-US" sz="2000" dirty="0"/>
              <a:t>More hotels are providing </a:t>
            </a:r>
            <a:r>
              <a:rPr lang="en-US" sz="2000" dirty="0" err="1"/>
              <a:t>customised</a:t>
            </a:r>
            <a:r>
              <a:rPr lang="en-US" sz="2000" dirty="0"/>
              <a:t> concierge services and the option to make unique requests in order to make sure that their visitors have an unforgettable stay.</a:t>
            </a:r>
          </a:p>
          <a:p>
            <a:pPr marL="285750" indent="-285750" algn="just">
              <a:buFont typeface="Wingdings" panose="05000000000000000000" pitchFamily="2" charset="2"/>
              <a:buChar char="v"/>
            </a:pPr>
            <a:r>
              <a:rPr lang="en-US" sz="2000" b="1" dirty="0"/>
              <a:t>Luxurious Accommodations</a:t>
            </a:r>
            <a:r>
              <a:rPr lang="en-US" sz="2000" dirty="0"/>
              <a:t> - JW Marriott and other upscale hotels are able to satisfy the demands of their visitors by offering first-rate lodging. </a:t>
            </a:r>
          </a:p>
          <a:p>
            <a:pPr marL="285750" indent="-285750" algn="just">
              <a:buFont typeface="Wingdings" panose="05000000000000000000" pitchFamily="2" charset="2"/>
              <a:buChar char="v"/>
            </a:pPr>
            <a:r>
              <a:rPr lang="en-US" sz="2000" b="1" dirty="0"/>
              <a:t>Culinary Excellent</a:t>
            </a:r>
            <a:r>
              <a:rPr lang="en-US" sz="2000" dirty="0"/>
              <a:t> - Excellent restaurants run by famous chefs are often found at JW Marriott hotels</a:t>
            </a:r>
          </a:p>
          <a:p>
            <a:pPr marL="285750" indent="-285750" algn="just">
              <a:buFont typeface="Wingdings" panose="05000000000000000000" pitchFamily="2" charset="2"/>
              <a:buChar char="v"/>
            </a:pPr>
            <a:r>
              <a:rPr lang="en-US" sz="2000" dirty="0"/>
              <a:t>These restaurants provide foreign food as well as local </a:t>
            </a:r>
            <a:r>
              <a:rPr lang="en-US" sz="2000" dirty="0" err="1"/>
              <a:t>favourites</a:t>
            </a:r>
            <a:r>
              <a:rPr lang="en-US" sz="2000" dirty="0"/>
              <a:t>. </a:t>
            </a:r>
          </a:p>
        </p:txBody>
      </p:sp>
    </p:spTree>
    <p:extLst>
      <p:ext uri="{BB962C8B-B14F-4D97-AF65-F5344CB8AC3E}">
        <p14:creationId xmlns:p14="http://schemas.microsoft.com/office/powerpoint/2010/main" val="2330317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337" y="534154"/>
            <a:ext cx="5450186" cy="9053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Conclusion </a:t>
            </a:r>
          </a:p>
        </p:txBody>
      </p:sp>
      <p:sp>
        <p:nvSpPr>
          <p:cNvPr id="3" name="Rounded Rectangle 2"/>
          <p:cNvSpPr/>
          <p:nvPr/>
        </p:nvSpPr>
        <p:spPr>
          <a:xfrm>
            <a:off x="307818" y="1683945"/>
            <a:ext cx="5386812" cy="5060887"/>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dirty="0"/>
              <a:t>In conclusion, the majority of people all around the globe associate the JW Marriott hotel brand with refinement and luxury</a:t>
            </a:r>
          </a:p>
          <a:p>
            <a:pPr marL="342900" indent="-342900" algn="just">
              <a:buFont typeface="Wingdings" panose="05000000000000000000" pitchFamily="2" charset="2"/>
              <a:buChar char="v"/>
            </a:pPr>
            <a:r>
              <a:rPr lang="en-US" sz="2000" dirty="0"/>
              <a:t>The JW Marriott understands that its prestigious guests want </a:t>
            </a:r>
            <a:r>
              <a:rPr lang="en-US" sz="2000" dirty="0" err="1"/>
              <a:t>personalised</a:t>
            </a:r>
            <a:r>
              <a:rPr lang="en-US" sz="2000" dirty="0"/>
              <a:t> service</a:t>
            </a:r>
          </a:p>
          <a:p>
            <a:pPr marL="342900" indent="-342900" algn="just">
              <a:buFont typeface="Wingdings" panose="05000000000000000000" pitchFamily="2" charset="2"/>
              <a:buChar char="v"/>
            </a:pPr>
            <a:r>
              <a:rPr lang="en-US" sz="2000" dirty="0"/>
              <a:t>The JW Marriott is pleased to provide spacious rooms and accommodations that are elegantly decorated </a:t>
            </a:r>
          </a:p>
          <a:p>
            <a:pPr marL="342900" indent="-342900" algn="just">
              <a:buFont typeface="Wingdings" panose="05000000000000000000" pitchFamily="2" charset="2"/>
              <a:buChar char="v"/>
            </a:pPr>
            <a:r>
              <a:rPr lang="en-US" sz="2000" dirty="0"/>
              <a:t>The JW Marriott excels in tailoring its offerings to the unique demands of each and every visitor.</a:t>
            </a:r>
          </a:p>
        </p:txBody>
      </p:sp>
      <p:pic>
        <p:nvPicPr>
          <p:cNvPr id="1026" name="Picture 2" descr="JW MARRIOTT MUMBAI SAHAR - Hotel Reviews, Photos, Rate Comparison -  Trip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2764" y="0"/>
            <a:ext cx="635923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6122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7817" y="452673"/>
            <a:ext cx="11651810" cy="1032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Reference List </a:t>
            </a:r>
          </a:p>
        </p:txBody>
      </p:sp>
      <p:sp>
        <p:nvSpPr>
          <p:cNvPr id="3" name="Rounded Rectangle 2"/>
          <p:cNvSpPr/>
          <p:nvPr/>
        </p:nvSpPr>
        <p:spPr>
          <a:xfrm>
            <a:off x="407405" y="1711105"/>
            <a:ext cx="11452634" cy="490697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US" sz="1400" dirty="0" err="1"/>
              <a:t>Aluculesei</a:t>
            </a:r>
            <a:r>
              <a:rPr lang="en-US" sz="1400" dirty="0"/>
              <a:t>, A.C. and </a:t>
            </a:r>
            <a:r>
              <a:rPr lang="en-US" sz="1400" dirty="0" err="1"/>
              <a:t>Bulin</a:t>
            </a:r>
            <a:r>
              <a:rPr lang="en-US" sz="1400" dirty="0"/>
              <a:t>, D., 2017. Recent Evolutions of the Tourism and Hospitality Industry FDI. </a:t>
            </a:r>
            <a:r>
              <a:rPr lang="en-US" sz="1400" i="1" dirty="0"/>
              <a:t>Global Economic Observer</a:t>
            </a:r>
            <a:r>
              <a:rPr lang="en-US" sz="1400" dirty="0"/>
              <a:t>, </a:t>
            </a:r>
            <a:r>
              <a:rPr lang="en-US" sz="1400" i="1" dirty="0"/>
              <a:t>5</a:t>
            </a:r>
            <a:r>
              <a:rPr lang="en-US" sz="1400" dirty="0"/>
              <a:t>(2), pp.56-62.</a:t>
            </a:r>
          </a:p>
          <a:p>
            <a:pPr marL="285750" indent="-285750" algn="just">
              <a:buFont typeface="Wingdings" panose="05000000000000000000" pitchFamily="2" charset="2"/>
              <a:buChar char="v"/>
            </a:pPr>
            <a:r>
              <a:rPr lang="en-US" sz="1400" dirty="0"/>
              <a:t>Amanda, M., 2017. Internship Final Report" JW Marriott Surabaya Hotel".</a:t>
            </a:r>
          </a:p>
          <a:p>
            <a:pPr marL="285750" indent="-285750" algn="just">
              <a:buFont typeface="Wingdings" panose="05000000000000000000" pitchFamily="2" charset="2"/>
              <a:buChar char="v"/>
            </a:pPr>
            <a:r>
              <a:rPr lang="en-US" sz="1400" dirty="0" err="1"/>
              <a:t>Catana</a:t>
            </a:r>
            <a:r>
              <a:rPr lang="en-US" sz="1400" dirty="0"/>
              <a:t>, Ş.A. and </a:t>
            </a:r>
            <a:r>
              <a:rPr lang="en-US" sz="1400" dirty="0" err="1"/>
              <a:t>Toma</a:t>
            </a:r>
            <a:r>
              <a:rPr lang="en-US" sz="1400" dirty="0"/>
              <a:t>, S.G., 2021. Entrepreneurship in the hospitality industry. Case study: Marriott International. </a:t>
            </a:r>
            <a:r>
              <a:rPr lang="en-US" sz="1400" i="1" dirty="0"/>
              <a:t>SEA-Practical Application of Science</a:t>
            </a:r>
            <a:r>
              <a:rPr lang="en-US" sz="1400" dirty="0"/>
              <a:t>, (27), pp.221-225.</a:t>
            </a:r>
          </a:p>
          <a:p>
            <a:pPr marL="285750" indent="-285750" algn="just">
              <a:buFont typeface="Wingdings" panose="05000000000000000000" pitchFamily="2" charset="2"/>
              <a:buChar char="v"/>
            </a:pPr>
            <a:r>
              <a:rPr lang="en-US" sz="1400" dirty="0"/>
              <a:t>Dung, N.N. and </a:t>
            </a:r>
            <a:r>
              <a:rPr lang="en-US" sz="1400" dirty="0" err="1"/>
              <a:t>Thang</a:t>
            </a:r>
            <a:r>
              <a:rPr lang="en-US" sz="1400" dirty="0"/>
              <a:t>, V.C., 2022. CONTACTLESS SERVICES IN VIETNAM'S HOSPITALITY INDUSTRY: CASE STUDIES OF THE JW MARRIOTT HANOI AND THE NOVOTEL HANOI THAI HA HOTEL. </a:t>
            </a:r>
            <a:r>
              <a:rPr lang="en-US" sz="1400" i="1" dirty="0"/>
              <a:t>VNU Journal of Foreign Studies</a:t>
            </a:r>
            <a:r>
              <a:rPr lang="en-US" sz="1400" dirty="0"/>
              <a:t>, </a:t>
            </a:r>
            <a:r>
              <a:rPr lang="en-US" sz="1400" i="1" dirty="0"/>
              <a:t>38</a:t>
            </a:r>
            <a:r>
              <a:rPr lang="en-US" sz="1400" dirty="0"/>
              <a:t>(6), pp.30-43.</a:t>
            </a:r>
          </a:p>
          <a:p>
            <a:pPr marL="285750" indent="-285750" algn="just">
              <a:buFont typeface="Wingdings" panose="05000000000000000000" pitchFamily="2" charset="2"/>
              <a:buChar char="v"/>
            </a:pPr>
            <a:r>
              <a:rPr lang="en-US" sz="1400" dirty="0" err="1"/>
              <a:t>Harnjo</a:t>
            </a:r>
            <a:r>
              <a:rPr lang="en-US" sz="1400" dirty="0"/>
              <a:t>, E., Rudy, R., </a:t>
            </a:r>
            <a:r>
              <a:rPr lang="en-US" sz="1400" dirty="0" err="1"/>
              <a:t>Simamora</a:t>
            </a:r>
            <a:r>
              <a:rPr lang="en-US" sz="1400" dirty="0"/>
              <a:t>, J., </a:t>
            </a:r>
            <a:r>
              <a:rPr lang="en-US" sz="1400" dirty="0" err="1"/>
              <a:t>Hutabarat</a:t>
            </a:r>
            <a:r>
              <a:rPr lang="en-US" sz="1400" dirty="0"/>
              <a:t>, L.R. and Juliana, J., 2021. Identifying customer behavior in hospitality to deliver quality service and customer satisfaction. </a:t>
            </a:r>
            <a:r>
              <a:rPr lang="en-US" sz="1400" i="1" dirty="0"/>
              <a:t>Journal Of Industrial Engineering &amp; Management Research</a:t>
            </a:r>
            <a:r>
              <a:rPr lang="en-US" sz="1400" dirty="0"/>
              <a:t>, </a:t>
            </a:r>
            <a:r>
              <a:rPr lang="en-US" sz="1400" i="1" dirty="0"/>
              <a:t>2</a:t>
            </a:r>
            <a:r>
              <a:rPr lang="en-US" sz="1400" dirty="0"/>
              <a:t>(4), pp.107-113.</a:t>
            </a:r>
          </a:p>
          <a:p>
            <a:pPr marL="285750" indent="-285750" algn="just">
              <a:buFont typeface="Wingdings" panose="05000000000000000000" pitchFamily="2" charset="2"/>
              <a:buChar char="v"/>
            </a:pPr>
            <a:r>
              <a:rPr lang="en-US" sz="1400" dirty="0" err="1"/>
              <a:t>Oshins</a:t>
            </a:r>
            <a:r>
              <a:rPr lang="en-US" sz="1400" dirty="0"/>
              <a:t>, M., 2017. Change in the hospitality industry: New paradigms, frames, and perspectives.</a:t>
            </a:r>
          </a:p>
          <a:p>
            <a:pPr marL="285750" indent="-285750" algn="just">
              <a:buFont typeface="Wingdings" panose="05000000000000000000" pitchFamily="2" charset="2"/>
              <a:buChar char="v"/>
            </a:pPr>
            <a:r>
              <a:rPr lang="en-US" sz="1400" dirty="0"/>
              <a:t>Sari, D.A., 2017. </a:t>
            </a:r>
            <a:r>
              <a:rPr lang="en-US" sz="1400" i="1" dirty="0"/>
              <a:t>The Process of Event Management Done by Event Management Division in JW Marriott Hotel Jakarta</a:t>
            </a:r>
            <a:r>
              <a:rPr lang="en-US" sz="1400" dirty="0"/>
              <a:t> (Doctoral dissertation, </a:t>
            </a:r>
            <a:r>
              <a:rPr lang="en-US" sz="1400" dirty="0" err="1"/>
              <a:t>Universitas</a:t>
            </a:r>
            <a:r>
              <a:rPr lang="en-US" sz="1400" dirty="0"/>
              <a:t> </a:t>
            </a:r>
            <a:r>
              <a:rPr lang="en-US" sz="1400" dirty="0" err="1"/>
              <a:t>Gadjah</a:t>
            </a:r>
            <a:r>
              <a:rPr lang="en-US" sz="1400" dirty="0"/>
              <a:t> </a:t>
            </a:r>
            <a:r>
              <a:rPr lang="en-US" sz="1400" dirty="0" err="1"/>
              <a:t>Mada</a:t>
            </a:r>
            <a:r>
              <a:rPr lang="en-US" sz="1400" dirty="0"/>
              <a:t>).</a:t>
            </a:r>
          </a:p>
          <a:p>
            <a:pPr marL="285750" indent="-285750" algn="just">
              <a:buFont typeface="Wingdings" panose="05000000000000000000" pitchFamily="2" charset="2"/>
              <a:buChar char="v"/>
            </a:pPr>
            <a:r>
              <a:rPr lang="en-US" sz="1400" dirty="0" err="1"/>
              <a:t>Tasci</a:t>
            </a:r>
            <a:r>
              <a:rPr lang="en-US" sz="1400" dirty="0"/>
              <a:t>, A.D. and </a:t>
            </a:r>
            <a:r>
              <a:rPr lang="en-US" sz="1400" dirty="0" err="1"/>
              <a:t>Guillet</a:t>
            </a:r>
            <a:r>
              <a:rPr lang="en-US" sz="1400" dirty="0"/>
              <a:t>, B.D., 2016. Hospitality cobranding: An experimental investigation of enhancement and erosion in consumer-based brand equity. </a:t>
            </a:r>
            <a:r>
              <a:rPr lang="en-US" sz="1400" i="1" dirty="0"/>
              <a:t>International Journal of Hospitality &amp; Tourism Administration</a:t>
            </a:r>
            <a:r>
              <a:rPr lang="en-US" sz="1400" dirty="0"/>
              <a:t>, </a:t>
            </a:r>
            <a:r>
              <a:rPr lang="en-US" sz="1400" i="1" dirty="0"/>
              <a:t>17</a:t>
            </a:r>
            <a:r>
              <a:rPr lang="en-US" sz="1400" dirty="0"/>
              <a:t>(4), pp.397-428.</a:t>
            </a:r>
          </a:p>
          <a:p>
            <a:pPr marL="285750" indent="-285750" algn="just">
              <a:buFont typeface="Wingdings" panose="05000000000000000000" pitchFamily="2" charset="2"/>
              <a:buChar char="v"/>
            </a:pPr>
            <a:r>
              <a:rPr lang="en-US" sz="1400" dirty="0" err="1"/>
              <a:t>Wibawa</a:t>
            </a:r>
            <a:r>
              <a:rPr lang="en-US" sz="1400" dirty="0"/>
              <a:t>, I.K. and </a:t>
            </a:r>
            <a:r>
              <a:rPr lang="en-US" sz="1400" dirty="0" err="1"/>
              <a:t>Mathilda</a:t>
            </a:r>
            <a:r>
              <a:rPr lang="en-US" sz="1400" dirty="0"/>
              <a:t>, K., 2023, June. </a:t>
            </a:r>
            <a:r>
              <a:rPr lang="en-US" sz="1400" dirty="0" err="1"/>
              <a:t>Squences</a:t>
            </a:r>
            <a:r>
              <a:rPr lang="en-US" sz="1400" dirty="0"/>
              <a:t> Of Service Implementation In Improving The Service Quality At Lobby Lounge Bar And Restaurant JW Marriot Hotel Surabaya. In </a:t>
            </a:r>
            <a:r>
              <a:rPr lang="en-US" sz="1400" i="1" dirty="0"/>
              <a:t>Journey: Journal of </a:t>
            </a:r>
            <a:r>
              <a:rPr lang="en-US" sz="1400" i="1" dirty="0" err="1"/>
              <a:t>Tourismpreneurship</a:t>
            </a:r>
            <a:r>
              <a:rPr lang="en-US" sz="1400" i="1" dirty="0"/>
              <a:t>, Culinary, Hospitality, Convention and Event Management</a:t>
            </a:r>
            <a:r>
              <a:rPr lang="en-US" sz="1400" dirty="0"/>
              <a:t> (Vol. 6, No. 1, pp. 107-126).</a:t>
            </a:r>
          </a:p>
          <a:p>
            <a:pPr marL="285750" indent="-285750" algn="just">
              <a:buFont typeface="Wingdings" panose="05000000000000000000" pitchFamily="2" charset="2"/>
              <a:buChar char="v"/>
            </a:pPr>
            <a:r>
              <a:rPr lang="en-US" sz="1400" dirty="0"/>
              <a:t>Zhang, Y., </a:t>
            </a:r>
            <a:r>
              <a:rPr lang="en-US" sz="1400" dirty="0" err="1"/>
              <a:t>Shu</a:t>
            </a:r>
            <a:r>
              <a:rPr lang="en-US" sz="1400" dirty="0"/>
              <a:t>, S., </a:t>
            </a:r>
            <a:r>
              <a:rPr lang="en-US" sz="1400" dirty="0" err="1"/>
              <a:t>Ji</a:t>
            </a:r>
            <a:r>
              <a:rPr lang="en-US" sz="1400" dirty="0"/>
              <a:t>, Z. and Wang, Y., 2015, March. A study of the commercial application of big data of the international hotel group in China: based on the case study of </a:t>
            </a:r>
            <a:r>
              <a:rPr lang="en-US" sz="1400" dirty="0" err="1"/>
              <a:t>marriott</a:t>
            </a:r>
            <a:r>
              <a:rPr lang="en-US" sz="1400" dirty="0"/>
              <a:t> international. In </a:t>
            </a:r>
            <a:r>
              <a:rPr lang="en-US" sz="1400" i="1" dirty="0"/>
              <a:t>2015 IEEE First International Conference on Big Data Computing Service and Applications</a:t>
            </a:r>
            <a:r>
              <a:rPr lang="en-US" sz="1400" dirty="0"/>
              <a:t> (pp. 412-417). IEEE.</a:t>
            </a:r>
          </a:p>
        </p:txBody>
      </p:sp>
    </p:spTree>
    <p:extLst>
      <p:ext uri="{BB962C8B-B14F-4D97-AF65-F5344CB8AC3E}">
        <p14:creationId xmlns:p14="http://schemas.microsoft.com/office/powerpoint/2010/main" val="8511998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39</TotalTime>
  <Words>3603</Words>
  <Application>Microsoft Office PowerPoint</Application>
  <PresentationFormat>Widescreen</PresentationFormat>
  <Paragraphs>132</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dc:creator>
  <cp:lastModifiedBy>Marinela Dumitru (2242721)</cp:lastModifiedBy>
  <cp:revision>6</cp:revision>
  <dcterms:created xsi:type="dcterms:W3CDTF">2023-10-09T11:49:29Z</dcterms:created>
  <dcterms:modified xsi:type="dcterms:W3CDTF">2023-10-17T10:26:40Z</dcterms:modified>
</cp:coreProperties>
</file>