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114" y="143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54529E44-74B6-4EF1-B19D-90F927F3447A}" type="datetimeFigureOut">
              <a:rPr lang="en-US" smtClean="0"/>
              <a:t>6/10/2019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EC31D15F-73B8-4D1F-AB0C-31CFE068D3B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529E44-74B6-4EF1-B19D-90F927F3447A}" type="datetimeFigureOut">
              <a:rPr lang="en-US" smtClean="0"/>
              <a:t>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31D15F-73B8-4D1F-AB0C-31CFE068D3B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4529E44-74B6-4EF1-B19D-90F927F3447A}" type="datetimeFigureOut">
              <a:rPr lang="en-US" smtClean="0"/>
              <a:t>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31D15F-73B8-4D1F-AB0C-31CFE068D3B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4529E44-74B6-4EF1-B19D-90F927F3447A}" type="datetimeFigureOut">
              <a:rPr lang="en-US" smtClean="0"/>
              <a:t>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31D15F-73B8-4D1F-AB0C-31CFE068D3B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4529E44-74B6-4EF1-B19D-90F927F3447A}" type="datetimeFigureOut">
              <a:rPr lang="en-US" smtClean="0"/>
              <a:t>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31D15F-73B8-4D1F-AB0C-31CFE068D3B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54529E44-74B6-4EF1-B19D-90F927F3447A}" type="datetimeFigureOut">
              <a:rPr lang="en-US" smtClean="0"/>
              <a:t>6/10/2019</a:t>
            </a:fld>
            <a:endParaRPr lang="en-GB"/>
          </a:p>
        </p:txBody>
      </p:sp>
      <p:sp>
        <p:nvSpPr>
          <p:cNvPr id="8" name="Slide Number Placeholder 7"/>
          <p:cNvSpPr>
            <a:spLocks noGrp="1"/>
          </p:cNvSpPr>
          <p:nvPr>
            <p:ph type="sldNum" sz="quarter" idx="11"/>
          </p:nvPr>
        </p:nvSpPr>
        <p:spPr/>
        <p:txBody>
          <a:bodyPr/>
          <a:lstStyle/>
          <a:p>
            <a:fld id="{EC31D15F-73B8-4D1F-AB0C-31CFE068D3BF}"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529E44-74B6-4EF1-B19D-90F927F3447A}" type="datetimeFigureOut">
              <a:rPr lang="en-US" smtClean="0"/>
              <a:t>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31D15F-73B8-4D1F-AB0C-31CFE068D3B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4529E44-74B6-4EF1-B19D-90F927F3447A}" type="datetimeFigureOut">
              <a:rPr lang="en-US" smtClean="0"/>
              <a:t>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EC31D15F-73B8-4D1F-AB0C-31CFE068D3B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54529E44-74B6-4EF1-B19D-90F927F3447A}" type="datetimeFigureOut">
              <a:rPr lang="en-US" smtClean="0"/>
              <a:t>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31D15F-73B8-4D1F-AB0C-31CFE068D3B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529E44-74B6-4EF1-B19D-90F927F3447A}" type="datetimeFigureOut">
              <a:rPr lang="en-US" smtClean="0"/>
              <a:t>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31D15F-73B8-4D1F-AB0C-31CFE068D3B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4529E44-74B6-4EF1-B19D-90F927F3447A}" type="datetimeFigureOut">
              <a:rPr lang="en-US" smtClean="0"/>
              <a:t>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31D15F-73B8-4D1F-AB0C-31CFE068D3B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54529E44-74B6-4EF1-B19D-90F927F3447A}" type="datetimeFigureOut">
              <a:rPr lang="en-US" smtClean="0"/>
              <a:t>6/10/2019</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EC31D15F-73B8-4D1F-AB0C-31CFE068D3BF}"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85728"/>
            <a:ext cx="3857652" cy="1107996"/>
          </a:xfrm>
          <a:prstGeom prst="rect">
            <a:avLst/>
          </a:prstGeom>
          <a:noFill/>
        </p:spPr>
        <p:txBody>
          <a:bodyPr wrap="square" rtlCol="0">
            <a:spAutoFit/>
          </a:bodyPr>
          <a:lstStyle/>
          <a:p>
            <a:r>
              <a:rPr lang="en-GB" sz="1100" dirty="0" smtClean="0"/>
              <a:t>The Additional Leaning Needs legislation in Wales is being transformed to fit all children with additional needs. This is done by transforming the expectations, experiences and outcomes for children and young people with additional learning needs (ALN). </a:t>
            </a:r>
          </a:p>
          <a:p>
            <a:r>
              <a:rPr lang="en-GB" sz="1100" dirty="0"/>
              <a:t>(</a:t>
            </a:r>
            <a:r>
              <a:rPr lang="en-GB" sz="1100" dirty="0" smtClean="0"/>
              <a:t>Education and skills, Additional learning needs, 2018)</a:t>
            </a:r>
            <a:endParaRPr lang="en-GB" sz="1100" dirty="0"/>
          </a:p>
        </p:txBody>
      </p:sp>
      <p:sp>
        <p:nvSpPr>
          <p:cNvPr id="5" name="TextBox 4"/>
          <p:cNvSpPr txBox="1"/>
          <p:nvPr/>
        </p:nvSpPr>
        <p:spPr>
          <a:xfrm>
            <a:off x="0" y="1357298"/>
            <a:ext cx="4071934" cy="2400657"/>
          </a:xfrm>
          <a:prstGeom prst="rect">
            <a:avLst/>
          </a:prstGeom>
          <a:noFill/>
        </p:spPr>
        <p:txBody>
          <a:bodyPr wrap="square" rtlCol="0">
            <a:spAutoFit/>
          </a:bodyPr>
          <a:lstStyle/>
          <a:p>
            <a:r>
              <a:rPr lang="en-GB" sz="1100" dirty="0" smtClean="0"/>
              <a:t>The transform system will be to:</a:t>
            </a:r>
          </a:p>
          <a:p>
            <a:pPr>
              <a:buFont typeface="Wingdings" pitchFamily="2" charset="2"/>
              <a:buChar char="Ø"/>
            </a:pPr>
            <a:r>
              <a:rPr lang="en-GB" sz="1100" dirty="0" smtClean="0"/>
              <a:t>ensure that all learners with ALN are supported to overcome barriers to learning and can achieve their full potential </a:t>
            </a:r>
          </a:p>
          <a:p>
            <a:pPr>
              <a:buFont typeface="Wingdings" pitchFamily="2" charset="2"/>
              <a:buChar char="Ø"/>
            </a:pPr>
            <a:r>
              <a:rPr lang="en-GB" sz="1100" dirty="0" smtClean="0"/>
              <a:t> improve the planning and delivery of support for learners from 0 to 25 with ALN, placing learners’ needs, views, wishes and feelings at the heart of the process </a:t>
            </a:r>
          </a:p>
          <a:p>
            <a:pPr>
              <a:buFont typeface="Wingdings" pitchFamily="2" charset="2"/>
              <a:buChar char="Ø"/>
            </a:pPr>
            <a:r>
              <a:rPr lang="en-GB" sz="1100" dirty="0" smtClean="0"/>
              <a:t> focus on the importance of identifying needs early and putting in place timely and effective interventions which are monitored and adapted to ensure they deliver the desired outcomes. (</a:t>
            </a:r>
            <a:r>
              <a:rPr lang="en-GB" sz="1100" dirty="0" smtClean="0"/>
              <a:t>Education and skills, Additional learning needs, 2018)</a:t>
            </a:r>
          </a:p>
          <a:p>
            <a:pPr>
              <a:buFont typeface="Wingdings" pitchFamily="2" charset="2"/>
              <a:buChar char="Ø"/>
            </a:pPr>
            <a:endParaRPr lang="en-GB" sz="1100" dirty="0" smtClean="0"/>
          </a:p>
          <a:p>
            <a:endParaRPr lang="en-GB" dirty="0"/>
          </a:p>
        </p:txBody>
      </p:sp>
      <p:pic>
        <p:nvPicPr>
          <p:cNvPr id="11266" name="Picture 2" descr="ALN"/>
          <p:cNvPicPr>
            <a:picLocks noChangeAspect="1" noChangeArrowheads="1"/>
          </p:cNvPicPr>
          <p:nvPr/>
        </p:nvPicPr>
        <p:blipFill>
          <a:blip r:embed="rId2" cstate="print"/>
          <a:srcRect/>
          <a:stretch>
            <a:fillRect/>
          </a:stretch>
        </p:blipFill>
        <p:spPr bwMode="auto">
          <a:xfrm>
            <a:off x="4357686" y="3929066"/>
            <a:ext cx="4572032" cy="1039947"/>
          </a:xfrm>
          <a:prstGeom prst="rect">
            <a:avLst/>
          </a:prstGeom>
          <a:noFill/>
        </p:spPr>
      </p:pic>
      <p:sp>
        <p:nvSpPr>
          <p:cNvPr id="7" name="Rectangle 6"/>
          <p:cNvSpPr/>
          <p:nvPr/>
        </p:nvSpPr>
        <p:spPr>
          <a:xfrm>
            <a:off x="4857752" y="4929198"/>
            <a:ext cx="4000528" cy="261610"/>
          </a:xfrm>
          <a:prstGeom prst="rect">
            <a:avLst/>
          </a:prstGeom>
        </p:spPr>
        <p:txBody>
          <a:bodyPr wrap="square">
            <a:spAutoFit/>
          </a:bodyPr>
          <a:lstStyle/>
          <a:p>
            <a:r>
              <a:rPr lang="en-GB" sz="1100" dirty="0" smtClean="0"/>
              <a:t>(Source: Model Church in Wales School (no date)</a:t>
            </a:r>
            <a:endParaRPr lang="en-GB" sz="1100" dirty="0"/>
          </a:p>
        </p:txBody>
      </p:sp>
      <p:sp>
        <p:nvSpPr>
          <p:cNvPr id="8" name="TextBox 7"/>
          <p:cNvSpPr txBox="1"/>
          <p:nvPr/>
        </p:nvSpPr>
        <p:spPr>
          <a:xfrm>
            <a:off x="4214810" y="5143512"/>
            <a:ext cx="4929190" cy="1446550"/>
          </a:xfrm>
          <a:prstGeom prst="rect">
            <a:avLst/>
          </a:prstGeom>
          <a:noFill/>
        </p:spPr>
        <p:txBody>
          <a:bodyPr wrap="square" rtlCol="0">
            <a:spAutoFit/>
          </a:bodyPr>
          <a:lstStyle/>
          <a:p>
            <a:r>
              <a:rPr lang="en-GB" sz="1100" dirty="0" smtClean="0"/>
              <a:t>Reasons for change:</a:t>
            </a:r>
          </a:p>
          <a:p>
            <a:pPr>
              <a:buFont typeface="Wingdings" pitchFamily="2" charset="2"/>
              <a:buChar char="Ø"/>
            </a:pPr>
            <a:r>
              <a:rPr lang="en-GB" sz="1100" dirty="0" smtClean="0"/>
              <a:t>All learners should have equal access to education that meets their individual needs in order to benefit and enjoy learning. </a:t>
            </a:r>
          </a:p>
          <a:p>
            <a:pPr>
              <a:buFont typeface="Wingdings" pitchFamily="2" charset="2"/>
              <a:buChar char="Ø"/>
            </a:pPr>
            <a:r>
              <a:rPr lang="en-GB" sz="1100" dirty="0" smtClean="0"/>
              <a:t>Planning will be flexible and responsive with professionals being skilled and confident with identifying needs and deploying strategies to help learners in overcoming their barriers to learning. This would mean the learning being the centre of their learning. </a:t>
            </a:r>
          </a:p>
          <a:p>
            <a:r>
              <a:rPr lang="en-GB" sz="1100" dirty="0" smtClean="0"/>
              <a:t>(Welsh Government- Additional learning needs, 2017)</a:t>
            </a:r>
            <a:endParaRPr lang="en-GB" sz="1100" dirty="0"/>
          </a:p>
        </p:txBody>
      </p:sp>
      <p:sp>
        <p:nvSpPr>
          <p:cNvPr id="10" name="TextBox 9"/>
          <p:cNvSpPr txBox="1"/>
          <p:nvPr/>
        </p:nvSpPr>
        <p:spPr>
          <a:xfrm>
            <a:off x="0" y="5103674"/>
            <a:ext cx="4214842" cy="1615827"/>
          </a:xfrm>
          <a:prstGeom prst="rect">
            <a:avLst/>
          </a:prstGeom>
          <a:noFill/>
        </p:spPr>
        <p:txBody>
          <a:bodyPr wrap="square" rtlCol="0">
            <a:spAutoFit/>
          </a:bodyPr>
          <a:lstStyle/>
          <a:p>
            <a:r>
              <a:rPr lang="en-GB" sz="1100" dirty="0" smtClean="0"/>
              <a:t>Model Church in Wales school state that they ‘promote a person centred approach to planning. Personalising education is about recognising that every pupil with additional learning needs is an individual.’</a:t>
            </a:r>
          </a:p>
          <a:p>
            <a:r>
              <a:rPr lang="en-GB" sz="1100" dirty="0" smtClean="0"/>
              <a:t>This school also works in </a:t>
            </a:r>
            <a:r>
              <a:rPr lang="en-GB" sz="1100" dirty="0"/>
              <a:t>collaboration with many outside agencies including the Educational Psychologist, the Advisory Teacher for Dyslexia, Speech and Language Therapists, Health Professionals and the Behaviour Support Service</a:t>
            </a:r>
            <a:r>
              <a:rPr lang="en-GB" sz="1100" dirty="0" smtClean="0"/>
              <a:t>.</a:t>
            </a:r>
          </a:p>
          <a:p>
            <a:r>
              <a:rPr lang="en-GB" sz="1100" dirty="0" smtClean="0"/>
              <a:t>(Model Church in Wales </a:t>
            </a:r>
            <a:r>
              <a:rPr lang="en-GB" sz="1100" dirty="0" err="1" smtClean="0"/>
              <a:t>Shool</a:t>
            </a:r>
            <a:r>
              <a:rPr lang="en-GB" sz="1100" dirty="0" smtClean="0"/>
              <a:t> Carmarthen (no date)</a:t>
            </a:r>
            <a:endParaRPr lang="en-GB" sz="1100" dirty="0"/>
          </a:p>
        </p:txBody>
      </p:sp>
      <p:sp>
        <p:nvSpPr>
          <p:cNvPr id="11" name="TextBox 10"/>
          <p:cNvSpPr txBox="1"/>
          <p:nvPr/>
        </p:nvSpPr>
        <p:spPr>
          <a:xfrm>
            <a:off x="4071934" y="214290"/>
            <a:ext cx="5072066" cy="4124206"/>
          </a:xfrm>
          <a:prstGeom prst="rect">
            <a:avLst/>
          </a:prstGeom>
          <a:noFill/>
        </p:spPr>
        <p:txBody>
          <a:bodyPr wrap="square" rtlCol="0">
            <a:spAutoFit/>
          </a:bodyPr>
          <a:lstStyle/>
          <a:p>
            <a:r>
              <a:rPr lang="en-GB" sz="1100" dirty="0" smtClean="0"/>
              <a:t>Welsh Government (2017) state how they are going to change their system. </a:t>
            </a:r>
          </a:p>
          <a:p>
            <a:pPr marL="342900" indent="-342900">
              <a:buFontTx/>
              <a:buAutoNum type="arabicPeriod"/>
            </a:pPr>
            <a:r>
              <a:rPr lang="en-GB" sz="1100" dirty="0" smtClean="0"/>
              <a:t>Legislation and statutory guidance:  Will consist of a Bill (ALNET Bill) which will create legislative framework to improve the planning and redelivery of additional learning provision through a person-centred approach that identifies needs early and putting in effective support, monitoring and adapting interventions to ensure the best outcomes are received. </a:t>
            </a:r>
          </a:p>
          <a:p>
            <a:pPr marL="342900" indent="-342900">
              <a:buAutoNum type="arabicPeriod"/>
            </a:pPr>
            <a:r>
              <a:rPr lang="en-GB" sz="1100" dirty="0" smtClean="0"/>
              <a:t>Workforce development: will be f</a:t>
            </a:r>
            <a:r>
              <a:rPr lang="en-GB" sz="1100" dirty="0" smtClean="0"/>
              <a:t>or education practitioners to focus of 3 levels of skill developments, </a:t>
            </a:r>
            <a:r>
              <a:rPr lang="en-GB" sz="1100" dirty="0" smtClean="0"/>
              <a:t>which consist of Core skills, Advance skills and Specialist skills. </a:t>
            </a:r>
          </a:p>
          <a:p>
            <a:pPr marL="342900" indent="-342900">
              <a:buAutoNum type="arabicPeriod"/>
            </a:pPr>
            <a:r>
              <a:rPr lang="en-GB" sz="1100" dirty="0" smtClean="0"/>
              <a:t>Implementation/ transition support: is to ensure consistent and successful implementation of the new system, helping services prepare for changes and to develop closer multi-agency and cross-sector working practices. </a:t>
            </a:r>
          </a:p>
          <a:p>
            <a:pPr marL="342900" indent="-342900">
              <a:buAutoNum type="arabicPeriod"/>
            </a:pPr>
            <a:r>
              <a:rPr lang="en-GB" sz="1100" dirty="0" smtClean="0"/>
              <a:t>Raising awareness: providing interactive materials to help those within the childcare system to understand the evidence best fro practice and providing awareness-raising activities to promote stakeholders to focus on their new legislative duties. </a:t>
            </a:r>
          </a:p>
          <a:p>
            <a:pPr marL="342900" indent="-342900">
              <a:buAutoNum type="arabicPeriod"/>
            </a:pPr>
            <a:r>
              <a:rPr lang="en-GB" sz="1100" dirty="0" smtClean="0"/>
              <a:t>Support policy: is </a:t>
            </a:r>
            <a:r>
              <a:rPr lang="en-GB" sz="1100" dirty="0" smtClean="0"/>
              <a:t>having policy and guidance to ensure that good practice is supported and embedded in the current SEN system as well as the future ALN system. </a:t>
            </a:r>
            <a:endParaRPr lang="en-GB" sz="1100" dirty="0" smtClean="0"/>
          </a:p>
          <a:p>
            <a:endParaRPr lang="en-GB" sz="1200" dirty="0" smtClean="0"/>
          </a:p>
          <a:p>
            <a:endParaRPr lang="en-GB" sz="1200" dirty="0" smtClean="0"/>
          </a:p>
          <a:p>
            <a:endParaRPr lang="en-GB" dirty="0"/>
          </a:p>
        </p:txBody>
      </p:sp>
      <p:pic>
        <p:nvPicPr>
          <p:cNvPr id="11268" name="Picture 4" descr="Free Daycare Clipart"/>
          <p:cNvPicPr>
            <a:picLocks noChangeAspect="1" noChangeArrowheads="1"/>
          </p:cNvPicPr>
          <p:nvPr/>
        </p:nvPicPr>
        <p:blipFill>
          <a:blip r:embed="rId3"/>
          <a:srcRect/>
          <a:stretch>
            <a:fillRect/>
          </a:stretch>
        </p:blipFill>
        <p:spPr bwMode="auto">
          <a:xfrm>
            <a:off x="214282" y="3278404"/>
            <a:ext cx="3643338" cy="1419311"/>
          </a:xfrm>
          <a:prstGeom prst="rect">
            <a:avLst/>
          </a:prstGeom>
          <a:noFill/>
        </p:spPr>
      </p:pic>
      <p:sp>
        <p:nvSpPr>
          <p:cNvPr id="13" name="Rectangle 12"/>
          <p:cNvSpPr/>
          <p:nvPr/>
        </p:nvSpPr>
        <p:spPr>
          <a:xfrm>
            <a:off x="214282" y="4786322"/>
            <a:ext cx="4572000" cy="276999"/>
          </a:xfrm>
          <a:prstGeom prst="rect">
            <a:avLst/>
          </a:prstGeom>
        </p:spPr>
        <p:txBody>
          <a:bodyPr>
            <a:spAutoFit/>
          </a:bodyPr>
          <a:lstStyle/>
          <a:p>
            <a:r>
              <a:rPr lang="en-GB" sz="1200" dirty="0" smtClean="0"/>
              <a:t>(Source: Clipart Library (2018)</a:t>
            </a:r>
            <a:endParaRPr lang="en-GB" sz="12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1691</TotalTime>
  <Words>520</Words>
  <Application>Microsoft Office PowerPoint</Application>
  <PresentationFormat>On-screen Show (4:3)</PresentationFormat>
  <Paragraphs>22</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Technic</vt:lpstr>
      <vt:lpstr>Slide 1</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Georgia</dc:creator>
  <cp:lastModifiedBy>Georgia</cp:lastModifiedBy>
  <cp:revision>24</cp:revision>
  <dcterms:created xsi:type="dcterms:W3CDTF">2019-06-10T15:18:30Z</dcterms:created>
  <dcterms:modified xsi:type="dcterms:W3CDTF">2019-06-11T19:30:29Z</dcterms:modified>
</cp:coreProperties>
</file>