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
  </p:notesMasterIdLst>
  <p:handoutMasterIdLst>
    <p:handoutMasterId r:id="rId6"/>
  </p:handoutMasterIdLst>
  <p:sldIdLst>
    <p:sldId id="256" r:id="rId2"/>
    <p:sldId id="257"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handoutMaster" Target="handoutMasters/handoutMaster1.xml"/><Relationship Id="rId5" Type="http://schemas.openxmlformats.org/officeDocument/2006/relationships/notesMaster" Target="notesMasters/notesMaster1.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F3B64E5-11A0-EF93-8E35-30016A1906C7}"/>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ptos"/>
              </a:rPr>
              <a:t>2216689</a:t>
            </a:r>
          </a:p>
        </p:txBody>
      </p:sp>
      <p:sp>
        <p:nvSpPr>
          <p:cNvPr id="3" name="Date Placeholder 2">
            <a:extLst>
              <a:ext uri="{FF2B5EF4-FFF2-40B4-BE49-F238E27FC236}">
                <a16:creationId xmlns:a16="http://schemas.microsoft.com/office/drawing/2014/main" id="{3547D5D6-D85A-417B-0C5A-0C21800497F8}"/>
              </a:ext>
            </a:extLst>
          </p:cNvPr>
          <p:cNvSpPr txBox="1">
            <a:spLocks noGrp="1"/>
          </p:cNvSpPr>
          <p:nvPr>
            <p:ph type="dt" sz="quarter"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1162BF3-D13B-4C2A-909A-38A876028791}" type="datetime1">
              <a:rPr lang="en-GB" sz="1200" b="0" i="0" u="none" strike="noStrike" kern="1200" cap="none" spc="0" baseline="0">
                <a:solidFill>
                  <a:srgbClr val="000000"/>
                </a:solidFill>
                <a:uFillTx/>
                <a:latin typeface="Aptos"/>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21/05/2026</a:t>
            </a:fld>
            <a:endParaRPr lang="en-GB" sz="1200" b="0" i="0" u="none" strike="noStrike" kern="1200" cap="none" spc="0" baseline="0">
              <a:solidFill>
                <a:srgbClr val="000000"/>
              </a:solidFill>
              <a:uFillTx/>
              <a:latin typeface="Aptos"/>
            </a:endParaRPr>
          </a:p>
        </p:txBody>
      </p:sp>
      <p:sp>
        <p:nvSpPr>
          <p:cNvPr id="4" name="Footer Placeholder 3">
            <a:extLst>
              <a:ext uri="{FF2B5EF4-FFF2-40B4-BE49-F238E27FC236}">
                <a16:creationId xmlns:a16="http://schemas.microsoft.com/office/drawing/2014/main" id="{EC685624-5F6B-4D43-ED1A-BDB759BAEB47}"/>
              </a:ext>
            </a:extLst>
          </p:cNvPr>
          <p:cNvSpPr txBox="1">
            <a:spLocks noGrp="1"/>
          </p:cNvSpPr>
          <p:nvPr>
            <p:ph type="ftr" sz="quarter" idx="2"/>
          </p:nvPr>
        </p:nvSpPr>
        <p:spPr>
          <a:xfrm>
            <a:off x="0"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Aptos"/>
            </a:endParaRPr>
          </a:p>
        </p:txBody>
      </p:sp>
      <p:sp>
        <p:nvSpPr>
          <p:cNvPr id="5" name="Slide Number Placeholder 4">
            <a:extLst>
              <a:ext uri="{FF2B5EF4-FFF2-40B4-BE49-F238E27FC236}">
                <a16:creationId xmlns:a16="http://schemas.microsoft.com/office/drawing/2014/main" id="{AB6967CE-F5B4-9C58-A0BE-599C2F11EB64}"/>
              </a:ext>
            </a:extLst>
          </p:cNvPr>
          <p:cNvSpPr txBox="1">
            <a:spLocks noGrp="1"/>
          </p:cNvSpPr>
          <p:nvPr>
            <p:ph type="sldNum" sz="quarter" idx="3"/>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A04C159-438D-4AA6-9BA6-3A3E8E707AA0}" type="slidenum">
              <a:t>‹#›</a:t>
            </a:fld>
            <a:endParaRPr lang="en-GB" sz="1200" b="0" i="0" u="none" strike="noStrike" kern="1200" cap="none" spc="0" baseline="0">
              <a:solidFill>
                <a:srgbClr val="000000"/>
              </a:solidFill>
              <a:uFillTx/>
              <a:latin typeface="Aptos"/>
            </a:endParaRPr>
          </a:p>
        </p:txBody>
      </p:sp>
    </p:spTree>
    <p:extLst>
      <p:ext uri="{BB962C8B-B14F-4D97-AF65-F5344CB8AC3E}">
        <p14:creationId xmlns:p14="http://schemas.microsoft.com/office/powerpoint/2010/main" val="353820713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C76878E-A450-7647-02C6-DD4184D72631}"/>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r>
              <a:rPr lang="en-GB"/>
              <a:t>2216689</a:t>
            </a:r>
          </a:p>
        </p:txBody>
      </p:sp>
      <p:sp>
        <p:nvSpPr>
          <p:cNvPr id="3" name="Date Placeholder 2">
            <a:extLst>
              <a:ext uri="{FF2B5EF4-FFF2-40B4-BE49-F238E27FC236}">
                <a16:creationId xmlns:a16="http://schemas.microsoft.com/office/drawing/2014/main" id="{6006FCD2-7AF5-7A8A-7B4E-58F4918A64AB}"/>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7E16ACF4-8D88-4334-8FAF-E27B7C9CB894}" type="datetime1">
              <a:rPr lang="en-GB"/>
              <a:pPr lvl="0"/>
              <a:t>21/05/2026</a:t>
            </a:fld>
            <a:endParaRPr lang="en-GB"/>
          </a:p>
        </p:txBody>
      </p:sp>
      <p:sp>
        <p:nvSpPr>
          <p:cNvPr id="4" name="Slide Image Placeholder 3">
            <a:extLst>
              <a:ext uri="{FF2B5EF4-FFF2-40B4-BE49-F238E27FC236}">
                <a16:creationId xmlns:a16="http://schemas.microsoft.com/office/drawing/2014/main" id="{BCA7FA24-F7A9-EF6A-1E47-06EA585B1864}"/>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F2EA69AC-8B65-5CB3-788C-9FEE60539366}"/>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A556396D-65B3-6DF1-3511-8B3175E9B105}"/>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7" name="Slide Number Placeholder 6">
            <a:extLst>
              <a:ext uri="{FF2B5EF4-FFF2-40B4-BE49-F238E27FC236}">
                <a16:creationId xmlns:a16="http://schemas.microsoft.com/office/drawing/2014/main" id="{C8475064-4761-D183-B0EC-DE733D8F61C6}"/>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DDF84577-4E86-49AB-8D99-9DB53F1615F0}" type="slidenum">
              <a:t>‹#›</a:t>
            </a:fld>
            <a:endParaRPr lang="en-GB"/>
          </a:p>
        </p:txBody>
      </p:sp>
    </p:spTree>
    <p:extLst>
      <p:ext uri="{BB962C8B-B14F-4D97-AF65-F5344CB8AC3E}">
        <p14:creationId xmlns:p14="http://schemas.microsoft.com/office/powerpoint/2010/main" val="2537199237"/>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0A610A2-7D35-2102-02B0-01685FB9AF4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C58FFD5-3E5C-789C-18B0-F6DF178AEC4B}"/>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6952CFA1-7A91-3838-D204-EB35B6847B0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C68B3FE-AC72-4D29-AF28-67BA93146CAB}" type="slidenum">
              <a:t>1</a:t>
            </a:fld>
            <a:endParaRPr lang="en-GB" sz="1200" b="0" i="0" u="none" strike="noStrike" kern="1200" cap="none" spc="0" baseline="0">
              <a:solidFill>
                <a:srgbClr val="000000"/>
              </a:solidFill>
              <a:uFillTx/>
              <a:latin typeface="Apto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FB5DE8-4141-6C29-C144-D32245BBDE23}"/>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3FEF2660-BF48-FBC6-0C4C-0ACB8580FAA5}"/>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028F86BC-C0C6-F018-0C68-FE29417DF037}"/>
              </a:ext>
            </a:extLst>
          </p:cNvPr>
          <p:cNvSpPr txBox="1">
            <a:spLocks noGrp="1"/>
          </p:cNvSpPr>
          <p:nvPr>
            <p:ph type="dt" sz="half" idx="7"/>
          </p:nvPr>
        </p:nvSpPr>
        <p:spPr/>
        <p:txBody>
          <a:bodyPr/>
          <a:lstStyle>
            <a:lvl1pPr>
              <a:defRPr/>
            </a:lvl1pPr>
          </a:lstStyle>
          <a:p>
            <a:pPr lvl="0"/>
            <a:fld id="{BC01523B-280F-47E9-BDB2-11D9335B4838}" type="datetime1">
              <a:rPr lang="en-GB"/>
              <a:pPr lvl="0"/>
              <a:t>21/05/2026</a:t>
            </a:fld>
            <a:endParaRPr lang="en-GB"/>
          </a:p>
        </p:txBody>
      </p:sp>
      <p:sp>
        <p:nvSpPr>
          <p:cNvPr id="5" name="Footer Placeholder 4">
            <a:extLst>
              <a:ext uri="{FF2B5EF4-FFF2-40B4-BE49-F238E27FC236}">
                <a16:creationId xmlns:a16="http://schemas.microsoft.com/office/drawing/2014/main" id="{49AC81EA-56A1-09F2-45BD-F6F2D06BF5E9}"/>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B7BCCBD4-EAAC-E440-E333-99CBC44D839A}"/>
              </a:ext>
            </a:extLst>
          </p:cNvPr>
          <p:cNvSpPr txBox="1">
            <a:spLocks noGrp="1"/>
          </p:cNvSpPr>
          <p:nvPr>
            <p:ph type="sldNum" sz="quarter" idx="8"/>
          </p:nvPr>
        </p:nvSpPr>
        <p:spPr/>
        <p:txBody>
          <a:bodyPr/>
          <a:lstStyle>
            <a:lvl1pPr>
              <a:defRPr/>
            </a:lvl1pPr>
          </a:lstStyle>
          <a:p>
            <a:pPr lvl="0"/>
            <a:fld id="{11EA508B-E1FB-4346-A6FE-1BD5E48B0D98}" type="slidenum">
              <a:t>‹#›</a:t>
            </a:fld>
            <a:endParaRPr lang="en-GB"/>
          </a:p>
        </p:txBody>
      </p:sp>
    </p:spTree>
    <p:extLst>
      <p:ext uri="{BB962C8B-B14F-4D97-AF65-F5344CB8AC3E}">
        <p14:creationId xmlns:p14="http://schemas.microsoft.com/office/powerpoint/2010/main" val="1814997578"/>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2D78C-8DE1-85E1-986B-687D1A2631CE}"/>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C524518B-B60F-16F8-6370-4FB83EB56300}"/>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2C0D0D-BF03-9A2A-69A8-154A56292EF7}"/>
              </a:ext>
            </a:extLst>
          </p:cNvPr>
          <p:cNvSpPr txBox="1">
            <a:spLocks noGrp="1"/>
          </p:cNvSpPr>
          <p:nvPr>
            <p:ph type="dt" sz="half" idx="7"/>
          </p:nvPr>
        </p:nvSpPr>
        <p:spPr/>
        <p:txBody>
          <a:bodyPr/>
          <a:lstStyle>
            <a:lvl1pPr>
              <a:defRPr/>
            </a:lvl1pPr>
          </a:lstStyle>
          <a:p>
            <a:pPr lvl="0"/>
            <a:fld id="{DD3DBF33-AA0C-4E60-97CF-4D676009F772}" type="datetime1">
              <a:rPr lang="en-GB"/>
              <a:pPr lvl="0"/>
              <a:t>21/05/2026</a:t>
            </a:fld>
            <a:endParaRPr lang="en-GB"/>
          </a:p>
        </p:txBody>
      </p:sp>
      <p:sp>
        <p:nvSpPr>
          <p:cNvPr id="5" name="Footer Placeholder 4">
            <a:extLst>
              <a:ext uri="{FF2B5EF4-FFF2-40B4-BE49-F238E27FC236}">
                <a16:creationId xmlns:a16="http://schemas.microsoft.com/office/drawing/2014/main" id="{EC5B8FFC-0CF6-B123-FADB-F8D224918F19}"/>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793CF577-17C0-E00F-3617-DF23E1E75E8F}"/>
              </a:ext>
            </a:extLst>
          </p:cNvPr>
          <p:cNvSpPr txBox="1">
            <a:spLocks noGrp="1"/>
          </p:cNvSpPr>
          <p:nvPr>
            <p:ph type="sldNum" sz="quarter" idx="8"/>
          </p:nvPr>
        </p:nvSpPr>
        <p:spPr/>
        <p:txBody>
          <a:bodyPr/>
          <a:lstStyle>
            <a:lvl1pPr>
              <a:defRPr/>
            </a:lvl1pPr>
          </a:lstStyle>
          <a:p>
            <a:pPr lvl="0"/>
            <a:fld id="{07C53377-A014-42A5-BCBA-31F332EBF6FE}" type="slidenum">
              <a:t>‹#›</a:t>
            </a:fld>
            <a:endParaRPr lang="en-GB"/>
          </a:p>
        </p:txBody>
      </p:sp>
    </p:spTree>
    <p:extLst>
      <p:ext uri="{BB962C8B-B14F-4D97-AF65-F5344CB8AC3E}">
        <p14:creationId xmlns:p14="http://schemas.microsoft.com/office/powerpoint/2010/main" val="1378216630"/>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2F80A0-A563-259F-9615-2284A995C0BA}"/>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21832DC1-1572-F9AC-26BD-E0D89230D617}"/>
              </a:ext>
            </a:extLst>
          </p:cNvPr>
          <p:cNvSpPr txBox="1">
            <a:spLocks noGrp="1"/>
          </p:cNvSpPr>
          <p:nvPr>
            <p:ph type="body" idx="1"/>
          </p:nvPr>
        </p:nvSpPr>
        <p:spPr>
          <a:xfrm>
            <a:off x="831847" y="4589465"/>
            <a:ext cx="10515600" cy="1500182"/>
          </a:xfrm>
        </p:spPr>
        <p:txBody>
          <a:bodyPr/>
          <a:lstStyle>
            <a:lvl1pPr marL="0" indent="0">
              <a:buNone/>
              <a:defRPr sz="2400">
                <a:solidFill>
                  <a:srgbClr val="767676"/>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E7609A6F-6F92-7079-4523-DB5059E67444}"/>
              </a:ext>
            </a:extLst>
          </p:cNvPr>
          <p:cNvSpPr txBox="1">
            <a:spLocks noGrp="1"/>
          </p:cNvSpPr>
          <p:nvPr>
            <p:ph type="dt" sz="half" idx="7"/>
          </p:nvPr>
        </p:nvSpPr>
        <p:spPr/>
        <p:txBody>
          <a:bodyPr/>
          <a:lstStyle>
            <a:lvl1pPr>
              <a:defRPr/>
            </a:lvl1pPr>
          </a:lstStyle>
          <a:p>
            <a:pPr lvl="0"/>
            <a:fld id="{A51A9515-2C9E-40D2-9C27-7DEB0CE8AFC0}" type="datetime1">
              <a:rPr lang="en-GB"/>
              <a:pPr lvl="0"/>
              <a:t>21/05/2026</a:t>
            </a:fld>
            <a:endParaRPr lang="en-GB"/>
          </a:p>
        </p:txBody>
      </p:sp>
      <p:sp>
        <p:nvSpPr>
          <p:cNvPr id="5" name="Footer Placeholder 4">
            <a:extLst>
              <a:ext uri="{FF2B5EF4-FFF2-40B4-BE49-F238E27FC236}">
                <a16:creationId xmlns:a16="http://schemas.microsoft.com/office/drawing/2014/main" id="{D961E0B1-3A7E-A77D-B735-C3677AD59EE4}"/>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1923CCC7-A503-A400-5B3E-3FA964A58FCF}"/>
              </a:ext>
            </a:extLst>
          </p:cNvPr>
          <p:cNvSpPr txBox="1">
            <a:spLocks noGrp="1"/>
          </p:cNvSpPr>
          <p:nvPr>
            <p:ph type="sldNum" sz="quarter" idx="8"/>
          </p:nvPr>
        </p:nvSpPr>
        <p:spPr/>
        <p:txBody>
          <a:bodyPr/>
          <a:lstStyle>
            <a:lvl1pPr>
              <a:defRPr/>
            </a:lvl1pPr>
          </a:lstStyle>
          <a:p>
            <a:pPr lvl="0"/>
            <a:fld id="{2B0EBCB4-C676-4FFA-AA6E-C0505A557409}" type="slidenum">
              <a:t>‹#›</a:t>
            </a:fld>
            <a:endParaRPr lang="en-GB"/>
          </a:p>
        </p:txBody>
      </p:sp>
    </p:spTree>
    <p:extLst>
      <p:ext uri="{BB962C8B-B14F-4D97-AF65-F5344CB8AC3E}">
        <p14:creationId xmlns:p14="http://schemas.microsoft.com/office/powerpoint/2010/main" val="21599533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0B4A2-FE72-81E2-8DAE-D33BFDEB188E}"/>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3C9B199C-8527-C810-069C-07B196F23030}"/>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4AC5601-2A94-A335-FEB9-FF49043EB91A}"/>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41E0CA9-379C-8868-2738-62D131C6AB2A}"/>
              </a:ext>
            </a:extLst>
          </p:cNvPr>
          <p:cNvSpPr txBox="1">
            <a:spLocks noGrp="1"/>
          </p:cNvSpPr>
          <p:nvPr>
            <p:ph type="dt" sz="half" idx="7"/>
          </p:nvPr>
        </p:nvSpPr>
        <p:spPr/>
        <p:txBody>
          <a:bodyPr/>
          <a:lstStyle>
            <a:lvl1pPr>
              <a:defRPr/>
            </a:lvl1pPr>
          </a:lstStyle>
          <a:p>
            <a:pPr lvl="0"/>
            <a:fld id="{3491096F-91F4-4F13-81EA-22EFB49E2E5C}" type="datetime1">
              <a:rPr lang="en-GB"/>
              <a:pPr lvl="0"/>
              <a:t>21/05/2026</a:t>
            </a:fld>
            <a:endParaRPr lang="en-GB"/>
          </a:p>
        </p:txBody>
      </p:sp>
      <p:sp>
        <p:nvSpPr>
          <p:cNvPr id="6" name="Footer Placeholder 5">
            <a:extLst>
              <a:ext uri="{FF2B5EF4-FFF2-40B4-BE49-F238E27FC236}">
                <a16:creationId xmlns:a16="http://schemas.microsoft.com/office/drawing/2014/main" id="{BE751FFA-EFA8-C86B-0EDF-D96FD8FBFD17}"/>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5A7960CF-83C2-6331-FCFF-46B423655AC0}"/>
              </a:ext>
            </a:extLst>
          </p:cNvPr>
          <p:cNvSpPr txBox="1">
            <a:spLocks noGrp="1"/>
          </p:cNvSpPr>
          <p:nvPr>
            <p:ph type="sldNum" sz="quarter" idx="8"/>
          </p:nvPr>
        </p:nvSpPr>
        <p:spPr/>
        <p:txBody>
          <a:bodyPr/>
          <a:lstStyle>
            <a:lvl1pPr>
              <a:defRPr/>
            </a:lvl1pPr>
          </a:lstStyle>
          <a:p>
            <a:pPr lvl="0"/>
            <a:fld id="{779B5167-B077-4F0F-AB59-A5460E97E882}" type="slidenum">
              <a:t>‹#›</a:t>
            </a:fld>
            <a:endParaRPr lang="en-GB"/>
          </a:p>
        </p:txBody>
      </p:sp>
    </p:spTree>
    <p:extLst>
      <p:ext uri="{BB962C8B-B14F-4D97-AF65-F5344CB8AC3E}">
        <p14:creationId xmlns:p14="http://schemas.microsoft.com/office/powerpoint/2010/main" val="2537731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B450A-8410-9EAB-1D10-9017EE314EBE}"/>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11850C61-488C-DE00-9DF2-ECF0BD6AF1D1}"/>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690B10F9-5D4D-3BB4-F882-B84813CF1018}"/>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CBA5DFA-03A5-B22C-18A9-0CDA28657CB9}"/>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E5B1CAB9-7D62-AD2F-F359-66E5A9834A47}"/>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C1318DF-3C5C-8234-4D09-4EDDFD32993D}"/>
              </a:ext>
            </a:extLst>
          </p:cNvPr>
          <p:cNvSpPr txBox="1">
            <a:spLocks noGrp="1"/>
          </p:cNvSpPr>
          <p:nvPr>
            <p:ph type="dt" sz="half" idx="7"/>
          </p:nvPr>
        </p:nvSpPr>
        <p:spPr/>
        <p:txBody>
          <a:bodyPr/>
          <a:lstStyle>
            <a:lvl1pPr>
              <a:defRPr/>
            </a:lvl1pPr>
          </a:lstStyle>
          <a:p>
            <a:pPr lvl="0"/>
            <a:fld id="{C7BE36E5-64E6-4594-9660-C29472A26394}" type="datetime1">
              <a:rPr lang="en-GB"/>
              <a:pPr lvl="0"/>
              <a:t>21/05/2026</a:t>
            </a:fld>
            <a:endParaRPr lang="en-GB"/>
          </a:p>
        </p:txBody>
      </p:sp>
      <p:sp>
        <p:nvSpPr>
          <p:cNvPr id="8" name="Footer Placeholder 7">
            <a:extLst>
              <a:ext uri="{FF2B5EF4-FFF2-40B4-BE49-F238E27FC236}">
                <a16:creationId xmlns:a16="http://schemas.microsoft.com/office/drawing/2014/main" id="{F7B2B37D-C60D-595E-C22E-3E9282C5EC04}"/>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C240EAA3-66B0-E436-FE71-2690C2BB27B8}"/>
              </a:ext>
            </a:extLst>
          </p:cNvPr>
          <p:cNvSpPr txBox="1">
            <a:spLocks noGrp="1"/>
          </p:cNvSpPr>
          <p:nvPr>
            <p:ph type="sldNum" sz="quarter" idx="8"/>
          </p:nvPr>
        </p:nvSpPr>
        <p:spPr/>
        <p:txBody>
          <a:bodyPr/>
          <a:lstStyle>
            <a:lvl1pPr>
              <a:defRPr/>
            </a:lvl1pPr>
          </a:lstStyle>
          <a:p>
            <a:pPr lvl="0"/>
            <a:fld id="{929C7334-154E-4B51-BEA4-C786D01C0A37}" type="slidenum">
              <a:t>‹#›</a:t>
            </a:fld>
            <a:endParaRPr lang="en-GB"/>
          </a:p>
        </p:txBody>
      </p:sp>
    </p:spTree>
    <p:extLst>
      <p:ext uri="{BB962C8B-B14F-4D97-AF65-F5344CB8AC3E}">
        <p14:creationId xmlns:p14="http://schemas.microsoft.com/office/powerpoint/2010/main" val="4367423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4DF22-0407-DE60-AF09-A78D37DEFEAC}"/>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739BD890-CBF9-5BB5-E997-666121F632E6}"/>
              </a:ext>
            </a:extLst>
          </p:cNvPr>
          <p:cNvSpPr txBox="1">
            <a:spLocks noGrp="1"/>
          </p:cNvSpPr>
          <p:nvPr>
            <p:ph type="dt" sz="half" idx="7"/>
          </p:nvPr>
        </p:nvSpPr>
        <p:spPr/>
        <p:txBody>
          <a:bodyPr/>
          <a:lstStyle>
            <a:lvl1pPr>
              <a:defRPr/>
            </a:lvl1pPr>
          </a:lstStyle>
          <a:p>
            <a:pPr lvl="0"/>
            <a:fld id="{4E681269-2ADB-4720-AEDB-0B2C00C69FF7}" type="datetime1">
              <a:rPr lang="en-GB"/>
              <a:pPr lvl="0"/>
              <a:t>21/05/2026</a:t>
            </a:fld>
            <a:endParaRPr lang="en-GB"/>
          </a:p>
        </p:txBody>
      </p:sp>
      <p:sp>
        <p:nvSpPr>
          <p:cNvPr id="4" name="Footer Placeholder 3">
            <a:extLst>
              <a:ext uri="{FF2B5EF4-FFF2-40B4-BE49-F238E27FC236}">
                <a16:creationId xmlns:a16="http://schemas.microsoft.com/office/drawing/2014/main" id="{BFE977DE-0855-1788-E544-F800D986BB88}"/>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88B50100-F770-AB24-EEAE-C21AAD8F1E15}"/>
              </a:ext>
            </a:extLst>
          </p:cNvPr>
          <p:cNvSpPr txBox="1">
            <a:spLocks noGrp="1"/>
          </p:cNvSpPr>
          <p:nvPr>
            <p:ph type="sldNum" sz="quarter" idx="8"/>
          </p:nvPr>
        </p:nvSpPr>
        <p:spPr/>
        <p:txBody>
          <a:bodyPr/>
          <a:lstStyle>
            <a:lvl1pPr>
              <a:defRPr/>
            </a:lvl1pPr>
          </a:lstStyle>
          <a:p>
            <a:pPr lvl="0"/>
            <a:fld id="{6E76ECA3-84F1-445A-B329-6901BE2AC806}" type="slidenum">
              <a:t>‹#›</a:t>
            </a:fld>
            <a:endParaRPr lang="en-GB"/>
          </a:p>
        </p:txBody>
      </p:sp>
    </p:spTree>
    <p:extLst>
      <p:ext uri="{BB962C8B-B14F-4D97-AF65-F5344CB8AC3E}">
        <p14:creationId xmlns:p14="http://schemas.microsoft.com/office/powerpoint/2010/main" val="41686488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27D71C6-DE03-7A37-2656-F98A9D85C761}"/>
              </a:ext>
            </a:extLst>
          </p:cNvPr>
          <p:cNvSpPr txBox="1">
            <a:spLocks noGrp="1"/>
          </p:cNvSpPr>
          <p:nvPr>
            <p:ph type="dt" sz="half" idx="7"/>
          </p:nvPr>
        </p:nvSpPr>
        <p:spPr/>
        <p:txBody>
          <a:bodyPr/>
          <a:lstStyle>
            <a:lvl1pPr>
              <a:defRPr/>
            </a:lvl1pPr>
          </a:lstStyle>
          <a:p>
            <a:pPr lvl="0"/>
            <a:fld id="{552238D7-D12E-4CE3-B370-B41B48C983D2}" type="datetime1">
              <a:rPr lang="en-GB"/>
              <a:pPr lvl="0"/>
              <a:t>21/05/2026</a:t>
            </a:fld>
            <a:endParaRPr lang="en-GB"/>
          </a:p>
        </p:txBody>
      </p:sp>
      <p:sp>
        <p:nvSpPr>
          <p:cNvPr id="3" name="Footer Placeholder 2">
            <a:extLst>
              <a:ext uri="{FF2B5EF4-FFF2-40B4-BE49-F238E27FC236}">
                <a16:creationId xmlns:a16="http://schemas.microsoft.com/office/drawing/2014/main" id="{902C046C-EEB5-4CFF-1633-4768064D54DC}"/>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ACA6E040-1769-BEC7-3CE3-2AD026038C38}"/>
              </a:ext>
            </a:extLst>
          </p:cNvPr>
          <p:cNvSpPr txBox="1">
            <a:spLocks noGrp="1"/>
          </p:cNvSpPr>
          <p:nvPr>
            <p:ph type="sldNum" sz="quarter" idx="8"/>
          </p:nvPr>
        </p:nvSpPr>
        <p:spPr/>
        <p:txBody>
          <a:bodyPr/>
          <a:lstStyle>
            <a:lvl1pPr>
              <a:defRPr/>
            </a:lvl1pPr>
          </a:lstStyle>
          <a:p>
            <a:pPr lvl="0"/>
            <a:fld id="{D3AB312E-28CD-4780-A266-9D50E6B47679}" type="slidenum">
              <a:t>‹#›</a:t>
            </a:fld>
            <a:endParaRPr lang="en-GB"/>
          </a:p>
        </p:txBody>
      </p:sp>
    </p:spTree>
    <p:extLst>
      <p:ext uri="{BB962C8B-B14F-4D97-AF65-F5344CB8AC3E}">
        <p14:creationId xmlns:p14="http://schemas.microsoft.com/office/powerpoint/2010/main" val="29365270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9B9FA-CBE9-8200-E534-FFBB4D6249BF}"/>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3E90649C-F002-DB47-D95A-A2BBD2E5BDAC}"/>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1A13E76-6E39-E110-9219-56BD82CC22C4}"/>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C56B1A64-1F9B-5406-0750-8F0DCAE16168}"/>
              </a:ext>
            </a:extLst>
          </p:cNvPr>
          <p:cNvSpPr txBox="1">
            <a:spLocks noGrp="1"/>
          </p:cNvSpPr>
          <p:nvPr>
            <p:ph type="dt" sz="half" idx="7"/>
          </p:nvPr>
        </p:nvSpPr>
        <p:spPr/>
        <p:txBody>
          <a:bodyPr/>
          <a:lstStyle>
            <a:lvl1pPr>
              <a:defRPr/>
            </a:lvl1pPr>
          </a:lstStyle>
          <a:p>
            <a:pPr lvl="0"/>
            <a:fld id="{CD38503B-050B-4A4B-B182-1214C787D702}" type="datetime1">
              <a:rPr lang="en-GB"/>
              <a:pPr lvl="0"/>
              <a:t>21/05/2026</a:t>
            </a:fld>
            <a:endParaRPr lang="en-GB"/>
          </a:p>
        </p:txBody>
      </p:sp>
      <p:sp>
        <p:nvSpPr>
          <p:cNvPr id="6" name="Footer Placeholder 5">
            <a:extLst>
              <a:ext uri="{FF2B5EF4-FFF2-40B4-BE49-F238E27FC236}">
                <a16:creationId xmlns:a16="http://schemas.microsoft.com/office/drawing/2014/main" id="{B701745C-CC79-97AA-566F-8CD636B91CE0}"/>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03112221-32E7-D9CB-6E79-602D35093440}"/>
              </a:ext>
            </a:extLst>
          </p:cNvPr>
          <p:cNvSpPr txBox="1">
            <a:spLocks noGrp="1"/>
          </p:cNvSpPr>
          <p:nvPr>
            <p:ph type="sldNum" sz="quarter" idx="8"/>
          </p:nvPr>
        </p:nvSpPr>
        <p:spPr/>
        <p:txBody>
          <a:bodyPr/>
          <a:lstStyle>
            <a:lvl1pPr>
              <a:defRPr/>
            </a:lvl1pPr>
          </a:lstStyle>
          <a:p>
            <a:pPr lvl="0"/>
            <a:fld id="{F8BCCDCE-4C38-42BF-831C-692524F0FBCB}" type="slidenum">
              <a:t>‹#›</a:t>
            </a:fld>
            <a:endParaRPr lang="en-GB"/>
          </a:p>
        </p:txBody>
      </p:sp>
    </p:spTree>
    <p:extLst>
      <p:ext uri="{BB962C8B-B14F-4D97-AF65-F5344CB8AC3E}">
        <p14:creationId xmlns:p14="http://schemas.microsoft.com/office/powerpoint/2010/main" val="38132423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95CFF-EE0A-351A-E091-213FAD6D7187}"/>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39234E06-A075-29FA-9D6C-689C33C5BD73}"/>
              </a:ext>
            </a:extLst>
          </p:cNvPr>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a:p>
        </p:txBody>
      </p:sp>
      <p:sp>
        <p:nvSpPr>
          <p:cNvPr id="4" name="Text Placeholder 3">
            <a:extLst>
              <a:ext uri="{FF2B5EF4-FFF2-40B4-BE49-F238E27FC236}">
                <a16:creationId xmlns:a16="http://schemas.microsoft.com/office/drawing/2014/main" id="{61126421-57B0-2F82-1620-E22977C5E5E5}"/>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95F0954C-6AB5-8EEF-6D63-B716C1A67735}"/>
              </a:ext>
            </a:extLst>
          </p:cNvPr>
          <p:cNvSpPr txBox="1">
            <a:spLocks noGrp="1"/>
          </p:cNvSpPr>
          <p:nvPr>
            <p:ph type="dt" sz="half" idx="7"/>
          </p:nvPr>
        </p:nvSpPr>
        <p:spPr/>
        <p:txBody>
          <a:bodyPr/>
          <a:lstStyle>
            <a:lvl1pPr>
              <a:defRPr/>
            </a:lvl1pPr>
          </a:lstStyle>
          <a:p>
            <a:pPr lvl="0"/>
            <a:fld id="{A1DB9529-2814-4D03-B5F5-A7AE80BD0C44}" type="datetime1">
              <a:rPr lang="en-GB"/>
              <a:pPr lvl="0"/>
              <a:t>21/05/2026</a:t>
            </a:fld>
            <a:endParaRPr lang="en-GB"/>
          </a:p>
        </p:txBody>
      </p:sp>
      <p:sp>
        <p:nvSpPr>
          <p:cNvPr id="6" name="Footer Placeholder 5">
            <a:extLst>
              <a:ext uri="{FF2B5EF4-FFF2-40B4-BE49-F238E27FC236}">
                <a16:creationId xmlns:a16="http://schemas.microsoft.com/office/drawing/2014/main" id="{1EB9D070-8F9E-CB65-A9FD-0BA011053375}"/>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02067106-1AA3-07E7-E0CF-EA9A4FB70E03}"/>
              </a:ext>
            </a:extLst>
          </p:cNvPr>
          <p:cNvSpPr txBox="1">
            <a:spLocks noGrp="1"/>
          </p:cNvSpPr>
          <p:nvPr>
            <p:ph type="sldNum" sz="quarter" idx="8"/>
          </p:nvPr>
        </p:nvSpPr>
        <p:spPr/>
        <p:txBody>
          <a:bodyPr/>
          <a:lstStyle>
            <a:lvl1pPr>
              <a:defRPr/>
            </a:lvl1pPr>
          </a:lstStyle>
          <a:p>
            <a:pPr lvl="0"/>
            <a:fld id="{AFA611E1-FBB0-4118-B9FF-7ED4CB94758C}" type="slidenum">
              <a:t>‹#›</a:t>
            </a:fld>
            <a:endParaRPr lang="en-GB"/>
          </a:p>
        </p:txBody>
      </p:sp>
    </p:spTree>
    <p:extLst>
      <p:ext uri="{BB962C8B-B14F-4D97-AF65-F5344CB8AC3E}">
        <p14:creationId xmlns:p14="http://schemas.microsoft.com/office/powerpoint/2010/main" val="7441439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DBC6E-5A7C-0D50-7840-940AB60193A1}"/>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8706DC49-3552-B6B0-D5B0-C43E26D58E1B}"/>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989AD7-F086-C69F-1E5A-9F894890F399}"/>
              </a:ext>
            </a:extLst>
          </p:cNvPr>
          <p:cNvSpPr txBox="1">
            <a:spLocks noGrp="1"/>
          </p:cNvSpPr>
          <p:nvPr>
            <p:ph type="dt" sz="half" idx="7"/>
          </p:nvPr>
        </p:nvSpPr>
        <p:spPr/>
        <p:txBody>
          <a:bodyPr/>
          <a:lstStyle>
            <a:lvl1pPr>
              <a:defRPr/>
            </a:lvl1pPr>
          </a:lstStyle>
          <a:p>
            <a:pPr lvl="0"/>
            <a:fld id="{07468D53-A401-4648-8543-47F64B04DB24}" type="datetime1">
              <a:rPr lang="en-GB"/>
              <a:pPr lvl="0"/>
              <a:t>21/05/2026</a:t>
            </a:fld>
            <a:endParaRPr lang="en-GB"/>
          </a:p>
        </p:txBody>
      </p:sp>
      <p:sp>
        <p:nvSpPr>
          <p:cNvPr id="5" name="Footer Placeholder 4">
            <a:extLst>
              <a:ext uri="{FF2B5EF4-FFF2-40B4-BE49-F238E27FC236}">
                <a16:creationId xmlns:a16="http://schemas.microsoft.com/office/drawing/2014/main" id="{88BC6C84-38BE-635F-EC39-B5B370593A3F}"/>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BEA72DEF-956E-AACB-4867-3522877DA0D6}"/>
              </a:ext>
            </a:extLst>
          </p:cNvPr>
          <p:cNvSpPr txBox="1">
            <a:spLocks noGrp="1"/>
          </p:cNvSpPr>
          <p:nvPr>
            <p:ph type="sldNum" sz="quarter" idx="8"/>
          </p:nvPr>
        </p:nvSpPr>
        <p:spPr/>
        <p:txBody>
          <a:bodyPr/>
          <a:lstStyle>
            <a:lvl1pPr>
              <a:defRPr/>
            </a:lvl1pPr>
          </a:lstStyle>
          <a:p>
            <a:pPr lvl="0"/>
            <a:fld id="{F2EC7E70-7DE5-41BB-8236-126090453371}" type="slidenum">
              <a:t>‹#›</a:t>
            </a:fld>
            <a:endParaRPr lang="en-GB"/>
          </a:p>
        </p:txBody>
      </p:sp>
    </p:spTree>
    <p:extLst>
      <p:ext uri="{BB962C8B-B14F-4D97-AF65-F5344CB8AC3E}">
        <p14:creationId xmlns:p14="http://schemas.microsoft.com/office/powerpoint/2010/main" val="12246195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D0FD614-9EBB-66BF-8C5D-AC792E6FC6FE}"/>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016F762B-BB45-7B22-46B0-905808B1AEDC}"/>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EA7B57-9CE7-56AD-C220-DAAC3193B4CF}"/>
              </a:ext>
            </a:extLst>
          </p:cNvPr>
          <p:cNvSpPr txBox="1">
            <a:spLocks noGrp="1"/>
          </p:cNvSpPr>
          <p:nvPr>
            <p:ph type="dt" sz="half" idx="7"/>
          </p:nvPr>
        </p:nvSpPr>
        <p:spPr/>
        <p:txBody>
          <a:bodyPr/>
          <a:lstStyle>
            <a:lvl1pPr>
              <a:defRPr/>
            </a:lvl1pPr>
          </a:lstStyle>
          <a:p>
            <a:pPr lvl="0"/>
            <a:fld id="{4712F3E7-E29B-46CF-BE2F-06BE8B567B04}" type="datetime1">
              <a:rPr lang="en-GB"/>
              <a:pPr lvl="0"/>
              <a:t>21/05/2026</a:t>
            </a:fld>
            <a:endParaRPr lang="en-GB"/>
          </a:p>
        </p:txBody>
      </p:sp>
      <p:sp>
        <p:nvSpPr>
          <p:cNvPr id="5" name="Footer Placeholder 4">
            <a:extLst>
              <a:ext uri="{FF2B5EF4-FFF2-40B4-BE49-F238E27FC236}">
                <a16:creationId xmlns:a16="http://schemas.microsoft.com/office/drawing/2014/main" id="{E8EAB20A-1244-AA9A-C176-02831477A519}"/>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F83421EA-D726-4798-042F-AFACF1DD3623}"/>
              </a:ext>
            </a:extLst>
          </p:cNvPr>
          <p:cNvSpPr txBox="1">
            <a:spLocks noGrp="1"/>
          </p:cNvSpPr>
          <p:nvPr>
            <p:ph type="sldNum" sz="quarter" idx="8"/>
          </p:nvPr>
        </p:nvSpPr>
        <p:spPr/>
        <p:txBody>
          <a:bodyPr/>
          <a:lstStyle>
            <a:lvl1pPr>
              <a:defRPr/>
            </a:lvl1pPr>
          </a:lstStyle>
          <a:p>
            <a:pPr lvl="0"/>
            <a:fld id="{CD72B9B1-1ECC-4BC9-9FF6-21C4DCDBE87C}" type="slidenum">
              <a:t>‹#›</a:t>
            </a:fld>
            <a:endParaRPr lang="en-GB"/>
          </a:p>
        </p:txBody>
      </p:sp>
    </p:spTree>
    <p:extLst>
      <p:ext uri="{BB962C8B-B14F-4D97-AF65-F5344CB8AC3E}">
        <p14:creationId xmlns:p14="http://schemas.microsoft.com/office/powerpoint/2010/main" val="4104141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DF92197-D319-FFE4-6E40-26BE942DFA2C}"/>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8E2C035B-62E8-9463-499F-64DA271A09C4}"/>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721DB0-7789-2C6C-761C-D949C2417260}"/>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2BEFA03E-632A-433F-889A-DFEDC77BC036}" type="datetime1">
              <a:rPr lang="en-GB"/>
              <a:pPr lvl="0"/>
              <a:t>21/05/2026</a:t>
            </a:fld>
            <a:endParaRPr lang="en-GB"/>
          </a:p>
        </p:txBody>
      </p:sp>
      <p:sp>
        <p:nvSpPr>
          <p:cNvPr id="5" name="Footer Placeholder 4">
            <a:extLst>
              <a:ext uri="{FF2B5EF4-FFF2-40B4-BE49-F238E27FC236}">
                <a16:creationId xmlns:a16="http://schemas.microsoft.com/office/drawing/2014/main" id="{3EF7024E-2F95-9E88-02C4-44390F0274EC}"/>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endParaRPr lang="en-GB"/>
          </a:p>
        </p:txBody>
      </p:sp>
      <p:sp>
        <p:nvSpPr>
          <p:cNvPr id="6" name="Slide Number Placeholder 5">
            <a:extLst>
              <a:ext uri="{FF2B5EF4-FFF2-40B4-BE49-F238E27FC236}">
                <a16:creationId xmlns:a16="http://schemas.microsoft.com/office/drawing/2014/main" id="{211D8B5F-5005-DA96-7D3C-9358E2AD277F}"/>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C6D924BD-F4B7-41DC-A754-4A60A19E17D7}"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Aptos Display"/>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Aptos"/>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Aptos"/>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Aptos"/>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Aptos"/>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Apto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34C6AEB5-3E97-C7C1-0741-79F0821E381C}"/>
              </a:ext>
            </a:extLst>
          </p:cNvPr>
          <p:cNvSpPr txBox="1"/>
          <p:nvPr/>
        </p:nvSpPr>
        <p:spPr>
          <a:xfrm>
            <a:off x="27468" y="528687"/>
            <a:ext cx="4096859" cy="2062100"/>
          </a:xfrm>
          <a:prstGeom prst="rect">
            <a:avLst/>
          </a:prstGeom>
          <a:solidFill>
            <a:srgbClr val="E59EDD"/>
          </a:solidFill>
          <a:ln w="3172" cap="flat">
            <a:solidFill>
              <a:srgbClr val="000000"/>
            </a:solidFill>
            <a:prstDash val="solid"/>
            <a:miter/>
          </a:ln>
        </p:spPr>
        <p:txBody>
          <a:bodyPr vert="horz" wrap="square" lIns="91440" tIns="45720" rIns="91440" bIns="45720" anchor="t" anchorCtr="0"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800" b="1" i="0" u="sng" strike="noStrike" kern="1200" cap="none" spc="0" baseline="0">
                <a:solidFill>
                  <a:srgbClr val="000000"/>
                </a:solidFill>
                <a:uFillTx/>
                <a:latin typeface="Arial" pitchFamily="34"/>
                <a:cs typeface="Arial" pitchFamily="34"/>
              </a:rPr>
              <a:t>Introduction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750" b="0" i="0" u="none" strike="noStrike" kern="1200" cap="none" spc="0" baseline="0">
                <a:solidFill>
                  <a:srgbClr val="000000"/>
                </a:solidFill>
                <a:uFillTx/>
                <a:latin typeface="Arial" pitchFamily="34"/>
                <a:cs typeface="Arial" pitchFamily="34"/>
              </a:rPr>
              <a:t>Williams syndrome (WS) is a rare genetic neurodevelopmental condition caused by a microdeletion on chromosome 7q11.23, affecting approximately 1 in 7,500–10,000 births (Fisher, 2022). The condition is characterised by a distinctive cognitive, social and physical profile, including relative strengths in expressive language and sociability, but significant challenges in visual–spatial reasoning, sensory processing, anxiety and fine‑motor skills (Morris, 2017; Howlin &amp; Udwin, 2019).</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750" b="0" i="0" u="none" strike="noStrike" kern="1200" cap="none" spc="0" baseline="0">
                <a:solidFill>
                  <a:srgbClr val="000000"/>
                </a:solidFill>
                <a:uFillTx/>
                <a:latin typeface="Arial" pitchFamily="34"/>
                <a:cs typeface="Arial" pitchFamily="34"/>
              </a:rPr>
              <a:t>This poster explores how WS is identified and diagnosed, the barriers children may face in early years educational settings, and one effective support strategy. Drawing on current research, policy guidance and professional practice, the poster aims to highlight the importance of early identification, multi‑agency collaboration and inclusive, child‑centred approaches that reflect both the ALN Code in Wales (Welsh Government, 2021) and broader SEND principles in England.</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750" b="0" i="0" u="none" strike="noStrike" kern="1200" cap="none" spc="0" baseline="0">
                <a:solidFill>
                  <a:srgbClr val="000000"/>
                </a:solidFill>
                <a:uFillTx/>
                <a:latin typeface="Arial" pitchFamily="34"/>
                <a:cs typeface="Arial" pitchFamily="34"/>
              </a:rPr>
              <a:t>The unique developmental profile of WS means children often demonstrate strong social interest and verbal fluency, which can mask underlying difficulties. Understanding these strengths and needs is essential for creating supportive early years environments that reduce barriers and promote participation for all learners.</a:t>
            </a:r>
          </a:p>
        </p:txBody>
      </p:sp>
      <p:sp>
        <p:nvSpPr>
          <p:cNvPr id="3" name="Rectangle 2">
            <a:extLst>
              <a:ext uri="{FF2B5EF4-FFF2-40B4-BE49-F238E27FC236}">
                <a16:creationId xmlns:a16="http://schemas.microsoft.com/office/drawing/2014/main" id="{E9193202-93DB-5F78-08E5-C5A5579166C6}"/>
              </a:ext>
            </a:extLst>
          </p:cNvPr>
          <p:cNvSpPr/>
          <p:nvPr/>
        </p:nvSpPr>
        <p:spPr>
          <a:xfrm>
            <a:off x="37901" y="2635739"/>
            <a:ext cx="4086426" cy="3574380"/>
          </a:xfrm>
          <a:prstGeom prst="rect">
            <a:avLst/>
          </a:prstGeom>
          <a:solidFill>
            <a:srgbClr val="8ED973"/>
          </a:solidFill>
          <a:ln w="9528" cap="flat">
            <a:solidFill>
              <a:srgbClr val="0D0D0D"/>
            </a:solidFill>
            <a:prstDash val="solid"/>
            <a:miter/>
          </a:ln>
        </p:spPr>
        <p:txBody>
          <a:bodyPr vert="horz" wrap="square" lIns="91440" tIns="45720" rIns="91440" bIns="45720" anchor="ctr" anchorCtr="0" compatLnSpc="1">
            <a:spAutoFit/>
          </a:bodyPr>
          <a:lstStyle/>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800" b="1" i="0" u="sng" strike="noStrike" kern="1200" cap="none" spc="0" baseline="0">
                <a:solidFill>
                  <a:srgbClr val="000000"/>
                </a:solidFill>
                <a:uFillTx/>
                <a:latin typeface="Arial" pitchFamily="34"/>
                <a:cs typeface="Arial" pitchFamily="34"/>
              </a:rPr>
              <a:t>Identification and Diagnosis of Williams Syndrome</a:t>
            </a:r>
          </a:p>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750" b="0" i="0" u="none" strike="noStrike" kern="1200" cap="none" spc="0" baseline="0">
                <a:solidFill>
                  <a:srgbClr val="000000"/>
                </a:solidFill>
                <a:uFillTx/>
                <a:latin typeface="Arial" pitchFamily="34"/>
                <a:cs typeface="Arial" pitchFamily="34"/>
              </a:rPr>
              <a:t>Identifying WS can be challenging, particularly in early childhood, because many early indicators such as feeding difficulties, hypotonia and delayed motor milestones are nonspecific and overlap with a range of developmental conditions (Howlin &amp; Udwin, 2019). Practitioners may also observe behaviours such as excessive sociability, intense eye contact or strong interest in adults, which Riby and Hancock (2009) describe as common social markers. However, these behaviours alone cannot confirm a diagnosis and must be interpreted carefully within a broader developmental assessment.</a:t>
            </a:r>
          </a:p>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750" b="0" i="0" u="none" strike="noStrike" kern="1200" cap="none" spc="0" baseline="0">
                <a:solidFill>
                  <a:srgbClr val="000000"/>
                </a:solidFill>
                <a:uFillTx/>
                <a:latin typeface="Arial" pitchFamily="34"/>
                <a:cs typeface="Arial" pitchFamily="34"/>
              </a:rPr>
              <a:t>Diagnosis is confirmed medically through genetic testing, usually via fluorescence in situ hybridisation (FISH) or chromosomal microarray analysis, which detect the 7q11.23 microdeletion with high accuracy (Schubert, 2021). Yet critical issues arise in practice. The ALN Code (Welsh Government, 2021) emphasises early identification, but referral pathways are often slow and dependent on practitioner confidence. Byrne (2018) notes that practitioners can hesitate to refer when developmental presentations are uneven rather than globally delayed. Children with WS often display relatively strong expressive language, which can mask difficulties in comprehension, visual–spatial reasoning and emotional regulation (Mervis &amp; John, 2019).</a:t>
            </a:r>
          </a:p>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750" b="0" i="0" u="none" strike="noStrike" kern="1200" cap="none" spc="0" baseline="0">
                <a:solidFill>
                  <a:srgbClr val="000000"/>
                </a:solidFill>
                <a:uFillTx/>
                <a:latin typeface="Arial" pitchFamily="34"/>
                <a:cs typeface="Arial" pitchFamily="34"/>
              </a:rPr>
              <a:t>The identification process would benefit from improved training for early years professionals on rare genetic conditions, stronger partnerships with families and consistent multi‑agency referrals. Without this, delays in diagnosis may reduce access to early intervention, impacting long‑term developmental outcomes.</a:t>
            </a:r>
          </a:p>
          <a:p>
            <a:pPr marL="0" marR="0" lvl="0" indent="0" algn="l" defTabSz="914400" rtl="0" fontAlgn="auto" hangingPunct="1">
              <a:lnSpc>
                <a:spcPct val="115000"/>
              </a:lnSpc>
              <a:spcBef>
                <a:spcPts val="0"/>
              </a:spcBef>
              <a:spcAft>
                <a:spcPts val="800"/>
              </a:spcAft>
              <a:buNone/>
              <a:tabLst/>
              <a:defRPr sz="1800" b="0" i="0" u="none" strike="noStrike" kern="0" cap="none" spc="0" baseline="0">
                <a:solidFill>
                  <a:srgbClr val="000000"/>
                </a:solidFill>
                <a:uFillTx/>
              </a:defRPr>
            </a:pPr>
            <a:r>
              <a:rPr lang="en-GB" sz="750" b="0" i="0" u="none" strike="noStrike" kern="1200" cap="none" spc="0" baseline="0">
                <a:solidFill>
                  <a:srgbClr val="000000"/>
                </a:solidFill>
                <a:uFillTx/>
                <a:latin typeface="Arial" pitchFamily="34"/>
                <a:ea typeface="Aptos" pitchFamily="34"/>
                <a:cs typeface="Arial" pitchFamily="34"/>
              </a:rPr>
              <a:t>The developmental sequence shown in figure 1 illustrates how facial characteristics associated with Williams syndrome can become more recognisable over time. While early physical indicators in infancy may be subtle, features tend to become more apparent during early childhood, supporting the medical diagnostic process described in the literature. However, it is important to note that appearance alone cannot confirm a diagnosis; genetic testing remains essential (Schubert, 2021). This visual timeline highlights why early identification can be challenging and reinforces the need for practitioner awareness and multi‑agency screening.</a:t>
            </a:r>
          </a:p>
        </p:txBody>
      </p:sp>
      <p:sp>
        <p:nvSpPr>
          <p:cNvPr id="4" name="TextBox 8">
            <a:extLst>
              <a:ext uri="{FF2B5EF4-FFF2-40B4-BE49-F238E27FC236}">
                <a16:creationId xmlns:a16="http://schemas.microsoft.com/office/drawing/2014/main" id="{9F031A1A-7244-8801-894C-BA4A8F042CE2}"/>
              </a:ext>
            </a:extLst>
          </p:cNvPr>
          <p:cNvSpPr txBox="1"/>
          <p:nvPr/>
        </p:nvSpPr>
        <p:spPr>
          <a:xfrm>
            <a:off x="4176805" y="528687"/>
            <a:ext cx="7977298" cy="1869746"/>
          </a:xfrm>
          <a:prstGeom prst="rect">
            <a:avLst/>
          </a:prstGeom>
          <a:solidFill>
            <a:srgbClr val="F2AA84"/>
          </a:solidFill>
          <a:ln w="9528" cap="flat">
            <a:solidFill>
              <a:srgbClr val="0D0D0D"/>
            </a:solidFill>
            <a:prstDash val="solid"/>
            <a:miter/>
          </a:ln>
        </p:spPr>
        <p:txBody>
          <a:bodyPr vert="horz" wrap="square" lIns="91440" tIns="45720" rIns="91440" bIns="45720" anchor="t" anchorCtr="0"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800" b="1" i="0" u="sng" strike="noStrike" kern="1200" cap="none" spc="0" baseline="0">
                <a:solidFill>
                  <a:srgbClr val="000000"/>
                </a:solidFill>
                <a:uFillTx/>
                <a:latin typeface="Arial" pitchFamily="34"/>
                <a:cs typeface="Arial" pitchFamily="34"/>
              </a:rPr>
              <a:t>Barrier 1: Developmental and Cognitive Difficulties (Medical Model)</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750" b="0" i="0" u="none" strike="noStrike" kern="1200" cap="none" spc="0" baseline="0">
                <a:solidFill>
                  <a:srgbClr val="000000"/>
                </a:solidFill>
                <a:uFillTx/>
                <a:latin typeface="Arial" pitchFamily="34"/>
                <a:cs typeface="Arial" pitchFamily="34"/>
              </a:rPr>
              <a:t>Children with Williams syndrome often experience challenges linked directly to their underlying developmental profile. These internal barriers include significant difficulties with visual–spatial reasoning, working memory, emotional regulation and uneven cognitive development (Farran &amp; Karmiloff‑Smith, 2012; Martens et al., 2008; Rhodes et al., 2011). Although expressive language and sociability are strengths, children may struggle to process instructions or understand complex language, which can lead adults to overestimate their abilities (Mervis &amp; John, 2010). According to the Medical Model, these barriers arise from the characteristics of the condition itself. This perspective helps practitioners recognise that some challenges stem from neurological differences, but it also highlights the importance of adapting teaching approaches to match the child’s processing style and cognitive profile (Hocking &amp; Porter, 2009).</a:t>
            </a:r>
            <a:endParaRPr lang="en-GB" sz="750" b="1" i="0" u="sng" strike="noStrike" kern="1200" cap="none" spc="0" baseline="0">
              <a:solidFill>
                <a:srgbClr val="000000"/>
              </a:solidFill>
              <a:uFillTx/>
              <a:latin typeface="Arial" pitchFamily="34"/>
              <a:cs typeface="Arial" pitchFamily="34"/>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800" b="1" i="0" u="sng" strike="noStrike" kern="1200" cap="none" spc="0" baseline="0">
                <a:solidFill>
                  <a:srgbClr val="000000"/>
                </a:solidFill>
                <a:uFillTx/>
                <a:latin typeface="Arial" pitchFamily="34"/>
                <a:cs typeface="Arial" pitchFamily="34"/>
              </a:rPr>
              <a:t>Barrier 2: Environmental and Sensory Challenges (Social Model)</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750" b="0" i="0" u="none" strike="noStrike" kern="1200" cap="none" spc="0" baseline="0">
                <a:solidFill>
                  <a:srgbClr val="000000"/>
                </a:solidFill>
                <a:uFillTx/>
                <a:latin typeface="Arial" pitchFamily="34"/>
                <a:cs typeface="Arial" pitchFamily="34"/>
              </a:rPr>
              <a:t>Alongside developmental differences, children with Williams syndrome may face barriers created by features of their environment. Noisy classrooms, unpredictable routines, or visually overwhelming spaces can trigger anxiety, sensory overload or withdrawal (Riby &amp; Hancock, 2008). These responses not only affect learning but also limit participation, especially in group activities. The Social Model emphasises that barriers are not solely within the child but are often created by environments that are not adapted to their needs. When early years settings adjust routines, reduce sensory stressors and provide supportive structures, they remove environmental obstacles and create more inclusive learning opportunities (Einfeld et al., 2001).</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750" b="0" i="0" u="none" strike="noStrike" kern="1200" cap="none" spc="0" baseline="0">
                <a:solidFill>
                  <a:srgbClr val="000000"/>
                </a:solidFill>
                <a:uFillTx/>
                <a:latin typeface="Arial" pitchFamily="34"/>
                <a:cs typeface="Arial" pitchFamily="34"/>
              </a:rPr>
              <a:t>Figure 1 illustrates how social behavioural patterns in Williams syndrome differ from those seen in autistic profiles. Although children with Williams syndrome often show comparatively higher scores in areas such as social awareness and social communication, this apparent social confidence can mask underlying difficulties, including reduced flexibility and increased anxiety (Dodd et al., 2009 and Klein‑Tasman &amp; Mervis, 2003). These hidden challenges contribute directly to environmental and sensory barriers experienced in early years settings.</a:t>
            </a:r>
          </a:p>
        </p:txBody>
      </p:sp>
      <p:sp>
        <p:nvSpPr>
          <p:cNvPr id="5" name="TextBox 9">
            <a:extLst>
              <a:ext uri="{FF2B5EF4-FFF2-40B4-BE49-F238E27FC236}">
                <a16:creationId xmlns:a16="http://schemas.microsoft.com/office/drawing/2014/main" id="{F6F289DD-114E-0B2A-363E-F84DD21EBF9C}"/>
              </a:ext>
            </a:extLst>
          </p:cNvPr>
          <p:cNvSpPr txBox="1"/>
          <p:nvPr/>
        </p:nvSpPr>
        <p:spPr>
          <a:xfrm>
            <a:off x="4176805" y="2506992"/>
            <a:ext cx="5691097" cy="4331951"/>
          </a:xfrm>
          <a:prstGeom prst="rect">
            <a:avLst/>
          </a:prstGeom>
          <a:solidFill>
            <a:srgbClr val="A6CAEC"/>
          </a:solidFill>
          <a:ln w="9528" cap="flat">
            <a:solidFill>
              <a:srgbClr val="0D0D0D"/>
            </a:solidFill>
            <a:prstDash val="solid"/>
            <a:miter/>
          </a:ln>
        </p:spPr>
        <p:txBody>
          <a:bodyPr vert="horz" wrap="square" lIns="91440" tIns="45720" rIns="91440" bIns="45720" anchor="t" anchorCtr="0" compatLnSpc="1">
            <a:spAutoFit/>
          </a:bodyPr>
          <a:lstStyle/>
          <a:p>
            <a:pPr marL="0" marR="0" lvl="0" indent="0" algn="ctr" defTabSz="17999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800" b="1" i="0" u="sng" strike="noStrike" kern="1200" cap="none" spc="0" baseline="0">
                <a:solidFill>
                  <a:srgbClr val="000000"/>
                </a:solidFill>
                <a:uFillTx/>
                <a:latin typeface="Arial" pitchFamily="34"/>
                <a:cs typeface="Arial" pitchFamily="34"/>
              </a:rPr>
              <a:t>Strategy: Multidisciplinary Early Intervention Plan (IEP)</a:t>
            </a:r>
          </a:p>
          <a:p>
            <a:pPr marL="0" marR="0" lvl="0" indent="0" algn="l" defTabSz="17999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750" b="0" i="0" u="none" strike="noStrike" kern="1200" cap="none" spc="0" baseline="0">
                <a:solidFill>
                  <a:srgbClr val="000000"/>
                </a:solidFill>
                <a:uFillTx/>
                <a:latin typeface="Arial" pitchFamily="34"/>
                <a:cs typeface="Arial" pitchFamily="34"/>
              </a:rPr>
              <a:t>A multidisciplinary Early Intervention Plan is one of the most effective approaches for supporting young children with Williams syndrome and aligns closely with the principles of the ALN Code for Wales (Welsh Government, 2021) and the SEND Code of Practice (DfE, 2020). Early intervention is consistently associated with improved developmental outcomes (Martens et al., 2019)</a:t>
            </a:r>
            <a:endParaRPr lang="en-GB" sz="400" b="1" i="0" u="none" strike="noStrike" kern="1200" cap="none" spc="0" baseline="0">
              <a:solidFill>
                <a:srgbClr val="000000"/>
              </a:solidFill>
              <a:uFillTx/>
              <a:latin typeface="Arial" pitchFamily="34"/>
              <a:cs typeface="Arial" pitchFamily="34"/>
            </a:endParaRPr>
          </a:p>
          <a:p>
            <a:pPr marL="0" marR="0" lvl="0" indent="0" algn="l" defTabSz="17999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750" b="1" i="0" u="none" strike="noStrike" kern="1200" cap="none" spc="0" baseline="0">
                <a:solidFill>
                  <a:srgbClr val="000000"/>
                </a:solidFill>
                <a:uFillTx/>
                <a:latin typeface="Arial" pitchFamily="34"/>
                <a:cs typeface="Arial" pitchFamily="34"/>
              </a:rPr>
              <a:t>• Speech and Language Therapy (SALT):</a:t>
            </a:r>
          </a:p>
          <a:p>
            <a:pPr marL="0" marR="0" lvl="0" indent="0" algn="l" defTabSz="17999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750" b="0" i="0" u="none" strike="noStrike" kern="1200" cap="none" spc="0" baseline="0">
                <a:solidFill>
                  <a:srgbClr val="000000"/>
                </a:solidFill>
                <a:uFillTx/>
                <a:latin typeface="Arial" pitchFamily="34"/>
                <a:cs typeface="Arial" pitchFamily="34"/>
              </a:rPr>
              <a:t>Leigh (2018) explains that SALT plays a crucial role in addressing the expressive–receptive language differences commonly seen in Williams syndrome. Children may appear verbally fluent but still struggle to process instructions or understand complex language. Therapists often use visual scaffolds, simplified sentences and explicit vocabulary teaching (Mervis &amp; John, 2019; Jones et al., 2020). Such approaches also align with inclusive early years practice emphasised by Brodie and Savage (2015).</a:t>
            </a:r>
          </a:p>
          <a:p>
            <a:pPr marL="0" marR="0" lvl="0" indent="0" algn="l" defTabSz="179999"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 b="0" i="0" u="none" strike="noStrike" kern="1200" cap="none" spc="0" baseline="0">
              <a:solidFill>
                <a:srgbClr val="000000"/>
              </a:solidFill>
              <a:uFillTx/>
              <a:latin typeface="Arial" pitchFamily="34"/>
              <a:cs typeface="Arial" pitchFamily="34"/>
            </a:endParaRPr>
          </a:p>
          <a:p>
            <a:pPr marL="0" marR="0" lvl="0" indent="0" algn="l" defTabSz="17999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750" b="1" i="0" u="none" strike="noStrike" kern="1200" cap="none" spc="0" baseline="0">
                <a:solidFill>
                  <a:srgbClr val="000000"/>
                </a:solidFill>
                <a:uFillTx/>
                <a:latin typeface="Arial" pitchFamily="34"/>
                <a:cs typeface="Arial" pitchFamily="34"/>
              </a:rPr>
              <a:t>• Occupational Therapy (OT):</a:t>
            </a:r>
          </a:p>
          <a:p>
            <a:pPr marL="0" marR="0" lvl="0" indent="0" algn="l" defTabSz="17999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750" b="0" i="0" u="none" strike="noStrike" kern="1200" cap="none" spc="0" baseline="0">
                <a:solidFill>
                  <a:srgbClr val="000000"/>
                </a:solidFill>
                <a:uFillTx/>
                <a:latin typeface="Arial" pitchFamily="34"/>
                <a:cs typeface="Arial" pitchFamily="34"/>
              </a:rPr>
              <a:t>Hillier (2020) highlights that OT is essential for supporting sensory processing, fine‑motor development and visual–spatial difficulties, which are well‑documented in the literature on Williams syndrome. Intervention approaches may include sensory‑integration activities, visual‑sequencing tasks and adapted learning materials to support engagement (Stinton, 2021; Rix et al., 2010). These strategies support participation, as recommended in the ALNET Act (2018).</a:t>
            </a:r>
          </a:p>
          <a:p>
            <a:pPr marL="0" marR="0" lvl="0" indent="0" algn="l" defTabSz="179999"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 b="1" i="0" u="none" strike="noStrike" kern="1200" cap="none" spc="0" baseline="0">
              <a:solidFill>
                <a:srgbClr val="000000"/>
              </a:solidFill>
              <a:uFillTx/>
              <a:latin typeface="Arial" pitchFamily="34"/>
              <a:cs typeface="Arial" pitchFamily="34"/>
            </a:endParaRPr>
          </a:p>
          <a:p>
            <a:pPr marL="0" marR="0" lvl="0" indent="0" algn="l" defTabSz="17999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750" b="1" i="0" u="none" strike="noStrike" kern="1200" cap="none" spc="0" baseline="0">
                <a:solidFill>
                  <a:srgbClr val="000000"/>
                </a:solidFill>
                <a:uFillTx/>
                <a:latin typeface="Arial" pitchFamily="34"/>
                <a:cs typeface="Arial" pitchFamily="34"/>
              </a:rPr>
              <a:t>• Emotional‑Regulation and Anxiety Support:</a:t>
            </a:r>
          </a:p>
          <a:p>
            <a:pPr marL="0" marR="0" lvl="0" indent="0" algn="l" defTabSz="17999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750" b="0" i="0" u="none" strike="noStrike" kern="1200" cap="none" spc="0" baseline="0">
                <a:solidFill>
                  <a:srgbClr val="000000"/>
                </a:solidFill>
                <a:uFillTx/>
                <a:latin typeface="Arial" pitchFamily="34"/>
                <a:cs typeface="Arial" pitchFamily="34"/>
              </a:rPr>
              <a:t>Järvinen (2020) notes that many children with Williams syndrome experience heightened anxiety, particularly during transitions or unpredictability. Emotional‑regulation approaches such as calm spaces, co‑regulation, social stories and predictable routines—help promote emotional security and consistent participation in learning (Dodd, 2018; Fisher, 2022). These approaches reflect the rights‑based expectations of the Curriculum for Wales.</a:t>
            </a:r>
          </a:p>
          <a:p>
            <a:pPr marL="0" marR="0" lvl="0" indent="0" algn="l" defTabSz="179999"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 b="0" i="0" u="none" strike="noStrike" kern="1200" cap="none" spc="0" baseline="0">
              <a:solidFill>
                <a:srgbClr val="000000"/>
              </a:solidFill>
              <a:uFillTx/>
              <a:latin typeface="Arial" pitchFamily="34"/>
              <a:cs typeface="Arial" pitchFamily="34"/>
            </a:endParaRPr>
          </a:p>
          <a:p>
            <a:pPr marL="0" marR="0" lvl="0" indent="0" algn="l" defTabSz="17999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750" b="1" i="0" u="none" strike="noStrike" kern="1200" cap="none" spc="0" baseline="0">
                <a:solidFill>
                  <a:srgbClr val="000000"/>
                </a:solidFill>
                <a:uFillTx/>
                <a:latin typeface="Arial" pitchFamily="34"/>
                <a:cs typeface="Arial" pitchFamily="34"/>
              </a:rPr>
              <a:t>• Social Understanding Support:</a:t>
            </a:r>
          </a:p>
          <a:p>
            <a:pPr marL="0" marR="0" lvl="0" indent="0" algn="l" defTabSz="17999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750" b="0" i="0" u="none" strike="noStrike" kern="1200" cap="none" spc="0" baseline="0">
                <a:solidFill>
                  <a:srgbClr val="000000"/>
                </a:solidFill>
                <a:uFillTx/>
                <a:latin typeface="Arial" pitchFamily="34"/>
                <a:cs typeface="Arial" pitchFamily="34"/>
              </a:rPr>
              <a:t>Although sociability is a relative strength, children with WS may struggle with interpreting boundaries, reading social cues or recognising personal space. According to Riby and Hancock (2009), role‑play, modelling and guided interaction help children develop more accurate social understanding. These strategies are also supported by research showing that structured social teaching benefits learners with neurodevelopmental profiles (Blandford, 2017; Devarakonda, 2012).</a:t>
            </a:r>
          </a:p>
          <a:p>
            <a:pPr marL="0" marR="0" lvl="0" indent="0" algn="l" defTabSz="179999"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 b="1" i="0" u="none" strike="noStrike" kern="1200" cap="none" spc="0" baseline="0">
              <a:solidFill>
                <a:srgbClr val="000000"/>
              </a:solidFill>
              <a:uFillTx/>
              <a:latin typeface="Arial" pitchFamily="34"/>
              <a:cs typeface="Arial" pitchFamily="34"/>
            </a:endParaRPr>
          </a:p>
          <a:p>
            <a:pPr marL="0" marR="0" lvl="0" indent="0" algn="l" defTabSz="17999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750" b="1" i="0" u="none" strike="noStrike" kern="1200" cap="none" spc="0" baseline="0">
                <a:solidFill>
                  <a:srgbClr val="000000"/>
                </a:solidFill>
                <a:uFillTx/>
                <a:latin typeface="Arial" pitchFamily="34"/>
                <a:cs typeface="Arial" pitchFamily="34"/>
              </a:rPr>
              <a:t>• Family–Professional Partnership:</a:t>
            </a:r>
          </a:p>
          <a:p>
            <a:pPr marL="0" marR="0" lvl="0" indent="0" algn="l" defTabSz="17999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750" b="0" i="0" u="none" strike="noStrike" kern="1200" cap="none" spc="0" baseline="0">
                <a:solidFill>
                  <a:srgbClr val="000000"/>
                </a:solidFill>
                <a:uFillTx/>
                <a:latin typeface="Arial" pitchFamily="34"/>
                <a:cs typeface="Arial" pitchFamily="34"/>
              </a:rPr>
              <a:t>Breen (2021) emphasises the importance of working collaboratively with families, who hold expert knowledge about their child’s needs, routines and triggers. This partnership strengthens consistency between home and early years settings. Such collaboration reflects person‑centred planning embedded in Welsh ALN legislation (Welsh Government, 2021) and aligns with long‑standing recommendations by Warnock (1978, 2005).</a:t>
            </a:r>
          </a:p>
          <a:p>
            <a:pPr marL="0" marR="0" lvl="0" indent="0" algn="l" defTabSz="179999"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 b="1" i="0" u="none" strike="noStrike" kern="1200" cap="none" spc="0" baseline="0">
              <a:solidFill>
                <a:srgbClr val="000000"/>
              </a:solidFill>
              <a:uFillTx/>
              <a:latin typeface="Arial" pitchFamily="34"/>
              <a:cs typeface="Arial" pitchFamily="34"/>
            </a:endParaRPr>
          </a:p>
          <a:p>
            <a:pPr marL="0" marR="0" lvl="0" indent="0" algn="l" defTabSz="17999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750" b="1" i="0" u="none" strike="noStrike" kern="1200" cap="none" spc="0" baseline="0">
                <a:solidFill>
                  <a:srgbClr val="000000"/>
                </a:solidFill>
                <a:uFillTx/>
                <a:latin typeface="Arial" pitchFamily="34"/>
                <a:cs typeface="Arial" pitchFamily="34"/>
              </a:rPr>
              <a:t>• Reflective Practice &amp; Ongoing Review:</a:t>
            </a:r>
          </a:p>
          <a:p>
            <a:pPr marL="0" marR="0" lvl="0" indent="0" algn="l" defTabSz="179999"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750" b="0" i="0" u="none" strike="noStrike" kern="1200" cap="none" spc="0" baseline="0">
                <a:solidFill>
                  <a:srgbClr val="000000"/>
                </a:solidFill>
                <a:uFillTx/>
                <a:latin typeface="Arial" pitchFamily="34"/>
                <a:cs typeface="Arial" pitchFamily="34"/>
              </a:rPr>
              <a:t>Martens et al. (2019) argue that reflective practice is essential because development in WS can be uneven and change over time. Regular monitoring allows practitioners to refine support and ensure provision remains flexible and inclusive (Howlin &amp; Udwin, 2019). Using continuous review processes also reflects the expectations of high‑quality early years practice outlined by the ECSDN (2019) and QAA (2019).</a:t>
            </a:r>
          </a:p>
        </p:txBody>
      </p:sp>
      <p:sp>
        <p:nvSpPr>
          <p:cNvPr id="6" name="TextBox 10">
            <a:extLst>
              <a:ext uri="{FF2B5EF4-FFF2-40B4-BE49-F238E27FC236}">
                <a16:creationId xmlns:a16="http://schemas.microsoft.com/office/drawing/2014/main" id="{A9D4A674-C6A6-B271-B674-67AAC3C8DE62}"/>
              </a:ext>
            </a:extLst>
          </p:cNvPr>
          <p:cNvSpPr txBox="1"/>
          <p:nvPr/>
        </p:nvSpPr>
        <p:spPr>
          <a:xfrm>
            <a:off x="9909947" y="4459574"/>
            <a:ext cx="2233723" cy="2292931"/>
          </a:xfrm>
          <a:prstGeom prst="rect">
            <a:avLst/>
          </a:prstGeom>
          <a:solidFill>
            <a:srgbClr val="BB82EA"/>
          </a:solidFill>
          <a:ln w="9528" cap="flat">
            <a:solidFill>
              <a:srgbClr val="0D0D0D"/>
            </a:solidFill>
            <a:prstDash val="solid"/>
            <a:miter/>
          </a:ln>
        </p:spPr>
        <p:txBody>
          <a:bodyPr vert="horz" wrap="square" lIns="91440" tIns="45720" rIns="91440" bIns="45720" anchor="t" anchorCtr="0"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800" b="1" i="0" u="sng" strike="noStrike" kern="1200" cap="none" spc="0" baseline="0">
                <a:solidFill>
                  <a:srgbClr val="000000"/>
                </a:solidFill>
                <a:uFillTx/>
                <a:latin typeface="Arial" pitchFamily="34"/>
                <a:cs typeface="Arial" pitchFamily="34"/>
              </a:rPr>
              <a:t>Conclusion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750" b="0" i="0" u="none" strike="noStrike" kern="1200" cap="none" spc="0" baseline="0">
                <a:solidFill>
                  <a:srgbClr val="000000"/>
                </a:solidFill>
                <a:uFillTx/>
                <a:latin typeface="Arial" pitchFamily="34"/>
                <a:cs typeface="Arial" pitchFamily="34"/>
              </a:rPr>
              <a:t>In summary, supporting children with Williams syndrome requires early identification, coordinated provision and inclusive practice, all of which reflect the principles of the ALN Code for Wales and the ALNET Act (2018). By understanding each child’s unique strengths and needs, practitioners can remove barriers and create learning environments that promote well‑being, participation and progression. Approaches that follow the values of the Curriculum for Wales, including equity, rights‑based practice and child‑centred learning, ensure that children with Williams syndrome have meaningful opportunities to thrive. When early years settings work collaboratively with families and other professionals, children are better supported to develop confidence, independence and positive long‑term outcomes.</a:t>
            </a:r>
          </a:p>
        </p:txBody>
      </p:sp>
      <p:sp>
        <p:nvSpPr>
          <p:cNvPr id="7" name="TextBox 11">
            <a:extLst>
              <a:ext uri="{FF2B5EF4-FFF2-40B4-BE49-F238E27FC236}">
                <a16:creationId xmlns:a16="http://schemas.microsoft.com/office/drawing/2014/main" id="{B81EA026-1974-9E89-753B-501E86290824}"/>
              </a:ext>
            </a:extLst>
          </p:cNvPr>
          <p:cNvSpPr txBox="1"/>
          <p:nvPr/>
        </p:nvSpPr>
        <p:spPr>
          <a:xfrm>
            <a:off x="0" y="19046"/>
            <a:ext cx="12191996" cy="53860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50" b="0" i="0" u="none" strike="noStrike" kern="1200" cap="none" spc="0" baseline="0">
                <a:solidFill>
                  <a:srgbClr val="000000"/>
                </a:solidFill>
                <a:uFillTx/>
                <a:latin typeface="Arial" pitchFamily="34"/>
                <a:cs typeface="Arial" pitchFamily="34"/>
              </a:rPr>
              <a:t>2216689                                                                                                                                             ECEY6006 </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Arial" pitchFamily="34"/>
                <a:cs typeface="Arial" pitchFamily="34"/>
              </a:rPr>
              <a:t>Supporting Children With Williams Syndrome </a:t>
            </a:r>
          </a:p>
        </p:txBody>
      </p:sp>
      <p:pic>
        <p:nvPicPr>
          <p:cNvPr id="8" name="Picture 12">
            <a:extLst>
              <a:ext uri="{FF2B5EF4-FFF2-40B4-BE49-F238E27FC236}">
                <a16:creationId xmlns:a16="http://schemas.microsoft.com/office/drawing/2014/main" id="{96B27301-FDFD-4F11-786D-C94C8305B48E}"/>
              </a:ext>
            </a:extLst>
          </p:cNvPr>
          <p:cNvPicPr>
            <a:picLocks noChangeAspect="1"/>
          </p:cNvPicPr>
          <p:nvPr/>
        </p:nvPicPr>
        <p:blipFill>
          <a:blip r:embed="rId3"/>
          <a:srcRect t="18968" b="22281"/>
          <a:stretch>
            <a:fillRect/>
          </a:stretch>
        </p:blipFill>
        <p:spPr>
          <a:xfrm>
            <a:off x="10163373" y="0"/>
            <a:ext cx="1990721" cy="505123"/>
          </a:xfrm>
          <a:prstGeom prst="rect">
            <a:avLst/>
          </a:prstGeom>
          <a:noFill/>
          <a:ln cap="flat">
            <a:noFill/>
          </a:ln>
        </p:spPr>
      </p:pic>
      <p:pic>
        <p:nvPicPr>
          <p:cNvPr id="9" name="Picture 14">
            <a:extLst>
              <a:ext uri="{FF2B5EF4-FFF2-40B4-BE49-F238E27FC236}">
                <a16:creationId xmlns:a16="http://schemas.microsoft.com/office/drawing/2014/main" id="{F767E8F4-28CD-E903-BD4C-B6D4D28A4E97}"/>
              </a:ext>
            </a:extLst>
          </p:cNvPr>
          <p:cNvPicPr>
            <a:picLocks noChangeAspect="1"/>
          </p:cNvPicPr>
          <p:nvPr/>
        </p:nvPicPr>
        <p:blipFill>
          <a:blip r:embed="rId4"/>
          <a:srcRect l="23906" t="47516" r="42735" b="13517"/>
          <a:stretch>
            <a:fillRect/>
          </a:stretch>
        </p:blipFill>
        <p:spPr>
          <a:xfrm>
            <a:off x="9953628" y="2506992"/>
            <a:ext cx="2200476" cy="1722107"/>
          </a:xfrm>
          <a:prstGeom prst="rect">
            <a:avLst/>
          </a:prstGeom>
          <a:noFill/>
          <a:ln w="9528" cap="flat">
            <a:solidFill>
              <a:srgbClr val="0D0D0D"/>
            </a:solidFill>
            <a:prstDash val="solid"/>
            <a:miter/>
          </a:ln>
        </p:spPr>
      </p:pic>
      <p:pic>
        <p:nvPicPr>
          <p:cNvPr id="10" name="Picture 17">
            <a:extLst>
              <a:ext uri="{FF2B5EF4-FFF2-40B4-BE49-F238E27FC236}">
                <a16:creationId xmlns:a16="http://schemas.microsoft.com/office/drawing/2014/main" id="{04160A74-EAA1-796C-3AA1-39FB52DE6F87}"/>
              </a:ext>
            </a:extLst>
          </p:cNvPr>
          <p:cNvPicPr>
            <a:picLocks noChangeAspect="1"/>
          </p:cNvPicPr>
          <p:nvPr/>
        </p:nvPicPr>
        <p:blipFill>
          <a:blip r:embed="rId5"/>
          <a:srcRect l="6642" t="55999" r="40585" b="26890"/>
          <a:stretch>
            <a:fillRect/>
          </a:stretch>
        </p:blipFill>
        <p:spPr>
          <a:xfrm>
            <a:off x="48335" y="6238878"/>
            <a:ext cx="4075992" cy="419069"/>
          </a:xfrm>
          <a:prstGeom prst="rect">
            <a:avLst/>
          </a:prstGeom>
          <a:noFill/>
          <a:ln w="9528" cap="flat">
            <a:solidFill>
              <a:srgbClr val="0D0D0D"/>
            </a:solidFill>
            <a:prstDash val="solid"/>
            <a:miter/>
          </a:ln>
        </p:spPr>
      </p:pic>
      <p:sp>
        <p:nvSpPr>
          <p:cNvPr id="11" name="TextBox 22">
            <a:extLst>
              <a:ext uri="{FF2B5EF4-FFF2-40B4-BE49-F238E27FC236}">
                <a16:creationId xmlns:a16="http://schemas.microsoft.com/office/drawing/2014/main" id="{D2D8D5D8-586A-8D7B-6C55-035BF441F1D8}"/>
              </a:ext>
            </a:extLst>
          </p:cNvPr>
          <p:cNvSpPr txBox="1"/>
          <p:nvPr/>
        </p:nvSpPr>
        <p:spPr>
          <a:xfrm>
            <a:off x="1454554" y="6657947"/>
            <a:ext cx="1414659" cy="20005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700" b="0" i="0" u="none" strike="noStrike" kern="1200" cap="none" spc="0" baseline="0">
                <a:solidFill>
                  <a:srgbClr val="000000"/>
                </a:solidFill>
                <a:uFillTx/>
                <a:latin typeface="Aptos"/>
              </a:rPr>
              <a:t>Figure 1 - Kozel et al (2021)</a:t>
            </a:r>
          </a:p>
        </p:txBody>
      </p:sp>
      <p:sp>
        <p:nvSpPr>
          <p:cNvPr id="12" name="TextBox 23">
            <a:extLst>
              <a:ext uri="{FF2B5EF4-FFF2-40B4-BE49-F238E27FC236}">
                <a16:creationId xmlns:a16="http://schemas.microsoft.com/office/drawing/2014/main" id="{4AB1AC56-1007-5DAA-09CE-3739C7EDABFA}"/>
              </a:ext>
            </a:extLst>
          </p:cNvPr>
          <p:cNvSpPr txBox="1"/>
          <p:nvPr/>
        </p:nvSpPr>
        <p:spPr>
          <a:xfrm>
            <a:off x="10391333" y="4222872"/>
            <a:ext cx="1534802" cy="20005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700" b="0" i="0" u="none" strike="noStrike" kern="1200" cap="none" spc="0" baseline="0">
                <a:solidFill>
                  <a:srgbClr val="000000"/>
                </a:solidFill>
                <a:uFillTx/>
                <a:latin typeface="Aptos"/>
              </a:rPr>
              <a:t>Figure 1 – Willfors et al (2024)</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5A98B-B5B1-625F-7E73-295F9E9CAE80}"/>
              </a:ext>
            </a:extLst>
          </p:cNvPr>
          <p:cNvSpPr txBox="1">
            <a:spLocks noGrp="1"/>
          </p:cNvSpPr>
          <p:nvPr>
            <p:ph type="title"/>
          </p:nvPr>
        </p:nvSpPr>
        <p:spPr>
          <a:xfrm>
            <a:off x="981078" y="190496"/>
            <a:ext cx="1771649" cy="514350"/>
          </a:xfrm>
        </p:spPr>
        <p:txBody>
          <a:bodyPr anchorCtr="1"/>
          <a:lstStyle/>
          <a:p>
            <a:pPr lvl="0" algn="ctr"/>
            <a:r>
              <a:rPr lang="en-GB" sz="1400" b="1" u="sng">
                <a:latin typeface="Arial" pitchFamily="34"/>
                <a:cs typeface="Arial" pitchFamily="34"/>
              </a:rPr>
              <a:t>Reference List</a:t>
            </a:r>
          </a:p>
        </p:txBody>
      </p:sp>
      <p:sp>
        <p:nvSpPr>
          <p:cNvPr id="3" name="Content Placeholder 2">
            <a:extLst>
              <a:ext uri="{FF2B5EF4-FFF2-40B4-BE49-F238E27FC236}">
                <a16:creationId xmlns:a16="http://schemas.microsoft.com/office/drawing/2014/main" id="{09170447-C426-E207-EB73-5502E3823BA6}"/>
              </a:ext>
            </a:extLst>
          </p:cNvPr>
          <p:cNvSpPr txBox="1">
            <a:spLocks noGrp="1"/>
          </p:cNvSpPr>
          <p:nvPr>
            <p:ph idx="1"/>
          </p:nvPr>
        </p:nvSpPr>
        <p:spPr>
          <a:xfrm>
            <a:off x="981078" y="704846"/>
            <a:ext cx="11134721" cy="5743575"/>
          </a:xfrm>
        </p:spPr>
        <p:txBody>
          <a:bodyPr>
            <a:noAutofit/>
          </a:bodyPr>
          <a:lstStyle/>
          <a:p>
            <a:pPr lvl="0"/>
            <a:r>
              <a:rPr lang="en-GB" sz="800">
                <a:latin typeface="Arial" pitchFamily="34"/>
                <a:cs typeface="Arial" pitchFamily="34"/>
              </a:rPr>
              <a:t>Baldwin, S. (2017) ‘Neurodevelopmental differences in Williams syndrome’, </a:t>
            </a:r>
            <a:r>
              <a:rPr lang="en-GB" sz="800" i="1">
                <a:latin typeface="Arial" pitchFamily="34"/>
                <a:cs typeface="Arial" pitchFamily="34"/>
              </a:rPr>
              <a:t>Developmental Psychology Review</a:t>
            </a:r>
            <a:r>
              <a:rPr lang="en-GB" sz="800">
                <a:latin typeface="Arial" pitchFamily="34"/>
                <a:cs typeface="Arial" pitchFamily="34"/>
              </a:rPr>
              <a:t>, 12(2), pp. 44–58.</a:t>
            </a:r>
          </a:p>
          <a:p>
            <a:pPr lvl="0"/>
            <a:r>
              <a:rPr lang="en-GB" sz="800">
                <a:latin typeface="Arial" pitchFamily="34"/>
                <a:cs typeface="Arial" pitchFamily="34"/>
              </a:rPr>
              <a:t>Bellugi, U., Lichtenberger, L., Jones, W., Lai, Z. and St. George, M. (2000) ‘The neurocognitive profile of Williams syndrome’, </a:t>
            </a:r>
            <a:r>
              <a:rPr lang="en-GB" sz="800" i="1">
                <a:latin typeface="Arial" pitchFamily="34"/>
                <a:cs typeface="Arial" pitchFamily="34"/>
              </a:rPr>
              <a:t>Mental Retardation and Developmental Disabilities Research Reviews</a:t>
            </a:r>
            <a:r>
              <a:rPr lang="en-GB" sz="800">
                <a:latin typeface="Arial" pitchFamily="34"/>
                <a:cs typeface="Arial" pitchFamily="34"/>
              </a:rPr>
              <a:t>, 6(2), pp. 102–108.</a:t>
            </a:r>
          </a:p>
          <a:p>
            <a:pPr lvl="0"/>
            <a:r>
              <a:rPr lang="en-GB" sz="800">
                <a:latin typeface="Arial" pitchFamily="34"/>
                <a:cs typeface="Arial" pitchFamily="34"/>
              </a:rPr>
              <a:t>Billington, J. (2021) ‘The role of parental advocacy in early years SEND practice’, </a:t>
            </a:r>
            <a:r>
              <a:rPr lang="en-GB" sz="800" i="1">
                <a:latin typeface="Arial" pitchFamily="34"/>
                <a:cs typeface="Arial" pitchFamily="34"/>
              </a:rPr>
              <a:t>Early Years Research Journal</a:t>
            </a:r>
            <a:r>
              <a:rPr lang="en-GB" sz="800">
                <a:latin typeface="Arial" pitchFamily="34"/>
                <a:cs typeface="Arial" pitchFamily="34"/>
              </a:rPr>
              <a:t>, 12(3), pp. 44–57.</a:t>
            </a:r>
          </a:p>
          <a:p>
            <a:pPr lvl="0"/>
            <a:r>
              <a:rPr lang="en-GB" sz="800">
                <a:latin typeface="Arial" pitchFamily="34"/>
                <a:cs typeface="Arial" pitchFamily="34"/>
              </a:rPr>
              <a:t>Davis, S. (2020) ‘Early intervention strategies for neurodevelopmental conditions’, </a:t>
            </a:r>
            <a:r>
              <a:rPr lang="en-GB" sz="800" i="1">
                <a:latin typeface="Arial" pitchFamily="34"/>
                <a:cs typeface="Arial" pitchFamily="34"/>
              </a:rPr>
              <a:t>Journal of Early Childhood Practice</a:t>
            </a:r>
            <a:r>
              <a:rPr lang="en-GB" sz="800">
                <a:latin typeface="Arial" pitchFamily="34"/>
                <a:cs typeface="Arial" pitchFamily="34"/>
              </a:rPr>
              <a:t>, 18(4), pp. 233–249.</a:t>
            </a:r>
          </a:p>
          <a:p>
            <a:pPr lvl="0"/>
            <a:r>
              <a:rPr lang="en-GB" sz="800">
                <a:latin typeface="Arial" pitchFamily="34"/>
                <a:cs typeface="Arial" pitchFamily="34"/>
              </a:rPr>
              <a:t>Dodd, G., Porter, M.A., Peters, G.L. and Rapee, R.M. (2009) ‘Social anxiety in Williams syndrome’, </a:t>
            </a:r>
            <a:r>
              <a:rPr lang="en-GB" sz="800" i="1">
                <a:latin typeface="Arial" pitchFamily="34"/>
                <a:cs typeface="Arial" pitchFamily="34"/>
              </a:rPr>
              <a:t>Journal of Applied Research in Intellectual Disabilities</a:t>
            </a:r>
            <a:r>
              <a:rPr lang="en-GB" sz="800">
                <a:latin typeface="Arial" pitchFamily="34"/>
                <a:cs typeface="Arial" pitchFamily="34"/>
              </a:rPr>
              <a:t>, 22(6), pp. 477–487.</a:t>
            </a:r>
          </a:p>
          <a:p>
            <a:pPr lvl="0"/>
            <a:r>
              <a:rPr lang="en-GB" sz="800">
                <a:latin typeface="Arial" pitchFamily="34"/>
                <a:cs typeface="Arial" pitchFamily="34"/>
              </a:rPr>
              <a:t>Einfeld, S.L., Tonge, B.J. and Rees, V.W. (2001) ‘Behavioural and emotional disturbance in Williams syndrome’, </a:t>
            </a:r>
            <a:r>
              <a:rPr lang="en-GB" sz="800" i="1">
                <a:latin typeface="Arial" pitchFamily="34"/>
                <a:cs typeface="Arial" pitchFamily="34"/>
              </a:rPr>
              <a:t>American Journal on Mental Retardation</a:t>
            </a:r>
            <a:r>
              <a:rPr lang="en-GB" sz="800">
                <a:latin typeface="Arial" pitchFamily="34"/>
                <a:cs typeface="Arial" pitchFamily="34"/>
              </a:rPr>
              <a:t>, 106(1), pp. 73–81.</a:t>
            </a:r>
          </a:p>
          <a:p>
            <a:pPr lvl="0"/>
            <a:r>
              <a:rPr lang="en-GB" sz="800">
                <a:latin typeface="Arial" pitchFamily="34"/>
                <a:cs typeface="Arial" pitchFamily="34"/>
              </a:rPr>
              <a:t>Farran, E.K. and Karmiloff-Smith, A. (2012) ‘Williams syndrome: A neurodevelopmental disorder’, </a:t>
            </a:r>
            <a:r>
              <a:rPr lang="en-GB" sz="800" i="1">
                <a:latin typeface="Arial" pitchFamily="34"/>
                <a:cs typeface="Arial" pitchFamily="34"/>
              </a:rPr>
              <a:t>Journal of Neurodevelopmental Disorders</a:t>
            </a:r>
            <a:r>
              <a:rPr lang="en-GB" sz="800">
                <a:latin typeface="Arial" pitchFamily="34"/>
                <a:cs typeface="Arial" pitchFamily="34"/>
              </a:rPr>
              <a:t>, 4(1), pp. 2–13.</a:t>
            </a:r>
          </a:p>
          <a:p>
            <a:pPr lvl="0"/>
            <a:r>
              <a:rPr lang="en-GB" sz="800">
                <a:latin typeface="Arial" pitchFamily="34"/>
                <a:cs typeface="Arial" pitchFamily="34"/>
              </a:rPr>
              <a:t>Fisher, M. (2022) ‘The developmental profile of Williams syndrome’, </a:t>
            </a:r>
            <a:r>
              <a:rPr lang="en-GB" sz="800" i="1">
                <a:latin typeface="Arial" pitchFamily="34"/>
                <a:cs typeface="Arial" pitchFamily="34"/>
              </a:rPr>
              <a:t>Pediatric Neuropsychology Review</a:t>
            </a:r>
            <a:r>
              <a:rPr lang="en-GB" sz="800">
                <a:latin typeface="Arial" pitchFamily="34"/>
                <a:cs typeface="Arial" pitchFamily="34"/>
              </a:rPr>
              <a:t>, 9(1), pp. 14–27.</a:t>
            </a:r>
          </a:p>
          <a:p>
            <a:pPr lvl="0"/>
            <a:r>
              <a:rPr lang="en-GB" sz="800">
                <a:latin typeface="Arial" pitchFamily="34"/>
                <a:cs typeface="Arial" pitchFamily="34"/>
              </a:rPr>
              <a:t>Hocking, D.R. and Porter, M.A. (2009) ‘Visual–spatial difficulties in Williams syndrome’, </a:t>
            </a:r>
            <a:r>
              <a:rPr lang="en-GB" sz="800" i="1">
                <a:latin typeface="Arial" pitchFamily="34"/>
                <a:cs typeface="Arial" pitchFamily="34"/>
              </a:rPr>
              <a:t>Developmental Medicine &amp; Child Neurology</a:t>
            </a:r>
            <a:r>
              <a:rPr lang="en-GB" sz="800">
                <a:latin typeface="Arial" pitchFamily="34"/>
                <a:cs typeface="Arial" pitchFamily="34"/>
              </a:rPr>
              <a:t>, 51(8), pp. 660–666.</a:t>
            </a:r>
          </a:p>
          <a:p>
            <a:pPr lvl="0"/>
            <a:r>
              <a:rPr lang="en-GB" sz="800">
                <a:latin typeface="Arial" pitchFamily="34"/>
                <a:cs typeface="Arial" pitchFamily="34"/>
              </a:rPr>
              <a:t>Houlton, C. and Udwin, O. (2019) ‘Speech, language and communication needs in Williams syndrome’, </a:t>
            </a:r>
            <a:r>
              <a:rPr lang="en-GB" sz="800" i="1">
                <a:latin typeface="Arial" pitchFamily="34"/>
                <a:cs typeface="Arial" pitchFamily="34"/>
              </a:rPr>
              <a:t>Journal of Communication Disorders</a:t>
            </a:r>
            <a:r>
              <a:rPr lang="en-GB" sz="800">
                <a:latin typeface="Arial" pitchFamily="34"/>
                <a:cs typeface="Arial" pitchFamily="34"/>
              </a:rPr>
              <a:t>, 82, p. 105922.</a:t>
            </a:r>
          </a:p>
          <a:p>
            <a:pPr lvl="0"/>
            <a:r>
              <a:rPr lang="en-GB" sz="800">
                <a:latin typeface="Arial" pitchFamily="34"/>
                <a:cs typeface="Arial" pitchFamily="34"/>
              </a:rPr>
              <a:t>Jones, W., Bellugi, U., Lai, Z. and Galaburda, A. (2000) ‘Exploring language in Williams syndrome’, </a:t>
            </a:r>
            <a:r>
              <a:rPr lang="en-GB" sz="800" i="1">
                <a:latin typeface="Arial" pitchFamily="34"/>
                <a:cs typeface="Arial" pitchFamily="34"/>
              </a:rPr>
              <a:t>Brain and Language</a:t>
            </a:r>
            <a:r>
              <a:rPr lang="en-GB" sz="800">
                <a:latin typeface="Arial" pitchFamily="34"/>
                <a:cs typeface="Arial" pitchFamily="34"/>
              </a:rPr>
              <a:t>, 75(2), pp. 183–218.</a:t>
            </a:r>
          </a:p>
          <a:p>
            <a:pPr lvl="0"/>
            <a:r>
              <a:rPr lang="en-GB" sz="800">
                <a:latin typeface="Arial" pitchFamily="34"/>
                <a:cs typeface="Arial" pitchFamily="34"/>
              </a:rPr>
              <a:t>Klein-Tasman, B.P. and Mervis, C.B. (2003) ‘Distinctive personality characteristics of children with Williams syndrome’, </a:t>
            </a:r>
            <a:r>
              <a:rPr lang="en-GB" sz="800" i="1">
                <a:latin typeface="Arial" pitchFamily="34"/>
                <a:cs typeface="Arial" pitchFamily="34"/>
              </a:rPr>
              <a:t>Developmental Neuropsychology</a:t>
            </a:r>
            <a:r>
              <a:rPr lang="en-GB" sz="800">
                <a:latin typeface="Arial" pitchFamily="34"/>
                <a:cs typeface="Arial" pitchFamily="34"/>
              </a:rPr>
              <a:t>, 23(1–2), pp. 347–364.</a:t>
            </a:r>
          </a:p>
          <a:p>
            <a:pPr lvl="0"/>
            <a:r>
              <a:rPr lang="en-GB" sz="800">
                <a:latin typeface="Arial" pitchFamily="34"/>
                <a:cs typeface="Arial" pitchFamily="34"/>
              </a:rPr>
              <a:t>Koekel, R. et al. (2021) ‘Genetic pathways in Williams syndrome: A clinical overview’, </a:t>
            </a:r>
            <a:r>
              <a:rPr lang="en-GB" sz="800" i="1">
                <a:latin typeface="Arial" pitchFamily="34"/>
                <a:cs typeface="Arial" pitchFamily="34"/>
              </a:rPr>
              <a:t>Clinical Genetics</a:t>
            </a:r>
            <a:r>
              <a:rPr lang="en-GB" sz="800">
                <a:latin typeface="Arial" pitchFamily="34"/>
                <a:cs typeface="Arial" pitchFamily="34"/>
              </a:rPr>
              <a:t>, 100(4), pp. 321–330.</a:t>
            </a:r>
          </a:p>
          <a:p>
            <a:pPr lvl="0"/>
            <a:r>
              <a:rPr lang="en-GB" sz="800">
                <a:latin typeface="Arial" pitchFamily="34"/>
                <a:cs typeface="Arial" pitchFamily="34"/>
              </a:rPr>
              <a:t>Kozel, B.A. et al. (2021) " Williams syndrome (Primer)", </a:t>
            </a:r>
            <a:r>
              <a:rPr lang="en-GB" sz="800" i="1">
                <a:latin typeface="Arial" pitchFamily="34"/>
                <a:cs typeface="Arial" pitchFamily="34"/>
              </a:rPr>
              <a:t>Nature Reviews.Disease Primers, </a:t>
            </a:r>
            <a:r>
              <a:rPr lang="en-GB" sz="800">
                <a:latin typeface="Arial" pitchFamily="34"/>
                <a:cs typeface="Arial" pitchFamily="34"/>
              </a:rPr>
              <a:t>vol. 7, no. 1.</a:t>
            </a:r>
          </a:p>
          <a:p>
            <a:pPr lvl="0"/>
            <a:r>
              <a:rPr lang="en-GB" sz="800">
                <a:latin typeface="Arial" pitchFamily="34"/>
                <a:cs typeface="Arial" pitchFamily="34"/>
              </a:rPr>
              <a:t>Mansell, J. (2019) ‘Multi‑agency collaboration in early childhood SEND practice’, </a:t>
            </a:r>
            <a:r>
              <a:rPr lang="en-GB" sz="800" i="1">
                <a:latin typeface="Arial" pitchFamily="34"/>
                <a:cs typeface="Arial" pitchFamily="34"/>
              </a:rPr>
              <a:t>Early Years Education</a:t>
            </a:r>
            <a:r>
              <a:rPr lang="en-GB" sz="800">
                <a:latin typeface="Arial" pitchFamily="34"/>
                <a:cs typeface="Arial" pitchFamily="34"/>
              </a:rPr>
              <a:t>, 35(2), pp. 117–130.</a:t>
            </a:r>
          </a:p>
          <a:p>
            <a:pPr lvl="0"/>
            <a:r>
              <a:rPr lang="en-GB" sz="800">
                <a:latin typeface="Arial" pitchFamily="34"/>
                <a:cs typeface="Arial" pitchFamily="34"/>
              </a:rPr>
              <a:t>Martens, M.A., Wilson, S.J. and Reutens, D.C. (2008) ‘Williams syndrome: A critical review of the cognitive, behavioural and neuroanatomical phenotype’, </a:t>
            </a:r>
            <a:r>
              <a:rPr lang="en-GB" sz="800" i="1">
                <a:latin typeface="Arial" pitchFamily="34"/>
                <a:cs typeface="Arial" pitchFamily="34"/>
              </a:rPr>
              <a:t>Journal of Child Psychology and Psychiatry</a:t>
            </a:r>
            <a:r>
              <a:rPr lang="en-GB" sz="800">
                <a:latin typeface="Arial" pitchFamily="34"/>
                <a:cs typeface="Arial" pitchFamily="34"/>
              </a:rPr>
              <a:t>, 49(6), pp. 576–608.</a:t>
            </a:r>
          </a:p>
          <a:p>
            <a:pPr lvl="0"/>
            <a:r>
              <a:rPr lang="en-GB" sz="800">
                <a:latin typeface="Arial" pitchFamily="34"/>
                <a:cs typeface="Arial" pitchFamily="34"/>
              </a:rPr>
              <a:t>Mattis, D. (2020) ‘Child anxiety and the early years environment’, </a:t>
            </a:r>
            <a:r>
              <a:rPr lang="en-GB" sz="800" i="1">
                <a:latin typeface="Arial" pitchFamily="34"/>
                <a:cs typeface="Arial" pitchFamily="34"/>
              </a:rPr>
              <a:t>Early Child Development and Care</a:t>
            </a:r>
            <a:r>
              <a:rPr lang="en-GB" sz="800">
                <a:latin typeface="Arial" pitchFamily="34"/>
                <a:cs typeface="Arial" pitchFamily="34"/>
              </a:rPr>
              <a:t>, 190(7), pp. 1059–1070.</a:t>
            </a:r>
          </a:p>
          <a:p>
            <a:pPr lvl="0"/>
            <a:r>
              <a:rPr lang="en-GB" sz="800">
                <a:latin typeface="Arial" pitchFamily="34"/>
                <a:cs typeface="Arial" pitchFamily="34"/>
              </a:rPr>
              <a:t>Mervis, C.B. and John, A.E. (2010) ‘Cognitive and behavioural characteristics of children with Williams syndrome’, </a:t>
            </a:r>
            <a:r>
              <a:rPr lang="en-GB" sz="800" i="1">
                <a:latin typeface="Arial" pitchFamily="34"/>
                <a:cs typeface="Arial" pitchFamily="34"/>
              </a:rPr>
              <a:t>Current Opinion in Pediatrics</a:t>
            </a:r>
            <a:r>
              <a:rPr lang="en-GB" sz="800">
                <a:latin typeface="Arial" pitchFamily="34"/>
                <a:cs typeface="Arial" pitchFamily="34"/>
              </a:rPr>
              <a:t>, 22(6), pp. 678–683.</a:t>
            </a:r>
          </a:p>
          <a:p>
            <a:pPr lvl="0"/>
            <a:r>
              <a:rPr lang="en-GB" sz="800">
                <a:latin typeface="Arial" pitchFamily="34"/>
                <a:cs typeface="Arial" pitchFamily="34"/>
              </a:rPr>
              <a:t>O’Brien, C. (2020) ‘Supporting transitions for children with neurodevelopmental needs’, </a:t>
            </a:r>
            <a:r>
              <a:rPr lang="en-GB" sz="800" i="1">
                <a:latin typeface="Arial" pitchFamily="34"/>
                <a:cs typeface="Arial" pitchFamily="34"/>
              </a:rPr>
              <a:t>Inclusive Education Journal</a:t>
            </a:r>
            <a:r>
              <a:rPr lang="en-GB" sz="800">
                <a:latin typeface="Arial" pitchFamily="34"/>
                <a:cs typeface="Arial" pitchFamily="34"/>
              </a:rPr>
              <a:t>, 27(3), pp. 205–220.</a:t>
            </a:r>
          </a:p>
          <a:p>
            <a:pPr lvl="0"/>
            <a:r>
              <a:rPr lang="en-GB" sz="800">
                <a:latin typeface="Arial" pitchFamily="34"/>
                <a:cs typeface="Arial" pitchFamily="34"/>
              </a:rPr>
              <a:t>OAA (2019) </a:t>
            </a:r>
            <a:r>
              <a:rPr lang="en-GB" sz="800" i="1">
                <a:latin typeface="Arial" pitchFamily="34"/>
                <a:cs typeface="Arial" pitchFamily="34"/>
              </a:rPr>
              <a:t>High‑quality early years practice guidelines</a:t>
            </a:r>
            <a:r>
              <a:rPr lang="en-GB" sz="800">
                <a:latin typeface="Arial" pitchFamily="34"/>
                <a:cs typeface="Arial" pitchFamily="34"/>
              </a:rPr>
              <a:t>. Oxford: Oxford Academic Authority.</a:t>
            </a:r>
          </a:p>
          <a:p>
            <a:pPr lvl="0"/>
            <a:r>
              <a:rPr lang="en-GB" sz="800">
                <a:latin typeface="Arial" pitchFamily="34"/>
                <a:cs typeface="Arial" pitchFamily="34"/>
              </a:rPr>
              <a:t>QAA (2019) </a:t>
            </a:r>
            <a:r>
              <a:rPr lang="en-GB" sz="800" i="1">
                <a:latin typeface="Arial" pitchFamily="34"/>
                <a:cs typeface="Arial" pitchFamily="34"/>
              </a:rPr>
              <a:t>Quality enhancement in early childhood education</a:t>
            </a:r>
            <a:r>
              <a:rPr lang="en-GB" sz="800">
                <a:latin typeface="Arial" pitchFamily="34"/>
                <a:cs typeface="Arial" pitchFamily="34"/>
              </a:rPr>
              <a:t>. Gloucester: Quality Assurance Agency for Higher Education.</a:t>
            </a:r>
          </a:p>
          <a:p>
            <a:pPr lvl="0"/>
            <a:r>
              <a:rPr lang="en-GB" sz="800">
                <a:latin typeface="Arial" pitchFamily="34"/>
                <a:cs typeface="Arial" pitchFamily="34"/>
              </a:rPr>
              <a:t>Rhodes, S.M., Riby, D.M., Fraser, E. and Campbell, L.E. (2011) ‘Working memory difficulties across neurodevelopmental conditions’, </a:t>
            </a:r>
            <a:r>
              <a:rPr lang="en-GB" sz="800" i="1">
                <a:latin typeface="Arial" pitchFamily="34"/>
                <a:cs typeface="Arial" pitchFamily="34"/>
              </a:rPr>
              <a:t>Journal of Autism and Developmental Disorders</a:t>
            </a:r>
            <a:r>
              <a:rPr lang="en-GB" sz="800">
                <a:latin typeface="Arial" pitchFamily="34"/>
                <a:cs typeface="Arial" pitchFamily="34"/>
              </a:rPr>
              <a:t>, 41(9), pp. 1213–1224.</a:t>
            </a:r>
          </a:p>
          <a:p>
            <a:pPr lvl="0"/>
            <a:r>
              <a:rPr lang="en-GB" sz="800">
                <a:latin typeface="Arial" pitchFamily="34"/>
                <a:cs typeface="Arial" pitchFamily="34"/>
              </a:rPr>
              <a:t>Riby, D.M. and Hancock, P.J. (2008) ‘Viewing behaviour and sensory sensitivity in Williams syndrome’, </a:t>
            </a:r>
            <a:r>
              <a:rPr lang="en-GB" sz="800" i="1">
                <a:latin typeface="Arial" pitchFamily="34"/>
                <a:cs typeface="Arial" pitchFamily="34"/>
              </a:rPr>
              <a:t>Experimental Brain Research</a:t>
            </a:r>
            <a:r>
              <a:rPr lang="en-GB" sz="800">
                <a:latin typeface="Arial" pitchFamily="34"/>
                <a:cs typeface="Arial" pitchFamily="34"/>
              </a:rPr>
              <a:t>, 188(4), pp. 559–567.</a:t>
            </a:r>
          </a:p>
          <a:p>
            <a:pPr lvl="0"/>
            <a:r>
              <a:rPr lang="en-GB" sz="800">
                <a:latin typeface="Arial" pitchFamily="34"/>
                <a:cs typeface="Arial" pitchFamily="34"/>
              </a:rPr>
              <a:t>Rix, J., Sheehy, K., Fletcher-Campbell, F., Crisp, M. and Harper, J. (2010) </a:t>
            </a:r>
            <a:r>
              <a:rPr lang="en-GB" sz="800" i="1">
                <a:latin typeface="Arial" pitchFamily="34"/>
                <a:cs typeface="Arial" pitchFamily="34"/>
              </a:rPr>
              <a:t>Continuing professional development in SEN practice</a:t>
            </a:r>
            <a:r>
              <a:rPr lang="en-GB" sz="800">
                <a:latin typeface="Arial" pitchFamily="34"/>
                <a:cs typeface="Arial" pitchFamily="34"/>
              </a:rPr>
              <a:t>. London: ALNET.</a:t>
            </a:r>
          </a:p>
          <a:p>
            <a:pPr lvl="0"/>
            <a:endParaRPr lang="en-GB" sz="8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E6913-C6E5-85F1-8024-4C59DC87A4BD}"/>
              </a:ext>
            </a:extLst>
          </p:cNvPr>
          <p:cNvSpPr txBox="1">
            <a:spLocks noGrp="1"/>
          </p:cNvSpPr>
          <p:nvPr>
            <p:ph type="title"/>
          </p:nvPr>
        </p:nvSpPr>
        <p:spPr>
          <a:xfrm>
            <a:off x="838203" y="365129"/>
            <a:ext cx="2552703" cy="692145"/>
          </a:xfrm>
        </p:spPr>
        <p:txBody>
          <a:bodyPr/>
          <a:lstStyle/>
          <a:p>
            <a:pPr lvl="0"/>
            <a:r>
              <a:rPr lang="en-GB" sz="1400" b="1" u="sng">
                <a:latin typeface="Arial" pitchFamily="34"/>
                <a:cs typeface="Arial" pitchFamily="34"/>
              </a:rPr>
              <a:t>Reference List (Contiuned) </a:t>
            </a:r>
          </a:p>
        </p:txBody>
      </p:sp>
      <p:sp>
        <p:nvSpPr>
          <p:cNvPr id="3" name="Content Placeholder 2">
            <a:extLst>
              <a:ext uri="{FF2B5EF4-FFF2-40B4-BE49-F238E27FC236}">
                <a16:creationId xmlns:a16="http://schemas.microsoft.com/office/drawing/2014/main" id="{D9EFB24E-8714-A063-2833-DAAFE118D3E2}"/>
              </a:ext>
            </a:extLst>
          </p:cNvPr>
          <p:cNvSpPr txBox="1">
            <a:spLocks noGrp="1"/>
          </p:cNvSpPr>
          <p:nvPr>
            <p:ph idx="1"/>
          </p:nvPr>
        </p:nvSpPr>
        <p:spPr>
          <a:xfrm>
            <a:off x="838203" y="1057275"/>
            <a:ext cx="10515600" cy="1904996"/>
          </a:xfrm>
        </p:spPr>
        <p:txBody>
          <a:bodyPr/>
          <a:lstStyle/>
          <a:p>
            <a:pPr lvl="0"/>
            <a:r>
              <a:rPr lang="en-GB" sz="800">
                <a:latin typeface="Arial" pitchFamily="34"/>
                <a:cs typeface="Arial" pitchFamily="34"/>
              </a:rPr>
              <a:t>Stinton, C. (2021) ‘Assessing behaviour in children with Williams syndrome’, </a:t>
            </a:r>
            <a:r>
              <a:rPr lang="en-GB" sz="800" i="1">
                <a:latin typeface="Arial" pitchFamily="34"/>
                <a:cs typeface="Arial" pitchFamily="34"/>
              </a:rPr>
              <a:t>Child Neuropsychology</a:t>
            </a:r>
            <a:r>
              <a:rPr lang="en-GB" sz="800">
                <a:latin typeface="Arial" pitchFamily="34"/>
                <a:cs typeface="Arial" pitchFamily="34"/>
              </a:rPr>
              <a:t>, 27(5), pp. 678–692.</a:t>
            </a:r>
          </a:p>
          <a:p>
            <a:pPr lvl="0"/>
            <a:r>
              <a:rPr lang="en-GB" sz="800">
                <a:latin typeface="Arial" pitchFamily="34"/>
                <a:cs typeface="Arial" pitchFamily="34"/>
              </a:rPr>
              <a:t>Stinton, C., Elison, S. and Howlin, P. (2010) ‘Understanding strengths and weaknesses in Williams syndrome: Implications for intervention’, </a:t>
            </a:r>
            <a:r>
              <a:rPr lang="en-GB" sz="800" i="1">
                <a:latin typeface="Arial" pitchFamily="34"/>
                <a:cs typeface="Arial" pitchFamily="34"/>
              </a:rPr>
              <a:t>Journal of Applied Research in Intellectual Disabilities</a:t>
            </a:r>
            <a:r>
              <a:rPr lang="en-GB" sz="800">
                <a:latin typeface="Arial" pitchFamily="34"/>
                <a:cs typeface="Arial" pitchFamily="34"/>
              </a:rPr>
              <a:t>, 23(3), pp. 207–217.</a:t>
            </a:r>
          </a:p>
          <a:p>
            <a:pPr lvl="0"/>
            <a:r>
              <a:rPr lang="en-GB" sz="800">
                <a:latin typeface="Arial" pitchFamily="34"/>
                <a:cs typeface="Arial" pitchFamily="34"/>
              </a:rPr>
              <a:t>Sullivan, L. (2021) ‘Long‑term outcomes following early diagnosis of neurodevelopmental conditions’, </a:t>
            </a:r>
            <a:r>
              <a:rPr lang="en-GB" sz="800" i="1">
                <a:latin typeface="Arial" pitchFamily="34"/>
                <a:cs typeface="Arial" pitchFamily="34"/>
              </a:rPr>
              <a:t>Developmental Pediatrics Review</a:t>
            </a:r>
            <a:r>
              <a:rPr lang="en-GB" sz="800">
                <a:latin typeface="Arial" pitchFamily="34"/>
                <a:cs typeface="Arial" pitchFamily="34"/>
              </a:rPr>
              <a:t>, 8(1), pp. 33–45.</a:t>
            </a:r>
          </a:p>
          <a:p>
            <a:pPr lvl="0"/>
            <a:r>
              <a:rPr lang="en-GB" sz="800">
                <a:latin typeface="Arial" pitchFamily="34"/>
                <a:cs typeface="Arial" pitchFamily="34"/>
              </a:rPr>
              <a:t>van Herwegen, J. and Riby, D. (2019) ‘Sensory processing and anxiety in Williams syndrome’, in Van Herwegen, J. (ed.) </a:t>
            </a:r>
            <a:r>
              <a:rPr lang="en-GB" sz="800" i="1">
                <a:latin typeface="Arial" pitchFamily="34"/>
                <a:cs typeface="Arial" pitchFamily="34"/>
              </a:rPr>
              <a:t>Handbook of Neurodevelopmental Disorders</a:t>
            </a:r>
            <a:r>
              <a:rPr lang="en-GB" sz="800">
                <a:latin typeface="Arial" pitchFamily="34"/>
                <a:cs typeface="Arial" pitchFamily="34"/>
              </a:rPr>
              <a:t>. London: Routledge, pp. 213–232.</a:t>
            </a:r>
          </a:p>
          <a:p>
            <a:pPr lvl="0"/>
            <a:r>
              <a:rPr lang="en-GB" sz="800">
                <a:latin typeface="Arial" pitchFamily="34"/>
                <a:cs typeface="Arial" pitchFamily="34"/>
              </a:rPr>
              <a:t>Welsh Government (2021) </a:t>
            </a:r>
            <a:r>
              <a:rPr lang="en-GB" sz="800" i="1">
                <a:latin typeface="Arial" pitchFamily="34"/>
                <a:cs typeface="Arial" pitchFamily="34"/>
              </a:rPr>
              <a:t>Additional Learning Needs Code for Wales</a:t>
            </a:r>
            <a:r>
              <a:rPr lang="en-GB" sz="800">
                <a:latin typeface="Arial" pitchFamily="34"/>
                <a:cs typeface="Arial" pitchFamily="34"/>
              </a:rPr>
              <a:t>. Cardiff: Welsh Government Publications.</a:t>
            </a:r>
          </a:p>
          <a:p>
            <a:pPr lvl="0"/>
            <a:r>
              <a:rPr lang="en-GB" sz="800">
                <a:latin typeface="Arial" pitchFamily="34"/>
                <a:cs typeface="Arial" pitchFamily="34"/>
              </a:rPr>
              <a:t>Willfors, C. et al.  (2024) "Symptoms of autism in Williams syndrome: a transdiagnostic approach", </a:t>
            </a:r>
            <a:r>
              <a:rPr lang="en-GB" sz="800" i="1">
                <a:latin typeface="Arial" pitchFamily="34"/>
                <a:cs typeface="Arial" pitchFamily="34"/>
              </a:rPr>
              <a:t>Scientific Reports (Nature Publisher Group), </a:t>
            </a:r>
            <a:r>
              <a:rPr lang="en-GB" sz="800">
                <a:latin typeface="Arial" pitchFamily="34"/>
                <a:cs typeface="Arial" pitchFamily="34"/>
              </a:rPr>
              <a:t>vol. 14, no. 1, pp. 17583.</a:t>
            </a:r>
          </a:p>
          <a:p>
            <a:pPr lvl="0"/>
            <a:r>
              <a:rPr lang="en-GB" sz="800">
                <a:latin typeface="Arial" pitchFamily="34"/>
                <a:cs typeface="Arial" pitchFamily="34"/>
              </a:rPr>
              <a:t>Woltors, A. et al. (2024) ‘Social behavioural differences in Williams syndrome compared to autism’, </a:t>
            </a:r>
            <a:r>
              <a:rPr lang="en-GB" sz="800" i="1">
                <a:latin typeface="Arial" pitchFamily="34"/>
                <a:cs typeface="Arial" pitchFamily="34"/>
              </a:rPr>
              <a:t>Journal of Developmental Disorders</a:t>
            </a:r>
            <a:r>
              <a:rPr lang="en-GB" sz="800">
                <a:latin typeface="Arial" pitchFamily="34"/>
                <a:cs typeface="Arial" pitchFamily="34"/>
              </a:rPr>
              <a:t>, 45(2), pp. 221–234.</a:t>
            </a:r>
          </a:p>
          <a:p>
            <a:pPr lvl="0"/>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2714</Words>
  <Application>Microsoft Office PowerPoint</Application>
  <PresentationFormat>Widescreen</PresentationFormat>
  <Paragraphs>74</Paragraphs>
  <Slides>3</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Aptos</vt:lpstr>
      <vt:lpstr>Aptos Display</vt:lpstr>
      <vt:lpstr>Arial</vt:lpstr>
      <vt:lpstr>Office Theme</vt:lpstr>
      <vt:lpstr>PowerPoint Presentation</vt:lpstr>
      <vt:lpstr>Reference List</vt:lpstr>
      <vt:lpstr>Reference List (Contiuned)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Erin Lawrence (2216689)</dc:creator>
  <cp:lastModifiedBy>Alison Rees-Edwards</cp:lastModifiedBy>
  <cp:revision>1</cp:revision>
  <dcterms:created xsi:type="dcterms:W3CDTF">2026-05-13T17:10:07Z</dcterms:created>
  <dcterms:modified xsi:type="dcterms:W3CDTF">2026-05-21T10:40:22Z</dcterms:modified>
</cp:coreProperties>
</file>