
<file path=[Content_Types].xml><?xml version="1.0" encoding="utf-8"?>
<Types xmlns="http://schemas.openxmlformats.org/package/2006/content-types">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986"/>
    <p:restoredTop sz="94601"/>
  </p:normalViewPr>
  <p:slideViewPr>
    <p:cSldViewPr snapToGrid="0" snapToObjects="1">
      <p:cViewPr>
        <p:scale>
          <a:sx n="72" d="100"/>
          <a:sy n="72" d="100"/>
        </p:scale>
        <p:origin x="144" y="14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2502F079-9324-EB48-B8DF-16FD779B11A8}" type="datetimeFigureOut">
              <a:rPr lang="en-US" smtClean="0"/>
              <a:t>12/3/18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B9FD54D-B56B-944F-B108-C31B77C9852D}" type="slidenum">
              <a:rPr lang="en-US" smtClean="0"/>
              <a:t>‹#›</a:t>
            </a:fld>
            <a:endParaRPr lang="en-US"/>
          </a:p>
        </p:txBody>
      </p:sp>
    </p:spTree>
    <p:extLst>
      <p:ext uri="{BB962C8B-B14F-4D97-AF65-F5344CB8AC3E}">
        <p14:creationId xmlns:p14="http://schemas.microsoft.com/office/powerpoint/2010/main" val="1175190185"/>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502F079-9324-EB48-B8DF-16FD779B11A8}" type="datetimeFigureOut">
              <a:rPr lang="en-US" smtClean="0"/>
              <a:t>12/3/18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B9FD54D-B56B-944F-B108-C31B77C9852D}" type="slidenum">
              <a:rPr lang="en-US" smtClean="0"/>
              <a:t>‹#›</a:t>
            </a:fld>
            <a:endParaRPr lang="en-US"/>
          </a:p>
        </p:txBody>
      </p:sp>
    </p:spTree>
    <p:extLst>
      <p:ext uri="{BB962C8B-B14F-4D97-AF65-F5344CB8AC3E}">
        <p14:creationId xmlns:p14="http://schemas.microsoft.com/office/powerpoint/2010/main" val="39895734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7" name="Date Placeholder 6"/>
          <p:cNvSpPr>
            <a:spLocks noGrp="1"/>
          </p:cNvSpPr>
          <p:nvPr>
            <p:ph type="dt" sz="half" idx="10"/>
          </p:nvPr>
        </p:nvSpPr>
        <p:spPr/>
        <p:txBody>
          <a:bodyPr/>
          <a:lstStyle/>
          <a:p>
            <a:fld id="{2502F079-9324-EB48-B8DF-16FD779B11A8}" type="datetimeFigureOut">
              <a:rPr lang="en-US" smtClean="0"/>
              <a:t>12/3/18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B9FD54D-B56B-944F-B108-C31B77C9852D}" type="slidenum">
              <a:rPr lang="en-US" smtClean="0"/>
              <a:t>‹#›</a:t>
            </a:fld>
            <a:endParaRPr lang="en-US"/>
          </a:p>
        </p:txBody>
      </p:sp>
    </p:spTree>
    <p:extLst>
      <p:ext uri="{BB962C8B-B14F-4D97-AF65-F5344CB8AC3E}">
        <p14:creationId xmlns:p14="http://schemas.microsoft.com/office/powerpoint/2010/main" val="2321985801"/>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2502F079-9324-EB48-B8DF-16FD779B11A8}" type="datetimeFigureOut">
              <a:rPr lang="en-US" smtClean="0"/>
              <a:t>12/3/18</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CB9FD54D-B56B-944F-B108-C31B77C9852D}" type="slidenum">
              <a:rPr lang="en-US" smtClean="0"/>
              <a:t>‹#›</a:t>
            </a:fld>
            <a:endParaRPr lang="en-US"/>
          </a:p>
        </p:txBody>
      </p:sp>
    </p:spTree>
    <p:extLst>
      <p:ext uri="{BB962C8B-B14F-4D97-AF65-F5344CB8AC3E}">
        <p14:creationId xmlns:p14="http://schemas.microsoft.com/office/powerpoint/2010/main" val="21098262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2502F079-9324-EB48-B8DF-16FD779B11A8}" type="datetimeFigureOut">
              <a:rPr lang="en-US" smtClean="0"/>
              <a:t>12/3/18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B9FD54D-B56B-944F-B108-C31B77C9852D}" type="slidenum">
              <a:rPr lang="en-US" smtClean="0"/>
              <a:t>‹#›</a:t>
            </a:fld>
            <a:endParaRPr lang="en-US"/>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27615153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502F079-9324-EB48-B8DF-16FD779B11A8}" type="datetimeFigureOut">
              <a:rPr lang="en-US" smtClean="0"/>
              <a:t>12/3/18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B9FD54D-B56B-944F-B108-C31B77C9852D}" type="slidenum">
              <a:rPr lang="en-US" smtClean="0"/>
              <a:t>‹#›</a:t>
            </a:fld>
            <a:endParaRPr lang="en-US"/>
          </a:p>
        </p:txBody>
      </p:sp>
    </p:spTree>
    <p:extLst>
      <p:ext uri="{BB962C8B-B14F-4D97-AF65-F5344CB8AC3E}">
        <p14:creationId xmlns:p14="http://schemas.microsoft.com/office/powerpoint/2010/main" val="2509745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502F079-9324-EB48-B8DF-16FD779B11A8}" type="datetimeFigureOut">
              <a:rPr lang="en-US" smtClean="0"/>
              <a:t>12/3/18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B9FD54D-B56B-944F-B108-C31B77C9852D}" type="slidenum">
              <a:rPr lang="en-US" smtClean="0"/>
              <a:t>‹#›</a:t>
            </a:fld>
            <a:endParaRPr lang="en-US"/>
          </a:p>
        </p:txBody>
      </p:sp>
    </p:spTree>
    <p:extLst>
      <p:ext uri="{BB962C8B-B14F-4D97-AF65-F5344CB8AC3E}">
        <p14:creationId xmlns:p14="http://schemas.microsoft.com/office/powerpoint/2010/main" val="17541187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9" name="Date Placeholder 8"/>
          <p:cNvSpPr>
            <a:spLocks noGrp="1"/>
          </p:cNvSpPr>
          <p:nvPr>
            <p:ph type="dt" sz="half" idx="10"/>
          </p:nvPr>
        </p:nvSpPr>
        <p:spPr/>
        <p:txBody>
          <a:bodyPr/>
          <a:lstStyle/>
          <a:p>
            <a:fld id="{2502F079-9324-EB48-B8DF-16FD779B11A8}" type="datetimeFigureOut">
              <a:rPr lang="en-US" smtClean="0"/>
              <a:t>12/3/18</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CB9FD54D-B56B-944F-B108-C31B77C9852D}" type="slidenum">
              <a:rPr lang="en-US" smtClean="0"/>
              <a:t>‹#›</a:t>
            </a:fld>
            <a:endParaRPr lang="en-US"/>
          </a:p>
        </p:txBody>
      </p:sp>
    </p:spTree>
    <p:extLst>
      <p:ext uri="{BB962C8B-B14F-4D97-AF65-F5344CB8AC3E}">
        <p14:creationId xmlns:p14="http://schemas.microsoft.com/office/powerpoint/2010/main" val="31427187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2502F079-9324-EB48-B8DF-16FD779B11A8}" type="datetimeFigureOut">
              <a:rPr lang="en-US" smtClean="0"/>
              <a:t>12/3/18</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CB9FD54D-B56B-944F-B108-C31B77C9852D}" type="slidenum">
              <a:rPr lang="en-US" smtClean="0"/>
              <a:t>‹#›</a:t>
            </a:fld>
            <a:endParaRPr lang="en-US"/>
          </a:p>
        </p:txBody>
      </p:sp>
    </p:spTree>
    <p:extLst>
      <p:ext uri="{BB962C8B-B14F-4D97-AF65-F5344CB8AC3E}">
        <p14:creationId xmlns:p14="http://schemas.microsoft.com/office/powerpoint/2010/main" val="3659482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502F079-9324-EB48-B8DF-16FD779B11A8}" type="datetimeFigureOut">
              <a:rPr lang="en-US" smtClean="0"/>
              <a:t>12/3/18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9FD54D-B56B-944F-B108-C31B77C9852D}" type="slidenum">
              <a:rPr lang="en-US" smtClean="0"/>
              <a:t>‹#›</a:t>
            </a:fld>
            <a:endParaRPr lang="en-US"/>
          </a:p>
        </p:txBody>
      </p:sp>
    </p:spTree>
    <p:extLst>
      <p:ext uri="{BB962C8B-B14F-4D97-AF65-F5344CB8AC3E}">
        <p14:creationId xmlns:p14="http://schemas.microsoft.com/office/powerpoint/2010/main" val="34923267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502F079-9324-EB48-B8DF-16FD779B11A8}" type="datetimeFigureOut">
              <a:rPr lang="en-US" smtClean="0"/>
              <a:t>12/3/18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9FD54D-B56B-944F-B108-C31B77C9852D}" type="slidenum">
              <a:rPr lang="en-US" smtClean="0"/>
              <a:t>‹#›</a:t>
            </a:fld>
            <a:endParaRPr lang="en-US"/>
          </a:p>
        </p:txBody>
      </p:sp>
    </p:spTree>
    <p:extLst>
      <p:ext uri="{BB962C8B-B14F-4D97-AF65-F5344CB8AC3E}">
        <p14:creationId xmlns:p14="http://schemas.microsoft.com/office/powerpoint/2010/main" val="634735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2502F079-9324-EB48-B8DF-16FD779B11A8}" type="datetimeFigureOut">
              <a:rPr lang="en-US" smtClean="0"/>
              <a:t>12/3/18</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CB9FD54D-B56B-944F-B108-C31B77C9852D}" type="slidenum">
              <a:rPr lang="en-US" smtClean="0"/>
              <a:t>‹#›</a:t>
            </a:fld>
            <a:endParaRPr lang="en-US"/>
          </a:p>
        </p:txBody>
      </p:sp>
    </p:spTree>
    <p:extLst>
      <p:ext uri="{BB962C8B-B14F-4D97-AF65-F5344CB8AC3E}">
        <p14:creationId xmlns:p14="http://schemas.microsoft.com/office/powerpoint/2010/main" val="147734359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1.tiff"/><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hyperlink" Target="http://www.ucl.ac.uk/whitehallII/" TargetMode="Externa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hyperlink" Target="http://www.ons.gov.uk/ons/taxonomy/index.html?nscl=Subnational+Health+Expectancies" TargetMode="Externa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24450-3FD1-C94D-8463-EE92AB46F923}"/>
              </a:ext>
            </a:extLst>
          </p:cNvPr>
          <p:cNvSpPr>
            <a:spLocks noGrp="1"/>
          </p:cNvSpPr>
          <p:nvPr>
            <p:ph type="ctrTitle"/>
          </p:nvPr>
        </p:nvSpPr>
        <p:spPr>
          <a:xfrm>
            <a:off x="965198" y="2474895"/>
            <a:ext cx="6212764" cy="1908215"/>
          </a:xfrm>
          <a:noFill/>
          <a:ln>
            <a:solidFill>
              <a:schemeClr val="tx1"/>
            </a:solidFill>
          </a:ln>
        </p:spPr>
        <p:txBody>
          <a:bodyPr wrap="square">
            <a:normAutofit/>
          </a:bodyPr>
          <a:lstStyle/>
          <a:p>
            <a:r>
              <a:rPr lang="en-US" sz="3700">
                <a:solidFill>
                  <a:schemeClr val="tx1"/>
                </a:solidFill>
              </a:rPr>
              <a:t>Sociology and the Inequalities of Health</a:t>
            </a:r>
          </a:p>
        </p:txBody>
      </p:sp>
      <p:sp>
        <p:nvSpPr>
          <p:cNvPr id="5" name="Rectangle 7">
            <a:extLst>
              <a:ext uri="{FF2B5EF4-FFF2-40B4-BE49-F238E27FC236}">
                <a16:creationId xmlns:a16="http://schemas.microsoft.com/office/drawing/2014/main" id="{157A82F3-F6C4-4325-8C9C-7DF1AD06B2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9872" y="0"/>
            <a:ext cx="4062128"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B7C948DC-782D-1843-B591-E28FB390B5A5}"/>
              </a:ext>
            </a:extLst>
          </p:cNvPr>
          <p:cNvSpPr>
            <a:spLocks noGrp="1"/>
          </p:cNvSpPr>
          <p:nvPr>
            <p:ph type="subTitle" idx="1"/>
          </p:nvPr>
        </p:nvSpPr>
        <p:spPr>
          <a:xfrm>
            <a:off x="8533732" y="2173266"/>
            <a:ext cx="3254408" cy="2511468"/>
          </a:xfrm>
        </p:spPr>
        <p:txBody>
          <a:bodyPr anchor="ctr">
            <a:normAutofit/>
          </a:bodyPr>
          <a:lstStyle/>
          <a:p>
            <a:endParaRPr lang="en-US" sz="2400">
              <a:solidFill>
                <a:schemeClr val="tx2">
                  <a:lumMod val="90000"/>
                </a:schemeClr>
              </a:solidFill>
            </a:endParaRPr>
          </a:p>
        </p:txBody>
      </p:sp>
    </p:spTree>
    <p:extLst>
      <p:ext uri="{BB962C8B-B14F-4D97-AF65-F5344CB8AC3E}">
        <p14:creationId xmlns:p14="http://schemas.microsoft.com/office/powerpoint/2010/main" val="8476351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07E4C68-23DB-1F4B-9BAC-B865834E3D74}"/>
              </a:ext>
            </a:extLst>
          </p:cNvPr>
          <p:cNvSpPr txBox="1"/>
          <p:nvPr/>
        </p:nvSpPr>
        <p:spPr>
          <a:xfrm>
            <a:off x="265043" y="530087"/>
            <a:ext cx="11754679" cy="3693319"/>
          </a:xfrm>
          <a:prstGeom prst="rect">
            <a:avLst/>
          </a:prstGeom>
          <a:noFill/>
        </p:spPr>
        <p:txBody>
          <a:bodyPr wrap="square" rtlCol="0">
            <a:spAutoFit/>
          </a:bodyPr>
          <a:lstStyle/>
          <a:p>
            <a:br>
              <a:rPr lang="en-GB" dirty="0"/>
            </a:br>
            <a:r>
              <a:rPr lang="en-GB" sz="2400" dirty="0">
                <a:latin typeface="Arial" panose="020B0604020202020204" pitchFamily="34" charset="0"/>
                <a:cs typeface="Arial" panose="020B0604020202020204" pitchFamily="34" charset="0"/>
              </a:rPr>
              <a:t>The distribution of health is determined by a wide variety of individual, community, and national factors.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There is a growing body of evidence documenting inequalities in both the distribution of health (i.e. health outcomes) and access to health care both internationally and in the UK.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Access to health care is a supply side issue indicating the level of service which the health care system offers the individual.</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325031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21C574A-2E23-034C-B4F0-2B1EBADE4951}"/>
              </a:ext>
            </a:extLst>
          </p:cNvPr>
          <p:cNvPicPr>
            <a:picLocks noChangeAspect="1"/>
          </p:cNvPicPr>
          <p:nvPr/>
        </p:nvPicPr>
        <p:blipFill rotWithShape="1">
          <a:blip r:embed="rId2"/>
          <a:srcRect t="1618" b="13476"/>
          <a:stretch/>
        </p:blipFill>
        <p:spPr>
          <a:xfrm>
            <a:off x="20" y="10"/>
            <a:ext cx="12191980" cy="6857990"/>
          </a:xfrm>
          <a:prstGeom prst="rect">
            <a:avLst/>
          </a:prstGeom>
        </p:spPr>
      </p:pic>
    </p:spTree>
    <p:extLst>
      <p:ext uri="{BB962C8B-B14F-4D97-AF65-F5344CB8AC3E}">
        <p14:creationId xmlns:p14="http://schemas.microsoft.com/office/powerpoint/2010/main" val="40800155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9ACDFFD-27EA-EB4D-ABC0-AE823226789C}"/>
              </a:ext>
            </a:extLst>
          </p:cNvPr>
          <p:cNvSpPr txBox="1"/>
          <p:nvPr/>
        </p:nvSpPr>
        <p:spPr>
          <a:xfrm>
            <a:off x="225287" y="437322"/>
            <a:ext cx="11595652" cy="2954655"/>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Inequalities in the distribution of health</a:t>
            </a:r>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 </a:t>
            </a:r>
          </a:p>
          <a:p>
            <a:r>
              <a:rPr lang="en-GB" sz="2800" dirty="0">
                <a:latin typeface="Arial" panose="020B0604020202020204" pitchFamily="34" charset="0"/>
                <a:cs typeface="Arial" panose="020B0604020202020204" pitchFamily="34" charset="0"/>
              </a:rPr>
              <a:t>Researchers have documented inequalities in the distribution of health by social class, gender, and ethnicity. Inequalities in health have been measured using many different outcomes including infant deaths, mortality rates, morbidity, disability, and life expectancy.</a:t>
            </a:r>
          </a:p>
          <a:p>
            <a:endParaRPr lang="en-US" dirty="0"/>
          </a:p>
        </p:txBody>
      </p:sp>
    </p:spTree>
    <p:extLst>
      <p:ext uri="{BB962C8B-B14F-4D97-AF65-F5344CB8AC3E}">
        <p14:creationId xmlns:p14="http://schemas.microsoft.com/office/powerpoint/2010/main" val="14970518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F70E4C6-F231-2141-BBFC-6423BB75DD5B}"/>
              </a:ext>
            </a:extLst>
          </p:cNvPr>
          <p:cNvSpPr txBox="1"/>
          <p:nvPr/>
        </p:nvSpPr>
        <p:spPr>
          <a:xfrm>
            <a:off x="251791" y="344557"/>
            <a:ext cx="11754679" cy="5693866"/>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Social class</a:t>
            </a:r>
            <a:r>
              <a:rPr lang="en-GB" sz="2800" dirty="0">
                <a:latin typeface="Arial" panose="020B0604020202020204" pitchFamily="34" charset="0"/>
                <a:cs typeface="Arial" panose="020B0604020202020204" pitchFamily="34" charset="0"/>
              </a:rPr>
              <a:t> (including income, wealth and education)</a:t>
            </a: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 </a:t>
            </a:r>
          </a:p>
          <a:p>
            <a:r>
              <a:rPr lang="en-GB" sz="2800" dirty="0">
                <a:latin typeface="Arial" panose="020B0604020202020204" pitchFamily="34" charset="0"/>
                <a:cs typeface="Arial" panose="020B0604020202020204" pitchFamily="34" charset="0"/>
              </a:rPr>
              <a:t>Research on socio-economic inequalities in health in the UK has a long history. For over 150 years, inequality in health outcomes have been a concern since the early Medical Officer of Health reports (</a:t>
            </a:r>
            <a:r>
              <a:rPr lang="en-GB" sz="2800" dirty="0" err="1">
                <a:latin typeface="Arial" panose="020B0604020202020204" pitchFamily="34" charset="0"/>
                <a:cs typeface="Arial" panose="020B0604020202020204" pitchFamily="34" charset="0"/>
              </a:rPr>
              <a:t>Wellcome</a:t>
            </a:r>
            <a:r>
              <a:rPr lang="en-GB" sz="2800" dirty="0">
                <a:latin typeface="Arial" panose="020B0604020202020204" pitchFamily="34" charset="0"/>
                <a:cs typeface="Arial" panose="020B0604020202020204" pitchFamily="34" charset="0"/>
              </a:rPr>
              <a:t> Trust). Health outcomes generally worsened with greater socioeconomic disadvantage.  In the early part of the 20th century the British government introduced questions on occupation in the decennial census. This allowed researchers to examine health outcomes by social class. The five-class scheme Registrar General’s Social Class (RGSC) was created in 1911 and a variation of this scheme was still used until 2001. The National Statistics Socio-Economic Classification (NS-SEC) has now replaced the RGSC. </a:t>
            </a:r>
            <a:endParaRPr lang="en-U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421820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DB608C45-1103-B548-90CB-905DD3804B67}"/>
              </a:ext>
            </a:extLst>
          </p:cNvPr>
          <p:cNvGraphicFramePr>
            <a:graphicFrameLocks noGrp="1"/>
          </p:cNvGraphicFramePr>
          <p:nvPr>
            <p:extLst>
              <p:ext uri="{D42A27DB-BD31-4B8C-83A1-F6EECF244321}">
                <p14:modId xmlns:p14="http://schemas.microsoft.com/office/powerpoint/2010/main" val="349148712"/>
              </p:ext>
            </p:extLst>
          </p:nvPr>
        </p:nvGraphicFramePr>
        <p:xfrm>
          <a:off x="1485900" y="742634"/>
          <a:ext cx="8269010" cy="5883448"/>
        </p:xfrm>
        <a:graphic>
          <a:graphicData uri="http://schemas.openxmlformats.org/drawingml/2006/table">
            <a:tbl>
              <a:tblPr/>
              <a:tblGrid>
                <a:gridCol w="2625755">
                  <a:extLst>
                    <a:ext uri="{9D8B030D-6E8A-4147-A177-3AD203B41FA5}">
                      <a16:colId xmlns:a16="http://schemas.microsoft.com/office/drawing/2014/main" val="2911046353"/>
                    </a:ext>
                  </a:extLst>
                </a:gridCol>
                <a:gridCol w="5643255">
                  <a:extLst>
                    <a:ext uri="{9D8B030D-6E8A-4147-A177-3AD203B41FA5}">
                      <a16:colId xmlns:a16="http://schemas.microsoft.com/office/drawing/2014/main" val="2303144355"/>
                    </a:ext>
                  </a:extLst>
                </a:gridCol>
              </a:tblGrid>
              <a:tr h="491040">
                <a:tc>
                  <a:txBody>
                    <a:bodyPr/>
                    <a:lstStyle/>
                    <a:p>
                      <a:r>
                        <a:rPr lang="en-GB" sz="1800" b="1">
                          <a:effectLst/>
                        </a:rPr>
                        <a:t>RGSC</a:t>
                      </a:r>
                      <a:endParaRPr lang="en-GB" sz="1800">
                        <a:effectLst/>
                      </a:endParaRPr>
                    </a:p>
                  </a:txBody>
                  <a:tcPr marL="46849" marR="46849" marT="46849" marB="46849" anchor="ctr">
                    <a:lnL>
                      <a:noFill/>
                    </a:lnL>
                    <a:lnR>
                      <a:noFill/>
                    </a:lnR>
                    <a:lnT>
                      <a:noFill/>
                    </a:lnT>
                    <a:lnB>
                      <a:noFill/>
                    </a:lnB>
                  </a:tcPr>
                </a:tc>
                <a:tc>
                  <a:txBody>
                    <a:bodyPr/>
                    <a:lstStyle/>
                    <a:p>
                      <a:r>
                        <a:rPr lang="en-GB" sz="1800" b="1">
                          <a:effectLst/>
                        </a:rPr>
                        <a:t>NC-SEC</a:t>
                      </a:r>
                      <a:endParaRPr lang="en-GB" sz="1800">
                        <a:effectLst/>
                      </a:endParaRPr>
                    </a:p>
                  </a:txBody>
                  <a:tcPr marL="46849" marR="46849" marT="46849" marB="46849" anchor="ctr">
                    <a:lnL>
                      <a:noFill/>
                    </a:lnL>
                    <a:lnR>
                      <a:noFill/>
                    </a:lnR>
                    <a:lnT>
                      <a:noFill/>
                    </a:lnT>
                    <a:lnB>
                      <a:noFill/>
                    </a:lnB>
                  </a:tcPr>
                </a:tc>
                <a:extLst>
                  <a:ext uri="{0D108BD9-81ED-4DB2-BD59-A6C34878D82A}">
                    <a16:rowId xmlns:a16="http://schemas.microsoft.com/office/drawing/2014/main" val="3799908002"/>
                  </a:ext>
                </a:extLst>
              </a:tr>
              <a:tr h="857062">
                <a:tc>
                  <a:txBody>
                    <a:bodyPr/>
                    <a:lstStyle/>
                    <a:p>
                      <a:r>
                        <a:rPr lang="en-GB" sz="1800">
                          <a:effectLst/>
                        </a:rPr>
                        <a:t>I  Professional occupations</a:t>
                      </a:r>
                    </a:p>
                  </a:txBody>
                  <a:tcPr marL="46849" marR="46849" marT="46849" marB="46849" anchor="ctr">
                    <a:lnL>
                      <a:noFill/>
                    </a:lnL>
                    <a:lnR>
                      <a:noFill/>
                    </a:lnR>
                    <a:lnT>
                      <a:noFill/>
                    </a:lnT>
                    <a:lnB>
                      <a:noFill/>
                    </a:lnB>
                  </a:tcPr>
                </a:tc>
                <a:tc>
                  <a:txBody>
                    <a:bodyPr/>
                    <a:lstStyle/>
                    <a:p>
                      <a:r>
                        <a:rPr lang="en-GB" sz="1800">
                          <a:effectLst/>
                        </a:rPr>
                        <a:t>1 Higher managerial, administrative and professional occupations</a:t>
                      </a:r>
                    </a:p>
                  </a:txBody>
                  <a:tcPr marL="46849" marR="46849" marT="46849" marB="46849" anchor="ctr">
                    <a:lnL>
                      <a:noFill/>
                    </a:lnL>
                    <a:lnR>
                      <a:noFill/>
                    </a:lnR>
                    <a:lnT>
                      <a:noFill/>
                    </a:lnT>
                    <a:lnB>
                      <a:noFill/>
                    </a:lnB>
                  </a:tcPr>
                </a:tc>
                <a:extLst>
                  <a:ext uri="{0D108BD9-81ED-4DB2-BD59-A6C34878D82A}">
                    <a16:rowId xmlns:a16="http://schemas.microsoft.com/office/drawing/2014/main" val="1702207887"/>
                  </a:ext>
                </a:extLst>
              </a:tr>
              <a:tr h="857062">
                <a:tc>
                  <a:txBody>
                    <a:bodyPr/>
                    <a:lstStyle/>
                    <a:p>
                      <a:r>
                        <a:rPr lang="en-GB" sz="1800">
                          <a:effectLst/>
                        </a:rPr>
                        <a:t>II Managerial and technical occupations</a:t>
                      </a:r>
                    </a:p>
                  </a:txBody>
                  <a:tcPr marL="46849" marR="46849" marT="46849" marB="46849" anchor="ctr">
                    <a:lnL>
                      <a:noFill/>
                    </a:lnL>
                    <a:lnR>
                      <a:noFill/>
                    </a:lnR>
                    <a:lnT>
                      <a:noFill/>
                    </a:lnT>
                    <a:lnB>
                      <a:noFill/>
                    </a:lnB>
                  </a:tcPr>
                </a:tc>
                <a:tc>
                  <a:txBody>
                    <a:bodyPr/>
                    <a:lstStyle/>
                    <a:p>
                      <a:r>
                        <a:rPr lang="en-GB" sz="1800">
                          <a:effectLst/>
                        </a:rPr>
                        <a:t>2 Lower managerial, administrative and professional occupations</a:t>
                      </a:r>
                    </a:p>
                  </a:txBody>
                  <a:tcPr marL="46849" marR="46849" marT="46849" marB="46849" anchor="ctr">
                    <a:lnL>
                      <a:noFill/>
                    </a:lnL>
                    <a:lnR>
                      <a:noFill/>
                    </a:lnR>
                    <a:lnT>
                      <a:noFill/>
                    </a:lnT>
                    <a:lnB>
                      <a:noFill/>
                    </a:lnB>
                  </a:tcPr>
                </a:tc>
                <a:extLst>
                  <a:ext uri="{0D108BD9-81ED-4DB2-BD59-A6C34878D82A}">
                    <a16:rowId xmlns:a16="http://schemas.microsoft.com/office/drawing/2014/main" val="812222861"/>
                  </a:ext>
                </a:extLst>
              </a:tr>
              <a:tr h="491040">
                <a:tc>
                  <a:txBody>
                    <a:bodyPr/>
                    <a:lstStyle/>
                    <a:p>
                      <a:r>
                        <a:rPr lang="en-GB" sz="1800">
                          <a:effectLst/>
                        </a:rPr>
                        <a:t>III Skilled occupations</a:t>
                      </a:r>
                    </a:p>
                  </a:txBody>
                  <a:tcPr marL="46849" marR="46849" marT="46849" marB="46849" anchor="ctr">
                    <a:lnL>
                      <a:noFill/>
                    </a:lnL>
                    <a:lnR>
                      <a:noFill/>
                    </a:lnR>
                    <a:lnT>
                      <a:noFill/>
                    </a:lnT>
                    <a:lnB>
                      <a:noFill/>
                    </a:lnB>
                  </a:tcPr>
                </a:tc>
                <a:tc>
                  <a:txBody>
                    <a:bodyPr/>
                    <a:lstStyle/>
                    <a:p>
                      <a:r>
                        <a:rPr lang="en-GB" sz="1800">
                          <a:effectLst/>
                        </a:rPr>
                        <a:t>3 Intermediate occupations</a:t>
                      </a:r>
                    </a:p>
                  </a:txBody>
                  <a:tcPr marL="46849" marR="46849" marT="46849" marB="46849" anchor="ctr">
                    <a:lnL>
                      <a:noFill/>
                    </a:lnL>
                    <a:lnR>
                      <a:noFill/>
                    </a:lnR>
                    <a:lnT>
                      <a:noFill/>
                    </a:lnT>
                    <a:lnB>
                      <a:noFill/>
                    </a:lnB>
                  </a:tcPr>
                </a:tc>
                <a:extLst>
                  <a:ext uri="{0D108BD9-81ED-4DB2-BD59-A6C34878D82A}">
                    <a16:rowId xmlns:a16="http://schemas.microsoft.com/office/drawing/2014/main" val="2645092589"/>
                  </a:ext>
                </a:extLst>
              </a:tr>
              <a:tr h="857062">
                <a:tc>
                  <a:txBody>
                    <a:bodyPr/>
                    <a:lstStyle/>
                    <a:p>
                      <a:r>
                        <a:rPr lang="en-GB" sz="1800">
                          <a:effectLst/>
                        </a:rPr>
                        <a:t>  manual (M) and non-manual (N)</a:t>
                      </a:r>
                    </a:p>
                  </a:txBody>
                  <a:tcPr marL="46849" marR="46849" marT="46849" marB="46849" anchor="ctr">
                    <a:lnL>
                      <a:noFill/>
                    </a:lnL>
                    <a:lnR>
                      <a:noFill/>
                    </a:lnR>
                    <a:lnT>
                      <a:noFill/>
                    </a:lnT>
                    <a:lnB>
                      <a:noFill/>
                    </a:lnB>
                  </a:tcPr>
                </a:tc>
                <a:tc>
                  <a:txBody>
                    <a:bodyPr/>
                    <a:lstStyle/>
                    <a:p>
                      <a:r>
                        <a:rPr lang="en-GB" sz="1800">
                          <a:effectLst/>
                        </a:rPr>
                        <a:t>4 Small employers and own account workers</a:t>
                      </a:r>
                    </a:p>
                  </a:txBody>
                  <a:tcPr marL="46849" marR="46849" marT="46849" marB="46849" anchor="ctr">
                    <a:lnL>
                      <a:noFill/>
                    </a:lnL>
                    <a:lnR>
                      <a:noFill/>
                    </a:lnR>
                    <a:lnT>
                      <a:noFill/>
                    </a:lnT>
                    <a:lnB>
                      <a:noFill/>
                    </a:lnB>
                  </a:tcPr>
                </a:tc>
                <a:extLst>
                  <a:ext uri="{0D108BD9-81ED-4DB2-BD59-A6C34878D82A}">
                    <a16:rowId xmlns:a16="http://schemas.microsoft.com/office/drawing/2014/main" val="2082029965"/>
                  </a:ext>
                </a:extLst>
              </a:tr>
              <a:tr h="857062">
                <a:tc>
                  <a:txBody>
                    <a:bodyPr/>
                    <a:lstStyle/>
                    <a:p>
                      <a:r>
                        <a:rPr lang="en-GB" sz="1800" dirty="0">
                          <a:effectLst/>
                        </a:rPr>
                        <a:t>IV Partly-skilled occupations</a:t>
                      </a:r>
                    </a:p>
                  </a:txBody>
                  <a:tcPr marL="46849" marR="46849" marT="46849" marB="46849" anchor="ctr">
                    <a:lnL>
                      <a:noFill/>
                    </a:lnL>
                    <a:lnR>
                      <a:noFill/>
                    </a:lnR>
                    <a:lnT>
                      <a:noFill/>
                    </a:lnT>
                    <a:lnB>
                      <a:noFill/>
                    </a:lnB>
                  </a:tcPr>
                </a:tc>
                <a:tc>
                  <a:txBody>
                    <a:bodyPr/>
                    <a:lstStyle/>
                    <a:p>
                      <a:r>
                        <a:rPr lang="en-GB" sz="1800">
                          <a:effectLst/>
                        </a:rPr>
                        <a:t>5 Lower supervisory and technical occupations</a:t>
                      </a:r>
                    </a:p>
                  </a:txBody>
                  <a:tcPr marL="46849" marR="46849" marT="46849" marB="46849" anchor="ctr">
                    <a:lnL>
                      <a:noFill/>
                    </a:lnL>
                    <a:lnR>
                      <a:noFill/>
                    </a:lnR>
                    <a:lnT>
                      <a:noFill/>
                    </a:lnT>
                    <a:lnB>
                      <a:noFill/>
                    </a:lnB>
                  </a:tcPr>
                </a:tc>
                <a:extLst>
                  <a:ext uri="{0D108BD9-81ED-4DB2-BD59-A6C34878D82A}">
                    <a16:rowId xmlns:a16="http://schemas.microsoft.com/office/drawing/2014/main" val="988816321"/>
                  </a:ext>
                </a:extLst>
              </a:tr>
              <a:tr h="491040">
                <a:tc>
                  <a:txBody>
                    <a:bodyPr/>
                    <a:lstStyle/>
                    <a:p>
                      <a:r>
                        <a:rPr lang="en-GB" sz="1800">
                          <a:effectLst/>
                        </a:rPr>
                        <a:t>V Unskilled occupations</a:t>
                      </a:r>
                    </a:p>
                  </a:txBody>
                  <a:tcPr marL="46849" marR="46849" marT="46849" marB="46849" anchor="ctr">
                    <a:lnL>
                      <a:noFill/>
                    </a:lnL>
                    <a:lnR>
                      <a:noFill/>
                    </a:lnR>
                    <a:lnT>
                      <a:noFill/>
                    </a:lnT>
                    <a:lnB>
                      <a:noFill/>
                    </a:lnB>
                  </a:tcPr>
                </a:tc>
                <a:tc>
                  <a:txBody>
                    <a:bodyPr/>
                    <a:lstStyle/>
                    <a:p>
                      <a:r>
                        <a:rPr lang="en-GB" sz="1800">
                          <a:effectLst/>
                        </a:rPr>
                        <a:t>6 Semi-routine occupations</a:t>
                      </a:r>
                    </a:p>
                  </a:txBody>
                  <a:tcPr marL="46849" marR="46849" marT="46849" marB="46849" anchor="ctr">
                    <a:lnL>
                      <a:noFill/>
                    </a:lnL>
                    <a:lnR>
                      <a:noFill/>
                    </a:lnR>
                    <a:lnT>
                      <a:noFill/>
                    </a:lnT>
                    <a:lnB>
                      <a:noFill/>
                    </a:lnB>
                  </a:tcPr>
                </a:tc>
                <a:extLst>
                  <a:ext uri="{0D108BD9-81ED-4DB2-BD59-A6C34878D82A}">
                    <a16:rowId xmlns:a16="http://schemas.microsoft.com/office/drawing/2014/main" val="589267638"/>
                  </a:ext>
                </a:extLst>
              </a:tr>
              <a:tr h="491040">
                <a:tc>
                  <a:txBody>
                    <a:bodyPr/>
                    <a:lstStyle/>
                    <a:p>
                      <a:r>
                        <a:rPr lang="en-GB" sz="1800">
                          <a:effectLst/>
                        </a:rPr>
                        <a:t> </a:t>
                      </a:r>
                    </a:p>
                  </a:txBody>
                  <a:tcPr marL="46849" marR="46849" marT="46849" marB="46849" anchor="ctr">
                    <a:lnL>
                      <a:noFill/>
                    </a:lnL>
                    <a:lnR>
                      <a:noFill/>
                    </a:lnR>
                    <a:lnT>
                      <a:noFill/>
                    </a:lnT>
                    <a:lnB>
                      <a:noFill/>
                    </a:lnB>
                  </a:tcPr>
                </a:tc>
                <a:tc>
                  <a:txBody>
                    <a:bodyPr/>
                    <a:lstStyle/>
                    <a:p>
                      <a:r>
                        <a:rPr lang="en-GB" sz="1800">
                          <a:effectLst/>
                        </a:rPr>
                        <a:t>7 Routine occupations</a:t>
                      </a:r>
                    </a:p>
                  </a:txBody>
                  <a:tcPr marL="46849" marR="46849" marT="46849" marB="46849" anchor="ctr">
                    <a:lnL>
                      <a:noFill/>
                    </a:lnL>
                    <a:lnR>
                      <a:noFill/>
                    </a:lnR>
                    <a:lnT>
                      <a:noFill/>
                    </a:lnT>
                    <a:lnB>
                      <a:noFill/>
                    </a:lnB>
                  </a:tcPr>
                </a:tc>
                <a:extLst>
                  <a:ext uri="{0D108BD9-81ED-4DB2-BD59-A6C34878D82A}">
                    <a16:rowId xmlns:a16="http://schemas.microsoft.com/office/drawing/2014/main" val="2928423184"/>
                  </a:ext>
                </a:extLst>
              </a:tr>
              <a:tr h="491040">
                <a:tc>
                  <a:txBody>
                    <a:bodyPr/>
                    <a:lstStyle/>
                    <a:p>
                      <a:r>
                        <a:rPr lang="en-GB" sz="1800">
                          <a:effectLst/>
                        </a:rPr>
                        <a:t> </a:t>
                      </a:r>
                    </a:p>
                  </a:txBody>
                  <a:tcPr marL="46849" marR="46849" marT="46849" marB="46849" anchor="ctr">
                    <a:lnL>
                      <a:noFill/>
                    </a:lnL>
                    <a:lnR>
                      <a:noFill/>
                    </a:lnR>
                    <a:lnT>
                      <a:noFill/>
                    </a:lnT>
                    <a:lnB>
                      <a:noFill/>
                    </a:lnB>
                  </a:tcPr>
                </a:tc>
                <a:tc>
                  <a:txBody>
                    <a:bodyPr/>
                    <a:lstStyle/>
                    <a:p>
                      <a:r>
                        <a:rPr lang="en-GB" sz="1800" dirty="0">
                          <a:effectLst/>
                        </a:rPr>
                        <a:t>8 Never worked and long-term unemployed</a:t>
                      </a:r>
                    </a:p>
                  </a:txBody>
                  <a:tcPr marL="46849" marR="46849" marT="46849" marB="46849" anchor="ctr">
                    <a:lnL>
                      <a:noFill/>
                    </a:lnL>
                    <a:lnR>
                      <a:noFill/>
                    </a:lnR>
                    <a:lnT>
                      <a:noFill/>
                    </a:lnT>
                    <a:lnB>
                      <a:noFill/>
                    </a:lnB>
                  </a:tcPr>
                </a:tc>
                <a:extLst>
                  <a:ext uri="{0D108BD9-81ED-4DB2-BD59-A6C34878D82A}">
                    <a16:rowId xmlns:a16="http://schemas.microsoft.com/office/drawing/2014/main" val="2727197913"/>
                  </a:ext>
                </a:extLst>
              </a:tr>
            </a:tbl>
          </a:graphicData>
        </a:graphic>
      </p:graphicFrame>
      <p:sp>
        <p:nvSpPr>
          <p:cNvPr id="4" name="Rectangle 1">
            <a:extLst>
              <a:ext uri="{FF2B5EF4-FFF2-40B4-BE49-F238E27FC236}">
                <a16:creationId xmlns:a16="http://schemas.microsoft.com/office/drawing/2014/main" id="{825CD451-1198-9F4E-B124-E0377878D7AB}"/>
              </a:ext>
            </a:extLst>
          </p:cNvPr>
          <p:cNvSpPr>
            <a:spLocks noChangeArrowheads="1"/>
          </p:cNvSpPr>
          <p:nvPr/>
        </p:nvSpPr>
        <p:spPr bwMode="auto">
          <a:xfrm>
            <a:off x="251012" y="116503"/>
            <a:ext cx="11689976" cy="8771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1" i="0" u="none" strike="noStrike" cap="none" normalizeH="0" baseline="0" dirty="0">
                <a:ln>
                  <a:noFill/>
                </a:ln>
                <a:solidFill>
                  <a:srgbClr val="666666"/>
                </a:solidFill>
                <a:effectLst/>
                <a:cs typeface="Arial" panose="020B0604020202020204" pitchFamily="34" charset="0"/>
              </a:rPr>
              <a:t>Table 1: Classifications of Social Classes</a:t>
            </a:r>
            <a:r>
              <a:rPr kumimoji="0" lang="en-US" altLang="en-US" sz="900" b="1" i="0" u="none" strike="noStrike" cap="none" normalizeH="0" baseline="0" dirty="0">
                <a:ln>
                  <a:noFill/>
                </a:ln>
                <a:solidFill>
                  <a:srgbClr val="666666"/>
                </a:solidFill>
                <a:effectLst/>
                <a:latin typeface="Verdana" panose="020B0604030504040204" pitchFamily="34" charset="0"/>
              </a:rPr>
              <a:t>.</a:t>
            </a:r>
            <a:br>
              <a:rPr kumimoji="0" lang="en-US" altLang="en-US" sz="900" b="0" i="0" u="none" strike="noStrike" cap="none" normalizeH="0" baseline="0" dirty="0">
                <a:ln>
                  <a:noFill/>
                </a:ln>
                <a:solidFill>
                  <a:srgbClr val="666666"/>
                </a:solidFill>
                <a:effectLst/>
                <a:latin typeface="Verdana" panose="020B0604030504040204" pitchFamily="34" charset="0"/>
              </a:rPr>
            </a:br>
            <a:r>
              <a:rPr kumimoji="0" lang="en-US" altLang="en-US" sz="900" b="0" i="0" u="none" strike="noStrike" cap="none" normalizeH="0" baseline="0" dirty="0">
                <a:ln>
                  <a:noFill/>
                </a:ln>
                <a:solidFill>
                  <a:srgbClr val="666666"/>
                </a:solidFill>
                <a:effectLst/>
                <a:latin typeface="Verdana" panose="020B0604030504040204" pitchFamily="34" charset="0"/>
              </a:rPr>
              <a:t> </a:t>
            </a:r>
            <a:endParaRPr kumimoji="0" lang="en-US" altLang="en-US" sz="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1564360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3055635-B79D-724A-8393-D5FB679A4796}"/>
              </a:ext>
            </a:extLst>
          </p:cNvPr>
          <p:cNvSpPr txBox="1"/>
          <p:nvPr/>
        </p:nvSpPr>
        <p:spPr>
          <a:xfrm>
            <a:off x="233082" y="430306"/>
            <a:ext cx="11600330" cy="3816429"/>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The 1970-1972 Decennial Supplement of occupational Mortality (OCPS) showed that men in social class V (unskilled) were 2.5 times as likely to die before the age of 65 than those in social class I (professional). Children in social class V families were twice as likely to die as those in social class I.</a:t>
            </a:r>
          </a:p>
          <a:p>
            <a:r>
              <a:rPr lang="en-GB" sz="2800" dirty="0">
                <a:latin typeface="Arial" panose="020B0604020202020204" pitchFamily="34" charset="0"/>
                <a:cs typeface="Arial" panose="020B0604020202020204" pitchFamily="34" charset="0"/>
              </a:rPr>
              <a:t> </a:t>
            </a:r>
          </a:p>
          <a:p>
            <a:r>
              <a:rPr lang="en-GB" sz="2800" dirty="0">
                <a:latin typeface="Arial" panose="020B0604020202020204" pitchFamily="34" charset="0"/>
                <a:cs typeface="Arial" panose="020B0604020202020204" pitchFamily="34" charset="0"/>
              </a:rPr>
              <a:t>Table 2 below, shows the relationship between social class and death.</a:t>
            </a: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Bartley and Blane (2008).</a:t>
            </a:r>
          </a:p>
          <a:p>
            <a:endParaRPr lang="en-US" dirty="0"/>
          </a:p>
        </p:txBody>
      </p:sp>
    </p:spTree>
    <p:extLst>
      <p:ext uri="{BB962C8B-B14F-4D97-AF65-F5344CB8AC3E}">
        <p14:creationId xmlns:p14="http://schemas.microsoft.com/office/powerpoint/2010/main" val="16091453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C1B8F66E-03B9-3C40-9C61-8E6BF316F759}"/>
              </a:ext>
            </a:extLst>
          </p:cNvPr>
          <p:cNvGraphicFramePr>
            <a:graphicFrameLocks noGrp="1"/>
          </p:cNvGraphicFramePr>
          <p:nvPr>
            <p:extLst>
              <p:ext uri="{D42A27DB-BD31-4B8C-83A1-F6EECF244321}">
                <p14:modId xmlns:p14="http://schemas.microsoft.com/office/powerpoint/2010/main" val="3251476935"/>
              </p:ext>
            </p:extLst>
          </p:nvPr>
        </p:nvGraphicFramePr>
        <p:xfrm>
          <a:off x="932330" y="932329"/>
          <a:ext cx="9083210" cy="4773939"/>
        </p:xfrm>
        <a:graphic>
          <a:graphicData uri="http://schemas.openxmlformats.org/drawingml/2006/table">
            <a:tbl>
              <a:tblPr/>
              <a:tblGrid>
                <a:gridCol w="1816642">
                  <a:extLst>
                    <a:ext uri="{9D8B030D-6E8A-4147-A177-3AD203B41FA5}">
                      <a16:colId xmlns:a16="http://schemas.microsoft.com/office/drawing/2014/main" val="2684145152"/>
                    </a:ext>
                  </a:extLst>
                </a:gridCol>
                <a:gridCol w="1816642">
                  <a:extLst>
                    <a:ext uri="{9D8B030D-6E8A-4147-A177-3AD203B41FA5}">
                      <a16:colId xmlns:a16="http://schemas.microsoft.com/office/drawing/2014/main" val="2809532859"/>
                    </a:ext>
                  </a:extLst>
                </a:gridCol>
                <a:gridCol w="1816642">
                  <a:extLst>
                    <a:ext uri="{9D8B030D-6E8A-4147-A177-3AD203B41FA5}">
                      <a16:colId xmlns:a16="http://schemas.microsoft.com/office/drawing/2014/main" val="3207839678"/>
                    </a:ext>
                  </a:extLst>
                </a:gridCol>
                <a:gridCol w="1816642">
                  <a:extLst>
                    <a:ext uri="{9D8B030D-6E8A-4147-A177-3AD203B41FA5}">
                      <a16:colId xmlns:a16="http://schemas.microsoft.com/office/drawing/2014/main" val="3000487356"/>
                    </a:ext>
                  </a:extLst>
                </a:gridCol>
                <a:gridCol w="1816642">
                  <a:extLst>
                    <a:ext uri="{9D8B030D-6E8A-4147-A177-3AD203B41FA5}">
                      <a16:colId xmlns:a16="http://schemas.microsoft.com/office/drawing/2014/main" val="992828092"/>
                    </a:ext>
                  </a:extLst>
                </a:gridCol>
              </a:tblGrid>
              <a:tr h="1669545">
                <a:tc>
                  <a:txBody>
                    <a:bodyPr/>
                    <a:lstStyle/>
                    <a:p>
                      <a:pPr algn="ctr"/>
                      <a:r>
                        <a:rPr lang="en-GB">
                          <a:effectLst/>
                        </a:rPr>
                        <a:t>Social Class</a:t>
                      </a:r>
                    </a:p>
                  </a:txBody>
                  <a:tcPr marL="47625" marR="47625" marT="47625" marB="47625" anchor="ctr">
                    <a:lnL>
                      <a:noFill/>
                    </a:lnL>
                    <a:lnR>
                      <a:noFill/>
                    </a:lnR>
                    <a:lnT>
                      <a:noFill/>
                    </a:lnT>
                    <a:lnB>
                      <a:noFill/>
                    </a:lnB>
                  </a:tcPr>
                </a:tc>
                <a:tc>
                  <a:txBody>
                    <a:bodyPr/>
                    <a:lstStyle/>
                    <a:p>
                      <a:pPr algn="ctr"/>
                      <a:r>
                        <a:rPr lang="en-GB">
                          <a:effectLst/>
                        </a:rPr>
                        <a:t>Still-birth rate</a:t>
                      </a:r>
                    </a:p>
                  </a:txBody>
                  <a:tcPr marL="47625" marR="47625" marT="47625" marB="47625" anchor="ctr">
                    <a:lnL>
                      <a:noFill/>
                    </a:lnL>
                    <a:lnR>
                      <a:noFill/>
                    </a:lnR>
                    <a:lnT>
                      <a:noFill/>
                    </a:lnT>
                    <a:lnB>
                      <a:noFill/>
                    </a:lnB>
                  </a:tcPr>
                </a:tc>
                <a:tc>
                  <a:txBody>
                    <a:bodyPr/>
                    <a:lstStyle/>
                    <a:p>
                      <a:pPr algn="ctr"/>
                      <a:r>
                        <a:rPr lang="en-GB">
                          <a:effectLst/>
                        </a:rPr>
                        <a:t>Infant mortality rate</a:t>
                      </a:r>
                    </a:p>
                  </a:txBody>
                  <a:tcPr marL="47625" marR="47625" marT="47625" marB="47625" anchor="ctr">
                    <a:lnL>
                      <a:noFill/>
                    </a:lnL>
                    <a:lnR>
                      <a:noFill/>
                    </a:lnR>
                    <a:lnT>
                      <a:noFill/>
                    </a:lnT>
                    <a:lnB>
                      <a:noFill/>
                    </a:lnB>
                  </a:tcPr>
                </a:tc>
                <a:tc>
                  <a:txBody>
                    <a:bodyPr/>
                    <a:lstStyle/>
                    <a:p>
                      <a:pPr algn="ctr"/>
                      <a:r>
                        <a:rPr lang="en-GB">
                          <a:effectLst/>
                        </a:rPr>
                        <a:t>Mortality rate</a:t>
                      </a:r>
                    </a:p>
                    <a:p>
                      <a:pPr algn="ctr"/>
                      <a:r>
                        <a:rPr lang="en-GB">
                          <a:effectLst/>
                        </a:rPr>
                        <a:t>(1-15 years)</a:t>
                      </a:r>
                    </a:p>
                  </a:txBody>
                  <a:tcPr marL="47625" marR="47625" marT="47625" marB="47625" anchor="ctr">
                    <a:lnL>
                      <a:noFill/>
                    </a:lnL>
                    <a:lnR>
                      <a:noFill/>
                    </a:lnR>
                    <a:lnT>
                      <a:noFill/>
                    </a:lnT>
                    <a:lnB>
                      <a:noFill/>
                    </a:lnB>
                  </a:tcPr>
                </a:tc>
                <a:tc>
                  <a:txBody>
                    <a:bodyPr/>
                    <a:lstStyle/>
                    <a:p>
                      <a:pPr algn="ctr"/>
                      <a:r>
                        <a:rPr lang="en-GB">
                          <a:effectLst/>
                        </a:rPr>
                        <a:t>Standardised mortality ratio (men 20-64 years)</a:t>
                      </a:r>
                    </a:p>
                  </a:txBody>
                  <a:tcPr marL="47625" marR="47625" marT="47625" marB="47625" anchor="ctr">
                    <a:lnL>
                      <a:noFill/>
                    </a:lnL>
                    <a:lnR>
                      <a:noFill/>
                    </a:lnR>
                    <a:lnT>
                      <a:noFill/>
                    </a:lnT>
                    <a:lnB>
                      <a:noFill/>
                    </a:lnB>
                  </a:tcPr>
                </a:tc>
                <a:extLst>
                  <a:ext uri="{0D108BD9-81ED-4DB2-BD59-A6C34878D82A}">
                    <a16:rowId xmlns:a16="http://schemas.microsoft.com/office/drawing/2014/main" val="291801898"/>
                  </a:ext>
                </a:extLst>
              </a:tr>
              <a:tr h="517399">
                <a:tc>
                  <a:txBody>
                    <a:bodyPr/>
                    <a:lstStyle/>
                    <a:p>
                      <a:pPr algn="ctr"/>
                      <a:r>
                        <a:rPr lang="en-GB">
                          <a:effectLst/>
                        </a:rPr>
                        <a:t>I</a:t>
                      </a:r>
                    </a:p>
                  </a:txBody>
                  <a:tcPr marL="47625" marR="47625" marT="47625" marB="47625" anchor="ctr">
                    <a:lnL>
                      <a:noFill/>
                    </a:lnL>
                    <a:lnR>
                      <a:noFill/>
                    </a:lnR>
                    <a:lnT>
                      <a:noFill/>
                    </a:lnT>
                    <a:lnB>
                      <a:noFill/>
                    </a:lnB>
                  </a:tcPr>
                </a:tc>
                <a:tc>
                  <a:txBody>
                    <a:bodyPr/>
                    <a:lstStyle/>
                    <a:p>
                      <a:pPr algn="ctr"/>
                      <a:r>
                        <a:rPr lang="en-GB">
                          <a:effectLst/>
                        </a:rPr>
                        <a:t>4</a:t>
                      </a:r>
                    </a:p>
                  </a:txBody>
                  <a:tcPr marL="47625" marR="47625" marT="47625" marB="47625" anchor="ctr">
                    <a:lnL>
                      <a:noFill/>
                    </a:lnL>
                    <a:lnR>
                      <a:noFill/>
                    </a:lnR>
                    <a:lnT>
                      <a:noFill/>
                    </a:lnT>
                    <a:lnB>
                      <a:noFill/>
                    </a:lnB>
                  </a:tcPr>
                </a:tc>
                <a:tc>
                  <a:txBody>
                    <a:bodyPr/>
                    <a:lstStyle/>
                    <a:p>
                      <a:pPr algn="ctr"/>
                      <a:r>
                        <a:rPr lang="en-GB">
                          <a:effectLst/>
                        </a:rPr>
                        <a:t>4</a:t>
                      </a:r>
                    </a:p>
                  </a:txBody>
                  <a:tcPr marL="47625" marR="47625" marT="47625" marB="47625" anchor="ctr">
                    <a:lnL>
                      <a:noFill/>
                    </a:lnL>
                    <a:lnR>
                      <a:noFill/>
                    </a:lnR>
                    <a:lnT>
                      <a:noFill/>
                    </a:lnT>
                    <a:lnB>
                      <a:noFill/>
                    </a:lnB>
                  </a:tcPr>
                </a:tc>
                <a:tc>
                  <a:txBody>
                    <a:bodyPr/>
                    <a:lstStyle/>
                    <a:p>
                      <a:pPr algn="ctr"/>
                      <a:r>
                        <a:rPr lang="en-GB">
                          <a:effectLst/>
                        </a:rPr>
                        <a:t>18</a:t>
                      </a:r>
                    </a:p>
                  </a:txBody>
                  <a:tcPr marL="47625" marR="47625" marT="47625" marB="47625" anchor="ctr">
                    <a:lnL>
                      <a:noFill/>
                    </a:lnL>
                    <a:lnR>
                      <a:noFill/>
                    </a:lnR>
                    <a:lnT>
                      <a:noFill/>
                    </a:lnT>
                    <a:lnB>
                      <a:noFill/>
                    </a:lnB>
                  </a:tcPr>
                </a:tc>
                <a:tc>
                  <a:txBody>
                    <a:bodyPr/>
                    <a:lstStyle/>
                    <a:p>
                      <a:pPr algn="ctr"/>
                      <a:r>
                        <a:rPr lang="en-GB">
                          <a:effectLst/>
                        </a:rPr>
                        <a:t>66</a:t>
                      </a:r>
                    </a:p>
                  </a:txBody>
                  <a:tcPr marL="47625" marR="47625" marT="47625" marB="47625" anchor="ctr">
                    <a:lnL>
                      <a:noFill/>
                    </a:lnL>
                    <a:lnR>
                      <a:noFill/>
                    </a:lnR>
                    <a:lnT>
                      <a:noFill/>
                    </a:lnT>
                    <a:lnB>
                      <a:noFill/>
                    </a:lnB>
                  </a:tcPr>
                </a:tc>
                <a:extLst>
                  <a:ext uri="{0D108BD9-81ED-4DB2-BD59-A6C34878D82A}">
                    <a16:rowId xmlns:a16="http://schemas.microsoft.com/office/drawing/2014/main" val="485891035"/>
                  </a:ext>
                </a:extLst>
              </a:tr>
              <a:tr h="517399">
                <a:tc>
                  <a:txBody>
                    <a:bodyPr/>
                    <a:lstStyle/>
                    <a:p>
                      <a:pPr algn="ctr"/>
                      <a:r>
                        <a:rPr lang="en-GB">
                          <a:effectLst/>
                        </a:rPr>
                        <a:t>II</a:t>
                      </a:r>
                    </a:p>
                  </a:txBody>
                  <a:tcPr marL="47625" marR="47625" marT="47625" marB="47625" anchor="ctr">
                    <a:lnL>
                      <a:noFill/>
                    </a:lnL>
                    <a:lnR>
                      <a:noFill/>
                    </a:lnR>
                    <a:lnT>
                      <a:noFill/>
                    </a:lnT>
                    <a:lnB>
                      <a:noFill/>
                    </a:lnB>
                  </a:tcPr>
                </a:tc>
                <a:tc>
                  <a:txBody>
                    <a:bodyPr/>
                    <a:lstStyle/>
                    <a:p>
                      <a:pPr algn="ctr"/>
                      <a:r>
                        <a:rPr lang="en-GB">
                          <a:effectLst/>
                        </a:rPr>
                        <a:t>4</a:t>
                      </a:r>
                    </a:p>
                  </a:txBody>
                  <a:tcPr marL="47625" marR="47625" marT="47625" marB="47625" anchor="ctr">
                    <a:lnL>
                      <a:noFill/>
                    </a:lnL>
                    <a:lnR>
                      <a:noFill/>
                    </a:lnR>
                    <a:lnT>
                      <a:noFill/>
                    </a:lnT>
                    <a:lnB>
                      <a:noFill/>
                    </a:lnB>
                  </a:tcPr>
                </a:tc>
                <a:tc>
                  <a:txBody>
                    <a:bodyPr/>
                    <a:lstStyle/>
                    <a:p>
                      <a:pPr algn="ctr"/>
                      <a:r>
                        <a:rPr lang="en-GB">
                          <a:effectLst/>
                        </a:rPr>
                        <a:t>5</a:t>
                      </a:r>
                    </a:p>
                  </a:txBody>
                  <a:tcPr marL="47625" marR="47625" marT="47625" marB="47625" anchor="ctr">
                    <a:lnL>
                      <a:noFill/>
                    </a:lnL>
                    <a:lnR>
                      <a:noFill/>
                    </a:lnR>
                    <a:lnT>
                      <a:noFill/>
                    </a:lnT>
                    <a:lnB>
                      <a:noFill/>
                    </a:lnB>
                  </a:tcPr>
                </a:tc>
                <a:tc>
                  <a:txBody>
                    <a:bodyPr/>
                    <a:lstStyle/>
                    <a:p>
                      <a:pPr algn="ctr"/>
                      <a:r>
                        <a:rPr lang="en-GB">
                          <a:effectLst/>
                        </a:rPr>
                        <a:t>16</a:t>
                      </a:r>
                    </a:p>
                  </a:txBody>
                  <a:tcPr marL="47625" marR="47625" marT="47625" marB="47625" anchor="ctr">
                    <a:lnL>
                      <a:noFill/>
                    </a:lnL>
                    <a:lnR>
                      <a:noFill/>
                    </a:lnR>
                    <a:lnT>
                      <a:noFill/>
                    </a:lnT>
                    <a:lnB>
                      <a:noFill/>
                    </a:lnB>
                  </a:tcPr>
                </a:tc>
                <a:tc>
                  <a:txBody>
                    <a:bodyPr/>
                    <a:lstStyle/>
                    <a:p>
                      <a:pPr algn="ctr"/>
                      <a:r>
                        <a:rPr lang="en-GB">
                          <a:effectLst/>
                        </a:rPr>
                        <a:t>72</a:t>
                      </a:r>
                    </a:p>
                  </a:txBody>
                  <a:tcPr marL="47625" marR="47625" marT="47625" marB="47625" anchor="ctr">
                    <a:lnL>
                      <a:noFill/>
                    </a:lnL>
                    <a:lnR>
                      <a:noFill/>
                    </a:lnR>
                    <a:lnT>
                      <a:noFill/>
                    </a:lnT>
                    <a:lnB>
                      <a:noFill/>
                    </a:lnB>
                  </a:tcPr>
                </a:tc>
                <a:extLst>
                  <a:ext uri="{0D108BD9-81ED-4DB2-BD59-A6C34878D82A}">
                    <a16:rowId xmlns:a16="http://schemas.microsoft.com/office/drawing/2014/main" val="3213427223"/>
                  </a:ext>
                </a:extLst>
              </a:tr>
              <a:tr h="517399">
                <a:tc>
                  <a:txBody>
                    <a:bodyPr/>
                    <a:lstStyle/>
                    <a:p>
                      <a:pPr algn="ctr"/>
                      <a:r>
                        <a:rPr lang="en-GB">
                          <a:effectLst/>
                        </a:rPr>
                        <a:t>IIIN</a:t>
                      </a:r>
                    </a:p>
                  </a:txBody>
                  <a:tcPr marL="47625" marR="47625" marT="47625" marB="47625" anchor="ctr">
                    <a:lnL>
                      <a:noFill/>
                    </a:lnL>
                    <a:lnR>
                      <a:noFill/>
                    </a:lnR>
                    <a:lnT>
                      <a:noFill/>
                    </a:lnT>
                    <a:lnB>
                      <a:noFill/>
                    </a:lnB>
                  </a:tcPr>
                </a:tc>
                <a:tc>
                  <a:txBody>
                    <a:bodyPr/>
                    <a:lstStyle/>
                    <a:p>
                      <a:pPr algn="ctr"/>
                      <a:r>
                        <a:rPr lang="en-GB">
                          <a:effectLst/>
                        </a:rPr>
                        <a:t>5</a:t>
                      </a:r>
                    </a:p>
                  </a:txBody>
                  <a:tcPr marL="47625" marR="47625" marT="47625" marB="47625" anchor="ctr">
                    <a:lnL>
                      <a:noFill/>
                    </a:lnL>
                    <a:lnR>
                      <a:noFill/>
                    </a:lnR>
                    <a:lnT>
                      <a:noFill/>
                    </a:lnT>
                    <a:lnB>
                      <a:noFill/>
                    </a:lnB>
                  </a:tcPr>
                </a:tc>
                <a:tc>
                  <a:txBody>
                    <a:bodyPr/>
                    <a:lstStyle/>
                    <a:p>
                      <a:pPr algn="ctr"/>
                      <a:r>
                        <a:rPr lang="en-GB">
                          <a:effectLst/>
                        </a:rPr>
                        <a:t>5</a:t>
                      </a:r>
                    </a:p>
                  </a:txBody>
                  <a:tcPr marL="47625" marR="47625" marT="47625" marB="47625" anchor="ctr">
                    <a:lnL>
                      <a:noFill/>
                    </a:lnL>
                    <a:lnR>
                      <a:noFill/>
                    </a:lnR>
                    <a:lnT>
                      <a:noFill/>
                    </a:lnT>
                    <a:lnB>
                      <a:noFill/>
                    </a:lnB>
                  </a:tcPr>
                </a:tc>
                <a:tc>
                  <a:txBody>
                    <a:bodyPr/>
                    <a:lstStyle/>
                    <a:p>
                      <a:pPr algn="ctr"/>
                      <a:r>
                        <a:rPr lang="en-GB">
                          <a:effectLst/>
                        </a:rPr>
                        <a:t>16</a:t>
                      </a:r>
                    </a:p>
                  </a:txBody>
                  <a:tcPr marL="47625" marR="47625" marT="47625" marB="47625" anchor="ctr">
                    <a:lnL>
                      <a:noFill/>
                    </a:lnL>
                    <a:lnR>
                      <a:noFill/>
                    </a:lnR>
                    <a:lnT>
                      <a:noFill/>
                    </a:lnT>
                    <a:lnB>
                      <a:noFill/>
                    </a:lnB>
                  </a:tcPr>
                </a:tc>
                <a:tc>
                  <a:txBody>
                    <a:bodyPr/>
                    <a:lstStyle/>
                    <a:p>
                      <a:pPr algn="ctr"/>
                      <a:r>
                        <a:rPr lang="en-GB">
                          <a:effectLst/>
                        </a:rPr>
                        <a:t>100</a:t>
                      </a:r>
                    </a:p>
                  </a:txBody>
                  <a:tcPr marL="47625" marR="47625" marT="47625" marB="47625" anchor="ctr">
                    <a:lnL>
                      <a:noFill/>
                    </a:lnL>
                    <a:lnR>
                      <a:noFill/>
                    </a:lnR>
                    <a:lnT>
                      <a:noFill/>
                    </a:lnT>
                    <a:lnB>
                      <a:noFill/>
                    </a:lnB>
                  </a:tcPr>
                </a:tc>
                <a:extLst>
                  <a:ext uri="{0D108BD9-81ED-4DB2-BD59-A6C34878D82A}">
                    <a16:rowId xmlns:a16="http://schemas.microsoft.com/office/drawing/2014/main" val="2272006115"/>
                  </a:ext>
                </a:extLst>
              </a:tr>
              <a:tr h="517399">
                <a:tc>
                  <a:txBody>
                    <a:bodyPr/>
                    <a:lstStyle/>
                    <a:p>
                      <a:pPr algn="ctr"/>
                      <a:r>
                        <a:rPr lang="en-GB">
                          <a:effectLst/>
                        </a:rPr>
                        <a:t>IIIM</a:t>
                      </a:r>
                    </a:p>
                  </a:txBody>
                  <a:tcPr marL="47625" marR="47625" marT="47625" marB="47625" anchor="ctr">
                    <a:lnL>
                      <a:noFill/>
                    </a:lnL>
                    <a:lnR>
                      <a:noFill/>
                    </a:lnR>
                    <a:lnT>
                      <a:noFill/>
                    </a:lnT>
                    <a:lnB>
                      <a:noFill/>
                    </a:lnB>
                  </a:tcPr>
                </a:tc>
                <a:tc>
                  <a:txBody>
                    <a:bodyPr/>
                    <a:lstStyle/>
                    <a:p>
                      <a:pPr algn="ctr"/>
                      <a:r>
                        <a:rPr lang="en-GB">
                          <a:effectLst/>
                        </a:rPr>
                        <a:t>5</a:t>
                      </a:r>
                    </a:p>
                  </a:txBody>
                  <a:tcPr marL="47625" marR="47625" marT="47625" marB="47625" anchor="ctr">
                    <a:lnL>
                      <a:noFill/>
                    </a:lnL>
                    <a:lnR>
                      <a:noFill/>
                    </a:lnR>
                    <a:lnT>
                      <a:noFill/>
                    </a:lnT>
                    <a:lnB>
                      <a:noFill/>
                    </a:lnB>
                  </a:tcPr>
                </a:tc>
                <a:tc>
                  <a:txBody>
                    <a:bodyPr/>
                    <a:lstStyle/>
                    <a:p>
                      <a:pPr algn="ctr"/>
                      <a:r>
                        <a:rPr lang="en-GB">
                          <a:effectLst/>
                        </a:rPr>
                        <a:t>6</a:t>
                      </a:r>
                    </a:p>
                  </a:txBody>
                  <a:tcPr marL="47625" marR="47625" marT="47625" marB="47625" anchor="ctr">
                    <a:lnL>
                      <a:noFill/>
                    </a:lnL>
                    <a:lnR>
                      <a:noFill/>
                    </a:lnR>
                    <a:lnT>
                      <a:noFill/>
                    </a:lnT>
                    <a:lnB>
                      <a:noFill/>
                    </a:lnB>
                  </a:tcPr>
                </a:tc>
                <a:tc>
                  <a:txBody>
                    <a:bodyPr/>
                    <a:lstStyle/>
                    <a:p>
                      <a:pPr algn="ctr"/>
                      <a:r>
                        <a:rPr lang="en-GB">
                          <a:effectLst/>
                        </a:rPr>
                        <a:t>26</a:t>
                      </a:r>
                    </a:p>
                  </a:txBody>
                  <a:tcPr marL="47625" marR="47625" marT="47625" marB="47625" anchor="ctr">
                    <a:lnL>
                      <a:noFill/>
                    </a:lnL>
                    <a:lnR>
                      <a:noFill/>
                    </a:lnR>
                    <a:lnT>
                      <a:noFill/>
                    </a:lnT>
                    <a:lnB>
                      <a:noFill/>
                    </a:lnB>
                  </a:tcPr>
                </a:tc>
                <a:tc>
                  <a:txBody>
                    <a:bodyPr/>
                    <a:lstStyle/>
                    <a:p>
                      <a:pPr algn="ctr"/>
                      <a:r>
                        <a:rPr lang="en-GB">
                          <a:effectLst/>
                        </a:rPr>
                        <a:t>117</a:t>
                      </a:r>
                    </a:p>
                  </a:txBody>
                  <a:tcPr marL="47625" marR="47625" marT="47625" marB="47625" anchor="ctr">
                    <a:lnL>
                      <a:noFill/>
                    </a:lnL>
                    <a:lnR>
                      <a:noFill/>
                    </a:lnR>
                    <a:lnT>
                      <a:noFill/>
                    </a:lnT>
                    <a:lnB>
                      <a:noFill/>
                    </a:lnB>
                  </a:tcPr>
                </a:tc>
                <a:extLst>
                  <a:ext uri="{0D108BD9-81ED-4DB2-BD59-A6C34878D82A}">
                    <a16:rowId xmlns:a16="http://schemas.microsoft.com/office/drawing/2014/main" val="2615947577"/>
                  </a:ext>
                </a:extLst>
              </a:tr>
              <a:tr h="517399">
                <a:tc>
                  <a:txBody>
                    <a:bodyPr/>
                    <a:lstStyle/>
                    <a:p>
                      <a:pPr algn="ctr"/>
                      <a:r>
                        <a:rPr lang="en-GB">
                          <a:effectLst/>
                        </a:rPr>
                        <a:t>IV</a:t>
                      </a:r>
                    </a:p>
                  </a:txBody>
                  <a:tcPr marL="47625" marR="47625" marT="47625" marB="47625" anchor="ctr">
                    <a:lnL>
                      <a:noFill/>
                    </a:lnL>
                    <a:lnR>
                      <a:noFill/>
                    </a:lnR>
                    <a:lnT>
                      <a:noFill/>
                    </a:lnT>
                    <a:lnB>
                      <a:noFill/>
                    </a:lnB>
                  </a:tcPr>
                </a:tc>
                <a:tc>
                  <a:txBody>
                    <a:bodyPr/>
                    <a:lstStyle/>
                    <a:p>
                      <a:pPr algn="ctr"/>
                      <a:r>
                        <a:rPr lang="en-GB">
                          <a:effectLst/>
                        </a:rPr>
                        <a:t>6</a:t>
                      </a:r>
                    </a:p>
                  </a:txBody>
                  <a:tcPr marL="47625" marR="47625" marT="47625" marB="47625" anchor="ctr">
                    <a:lnL>
                      <a:noFill/>
                    </a:lnL>
                    <a:lnR>
                      <a:noFill/>
                    </a:lnR>
                    <a:lnT>
                      <a:noFill/>
                    </a:lnT>
                    <a:lnB>
                      <a:noFill/>
                    </a:lnB>
                  </a:tcPr>
                </a:tc>
                <a:tc>
                  <a:txBody>
                    <a:bodyPr/>
                    <a:lstStyle/>
                    <a:p>
                      <a:pPr algn="ctr"/>
                      <a:r>
                        <a:rPr lang="en-GB">
                          <a:effectLst/>
                        </a:rPr>
                        <a:t>7</a:t>
                      </a:r>
                    </a:p>
                  </a:txBody>
                  <a:tcPr marL="47625" marR="47625" marT="47625" marB="47625" anchor="ctr">
                    <a:lnL>
                      <a:noFill/>
                    </a:lnL>
                    <a:lnR>
                      <a:noFill/>
                    </a:lnR>
                    <a:lnT>
                      <a:noFill/>
                    </a:lnT>
                    <a:lnB>
                      <a:noFill/>
                    </a:lnB>
                  </a:tcPr>
                </a:tc>
                <a:tc>
                  <a:txBody>
                    <a:bodyPr/>
                    <a:lstStyle/>
                    <a:p>
                      <a:pPr algn="ctr"/>
                      <a:r>
                        <a:rPr lang="en-GB">
                          <a:effectLst/>
                        </a:rPr>
                        <a:t>22</a:t>
                      </a:r>
                    </a:p>
                  </a:txBody>
                  <a:tcPr marL="47625" marR="47625" marT="47625" marB="47625" anchor="ctr">
                    <a:lnL>
                      <a:noFill/>
                    </a:lnL>
                    <a:lnR>
                      <a:noFill/>
                    </a:lnR>
                    <a:lnT>
                      <a:noFill/>
                    </a:lnT>
                    <a:lnB>
                      <a:noFill/>
                    </a:lnB>
                  </a:tcPr>
                </a:tc>
                <a:tc>
                  <a:txBody>
                    <a:bodyPr/>
                    <a:lstStyle/>
                    <a:p>
                      <a:pPr algn="ctr"/>
                      <a:r>
                        <a:rPr lang="en-GB">
                          <a:effectLst/>
                        </a:rPr>
                        <a:t>116</a:t>
                      </a:r>
                    </a:p>
                  </a:txBody>
                  <a:tcPr marL="47625" marR="47625" marT="47625" marB="47625" anchor="ctr">
                    <a:lnL>
                      <a:noFill/>
                    </a:lnL>
                    <a:lnR>
                      <a:noFill/>
                    </a:lnR>
                    <a:lnT>
                      <a:noFill/>
                    </a:lnT>
                    <a:lnB>
                      <a:noFill/>
                    </a:lnB>
                  </a:tcPr>
                </a:tc>
                <a:extLst>
                  <a:ext uri="{0D108BD9-81ED-4DB2-BD59-A6C34878D82A}">
                    <a16:rowId xmlns:a16="http://schemas.microsoft.com/office/drawing/2014/main" val="2398818836"/>
                  </a:ext>
                </a:extLst>
              </a:tr>
              <a:tr h="517399">
                <a:tc>
                  <a:txBody>
                    <a:bodyPr/>
                    <a:lstStyle/>
                    <a:p>
                      <a:pPr algn="ctr"/>
                      <a:r>
                        <a:rPr lang="en-GB">
                          <a:effectLst/>
                        </a:rPr>
                        <a:t>V</a:t>
                      </a:r>
                    </a:p>
                  </a:txBody>
                  <a:tcPr marL="47625" marR="47625" marT="47625" marB="47625" anchor="ctr">
                    <a:lnL>
                      <a:noFill/>
                    </a:lnL>
                    <a:lnR>
                      <a:noFill/>
                    </a:lnR>
                    <a:lnT>
                      <a:noFill/>
                    </a:lnT>
                    <a:lnB>
                      <a:noFill/>
                    </a:lnB>
                  </a:tcPr>
                </a:tc>
                <a:tc>
                  <a:txBody>
                    <a:bodyPr/>
                    <a:lstStyle/>
                    <a:p>
                      <a:pPr algn="ctr"/>
                      <a:r>
                        <a:rPr lang="en-GB">
                          <a:effectLst/>
                        </a:rPr>
                        <a:t>8</a:t>
                      </a:r>
                    </a:p>
                  </a:txBody>
                  <a:tcPr marL="47625" marR="47625" marT="47625" marB="47625" anchor="ctr">
                    <a:lnL>
                      <a:noFill/>
                    </a:lnL>
                    <a:lnR>
                      <a:noFill/>
                    </a:lnR>
                    <a:lnT>
                      <a:noFill/>
                    </a:lnT>
                    <a:lnB>
                      <a:noFill/>
                    </a:lnB>
                  </a:tcPr>
                </a:tc>
                <a:tc>
                  <a:txBody>
                    <a:bodyPr/>
                    <a:lstStyle/>
                    <a:p>
                      <a:pPr algn="ctr"/>
                      <a:r>
                        <a:rPr lang="en-GB">
                          <a:effectLst/>
                        </a:rPr>
                        <a:t>8</a:t>
                      </a:r>
                    </a:p>
                  </a:txBody>
                  <a:tcPr marL="47625" marR="47625" marT="47625" marB="47625" anchor="ctr">
                    <a:lnL>
                      <a:noFill/>
                    </a:lnL>
                    <a:lnR>
                      <a:noFill/>
                    </a:lnR>
                    <a:lnT>
                      <a:noFill/>
                    </a:lnT>
                    <a:lnB>
                      <a:noFill/>
                    </a:lnB>
                  </a:tcPr>
                </a:tc>
                <a:tc>
                  <a:txBody>
                    <a:bodyPr/>
                    <a:lstStyle/>
                    <a:p>
                      <a:pPr algn="ctr"/>
                      <a:r>
                        <a:rPr lang="en-GB">
                          <a:effectLst/>
                        </a:rPr>
                        <a:t>42</a:t>
                      </a:r>
                    </a:p>
                  </a:txBody>
                  <a:tcPr marL="47625" marR="47625" marT="47625" marB="47625" anchor="ctr">
                    <a:lnL>
                      <a:noFill/>
                    </a:lnL>
                    <a:lnR>
                      <a:noFill/>
                    </a:lnR>
                    <a:lnT>
                      <a:noFill/>
                    </a:lnT>
                    <a:lnB>
                      <a:noFill/>
                    </a:lnB>
                  </a:tcPr>
                </a:tc>
                <a:tc>
                  <a:txBody>
                    <a:bodyPr/>
                    <a:lstStyle/>
                    <a:p>
                      <a:pPr algn="ctr"/>
                      <a:r>
                        <a:rPr lang="en-GB" dirty="0">
                          <a:effectLst/>
                        </a:rPr>
                        <a:t>189</a:t>
                      </a:r>
                    </a:p>
                  </a:txBody>
                  <a:tcPr marL="47625" marR="47625" marT="47625" marB="47625" anchor="ctr">
                    <a:lnL>
                      <a:noFill/>
                    </a:lnL>
                    <a:lnR>
                      <a:noFill/>
                    </a:lnR>
                    <a:lnT>
                      <a:noFill/>
                    </a:lnT>
                    <a:lnB>
                      <a:noFill/>
                    </a:lnB>
                  </a:tcPr>
                </a:tc>
                <a:extLst>
                  <a:ext uri="{0D108BD9-81ED-4DB2-BD59-A6C34878D82A}">
                    <a16:rowId xmlns:a16="http://schemas.microsoft.com/office/drawing/2014/main" val="860741744"/>
                  </a:ext>
                </a:extLst>
              </a:tr>
            </a:tbl>
          </a:graphicData>
        </a:graphic>
      </p:graphicFrame>
      <p:sp>
        <p:nvSpPr>
          <p:cNvPr id="4" name="TextBox 3">
            <a:extLst>
              <a:ext uri="{FF2B5EF4-FFF2-40B4-BE49-F238E27FC236}">
                <a16:creationId xmlns:a16="http://schemas.microsoft.com/office/drawing/2014/main" id="{90400A23-95C5-7D45-8E7E-D8573B19A288}"/>
              </a:ext>
            </a:extLst>
          </p:cNvPr>
          <p:cNvSpPr txBox="1"/>
          <p:nvPr/>
        </p:nvSpPr>
        <p:spPr>
          <a:xfrm>
            <a:off x="1739154" y="276127"/>
            <a:ext cx="10165975" cy="461665"/>
          </a:xfrm>
          <a:prstGeom prst="rect">
            <a:avLst/>
          </a:prstGeom>
          <a:noFill/>
        </p:spPr>
        <p:txBody>
          <a:bodyPr wrap="square" rtlCol="0">
            <a:spAutoFit/>
          </a:bodyPr>
          <a:lstStyle/>
          <a:p>
            <a:r>
              <a:rPr lang="en-US" sz="2400" dirty="0">
                <a:latin typeface="Arial" panose="020B0604020202020204" pitchFamily="34" charset="0"/>
                <a:cs typeface="Arial" panose="020B0604020202020204" pitchFamily="34" charset="0"/>
              </a:rPr>
              <a:t>Table 2: Social Class and Health, 1991-93 and 1993-95</a:t>
            </a:r>
          </a:p>
        </p:txBody>
      </p:sp>
    </p:spTree>
    <p:extLst>
      <p:ext uri="{BB962C8B-B14F-4D97-AF65-F5344CB8AC3E}">
        <p14:creationId xmlns:p14="http://schemas.microsoft.com/office/powerpoint/2010/main" val="30357585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706DFC5-4353-C64F-9BF5-FD1BD5A80067}"/>
              </a:ext>
            </a:extLst>
          </p:cNvPr>
          <p:cNvSpPr txBox="1"/>
          <p:nvPr/>
        </p:nvSpPr>
        <p:spPr>
          <a:xfrm>
            <a:off x="340659" y="591671"/>
            <a:ext cx="11421035" cy="59093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Social class inequalities in the UK persist at every age and for all the major diseases. An analysis of health outcomes in England for the Global Burden of Disease study showed that males living in the most deprived region of England in 2013 had a life expectancy 8.2 years shorter than those living in the least deprived region, which was as large a difference as seen in 1990. Life expectancy for women living in the most deprived region in 2013 was 6.9 years shorter than for those in the least deprived region, an improvement since 1990 when the difference was 7.2 years. (Newton JN et al., 2015)</a:t>
            </a:r>
          </a:p>
          <a:p>
            <a:r>
              <a:rPr lang="en-GB" sz="2000" dirty="0">
                <a:latin typeface="Arial" panose="020B0604020202020204" pitchFamily="34" charset="0"/>
                <a:cs typeface="Arial" panose="020B0604020202020204" pitchFamily="34" charset="0"/>
              </a:rPr>
              <a:t> </a:t>
            </a:r>
          </a:p>
          <a:p>
            <a:r>
              <a:rPr lang="en-GB" sz="2000" dirty="0">
                <a:latin typeface="Arial" panose="020B0604020202020204" pitchFamily="34" charset="0"/>
                <a:cs typeface="Arial" panose="020B0604020202020204" pitchFamily="34" charset="0"/>
              </a:rPr>
              <a:t>The inverse relationship between deprivation and health outcomes though well established as shown above (Table 2 and recently in Newton JN et al 2015) is also slightly more complex as shown below. (Tables 2b, 3b and 4b).</a:t>
            </a:r>
          </a:p>
          <a:p>
            <a:r>
              <a:rPr lang="en-GB" sz="2000" dirty="0">
                <a:latin typeface="Arial" panose="020B0604020202020204" pitchFamily="34" charset="0"/>
                <a:cs typeface="Arial" panose="020B0604020202020204" pitchFamily="34" charset="0"/>
              </a:rPr>
              <a:t> </a:t>
            </a:r>
          </a:p>
          <a:p>
            <a:r>
              <a:rPr lang="en-GB" sz="2000" dirty="0">
                <a:latin typeface="Arial" panose="020B0604020202020204" pitchFamily="34" charset="0"/>
                <a:cs typeface="Arial" panose="020B0604020202020204" pitchFamily="34" charset="0"/>
              </a:rPr>
              <a:t>The table of Life Expectancy (LE) and Healthy Life Expectancy (HLE) at birth for both genders and by national deciles of area deprivation in England over a 3 year period (2009-2011) shows there is a difference in life expectancy by gender and level of deprivation throughout.</a:t>
            </a:r>
          </a:p>
          <a:p>
            <a:r>
              <a:rPr lang="en-GB" sz="2000" dirty="0">
                <a:latin typeface="Arial" panose="020B0604020202020204" pitchFamily="34" charset="0"/>
                <a:cs typeface="Arial" panose="020B0604020202020204" pitchFamily="34" charset="0"/>
              </a:rPr>
              <a:t> </a:t>
            </a:r>
          </a:p>
          <a:p>
            <a:r>
              <a:rPr lang="en-GB" sz="2000" dirty="0">
                <a:latin typeface="Arial" panose="020B0604020202020204" pitchFamily="34" charset="0"/>
                <a:cs typeface="Arial" panose="020B0604020202020204" pitchFamily="34" charset="0"/>
              </a:rPr>
              <a:t>Of importance was the largest differences in healthy life expectancy between neighbouring deciles were found between the most deprived area groupings.</a:t>
            </a:r>
          </a:p>
          <a:p>
            <a:endParaRPr lang="en-US" dirty="0"/>
          </a:p>
        </p:txBody>
      </p:sp>
    </p:spTree>
    <p:extLst>
      <p:ext uri="{BB962C8B-B14F-4D97-AF65-F5344CB8AC3E}">
        <p14:creationId xmlns:p14="http://schemas.microsoft.com/office/powerpoint/2010/main" val="10938240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5F3E1D62-F9BA-3E4A-88E0-A758A46883E5}"/>
              </a:ext>
            </a:extLst>
          </p:cNvPr>
          <p:cNvGraphicFramePr>
            <a:graphicFrameLocks noGrp="1"/>
          </p:cNvGraphicFramePr>
          <p:nvPr>
            <p:extLst>
              <p:ext uri="{D42A27DB-BD31-4B8C-83A1-F6EECF244321}">
                <p14:modId xmlns:p14="http://schemas.microsoft.com/office/powerpoint/2010/main" val="25114151"/>
              </p:ext>
            </p:extLst>
          </p:nvPr>
        </p:nvGraphicFramePr>
        <p:xfrm>
          <a:off x="286871" y="502024"/>
          <a:ext cx="11618257" cy="6131853"/>
        </p:xfrm>
        <a:graphic>
          <a:graphicData uri="http://schemas.openxmlformats.org/drawingml/2006/table">
            <a:tbl>
              <a:tblPr/>
              <a:tblGrid>
                <a:gridCol w="1263674">
                  <a:extLst>
                    <a:ext uri="{9D8B030D-6E8A-4147-A177-3AD203B41FA5}">
                      <a16:colId xmlns:a16="http://schemas.microsoft.com/office/drawing/2014/main" val="241535485"/>
                    </a:ext>
                  </a:extLst>
                </a:gridCol>
                <a:gridCol w="1150509">
                  <a:extLst>
                    <a:ext uri="{9D8B030D-6E8A-4147-A177-3AD203B41FA5}">
                      <a16:colId xmlns:a16="http://schemas.microsoft.com/office/drawing/2014/main" val="1182379573"/>
                    </a:ext>
                  </a:extLst>
                </a:gridCol>
                <a:gridCol w="1452282">
                  <a:extLst>
                    <a:ext uri="{9D8B030D-6E8A-4147-A177-3AD203B41FA5}">
                      <a16:colId xmlns:a16="http://schemas.microsoft.com/office/drawing/2014/main" val="3092249914"/>
                    </a:ext>
                  </a:extLst>
                </a:gridCol>
                <a:gridCol w="1244815">
                  <a:extLst>
                    <a:ext uri="{9D8B030D-6E8A-4147-A177-3AD203B41FA5}">
                      <a16:colId xmlns:a16="http://schemas.microsoft.com/office/drawing/2014/main" val="3047794980"/>
                    </a:ext>
                  </a:extLst>
                </a:gridCol>
                <a:gridCol w="1357977">
                  <a:extLst>
                    <a:ext uri="{9D8B030D-6E8A-4147-A177-3AD203B41FA5}">
                      <a16:colId xmlns:a16="http://schemas.microsoft.com/office/drawing/2014/main" val="3736487570"/>
                    </a:ext>
                  </a:extLst>
                </a:gridCol>
                <a:gridCol w="2376462">
                  <a:extLst>
                    <a:ext uri="{9D8B030D-6E8A-4147-A177-3AD203B41FA5}">
                      <a16:colId xmlns:a16="http://schemas.microsoft.com/office/drawing/2014/main" val="1867735403"/>
                    </a:ext>
                  </a:extLst>
                </a:gridCol>
                <a:gridCol w="2772538">
                  <a:extLst>
                    <a:ext uri="{9D8B030D-6E8A-4147-A177-3AD203B41FA5}">
                      <a16:colId xmlns:a16="http://schemas.microsoft.com/office/drawing/2014/main" val="1891408644"/>
                    </a:ext>
                  </a:extLst>
                </a:gridCol>
              </a:tblGrid>
              <a:tr h="1495923">
                <a:tc>
                  <a:txBody>
                    <a:bodyPr/>
                    <a:lstStyle/>
                    <a:p>
                      <a:pPr algn="ctr"/>
                      <a:r>
                        <a:rPr lang="en-GB" sz="1600">
                          <a:effectLst/>
                        </a:rPr>
                        <a:t>Decile</a:t>
                      </a:r>
                    </a:p>
                  </a:txBody>
                  <a:tcPr marL="42394" marR="42394" marT="42394" marB="42394" anchor="ctr">
                    <a:lnL>
                      <a:noFill/>
                    </a:lnL>
                    <a:lnR>
                      <a:noFill/>
                    </a:lnR>
                    <a:lnT>
                      <a:noFill/>
                    </a:lnT>
                    <a:lnB>
                      <a:noFill/>
                    </a:lnB>
                  </a:tcPr>
                </a:tc>
                <a:tc>
                  <a:txBody>
                    <a:bodyPr/>
                    <a:lstStyle/>
                    <a:p>
                      <a:pPr algn="ctr"/>
                      <a:r>
                        <a:rPr lang="en-GB" sz="1600">
                          <a:effectLst/>
                        </a:rPr>
                        <a:t>LE</a:t>
                      </a:r>
                    </a:p>
                    <a:p>
                      <a:pPr algn="ctr"/>
                      <a:r>
                        <a:rPr lang="en-GB" sz="1600">
                          <a:effectLst/>
                        </a:rPr>
                        <a:t>(MALE)</a:t>
                      </a:r>
                    </a:p>
                  </a:txBody>
                  <a:tcPr marL="42394" marR="42394" marT="42394" marB="42394" anchor="ctr">
                    <a:lnL>
                      <a:noFill/>
                    </a:lnL>
                    <a:lnR>
                      <a:noFill/>
                    </a:lnR>
                    <a:lnT>
                      <a:noFill/>
                    </a:lnT>
                    <a:lnB>
                      <a:noFill/>
                    </a:lnB>
                  </a:tcPr>
                </a:tc>
                <a:tc>
                  <a:txBody>
                    <a:bodyPr/>
                    <a:lstStyle/>
                    <a:p>
                      <a:pPr algn="ctr"/>
                      <a:r>
                        <a:rPr lang="en-GB" sz="1600">
                          <a:effectLst/>
                        </a:rPr>
                        <a:t>LE</a:t>
                      </a:r>
                    </a:p>
                    <a:p>
                      <a:pPr algn="ctr"/>
                      <a:r>
                        <a:rPr lang="en-GB" sz="1600">
                          <a:effectLst/>
                        </a:rPr>
                        <a:t>(FEMALE)</a:t>
                      </a:r>
                    </a:p>
                  </a:txBody>
                  <a:tcPr marL="42394" marR="42394" marT="42394" marB="42394" anchor="ctr">
                    <a:lnL>
                      <a:noFill/>
                    </a:lnL>
                    <a:lnR>
                      <a:noFill/>
                    </a:lnR>
                    <a:lnT>
                      <a:noFill/>
                    </a:lnT>
                    <a:lnB>
                      <a:noFill/>
                    </a:lnB>
                  </a:tcPr>
                </a:tc>
                <a:tc>
                  <a:txBody>
                    <a:bodyPr/>
                    <a:lstStyle/>
                    <a:p>
                      <a:pPr algn="ctr"/>
                      <a:r>
                        <a:rPr lang="en-GB" sz="1600">
                          <a:effectLst/>
                        </a:rPr>
                        <a:t>HLE</a:t>
                      </a:r>
                    </a:p>
                    <a:p>
                      <a:pPr algn="ctr"/>
                      <a:r>
                        <a:rPr lang="en-GB" sz="1600">
                          <a:effectLst/>
                        </a:rPr>
                        <a:t>(MALE)</a:t>
                      </a:r>
                    </a:p>
                  </a:txBody>
                  <a:tcPr marL="42394" marR="42394" marT="42394" marB="42394" anchor="ctr">
                    <a:lnL>
                      <a:noFill/>
                    </a:lnL>
                    <a:lnR>
                      <a:noFill/>
                    </a:lnR>
                    <a:lnT>
                      <a:noFill/>
                    </a:lnT>
                    <a:lnB>
                      <a:noFill/>
                    </a:lnB>
                  </a:tcPr>
                </a:tc>
                <a:tc>
                  <a:txBody>
                    <a:bodyPr/>
                    <a:lstStyle/>
                    <a:p>
                      <a:pPr algn="ctr"/>
                      <a:r>
                        <a:rPr lang="en-GB" sz="1600">
                          <a:effectLst/>
                        </a:rPr>
                        <a:t>HLE</a:t>
                      </a:r>
                    </a:p>
                    <a:p>
                      <a:pPr algn="ctr"/>
                      <a:r>
                        <a:rPr lang="en-GB" sz="1600">
                          <a:effectLst/>
                        </a:rPr>
                        <a:t>(FEMALE)</a:t>
                      </a:r>
                    </a:p>
                  </a:txBody>
                  <a:tcPr marL="42394" marR="42394" marT="42394" marB="42394" anchor="ctr">
                    <a:lnL>
                      <a:noFill/>
                    </a:lnL>
                    <a:lnR>
                      <a:noFill/>
                    </a:lnR>
                    <a:lnT>
                      <a:noFill/>
                    </a:lnT>
                    <a:lnB>
                      <a:noFill/>
                    </a:lnB>
                  </a:tcPr>
                </a:tc>
                <a:tc>
                  <a:txBody>
                    <a:bodyPr/>
                    <a:lstStyle/>
                    <a:p>
                      <a:pPr algn="ctr"/>
                      <a:r>
                        <a:rPr lang="en-GB" sz="1600">
                          <a:effectLst/>
                        </a:rPr>
                        <a:t>Proportion of life in 'Good' health (%)-MALES</a:t>
                      </a:r>
                    </a:p>
                  </a:txBody>
                  <a:tcPr marL="42394" marR="42394" marT="42394" marB="42394" anchor="ctr">
                    <a:lnL>
                      <a:noFill/>
                    </a:lnL>
                    <a:lnR>
                      <a:noFill/>
                    </a:lnR>
                    <a:lnT>
                      <a:noFill/>
                    </a:lnT>
                    <a:lnB>
                      <a:noFill/>
                    </a:lnB>
                  </a:tcPr>
                </a:tc>
                <a:tc>
                  <a:txBody>
                    <a:bodyPr/>
                    <a:lstStyle/>
                    <a:p>
                      <a:pPr algn="ctr"/>
                      <a:r>
                        <a:rPr lang="en-GB" sz="1600">
                          <a:effectLst/>
                        </a:rPr>
                        <a:t>Proportion of life in 'Good' health</a:t>
                      </a:r>
                    </a:p>
                    <a:p>
                      <a:pPr algn="ctr"/>
                      <a:r>
                        <a:rPr lang="en-GB" sz="1600">
                          <a:effectLst/>
                        </a:rPr>
                        <a:t> (%)-FEMALES</a:t>
                      </a:r>
                    </a:p>
                  </a:txBody>
                  <a:tcPr marL="42394" marR="42394" marT="42394" marB="42394" anchor="ctr">
                    <a:lnL>
                      <a:noFill/>
                    </a:lnL>
                    <a:lnR>
                      <a:noFill/>
                    </a:lnR>
                    <a:lnT>
                      <a:noFill/>
                    </a:lnT>
                    <a:lnB>
                      <a:noFill/>
                    </a:lnB>
                  </a:tcPr>
                </a:tc>
                <a:extLst>
                  <a:ext uri="{0D108BD9-81ED-4DB2-BD59-A6C34878D82A}">
                    <a16:rowId xmlns:a16="http://schemas.microsoft.com/office/drawing/2014/main" val="25422057"/>
                  </a:ext>
                </a:extLst>
              </a:tr>
              <a:tr h="463593">
                <a:tc>
                  <a:txBody>
                    <a:bodyPr/>
                    <a:lstStyle/>
                    <a:p>
                      <a:pPr algn="ctr"/>
                      <a:r>
                        <a:rPr lang="en-GB" sz="1600">
                          <a:effectLst/>
                        </a:rPr>
                        <a:t>1</a:t>
                      </a:r>
                    </a:p>
                  </a:txBody>
                  <a:tcPr marL="42394" marR="42394" marT="42394" marB="42394" anchor="ctr">
                    <a:lnL>
                      <a:noFill/>
                    </a:lnL>
                    <a:lnR>
                      <a:noFill/>
                    </a:lnR>
                    <a:lnT>
                      <a:noFill/>
                    </a:lnT>
                    <a:lnB>
                      <a:noFill/>
                    </a:lnB>
                  </a:tcPr>
                </a:tc>
                <a:tc>
                  <a:txBody>
                    <a:bodyPr/>
                    <a:lstStyle/>
                    <a:p>
                      <a:pPr algn="ctr"/>
                      <a:r>
                        <a:rPr lang="en-GB" sz="1600">
                          <a:effectLst/>
                        </a:rPr>
                        <a:t>73.4</a:t>
                      </a:r>
                    </a:p>
                  </a:txBody>
                  <a:tcPr marL="42394" marR="42394" marT="42394" marB="42394" anchor="ctr">
                    <a:lnL>
                      <a:noFill/>
                    </a:lnL>
                    <a:lnR>
                      <a:noFill/>
                    </a:lnR>
                    <a:lnT>
                      <a:noFill/>
                    </a:lnT>
                    <a:lnB>
                      <a:noFill/>
                    </a:lnB>
                  </a:tcPr>
                </a:tc>
                <a:tc>
                  <a:txBody>
                    <a:bodyPr/>
                    <a:lstStyle/>
                    <a:p>
                      <a:pPr algn="ctr"/>
                      <a:r>
                        <a:rPr lang="en-GB" sz="1600">
                          <a:effectLst/>
                        </a:rPr>
                        <a:t>78.9</a:t>
                      </a:r>
                    </a:p>
                  </a:txBody>
                  <a:tcPr marL="42394" marR="42394" marT="42394" marB="42394" anchor="ctr">
                    <a:lnL>
                      <a:noFill/>
                    </a:lnL>
                    <a:lnR>
                      <a:noFill/>
                    </a:lnR>
                    <a:lnT>
                      <a:noFill/>
                    </a:lnT>
                    <a:lnB>
                      <a:noFill/>
                    </a:lnB>
                  </a:tcPr>
                </a:tc>
                <a:tc>
                  <a:txBody>
                    <a:bodyPr/>
                    <a:lstStyle/>
                    <a:p>
                      <a:pPr algn="ctr"/>
                      <a:r>
                        <a:rPr lang="en-GB" sz="1600">
                          <a:effectLst/>
                        </a:rPr>
                        <a:t>52.1</a:t>
                      </a:r>
                    </a:p>
                  </a:txBody>
                  <a:tcPr marL="42394" marR="42394" marT="42394" marB="42394" anchor="ctr">
                    <a:lnL>
                      <a:noFill/>
                    </a:lnL>
                    <a:lnR>
                      <a:noFill/>
                    </a:lnR>
                    <a:lnT>
                      <a:noFill/>
                    </a:lnT>
                    <a:lnB>
                      <a:noFill/>
                    </a:lnB>
                  </a:tcPr>
                </a:tc>
                <a:tc>
                  <a:txBody>
                    <a:bodyPr/>
                    <a:lstStyle/>
                    <a:p>
                      <a:pPr algn="ctr"/>
                      <a:r>
                        <a:rPr lang="en-GB" sz="1600">
                          <a:effectLst/>
                        </a:rPr>
                        <a:t>52.5</a:t>
                      </a:r>
                    </a:p>
                  </a:txBody>
                  <a:tcPr marL="42394" marR="42394" marT="42394" marB="42394" anchor="ctr">
                    <a:lnL>
                      <a:noFill/>
                    </a:lnL>
                    <a:lnR>
                      <a:noFill/>
                    </a:lnR>
                    <a:lnT>
                      <a:noFill/>
                    </a:lnT>
                    <a:lnB>
                      <a:noFill/>
                    </a:lnB>
                  </a:tcPr>
                </a:tc>
                <a:tc>
                  <a:txBody>
                    <a:bodyPr/>
                    <a:lstStyle/>
                    <a:p>
                      <a:pPr algn="ctr"/>
                      <a:r>
                        <a:rPr lang="en-GB" sz="1600">
                          <a:effectLst/>
                        </a:rPr>
                        <a:t>70.9</a:t>
                      </a:r>
                    </a:p>
                  </a:txBody>
                  <a:tcPr marL="42394" marR="42394" marT="42394" marB="42394" anchor="ctr">
                    <a:lnL>
                      <a:noFill/>
                    </a:lnL>
                    <a:lnR>
                      <a:noFill/>
                    </a:lnR>
                    <a:lnT>
                      <a:noFill/>
                    </a:lnT>
                    <a:lnB>
                      <a:noFill/>
                    </a:lnB>
                  </a:tcPr>
                </a:tc>
                <a:tc>
                  <a:txBody>
                    <a:bodyPr/>
                    <a:lstStyle/>
                    <a:p>
                      <a:pPr algn="ctr"/>
                      <a:r>
                        <a:rPr lang="en-GB" sz="1600">
                          <a:effectLst/>
                        </a:rPr>
                        <a:t>66.5</a:t>
                      </a:r>
                    </a:p>
                  </a:txBody>
                  <a:tcPr marL="42394" marR="42394" marT="42394" marB="42394" anchor="ctr">
                    <a:lnL>
                      <a:noFill/>
                    </a:lnL>
                    <a:lnR>
                      <a:noFill/>
                    </a:lnR>
                    <a:lnT>
                      <a:noFill/>
                    </a:lnT>
                    <a:lnB>
                      <a:noFill/>
                    </a:lnB>
                  </a:tcPr>
                </a:tc>
                <a:extLst>
                  <a:ext uri="{0D108BD9-81ED-4DB2-BD59-A6C34878D82A}">
                    <a16:rowId xmlns:a16="http://schemas.microsoft.com/office/drawing/2014/main" val="4050399743"/>
                  </a:ext>
                </a:extLst>
              </a:tr>
              <a:tr h="463593">
                <a:tc>
                  <a:txBody>
                    <a:bodyPr/>
                    <a:lstStyle/>
                    <a:p>
                      <a:pPr algn="ctr"/>
                      <a:r>
                        <a:rPr lang="en-GB" sz="1600">
                          <a:effectLst/>
                        </a:rPr>
                        <a:t>2</a:t>
                      </a:r>
                    </a:p>
                  </a:txBody>
                  <a:tcPr marL="42394" marR="42394" marT="42394" marB="42394" anchor="ctr">
                    <a:lnL>
                      <a:noFill/>
                    </a:lnL>
                    <a:lnR>
                      <a:noFill/>
                    </a:lnR>
                    <a:lnT>
                      <a:noFill/>
                    </a:lnT>
                    <a:lnB>
                      <a:noFill/>
                    </a:lnB>
                  </a:tcPr>
                </a:tc>
                <a:tc>
                  <a:txBody>
                    <a:bodyPr/>
                    <a:lstStyle/>
                    <a:p>
                      <a:pPr algn="ctr"/>
                      <a:r>
                        <a:rPr lang="en-GB" sz="1600">
                          <a:effectLst/>
                        </a:rPr>
                        <a:t>75.5</a:t>
                      </a:r>
                    </a:p>
                  </a:txBody>
                  <a:tcPr marL="42394" marR="42394" marT="42394" marB="42394" anchor="ctr">
                    <a:lnL>
                      <a:noFill/>
                    </a:lnL>
                    <a:lnR>
                      <a:noFill/>
                    </a:lnR>
                    <a:lnT>
                      <a:noFill/>
                    </a:lnT>
                    <a:lnB>
                      <a:noFill/>
                    </a:lnB>
                  </a:tcPr>
                </a:tc>
                <a:tc>
                  <a:txBody>
                    <a:bodyPr/>
                    <a:lstStyle/>
                    <a:p>
                      <a:pPr algn="ctr"/>
                      <a:r>
                        <a:rPr lang="en-GB" sz="1600">
                          <a:effectLst/>
                        </a:rPr>
                        <a:t>80.4</a:t>
                      </a:r>
                    </a:p>
                  </a:txBody>
                  <a:tcPr marL="42394" marR="42394" marT="42394" marB="42394" anchor="ctr">
                    <a:lnL>
                      <a:noFill/>
                    </a:lnL>
                    <a:lnR>
                      <a:noFill/>
                    </a:lnR>
                    <a:lnT>
                      <a:noFill/>
                    </a:lnT>
                    <a:lnB>
                      <a:noFill/>
                    </a:lnB>
                  </a:tcPr>
                </a:tc>
                <a:tc>
                  <a:txBody>
                    <a:bodyPr/>
                    <a:lstStyle/>
                    <a:p>
                      <a:pPr algn="ctr"/>
                      <a:r>
                        <a:rPr lang="en-GB" sz="1600">
                          <a:effectLst/>
                        </a:rPr>
                        <a:t>55.8</a:t>
                      </a:r>
                    </a:p>
                  </a:txBody>
                  <a:tcPr marL="42394" marR="42394" marT="42394" marB="42394" anchor="ctr">
                    <a:lnL>
                      <a:noFill/>
                    </a:lnL>
                    <a:lnR>
                      <a:noFill/>
                    </a:lnR>
                    <a:lnT>
                      <a:noFill/>
                    </a:lnT>
                    <a:lnB>
                      <a:noFill/>
                    </a:lnB>
                  </a:tcPr>
                </a:tc>
                <a:tc>
                  <a:txBody>
                    <a:bodyPr/>
                    <a:lstStyle/>
                    <a:p>
                      <a:pPr algn="ctr"/>
                      <a:r>
                        <a:rPr lang="en-GB" sz="1600">
                          <a:effectLst/>
                        </a:rPr>
                        <a:t>56.1</a:t>
                      </a:r>
                    </a:p>
                  </a:txBody>
                  <a:tcPr marL="42394" marR="42394" marT="42394" marB="42394" anchor="ctr">
                    <a:lnL>
                      <a:noFill/>
                    </a:lnL>
                    <a:lnR>
                      <a:noFill/>
                    </a:lnR>
                    <a:lnT>
                      <a:noFill/>
                    </a:lnT>
                    <a:lnB>
                      <a:noFill/>
                    </a:lnB>
                  </a:tcPr>
                </a:tc>
                <a:tc>
                  <a:txBody>
                    <a:bodyPr/>
                    <a:lstStyle/>
                    <a:p>
                      <a:pPr algn="ctr"/>
                      <a:r>
                        <a:rPr lang="en-GB" sz="1600">
                          <a:effectLst/>
                        </a:rPr>
                        <a:t>73.9</a:t>
                      </a:r>
                    </a:p>
                  </a:txBody>
                  <a:tcPr marL="42394" marR="42394" marT="42394" marB="42394" anchor="ctr">
                    <a:lnL>
                      <a:noFill/>
                    </a:lnL>
                    <a:lnR>
                      <a:noFill/>
                    </a:lnR>
                    <a:lnT>
                      <a:noFill/>
                    </a:lnT>
                    <a:lnB>
                      <a:noFill/>
                    </a:lnB>
                  </a:tcPr>
                </a:tc>
                <a:tc>
                  <a:txBody>
                    <a:bodyPr/>
                    <a:lstStyle/>
                    <a:p>
                      <a:pPr algn="ctr"/>
                      <a:r>
                        <a:rPr lang="en-GB" sz="1600">
                          <a:effectLst/>
                        </a:rPr>
                        <a:t>69.7</a:t>
                      </a:r>
                    </a:p>
                  </a:txBody>
                  <a:tcPr marL="42394" marR="42394" marT="42394" marB="42394" anchor="ctr">
                    <a:lnL>
                      <a:noFill/>
                    </a:lnL>
                    <a:lnR>
                      <a:noFill/>
                    </a:lnR>
                    <a:lnT>
                      <a:noFill/>
                    </a:lnT>
                    <a:lnB>
                      <a:noFill/>
                    </a:lnB>
                  </a:tcPr>
                </a:tc>
                <a:extLst>
                  <a:ext uri="{0D108BD9-81ED-4DB2-BD59-A6C34878D82A}">
                    <a16:rowId xmlns:a16="http://schemas.microsoft.com/office/drawing/2014/main" val="3953449089"/>
                  </a:ext>
                </a:extLst>
              </a:tr>
              <a:tr h="463593">
                <a:tc>
                  <a:txBody>
                    <a:bodyPr/>
                    <a:lstStyle/>
                    <a:p>
                      <a:pPr algn="ctr"/>
                      <a:r>
                        <a:rPr lang="en-GB" sz="1600">
                          <a:effectLst/>
                        </a:rPr>
                        <a:t>3</a:t>
                      </a:r>
                    </a:p>
                  </a:txBody>
                  <a:tcPr marL="42394" marR="42394" marT="42394" marB="42394" anchor="ctr">
                    <a:lnL>
                      <a:noFill/>
                    </a:lnL>
                    <a:lnR>
                      <a:noFill/>
                    </a:lnR>
                    <a:lnT>
                      <a:noFill/>
                    </a:lnT>
                    <a:lnB>
                      <a:noFill/>
                    </a:lnB>
                  </a:tcPr>
                </a:tc>
                <a:tc>
                  <a:txBody>
                    <a:bodyPr/>
                    <a:lstStyle/>
                    <a:p>
                      <a:pPr algn="ctr"/>
                      <a:r>
                        <a:rPr lang="en-GB" sz="1600">
                          <a:effectLst/>
                        </a:rPr>
                        <a:t>76.8</a:t>
                      </a:r>
                    </a:p>
                  </a:txBody>
                  <a:tcPr marL="42394" marR="42394" marT="42394" marB="42394" anchor="ctr">
                    <a:lnL>
                      <a:noFill/>
                    </a:lnL>
                    <a:lnR>
                      <a:noFill/>
                    </a:lnR>
                    <a:lnT>
                      <a:noFill/>
                    </a:lnT>
                    <a:lnB>
                      <a:noFill/>
                    </a:lnB>
                  </a:tcPr>
                </a:tc>
                <a:tc>
                  <a:txBody>
                    <a:bodyPr/>
                    <a:lstStyle/>
                    <a:p>
                      <a:pPr algn="ctr"/>
                      <a:r>
                        <a:rPr lang="en-GB" sz="1600">
                          <a:effectLst/>
                        </a:rPr>
                        <a:t>81.2</a:t>
                      </a:r>
                    </a:p>
                  </a:txBody>
                  <a:tcPr marL="42394" marR="42394" marT="42394" marB="42394" anchor="ctr">
                    <a:lnL>
                      <a:noFill/>
                    </a:lnL>
                    <a:lnR>
                      <a:noFill/>
                    </a:lnR>
                    <a:lnT>
                      <a:noFill/>
                    </a:lnT>
                    <a:lnB>
                      <a:noFill/>
                    </a:lnB>
                  </a:tcPr>
                </a:tc>
                <a:tc>
                  <a:txBody>
                    <a:bodyPr/>
                    <a:lstStyle/>
                    <a:p>
                      <a:pPr algn="ctr"/>
                      <a:r>
                        <a:rPr lang="en-GB" sz="1600">
                          <a:effectLst/>
                        </a:rPr>
                        <a:t>58.4</a:t>
                      </a:r>
                    </a:p>
                  </a:txBody>
                  <a:tcPr marL="42394" marR="42394" marT="42394" marB="42394" anchor="ctr">
                    <a:lnL>
                      <a:noFill/>
                    </a:lnL>
                    <a:lnR>
                      <a:noFill/>
                    </a:lnR>
                    <a:lnT>
                      <a:noFill/>
                    </a:lnT>
                    <a:lnB>
                      <a:noFill/>
                    </a:lnB>
                  </a:tcPr>
                </a:tc>
                <a:tc>
                  <a:txBody>
                    <a:bodyPr/>
                    <a:lstStyle/>
                    <a:p>
                      <a:pPr algn="ctr"/>
                      <a:r>
                        <a:rPr lang="en-GB" sz="1600">
                          <a:effectLst/>
                        </a:rPr>
                        <a:t>59.7</a:t>
                      </a:r>
                    </a:p>
                  </a:txBody>
                  <a:tcPr marL="42394" marR="42394" marT="42394" marB="42394" anchor="ctr">
                    <a:lnL>
                      <a:noFill/>
                    </a:lnL>
                    <a:lnR>
                      <a:noFill/>
                    </a:lnR>
                    <a:lnT>
                      <a:noFill/>
                    </a:lnT>
                    <a:lnB>
                      <a:noFill/>
                    </a:lnB>
                  </a:tcPr>
                </a:tc>
                <a:tc>
                  <a:txBody>
                    <a:bodyPr/>
                    <a:lstStyle/>
                    <a:p>
                      <a:pPr algn="ctr"/>
                      <a:r>
                        <a:rPr lang="en-GB" sz="1600">
                          <a:effectLst/>
                        </a:rPr>
                        <a:t>76.0</a:t>
                      </a:r>
                    </a:p>
                  </a:txBody>
                  <a:tcPr marL="42394" marR="42394" marT="42394" marB="42394" anchor="ctr">
                    <a:lnL>
                      <a:noFill/>
                    </a:lnL>
                    <a:lnR>
                      <a:noFill/>
                    </a:lnR>
                    <a:lnT>
                      <a:noFill/>
                    </a:lnT>
                    <a:lnB>
                      <a:noFill/>
                    </a:lnB>
                  </a:tcPr>
                </a:tc>
                <a:tc>
                  <a:txBody>
                    <a:bodyPr/>
                    <a:lstStyle/>
                    <a:p>
                      <a:pPr algn="ctr"/>
                      <a:r>
                        <a:rPr lang="en-GB" sz="1600">
                          <a:effectLst/>
                        </a:rPr>
                        <a:t>73.4</a:t>
                      </a:r>
                    </a:p>
                  </a:txBody>
                  <a:tcPr marL="42394" marR="42394" marT="42394" marB="42394" anchor="ctr">
                    <a:lnL>
                      <a:noFill/>
                    </a:lnL>
                    <a:lnR>
                      <a:noFill/>
                    </a:lnR>
                    <a:lnT>
                      <a:noFill/>
                    </a:lnT>
                    <a:lnB>
                      <a:noFill/>
                    </a:lnB>
                  </a:tcPr>
                </a:tc>
                <a:extLst>
                  <a:ext uri="{0D108BD9-81ED-4DB2-BD59-A6C34878D82A}">
                    <a16:rowId xmlns:a16="http://schemas.microsoft.com/office/drawing/2014/main" val="2237840486"/>
                  </a:ext>
                </a:extLst>
              </a:tr>
              <a:tr h="463593">
                <a:tc>
                  <a:txBody>
                    <a:bodyPr/>
                    <a:lstStyle/>
                    <a:p>
                      <a:pPr algn="ctr"/>
                      <a:r>
                        <a:rPr lang="en-GB" sz="1600">
                          <a:effectLst/>
                        </a:rPr>
                        <a:t>4</a:t>
                      </a:r>
                    </a:p>
                  </a:txBody>
                  <a:tcPr marL="42394" marR="42394" marT="42394" marB="42394" anchor="ctr">
                    <a:lnL>
                      <a:noFill/>
                    </a:lnL>
                    <a:lnR>
                      <a:noFill/>
                    </a:lnR>
                    <a:lnT>
                      <a:noFill/>
                    </a:lnT>
                    <a:lnB>
                      <a:noFill/>
                    </a:lnB>
                  </a:tcPr>
                </a:tc>
                <a:tc>
                  <a:txBody>
                    <a:bodyPr/>
                    <a:lstStyle/>
                    <a:p>
                      <a:pPr algn="ctr"/>
                      <a:r>
                        <a:rPr lang="en-GB" sz="1600">
                          <a:effectLst/>
                        </a:rPr>
                        <a:t>78.0</a:t>
                      </a:r>
                    </a:p>
                  </a:txBody>
                  <a:tcPr marL="42394" marR="42394" marT="42394" marB="42394" anchor="ctr">
                    <a:lnL>
                      <a:noFill/>
                    </a:lnL>
                    <a:lnR>
                      <a:noFill/>
                    </a:lnR>
                    <a:lnT>
                      <a:noFill/>
                    </a:lnT>
                    <a:lnB>
                      <a:noFill/>
                    </a:lnB>
                  </a:tcPr>
                </a:tc>
                <a:tc>
                  <a:txBody>
                    <a:bodyPr/>
                    <a:lstStyle/>
                    <a:p>
                      <a:pPr algn="ctr"/>
                      <a:r>
                        <a:rPr lang="en-GB" sz="1600">
                          <a:effectLst/>
                        </a:rPr>
                        <a:t>82.1</a:t>
                      </a:r>
                    </a:p>
                  </a:txBody>
                  <a:tcPr marL="42394" marR="42394" marT="42394" marB="42394" anchor="ctr">
                    <a:lnL>
                      <a:noFill/>
                    </a:lnL>
                    <a:lnR>
                      <a:noFill/>
                    </a:lnR>
                    <a:lnT>
                      <a:noFill/>
                    </a:lnT>
                    <a:lnB>
                      <a:noFill/>
                    </a:lnB>
                  </a:tcPr>
                </a:tc>
                <a:tc>
                  <a:txBody>
                    <a:bodyPr/>
                    <a:lstStyle/>
                    <a:p>
                      <a:pPr algn="ctr"/>
                      <a:r>
                        <a:rPr lang="en-GB" sz="1600">
                          <a:effectLst/>
                        </a:rPr>
                        <a:t>61.2</a:t>
                      </a:r>
                    </a:p>
                  </a:txBody>
                  <a:tcPr marL="42394" marR="42394" marT="42394" marB="42394" anchor="ctr">
                    <a:lnL>
                      <a:noFill/>
                    </a:lnL>
                    <a:lnR>
                      <a:noFill/>
                    </a:lnR>
                    <a:lnT>
                      <a:noFill/>
                    </a:lnT>
                    <a:lnB>
                      <a:noFill/>
                    </a:lnB>
                  </a:tcPr>
                </a:tc>
                <a:tc>
                  <a:txBody>
                    <a:bodyPr/>
                    <a:lstStyle/>
                    <a:p>
                      <a:pPr algn="ctr"/>
                      <a:r>
                        <a:rPr lang="en-GB" sz="1600">
                          <a:effectLst/>
                        </a:rPr>
                        <a:t>61.7</a:t>
                      </a:r>
                    </a:p>
                  </a:txBody>
                  <a:tcPr marL="42394" marR="42394" marT="42394" marB="42394" anchor="ctr">
                    <a:lnL>
                      <a:noFill/>
                    </a:lnL>
                    <a:lnR>
                      <a:noFill/>
                    </a:lnR>
                    <a:lnT>
                      <a:noFill/>
                    </a:lnT>
                    <a:lnB>
                      <a:noFill/>
                    </a:lnB>
                  </a:tcPr>
                </a:tc>
                <a:tc>
                  <a:txBody>
                    <a:bodyPr/>
                    <a:lstStyle/>
                    <a:p>
                      <a:pPr algn="ctr"/>
                      <a:r>
                        <a:rPr lang="en-GB" sz="1600">
                          <a:effectLst/>
                        </a:rPr>
                        <a:t>78.4</a:t>
                      </a:r>
                    </a:p>
                  </a:txBody>
                  <a:tcPr marL="42394" marR="42394" marT="42394" marB="42394" anchor="ctr">
                    <a:lnL>
                      <a:noFill/>
                    </a:lnL>
                    <a:lnR>
                      <a:noFill/>
                    </a:lnR>
                    <a:lnT>
                      <a:noFill/>
                    </a:lnT>
                    <a:lnB>
                      <a:noFill/>
                    </a:lnB>
                  </a:tcPr>
                </a:tc>
                <a:tc>
                  <a:txBody>
                    <a:bodyPr/>
                    <a:lstStyle/>
                    <a:p>
                      <a:pPr algn="ctr"/>
                      <a:r>
                        <a:rPr lang="en-GB" sz="1600">
                          <a:effectLst/>
                        </a:rPr>
                        <a:t>75.1</a:t>
                      </a:r>
                    </a:p>
                  </a:txBody>
                  <a:tcPr marL="42394" marR="42394" marT="42394" marB="42394" anchor="ctr">
                    <a:lnL>
                      <a:noFill/>
                    </a:lnL>
                    <a:lnR>
                      <a:noFill/>
                    </a:lnR>
                    <a:lnT>
                      <a:noFill/>
                    </a:lnT>
                    <a:lnB>
                      <a:noFill/>
                    </a:lnB>
                  </a:tcPr>
                </a:tc>
                <a:extLst>
                  <a:ext uri="{0D108BD9-81ED-4DB2-BD59-A6C34878D82A}">
                    <a16:rowId xmlns:a16="http://schemas.microsoft.com/office/drawing/2014/main" val="2485081629"/>
                  </a:ext>
                </a:extLst>
              </a:tr>
              <a:tr h="463593">
                <a:tc>
                  <a:txBody>
                    <a:bodyPr/>
                    <a:lstStyle/>
                    <a:p>
                      <a:pPr algn="ctr"/>
                      <a:r>
                        <a:rPr lang="en-GB" sz="1600">
                          <a:effectLst/>
                        </a:rPr>
                        <a:t>5</a:t>
                      </a:r>
                    </a:p>
                  </a:txBody>
                  <a:tcPr marL="42394" marR="42394" marT="42394" marB="42394" anchor="ctr">
                    <a:lnL>
                      <a:noFill/>
                    </a:lnL>
                    <a:lnR>
                      <a:noFill/>
                    </a:lnR>
                    <a:lnT>
                      <a:noFill/>
                    </a:lnT>
                    <a:lnB>
                      <a:noFill/>
                    </a:lnB>
                  </a:tcPr>
                </a:tc>
                <a:tc>
                  <a:txBody>
                    <a:bodyPr/>
                    <a:lstStyle/>
                    <a:p>
                      <a:pPr algn="ctr"/>
                      <a:r>
                        <a:rPr lang="en-GB" sz="1600">
                          <a:effectLst/>
                        </a:rPr>
                        <a:t>79.0</a:t>
                      </a:r>
                    </a:p>
                  </a:txBody>
                  <a:tcPr marL="42394" marR="42394" marT="42394" marB="42394" anchor="ctr">
                    <a:lnL>
                      <a:noFill/>
                    </a:lnL>
                    <a:lnR>
                      <a:noFill/>
                    </a:lnR>
                    <a:lnT>
                      <a:noFill/>
                    </a:lnT>
                    <a:lnB>
                      <a:noFill/>
                    </a:lnB>
                  </a:tcPr>
                </a:tc>
                <a:tc>
                  <a:txBody>
                    <a:bodyPr/>
                    <a:lstStyle/>
                    <a:p>
                      <a:pPr algn="ctr"/>
                      <a:r>
                        <a:rPr lang="en-GB" sz="1600">
                          <a:effectLst/>
                        </a:rPr>
                        <a:t>83.0</a:t>
                      </a:r>
                    </a:p>
                  </a:txBody>
                  <a:tcPr marL="42394" marR="42394" marT="42394" marB="42394" anchor="ctr">
                    <a:lnL>
                      <a:noFill/>
                    </a:lnL>
                    <a:lnR>
                      <a:noFill/>
                    </a:lnR>
                    <a:lnT>
                      <a:noFill/>
                    </a:lnT>
                    <a:lnB>
                      <a:noFill/>
                    </a:lnB>
                  </a:tcPr>
                </a:tc>
                <a:tc>
                  <a:txBody>
                    <a:bodyPr/>
                    <a:lstStyle/>
                    <a:p>
                      <a:pPr algn="ctr"/>
                      <a:r>
                        <a:rPr lang="en-GB" sz="1600">
                          <a:effectLst/>
                        </a:rPr>
                        <a:t>63.5</a:t>
                      </a:r>
                    </a:p>
                  </a:txBody>
                  <a:tcPr marL="42394" marR="42394" marT="42394" marB="42394" anchor="ctr">
                    <a:lnL>
                      <a:noFill/>
                    </a:lnL>
                    <a:lnR>
                      <a:noFill/>
                    </a:lnR>
                    <a:lnT>
                      <a:noFill/>
                    </a:lnT>
                    <a:lnB>
                      <a:noFill/>
                    </a:lnB>
                  </a:tcPr>
                </a:tc>
                <a:tc>
                  <a:txBody>
                    <a:bodyPr/>
                    <a:lstStyle/>
                    <a:p>
                      <a:pPr algn="ctr"/>
                      <a:r>
                        <a:rPr lang="en-GB" sz="1600">
                          <a:effectLst/>
                        </a:rPr>
                        <a:t>64.3</a:t>
                      </a:r>
                    </a:p>
                  </a:txBody>
                  <a:tcPr marL="42394" marR="42394" marT="42394" marB="42394" anchor="ctr">
                    <a:lnL>
                      <a:noFill/>
                    </a:lnL>
                    <a:lnR>
                      <a:noFill/>
                    </a:lnR>
                    <a:lnT>
                      <a:noFill/>
                    </a:lnT>
                    <a:lnB>
                      <a:noFill/>
                    </a:lnB>
                  </a:tcPr>
                </a:tc>
                <a:tc>
                  <a:txBody>
                    <a:bodyPr/>
                    <a:lstStyle/>
                    <a:p>
                      <a:pPr algn="ctr"/>
                      <a:r>
                        <a:rPr lang="en-GB" sz="1600">
                          <a:effectLst/>
                        </a:rPr>
                        <a:t>80.4</a:t>
                      </a:r>
                    </a:p>
                  </a:txBody>
                  <a:tcPr marL="42394" marR="42394" marT="42394" marB="42394" anchor="ctr">
                    <a:lnL>
                      <a:noFill/>
                    </a:lnL>
                    <a:lnR>
                      <a:noFill/>
                    </a:lnR>
                    <a:lnT>
                      <a:noFill/>
                    </a:lnT>
                    <a:lnB>
                      <a:noFill/>
                    </a:lnB>
                  </a:tcPr>
                </a:tc>
                <a:tc>
                  <a:txBody>
                    <a:bodyPr/>
                    <a:lstStyle/>
                    <a:p>
                      <a:pPr algn="ctr"/>
                      <a:r>
                        <a:rPr lang="en-GB" sz="1600">
                          <a:effectLst/>
                        </a:rPr>
                        <a:t>77.4</a:t>
                      </a:r>
                    </a:p>
                  </a:txBody>
                  <a:tcPr marL="42394" marR="42394" marT="42394" marB="42394" anchor="ctr">
                    <a:lnL>
                      <a:noFill/>
                    </a:lnL>
                    <a:lnR>
                      <a:noFill/>
                    </a:lnR>
                    <a:lnT>
                      <a:noFill/>
                    </a:lnT>
                    <a:lnB>
                      <a:noFill/>
                    </a:lnB>
                  </a:tcPr>
                </a:tc>
                <a:extLst>
                  <a:ext uri="{0D108BD9-81ED-4DB2-BD59-A6C34878D82A}">
                    <a16:rowId xmlns:a16="http://schemas.microsoft.com/office/drawing/2014/main" val="3319092212"/>
                  </a:ext>
                </a:extLst>
              </a:tr>
              <a:tr h="463593">
                <a:tc>
                  <a:txBody>
                    <a:bodyPr/>
                    <a:lstStyle/>
                    <a:p>
                      <a:pPr algn="ctr"/>
                      <a:r>
                        <a:rPr lang="en-GB" sz="1600">
                          <a:effectLst/>
                        </a:rPr>
                        <a:t>6</a:t>
                      </a:r>
                    </a:p>
                  </a:txBody>
                  <a:tcPr marL="42394" marR="42394" marT="42394" marB="42394" anchor="ctr">
                    <a:lnL>
                      <a:noFill/>
                    </a:lnL>
                    <a:lnR>
                      <a:noFill/>
                    </a:lnR>
                    <a:lnT>
                      <a:noFill/>
                    </a:lnT>
                    <a:lnB>
                      <a:noFill/>
                    </a:lnB>
                  </a:tcPr>
                </a:tc>
                <a:tc>
                  <a:txBody>
                    <a:bodyPr/>
                    <a:lstStyle/>
                    <a:p>
                      <a:pPr algn="ctr"/>
                      <a:r>
                        <a:rPr lang="en-GB" sz="1600">
                          <a:effectLst/>
                        </a:rPr>
                        <a:t>79.8</a:t>
                      </a:r>
                    </a:p>
                  </a:txBody>
                  <a:tcPr marL="42394" marR="42394" marT="42394" marB="42394" anchor="ctr">
                    <a:lnL>
                      <a:noFill/>
                    </a:lnL>
                    <a:lnR>
                      <a:noFill/>
                    </a:lnR>
                    <a:lnT>
                      <a:noFill/>
                    </a:lnT>
                    <a:lnB>
                      <a:noFill/>
                    </a:lnB>
                  </a:tcPr>
                </a:tc>
                <a:tc>
                  <a:txBody>
                    <a:bodyPr/>
                    <a:lstStyle/>
                    <a:p>
                      <a:pPr algn="ctr"/>
                      <a:r>
                        <a:rPr lang="en-GB" sz="1600">
                          <a:effectLst/>
                        </a:rPr>
                        <a:t>83.4</a:t>
                      </a:r>
                    </a:p>
                  </a:txBody>
                  <a:tcPr marL="42394" marR="42394" marT="42394" marB="42394" anchor="ctr">
                    <a:lnL>
                      <a:noFill/>
                    </a:lnL>
                    <a:lnR>
                      <a:noFill/>
                    </a:lnR>
                    <a:lnT>
                      <a:noFill/>
                    </a:lnT>
                    <a:lnB>
                      <a:noFill/>
                    </a:lnB>
                  </a:tcPr>
                </a:tc>
                <a:tc>
                  <a:txBody>
                    <a:bodyPr/>
                    <a:lstStyle/>
                    <a:p>
                      <a:pPr algn="ctr"/>
                      <a:r>
                        <a:rPr lang="en-GB" sz="1600">
                          <a:effectLst/>
                        </a:rPr>
                        <a:t>64.9</a:t>
                      </a:r>
                    </a:p>
                  </a:txBody>
                  <a:tcPr marL="42394" marR="42394" marT="42394" marB="42394" anchor="ctr">
                    <a:lnL>
                      <a:noFill/>
                    </a:lnL>
                    <a:lnR>
                      <a:noFill/>
                    </a:lnR>
                    <a:lnT>
                      <a:noFill/>
                    </a:lnT>
                    <a:lnB>
                      <a:noFill/>
                    </a:lnB>
                  </a:tcPr>
                </a:tc>
                <a:tc>
                  <a:txBody>
                    <a:bodyPr/>
                    <a:lstStyle/>
                    <a:p>
                      <a:pPr algn="ctr"/>
                      <a:r>
                        <a:rPr lang="en-GB" sz="1600">
                          <a:effectLst/>
                        </a:rPr>
                        <a:t>66.0</a:t>
                      </a:r>
                    </a:p>
                  </a:txBody>
                  <a:tcPr marL="42394" marR="42394" marT="42394" marB="42394" anchor="ctr">
                    <a:lnL>
                      <a:noFill/>
                    </a:lnL>
                    <a:lnR>
                      <a:noFill/>
                    </a:lnR>
                    <a:lnT>
                      <a:noFill/>
                    </a:lnT>
                    <a:lnB>
                      <a:noFill/>
                    </a:lnB>
                  </a:tcPr>
                </a:tc>
                <a:tc>
                  <a:txBody>
                    <a:bodyPr/>
                    <a:lstStyle/>
                    <a:p>
                      <a:pPr algn="ctr"/>
                      <a:r>
                        <a:rPr lang="en-GB" sz="1600">
                          <a:effectLst/>
                        </a:rPr>
                        <a:t>81.3</a:t>
                      </a:r>
                    </a:p>
                  </a:txBody>
                  <a:tcPr marL="42394" marR="42394" marT="42394" marB="42394" anchor="ctr">
                    <a:lnL>
                      <a:noFill/>
                    </a:lnL>
                    <a:lnR>
                      <a:noFill/>
                    </a:lnR>
                    <a:lnT>
                      <a:noFill/>
                    </a:lnT>
                    <a:lnB>
                      <a:noFill/>
                    </a:lnB>
                  </a:tcPr>
                </a:tc>
                <a:tc>
                  <a:txBody>
                    <a:bodyPr/>
                    <a:lstStyle/>
                    <a:p>
                      <a:pPr algn="ctr"/>
                      <a:r>
                        <a:rPr lang="en-GB" sz="1600">
                          <a:effectLst/>
                        </a:rPr>
                        <a:t>79.1</a:t>
                      </a:r>
                    </a:p>
                  </a:txBody>
                  <a:tcPr marL="42394" marR="42394" marT="42394" marB="42394" anchor="ctr">
                    <a:lnL>
                      <a:noFill/>
                    </a:lnL>
                    <a:lnR>
                      <a:noFill/>
                    </a:lnR>
                    <a:lnT>
                      <a:noFill/>
                    </a:lnT>
                    <a:lnB>
                      <a:noFill/>
                    </a:lnB>
                  </a:tcPr>
                </a:tc>
                <a:extLst>
                  <a:ext uri="{0D108BD9-81ED-4DB2-BD59-A6C34878D82A}">
                    <a16:rowId xmlns:a16="http://schemas.microsoft.com/office/drawing/2014/main" val="1587658193"/>
                  </a:ext>
                </a:extLst>
              </a:tr>
              <a:tr h="463593">
                <a:tc>
                  <a:txBody>
                    <a:bodyPr/>
                    <a:lstStyle/>
                    <a:p>
                      <a:pPr algn="ctr"/>
                      <a:r>
                        <a:rPr lang="en-GB" sz="1600">
                          <a:effectLst/>
                        </a:rPr>
                        <a:t>7</a:t>
                      </a:r>
                    </a:p>
                  </a:txBody>
                  <a:tcPr marL="42394" marR="42394" marT="42394" marB="42394" anchor="ctr">
                    <a:lnL>
                      <a:noFill/>
                    </a:lnL>
                    <a:lnR>
                      <a:noFill/>
                    </a:lnR>
                    <a:lnT>
                      <a:noFill/>
                    </a:lnT>
                    <a:lnB>
                      <a:noFill/>
                    </a:lnB>
                  </a:tcPr>
                </a:tc>
                <a:tc>
                  <a:txBody>
                    <a:bodyPr/>
                    <a:lstStyle/>
                    <a:p>
                      <a:pPr algn="ctr"/>
                      <a:r>
                        <a:rPr lang="en-GB" sz="1600">
                          <a:effectLst/>
                        </a:rPr>
                        <a:t>80.6</a:t>
                      </a:r>
                    </a:p>
                  </a:txBody>
                  <a:tcPr marL="42394" marR="42394" marT="42394" marB="42394" anchor="ctr">
                    <a:lnL>
                      <a:noFill/>
                    </a:lnL>
                    <a:lnR>
                      <a:noFill/>
                    </a:lnR>
                    <a:lnT>
                      <a:noFill/>
                    </a:lnT>
                    <a:lnB>
                      <a:noFill/>
                    </a:lnB>
                  </a:tcPr>
                </a:tc>
                <a:tc>
                  <a:txBody>
                    <a:bodyPr/>
                    <a:lstStyle/>
                    <a:p>
                      <a:pPr algn="ctr"/>
                      <a:r>
                        <a:rPr lang="en-GB" sz="1600">
                          <a:effectLst/>
                        </a:rPr>
                        <a:t>84.0</a:t>
                      </a:r>
                    </a:p>
                  </a:txBody>
                  <a:tcPr marL="42394" marR="42394" marT="42394" marB="42394" anchor="ctr">
                    <a:lnL>
                      <a:noFill/>
                    </a:lnL>
                    <a:lnR>
                      <a:noFill/>
                    </a:lnR>
                    <a:lnT>
                      <a:noFill/>
                    </a:lnT>
                    <a:lnB>
                      <a:noFill/>
                    </a:lnB>
                  </a:tcPr>
                </a:tc>
                <a:tc>
                  <a:txBody>
                    <a:bodyPr/>
                    <a:lstStyle/>
                    <a:p>
                      <a:pPr algn="ctr"/>
                      <a:r>
                        <a:rPr lang="en-GB" sz="1600">
                          <a:effectLst/>
                        </a:rPr>
                        <a:t>66.8</a:t>
                      </a:r>
                    </a:p>
                  </a:txBody>
                  <a:tcPr marL="42394" marR="42394" marT="42394" marB="42394" anchor="ctr">
                    <a:lnL>
                      <a:noFill/>
                    </a:lnL>
                    <a:lnR>
                      <a:noFill/>
                    </a:lnR>
                    <a:lnT>
                      <a:noFill/>
                    </a:lnT>
                    <a:lnB>
                      <a:noFill/>
                    </a:lnB>
                  </a:tcPr>
                </a:tc>
                <a:tc>
                  <a:txBody>
                    <a:bodyPr/>
                    <a:lstStyle/>
                    <a:p>
                      <a:pPr algn="ctr"/>
                      <a:r>
                        <a:rPr lang="en-GB" sz="1600">
                          <a:effectLst/>
                        </a:rPr>
                        <a:t>67.7</a:t>
                      </a:r>
                    </a:p>
                  </a:txBody>
                  <a:tcPr marL="42394" marR="42394" marT="42394" marB="42394" anchor="ctr">
                    <a:lnL>
                      <a:noFill/>
                    </a:lnL>
                    <a:lnR>
                      <a:noFill/>
                    </a:lnR>
                    <a:lnT>
                      <a:noFill/>
                    </a:lnT>
                    <a:lnB>
                      <a:noFill/>
                    </a:lnB>
                  </a:tcPr>
                </a:tc>
                <a:tc>
                  <a:txBody>
                    <a:bodyPr/>
                    <a:lstStyle/>
                    <a:p>
                      <a:pPr algn="ctr"/>
                      <a:r>
                        <a:rPr lang="en-GB" sz="1600">
                          <a:effectLst/>
                        </a:rPr>
                        <a:t>82.9</a:t>
                      </a:r>
                    </a:p>
                  </a:txBody>
                  <a:tcPr marL="42394" marR="42394" marT="42394" marB="42394" anchor="ctr">
                    <a:lnL>
                      <a:noFill/>
                    </a:lnL>
                    <a:lnR>
                      <a:noFill/>
                    </a:lnR>
                    <a:lnT>
                      <a:noFill/>
                    </a:lnT>
                    <a:lnB>
                      <a:noFill/>
                    </a:lnB>
                  </a:tcPr>
                </a:tc>
                <a:tc>
                  <a:txBody>
                    <a:bodyPr/>
                    <a:lstStyle/>
                    <a:p>
                      <a:pPr algn="ctr"/>
                      <a:r>
                        <a:rPr lang="en-GB" sz="1600">
                          <a:effectLst/>
                        </a:rPr>
                        <a:t>80.6</a:t>
                      </a:r>
                    </a:p>
                  </a:txBody>
                  <a:tcPr marL="42394" marR="42394" marT="42394" marB="42394" anchor="ctr">
                    <a:lnL>
                      <a:noFill/>
                    </a:lnL>
                    <a:lnR>
                      <a:noFill/>
                    </a:lnR>
                    <a:lnT>
                      <a:noFill/>
                    </a:lnT>
                    <a:lnB>
                      <a:noFill/>
                    </a:lnB>
                  </a:tcPr>
                </a:tc>
                <a:extLst>
                  <a:ext uri="{0D108BD9-81ED-4DB2-BD59-A6C34878D82A}">
                    <a16:rowId xmlns:a16="http://schemas.microsoft.com/office/drawing/2014/main" val="2362845693"/>
                  </a:ext>
                </a:extLst>
              </a:tr>
              <a:tr h="463593">
                <a:tc>
                  <a:txBody>
                    <a:bodyPr/>
                    <a:lstStyle/>
                    <a:p>
                      <a:pPr algn="ctr"/>
                      <a:r>
                        <a:rPr lang="en-GB" sz="1600">
                          <a:effectLst/>
                        </a:rPr>
                        <a:t>8</a:t>
                      </a:r>
                    </a:p>
                  </a:txBody>
                  <a:tcPr marL="42394" marR="42394" marT="42394" marB="42394" anchor="ctr">
                    <a:lnL>
                      <a:noFill/>
                    </a:lnL>
                    <a:lnR>
                      <a:noFill/>
                    </a:lnR>
                    <a:lnT>
                      <a:noFill/>
                    </a:lnT>
                    <a:lnB>
                      <a:noFill/>
                    </a:lnB>
                  </a:tcPr>
                </a:tc>
                <a:tc>
                  <a:txBody>
                    <a:bodyPr/>
                    <a:lstStyle/>
                    <a:p>
                      <a:pPr algn="ctr"/>
                      <a:r>
                        <a:rPr lang="en-GB" sz="1600">
                          <a:effectLst/>
                        </a:rPr>
                        <a:t>81.1</a:t>
                      </a:r>
                    </a:p>
                  </a:txBody>
                  <a:tcPr marL="42394" marR="42394" marT="42394" marB="42394" anchor="ctr">
                    <a:lnL>
                      <a:noFill/>
                    </a:lnL>
                    <a:lnR>
                      <a:noFill/>
                    </a:lnR>
                    <a:lnT>
                      <a:noFill/>
                    </a:lnT>
                    <a:lnB>
                      <a:noFill/>
                    </a:lnB>
                  </a:tcPr>
                </a:tc>
                <a:tc>
                  <a:txBody>
                    <a:bodyPr/>
                    <a:lstStyle/>
                    <a:p>
                      <a:pPr algn="ctr"/>
                      <a:r>
                        <a:rPr lang="en-GB" sz="1600">
                          <a:effectLst/>
                        </a:rPr>
                        <a:t>84.3</a:t>
                      </a:r>
                    </a:p>
                  </a:txBody>
                  <a:tcPr marL="42394" marR="42394" marT="42394" marB="42394" anchor="ctr">
                    <a:lnL>
                      <a:noFill/>
                    </a:lnL>
                    <a:lnR>
                      <a:noFill/>
                    </a:lnR>
                    <a:lnT>
                      <a:noFill/>
                    </a:lnT>
                    <a:lnB>
                      <a:noFill/>
                    </a:lnB>
                  </a:tcPr>
                </a:tc>
                <a:tc>
                  <a:txBody>
                    <a:bodyPr/>
                    <a:lstStyle/>
                    <a:p>
                      <a:pPr algn="ctr"/>
                      <a:r>
                        <a:rPr lang="en-GB" sz="1600">
                          <a:effectLst/>
                        </a:rPr>
                        <a:t>67.7</a:t>
                      </a:r>
                    </a:p>
                  </a:txBody>
                  <a:tcPr marL="42394" marR="42394" marT="42394" marB="42394" anchor="ctr">
                    <a:lnL>
                      <a:noFill/>
                    </a:lnL>
                    <a:lnR>
                      <a:noFill/>
                    </a:lnR>
                    <a:lnT>
                      <a:noFill/>
                    </a:lnT>
                    <a:lnB>
                      <a:noFill/>
                    </a:lnB>
                  </a:tcPr>
                </a:tc>
                <a:tc>
                  <a:txBody>
                    <a:bodyPr/>
                    <a:lstStyle/>
                    <a:p>
                      <a:pPr algn="ctr"/>
                      <a:r>
                        <a:rPr lang="en-GB" sz="1600">
                          <a:effectLst/>
                        </a:rPr>
                        <a:t>68.6</a:t>
                      </a:r>
                    </a:p>
                  </a:txBody>
                  <a:tcPr marL="42394" marR="42394" marT="42394" marB="42394" anchor="ctr">
                    <a:lnL>
                      <a:noFill/>
                    </a:lnL>
                    <a:lnR>
                      <a:noFill/>
                    </a:lnR>
                    <a:lnT>
                      <a:noFill/>
                    </a:lnT>
                    <a:lnB>
                      <a:noFill/>
                    </a:lnB>
                  </a:tcPr>
                </a:tc>
                <a:tc>
                  <a:txBody>
                    <a:bodyPr/>
                    <a:lstStyle/>
                    <a:p>
                      <a:pPr algn="ctr"/>
                      <a:r>
                        <a:rPr lang="en-GB" sz="1600">
                          <a:effectLst/>
                        </a:rPr>
                        <a:t>83.4</a:t>
                      </a:r>
                    </a:p>
                  </a:txBody>
                  <a:tcPr marL="42394" marR="42394" marT="42394" marB="42394" anchor="ctr">
                    <a:lnL>
                      <a:noFill/>
                    </a:lnL>
                    <a:lnR>
                      <a:noFill/>
                    </a:lnR>
                    <a:lnT>
                      <a:noFill/>
                    </a:lnT>
                    <a:lnB>
                      <a:noFill/>
                    </a:lnB>
                  </a:tcPr>
                </a:tc>
                <a:tc>
                  <a:txBody>
                    <a:bodyPr/>
                    <a:lstStyle/>
                    <a:p>
                      <a:pPr algn="ctr"/>
                      <a:r>
                        <a:rPr lang="en-GB" sz="1600">
                          <a:effectLst/>
                        </a:rPr>
                        <a:t>81.4</a:t>
                      </a:r>
                    </a:p>
                  </a:txBody>
                  <a:tcPr marL="42394" marR="42394" marT="42394" marB="42394" anchor="ctr">
                    <a:lnL>
                      <a:noFill/>
                    </a:lnL>
                    <a:lnR>
                      <a:noFill/>
                    </a:lnR>
                    <a:lnT>
                      <a:noFill/>
                    </a:lnT>
                    <a:lnB>
                      <a:noFill/>
                    </a:lnB>
                  </a:tcPr>
                </a:tc>
                <a:extLst>
                  <a:ext uri="{0D108BD9-81ED-4DB2-BD59-A6C34878D82A}">
                    <a16:rowId xmlns:a16="http://schemas.microsoft.com/office/drawing/2014/main" val="1198208638"/>
                  </a:ext>
                </a:extLst>
              </a:tr>
              <a:tr h="463593">
                <a:tc>
                  <a:txBody>
                    <a:bodyPr/>
                    <a:lstStyle/>
                    <a:p>
                      <a:pPr algn="ctr"/>
                      <a:r>
                        <a:rPr lang="en-GB" sz="1600">
                          <a:effectLst/>
                        </a:rPr>
                        <a:t>9</a:t>
                      </a:r>
                    </a:p>
                  </a:txBody>
                  <a:tcPr marL="42394" marR="42394" marT="42394" marB="42394" anchor="ctr">
                    <a:lnL>
                      <a:noFill/>
                    </a:lnL>
                    <a:lnR>
                      <a:noFill/>
                    </a:lnR>
                    <a:lnT>
                      <a:noFill/>
                    </a:lnT>
                    <a:lnB>
                      <a:noFill/>
                    </a:lnB>
                  </a:tcPr>
                </a:tc>
                <a:tc>
                  <a:txBody>
                    <a:bodyPr/>
                    <a:lstStyle/>
                    <a:p>
                      <a:pPr algn="ctr"/>
                      <a:r>
                        <a:rPr lang="en-GB" sz="1600">
                          <a:effectLst/>
                        </a:rPr>
                        <a:t>81.5</a:t>
                      </a:r>
                    </a:p>
                  </a:txBody>
                  <a:tcPr marL="42394" marR="42394" marT="42394" marB="42394" anchor="ctr">
                    <a:lnL>
                      <a:noFill/>
                    </a:lnL>
                    <a:lnR>
                      <a:noFill/>
                    </a:lnR>
                    <a:lnT>
                      <a:noFill/>
                    </a:lnT>
                    <a:lnB>
                      <a:noFill/>
                    </a:lnB>
                  </a:tcPr>
                </a:tc>
                <a:tc>
                  <a:txBody>
                    <a:bodyPr/>
                    <a:lstStyle/>
                    <a:p>
                      <a:pPr algn="ctr"/>
                      <a:r>
                        <a:rPr lang="en-GB" sz="1600">
                          <a:effectLst/>
                        </a:rPr>
                        <a:t>84.9</a:t>
                      </a:r>
                    </a:p>
                  </a:txBody>
                  <a:tcPr marL="42394" marR="42394" marT="42394" marB="42394" anchor="ctr">
                    <a:lnL>
                      <a:noFill/>
                    </a:lnL>
                    <a:lnR>
                      <a:noFill/>
                    </a:lnR>
                    <a:lnT>
                      <a:noFill/>
                    </a:lnT>
                    <a:lnB>
                      <a:noFill/>
                    </a:lnB>
                  </a:tcPr>
                </a:tc>
                <a:tc>
                  <a:txBody>
                    <a:bodyPr/>
                    <a:lstStyle/>
                    <a:p>
                      <a:pPr algn="ctr"/>
                      <a:r>
                        <a:rPr lang="en-GB" sz="1600">
                          <a:effectLst/>
                        </a:rPr>
                        <a:t>68.4</a:t>
                      </a:r>
                    </a:p>
                  </a:txBody>
                  <a:tcPr marL="42394" marR="42394" marT="42394" marB="42394" anchor="ctr">
                    <a:lnL>
                      <a:noFill/>
                    </a:lnL>
                    <a:lnR>
                      <a:noFill/>
                    </a:lnR>
                    <a:lnT>
                      <a:noFill/>
                    </a:lnT>
                    <a:lnB>
                      <a:noFill/>
                    </a:lnB>
                  </a:tcPr>
                </a:tc>
                <a:tc>
                  <a:txBody>
                    <a:bodyPr/>
                    <a:lstStyle/>
                    <a:p>
                      <a:pPr algn="ctr"/>
                      <a:r>
                        <a:rPr lang="en-GB" sz="1600">
                          <a:effectLst/>
                        </a:rPr>
                        <a:t>69.8</a:t>
                      </a:r>
                    </a:p>
                  </a:txBody>
                  <a:tcPr marL="42394" marR="42394" marT="42394" marB="42394" anchor="ctr">
                    <a:lnL>
                      <a:noFill/>
                    </a:lnL>
                    <a:lnR>
                      <a:noFill/>
                    </a:lnR>
                    <a:lnT>
                      <a:noFill/>
                    </a:lnT>
                    <a:lnB>
                      <a:noFill/>
                    </a:lnB>
                  </a:tcPr>
                </a:tc>
                <a:tc>
                  <a:txBody>
                    <a:bodyPr/>
                    <a:lstStyle/>
                    <a:p>
                      <a:pPr algn="ctr"/>
                      <a:r>
                        <a:rPr lang="en-GB" sz="1600">
                          <a:effectLst/>
                        </a:rPr>
                        <a:t>83.9</a:t>
                      </a:r>
                    </a:p>
                  </a:txBody>
                  <a:tcPr marL="42394" marR="42394" marT="42394" marB="42394" anchor="ctr">
                    <a:lnL>
                      <a:noFill/>
                    </a:lnL>
                    <a:lnR>
                      <a:noFill/>
                    </a:lnR>
                    <a:lnT>
                      <a:noFill/>
                    </a:lnT>
                    <a:lnB>
                      <a:noFill/>
                    </a:lnB>
                  </a:tcPr>
                </a:tc>
                <a:tc>
                  <a:txBody>
                    <a:bodyPr/>
                    <a:lstStyle/>
                    <a:p>
                      <a:pPr algn="ctr"/>
                      <a:r>
                        <a:rPr lang="en-GB" sz="1600">
                          <a:effectLst/>
                        </a:rPr>
                        <a:t>82.2</a:t>
                      </a:r>
                    </a:p>
                  </a:txBody>
                  <a:tcPr marL="42394" marR="42394" marT="42394" marB="42394" anchor="ctr">
                    <a:lnL>
                      <a:noFill/>
                    </a:lnL>
                    <a:lnR>
                      <a:noFill/>
                    </a:lnR>
                    <a:lnT>
                      <a:noFill/>
                    </a:lnT>
                    <a:lnB>
                      <a:noFill/>
                    </a:lnB>
                  </a:tcPr>
                </a:tc>
                <a:extLst>
                  <a:ext uri="{0D108BD9-81ED-4DB2-BD59-A6C34878D82A}">
                    <a16:rowId xmlns:a16="http://schemas.microsoft.com/office/drawing/2014/main" val="2998767536"/>
                  </a:ext>
                </a:extLst>
              </a:tr>
              <a:tr h="463593">
                <a:tc>
                  <a:txBody>
                    <a:bodyPr/>
                    <a:lstStyle/>
                    <a:p>
                      <a:pPr algn="ctr"/>
                      <a:r>
                        <a:rPr lang="en-GB" sz="1600">
                          <a:effectLst/>
                        </a:rPr>
                        <a:t>10</a:t>
                      </a:r>
                    </a:p>
                  </a:txBody>
                  <a:tcPr marL="42394" marR="42394" marT="42394" marB="42394" anchor="ctr">
                    <a:lnL>
                      <a:noFill/>
                    </a:lnL>
                    <a:lnR>
                      <a:noFill/>
                    </a:lnR>
                    <a:lnT>
                      <a:noFill/>
                    </a:lnT>
                    <a:lnB>
                      <a:noFill/>
                    </a:lnB>
                  </a:tcPr>
                </a:tc>
                <a:tc>
                  <a:txBody>
                    <a:bodyPr/>
                    <a:lstStyle/>
                    <a:p>
                      <a:pPr algn="ctr"/>
                      <a:r>
                        <a:rPr lang="en-GB" sz="1600">
                          <a:effectLst/>
                        </a:rPr>
                        <a:t>82.7</a:t>
                      </a:r>
                    </a:p>
                  </a:txBody>
                  <a:tcPr marL="42394" marR="42394" marT="42394" marB="42394" anchor="ctr">
                    <a:lnL>
                      <a:noFill/>
                    </a:lnL>
                    <a:lnR>
                      <a:noFill/>
                    </a:lnR>
                    <a:lnT>
                      <a:noFill/>
                    </a:lnT>
                    <a:lnB>
                      <a:noFill/>
                    </a:lnB>
                  </a:tcPr>
                </a:tc>
                <a:tc>
                  <a:txBody>
                    <a:bodyPr/>
                    <a:lstStyle/>
                    <a:p>
                      <a:pPr algn="ctr"/>
                      <a:r>
                        <a:rPr lang="en-GB" sz="1600">
                          <a:effectLst/>
                        </a:rPr>
                        <a:t>85.7</a:t>
                      </a:r>
                    </a:p>
                  </a:txBody>
                  <a:tcPr marL="42394" marR="42394" marT="42394" marB="42394" anchor="ctr">
                    <a:lnL>
                      <a:noFill/>
                    </a:lnL>
                    <a:lnR>
                      <a:noFill/>
                    </a:lnR>
                    <a:lnT>
                      <a:noFill/>
                    </a:lnT>
                    <a:lnB>
                      <a:noFill/>
                    </a:lnB>
                  </a:tcPr>
                </a:tc>
                <a:tc>
                  <a:txBody>
                    <a:bodyPr/>
                    <a:lstStyle/>
                    <a:p>
                      <a:pPr algn="ctr"/>
                      <a:r>
                        <a:rPr lang="en-GB" sz="1600">
                          <a:effectLst/>
                        </a:rPr>
                        <a:t>70.5</a:t>
                      </a:r>
                    </a:p>
                  </a:txBody>
                  <a:tcPr marL="42394" marR="42394" marT="42394" marB="42394" anchor="ctr">
                    <a:lnL>
                      <a:noFill/>
                    </a:lnL>
                    <a:lnR>
                      <a:noFill/>
                    </a:lnR>
                    <a:lnT>
                      <a:noFill/>
                    </a:lnT>
                    <a:lnB>
                      <a:noFill/>
                    </a:lnB>
                  </a:tcPr>
                </a:tc>
                <a:tc>
                  <a:txBody>
                    <a:bodyPr/>
                    <a:lstStyle/>
                    <a:p>
                      <a:pPr algn="ctr"/>
                      <a:r>
                        <a:rPr lang="en-GB" sz="1600">
                          <a:effectLst/>
                        </a:rPr>
                        <a:t>71.5</a:t>
                      </a:r>
                    </a:p>
                  </a:txBody>
                  <a:tcPr marL="42394" marR="42394" marT="42394" marB="42394" anchor="ctr">
                    <a:lnL>
                      <a:noFill/>
                    </a:lnL>
                    <a:lnR>
                      <a:noFill/>
                    </a:lnR>
                    <a:lnT>
                      <a:noFill/>
                    </a:lnT>
                    <a:lnB>
                      <a:noFill/>
                    </a:lnB>
                  </a:tcPr>
                </a:tc>
                <a:tc>
                  <a:txBody>
                    <a:bodyPr/>
                    <a:lstStyle/>
                    <a:p>
                      <a:pPr algn="ctr"/>
                      <a:r>
                        <a:rPr lang="en-GB" sz="1600">
                          <a:effectLst/>
                        </a:rPr>
                        <a:t>85.2</a:t>
                      </a:r>
                    </a:p>
                  </a:txBody>
                  <a:tcPr marL="42394" marR="42394" marT="42394" marB="42394" anchor="ctr">
                    <a:lnL>
                      <a:noFill/>
                    </a:lnL>
                    <a:lnR>
                      <a:noFill/>
                    </a:lnR>
                    <a:lnT>
                      <a:noFill/>
                    </a:lnT>
                    <a:lnB>
                      <a:noFill/>
                    </a:lnB>
                  </a:tcPr>
                </a:tc>
                <a:tc>
                  <a:txBody>
                    <a:bodyPr/>
                    <a:lstStyle/>
                    <a:p>
                      <a:pPr algn="ctr"/>
                      <a:r>
                        <a:rPr lang="en-GB" sz="1600" dirty="0">
                          <a:effectLst/>
                        </a:rPr>
                        <a:t>83.4</a:t>
                      </a:r>
                    </a:p>
                  </a:txBody>
                  <a:tcPr marL="42394" marR="42394" marT="42394" marB="42394" anchor="ctr">
                    <a:lnL>
                      <a:noFill/>
                    </a:lnL>
                    <a:lnR>
                      <a:noFill/>
                    </a:lnR>
                    <a:lnT>
                      <a:noFill/>
                    </a:lnT>
                    <a:lnB>
                      <a:noFill/>
                    </a:lnB>
                  </a:tcPr>
                </a:tc>
                <a:extLst>
                  <a:ext uri="{0D108BD9-81ED-4DB2-BD59-A6C34878D82A}">
                    <a16:rowId xmlns:a16="http://schemas.microsoft.com/office/drawing/2014/main" val="649582075"/>
                  </a:ext>
                </a:extLst>
              </a:tr>
            </a:tbl>
          </a:graphicData>
        </a:graphic>
      </p:graphicFrame>
      <p:sp>
        <p:nvSpPr>
          <p:cNvPr id="4" name="TextBox 3">
            <a:extLst>
              <a:ext uri="{FF2B5EF4-FFF2-40B4-BE49-F238E27FC236}">
                <a16:creationId xmlns:a16="http://schemas.microsoft.com/office/drawing/2014/main" id="{A07E820E-BFEB-A24B-B361-B7B4F1EEBF2C}"/>
              </a:ext>
            </a:extLst>
          </p:cNvPr>
          <p:cNvSpPr txBox="1"/>
          <p:nvPr/>
        </p:nvSpPr>
        <p:spPr>
          <a:xfrm>
            <a:off x="286871" y="340659"/>
            <a:ext cx="11618257" cy="646331"/>
          </a:xfrm>
          <a:prstGeom prst="rect">
            <a:avLst/>
          </a:prstGeom>
          <a:noFill/>
        </p:spPr>
        <p:txBody>
          <a:bodyPr wrap="square" rtlCol="0">
            <a:spAutoFit/>
          </a:bodyPr>
          <a:lstStyle/>
          <a:p>
            <a:r>
              <a:rPr lang="en-US" dirty="0"/>
              <a:t>Table2b: Life Expectancy (LE) and Healthy Life Expectancy (HLE) at birth for males and females by national deciles of area deprivation, 2009-2011.</a:t>
            </a:r>
          </a:p>
        </p:txBody>
      </p:sp>
    </p:spTree>
    <p:extLst>
      <p:ext uri="{BB962C8B-B14F-4D97-AF65-F5344CB8AC3E}">
        <p14:creationId xmlns:p14="http://schemas.microsoft.com/office/powerpoint/2010/main" val="14484530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4BADD2F-46FD-E247-AB99-16D392EAAE23}"/>
              </a:ext>
            </a:extLst>
          </p:cNvPr>
          <p:cNvSpPr txBox="1"/>
          <p:nvPr/>
        </p:nvSpPr>
        <p:spPr>
          <a:xfrm>
            <a:off x="340659" y="573741"/>
            <a:ext cx="11241741" cy="5170646"/>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Above add to the debate of the complex relationship between health outcomes, gender and social class.  Previous studies have shown that causes of death differ in their relationship to social class.</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Efforts have been made to reduce health inequalities through policies and interventions dating back to the 1980 Black Report.  Although notable improvements across society in indicators such as life expectancy (ONS, 2013) have occurred, a large, persistent health gap remains.</a:t>
            </a:r>
          </a:p>
          <a:p>
            <a:r>
              <a:rPr lang="en-GB" sz="2400" dirty="0">
                <a:latin typeface="Arial" panose="020B0604020202020204" pitchFamily="34" charset="0"/>
                <a:cs typeface="Arial" panose="020B0604020202020204" pitchFamily="34" charset="0"/>
              </a:rPr>
              <a:t> </a:t>
            </a:r>
          </a:p>
          <a:p>
            <a:r>
              <a:rPr lang="en-GB" sz="2400" dirty="0">
                <a:latin typeface="Arial" panose="020B0604020202020204" pitchFamily="34" charset="0"/>
                <a:cs typeface="Arial" panose="020B0604020202020204" pitchFamily="34" charset="0"/>
              </a:rPr>
              <a:t>The Health and Social Care Act 2012 introduced legal duties on health organisations to have regard to the need to reduce health inequalities. Reducing differences in health between populations is a key policy objective for NHS England and Wales and Public Health England and Wales.</a:t>
            </a:r>
          </a:p>
          <a:p>
            <a:endParaRPr lang="en-US" dirty="0"/>
          </a:p>
        </p:txBody>
      </p:sp>
    </p:spTree>
    <p:extLst>
      <p:ext uri="{BB962C8B-B14F-4D97-AF65-F5344CB8AC3E}">
        <p14:creationId xmlns:p14="http://schemas.microsoft.com/office/powerpoint/2010/main" val="38679334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65D1EB3-21A8-564A-92BB-03D5D99209E8}"/>
              </a:ext>
            </a:extLst>
          </p:cNvPr>
          <p:cNvSpPr txBox="1"/>
          <p:nvPr/>
        </p:nvSpPr>
        <p:spPr>
          <a:xfrm>
            <a:off x="251012" y="322729"/>
            <a:ext cx="11707906" cy="5170646"/>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There are four major models used to explain social class inequalities in health (Bartley and Blane, 2008; Bartley, 2004).</a:t>
            </a:r>
          </a:p>
          <a:p>
            <a:r>
              <a:rPr lang="en-GB" sz="2400" dirty="0">
                <a:latin typeface="Arial" panose="020B0604020202020204" pitchFamily="34" charset="0"/>
                <a:cs typeface="Arial" panose="020B0604020202020204" pitchFamily="34" charset="0"/>
              </a:rPr>
              <a:t> </a:t>
            </a:r>
          </a:p>
          <a:p>
            <a:r>
              <a:rPr lang="en-GB" sz="2400" b="1" dirty="0">
                <a:latin typeface="Arial" panose="020B0604020202020204" pitchFamily="34" charset="0"/>
                <a:cs typeface="Arial" panose="020B0604020202020204" pitchFamily="34" charset="0"/>
              </a:rPr>
              <a:t>Behavioural model: </a:t>
            </a:r>
            <a:r>
              <a:rPr lang="en-GB" sz="2400" dirty="0">
                <a:latin typeface="Arial" panose="020B0604020202020204" pitchFamily="34" charset="0"/>
                <a:cs typeface="Arial" panose="020B0604020202020204" pitchFamily="34" charset="0"/>
              </a:rPr>
              <a:t>There are social class differences in health damaging or health promoting behaviours such as dietary choices, consumption of drugs, alcohol and tobacco, active leisure time pursuits, and use of immunisation, contraception and antenatal services. </a:t>
            </a:r>
          </a:p>
          <a:p>
            <a:r>
              <a:rPr lang="en-GB" sz="2400" dirty="0">
                <a:latin typeface="Arial" panose="020B0604020202020204" pitchFamily="34" charset="0"/>
                <a:cs typeface="Arial" panose="020B0604020202020204" pitchFamily="34" charset="0"/>
              </a:rPr>
              <a:t>However, long-term studies (like the Whitehall study described below) have found that differences in health behaviour explain only one-third of social class differences in mortality.</a:t>
            </a:r>
          </a:p>
          <a:p>
            <a:r>
              <a:rPr lang="en-GB" sz="2400" dirty="0">
                <a:latin typeface="Arial" panose="020B0604020202020204" pitchFamily="34" charset="0"/>
                <a:cs typeface="Arial" panose="020B0604020202020204" pitchFamily="34" charset="0"/>
              </a:rPr>
              <a:t> Furthermore, evaluations of interventions that seek to change health behaviours have rarely found clear cut improvements in health that would be predicted by the behavioural model.</a:t>
            </a:r>
          </a:p>
          <a:p>
            <a:endParaRPr lang="en-US" dirty="0"/>
          </a:p>
        </p:txBody>
      </p:sp>
    </p:spTree>
    <p:extLst>
      <p:ext uri="{BB962C8B-B14F-4D97-AF65-F5344CB8AC3E}">
        <p14:creationId xmlns:p14="http://schemas.microsoft.com/office/powerpoint/2010/main" val="41082549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780367A-C1DC-AC4D-A358-D00A828317AE}"/>
              </a:ext>
            </a:extLst>
          </p:cNvPr>
          <p:cNvSpPr txBox="1"/>
          <p:nvPr/>
        </p:nvSpPr>
        <p:spPr>
          <a:xfrm>
            <a:off x="340659" y="519953"/>
            <a:ext cx="11403106" cy="4708981"/>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Materialist model:</a:t>
            </a:r>
            <a:r>
              <a:rPr lang="en-GB" sz="2000" dirty="0">
                <a:latin typeface="Arial" panose="020B0604020202020204" pitchFamily="34" charset="0"/>
                <a:cs typeface="Arial" panose="020B0604020202020204" pitchFamily="34" charset="0"/>
              </a:rPr>
              <a:t> Poverty exposes people to health hazards. Disadvantaged people are more likely to live in areas where they are exposed to harm such as air-pollution and damp housing.  The Black Report found materialist explanations to be the most important in explaining social class differences in health. There is some specific evidence for materialist explanations. </a:t>
            </a:r>
          </a:p>
          <a:p>
            <a:r>
              <a:rPr lang="en-GB" sz="2000" dirty="0">
                <a:latin typeface="Arial" panose="020B0604020202020204" pitchFamily="34" charset="0"/>
                <a:cs typeface="Arial" panose="020B0604020202020204" pitchFamily="34" charset="0"/>
              </a:rPr>
              <a:t>For example, many studies have associated higher rates of childhood respiratory disease with damp housing. </a:t>
            </a:r>
          </a:p>
          <a:p>
            <a:r>
              <a:rPr lang="en-GB" sz="2000" dirty="0">
                <a:latin typeface="Arial" panose="020B0604020202020204" pitchFamily="34" charset="0"/>
                <a:cs typeface="Arial" panose="020B0604020202020204" pitchFamily="34" charset="0"/>
              </a:rPr>
              <a:t>The full impact of living standards, however, can only be understood over the course of the life term. While most experts in public health agree that materialist explanations play a role in explaining health inequalities, many find a simple materialist model to be insufficient. In the UK, relatively disadvantaged people receive various kinds of state help (rent, school meals etc) which, some argue, makes diet or poor housing unlikely to account for all inequalities health outcomes.</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 Furthermore, in the UK and internationally, inequalities in health tend to follow a steady gradient, rather than there being poor outcomes for the most disadvantaged and equally good outcomes for the rest of society.</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798761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BDCA0D6-A9B2-8E48-A68A-62EEAFECF50A}"/>
              </a:ext>
            </a:extLst>
          </p:cNvPr>
          <p:cNvSpPr txBox="1"/>
          <p:nvPr/>
        </p:nvSpPr>
        <p:spPr>
          <a:xfrm>
            <a:off x="340659" y="484094"/>
            <a:ext cx="11492753" cy="6370975"/>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Psycho-social model:</a:t>
            </a:r>
            <a:r>
              <a:rPr lang="en-GB" sz="2400" dirty="0">
                <a:latin typeface="Arial" panose="020B0604020202020204" pitchFamily="34" charset="0"/>
                <a:cs typeface="Arial" panose="020B0604020202020204" pitchFamily="34" charset="0"/>
              </a:rPr>
              <a:t> Social inequality may affect how people feel which in turn can affect body chemistry.</a:t>
            </a:r>
          </a:p>
          <a:p>
            <a:r>
              <a:rPr lang="en-GB" sz="2400" dirty="0">
                <a:latin typeface="Arial" panose="020B0604020202020204" pitchFamily="34" charset="0"/>
                <a:cs typeface="Arial" panose="020B0604020202020204" pitchFamily="34" charset="0"/>
              </a:rPr>
              <a:t> For example, stressful social circumstances produce emotional responses which bring about biological changes that increase risk of heart disease. Psycho-social risk factors include social support, control and autonomy at work, the balance between home and work, and the balance between efforts and rewards. </a:t>
            </a:r>
          </a:p>
          <a:p>
            <a:r>
              <a:rPr lang="en-GB" sz="2400" dirty="0">
                <a:latin typeface="Arial" panose="020B0604020202020204" pitchFamily="34" charset="0"/>
                <a:cs typeface="Arial" panose="020B0604020202020204" pitchFamily="34" charset="0"/>
              </a:rPr>
              <a:t>There has been a plethora of research exploring associations between psycho-social factors and health.</a:t>
            </a:r>
          </a:p>
          <a:p>
            <a:r>
              <a:rPr lang="en-GB" sz="2400" dirty="0">
                <a:latin typeface="Arial" panose="020B0604020202020204" pitchFamily="34" charset="0"/>
                <a:cs typeface="Arial" panose="020B0604020202020204" pitchFamily="34" charset="0"/>
              </a:rPr>
              <a:t> Evidence shows that people who have good relationships with family and friends, and who participate in the community, have longer life expectancies than those who are relatively isolated. Evidence of an association between stress at work and health is less clear, but most well designed studies show a higher risk of heart disease among individuals who work in jobs where demands are high and control is low. </a:t>
            </a:r>
          </a:p>
          <a:p>
            <a:r>
              <a:rPr lang="en-GB" sz="2400" dirty="0">
                <a:latin typeface="Arial" panose="020B0604020202020204" pitchFamily="34" charset="0"/>
                <a:cs typeface="Arial" panose="020B0604020202020204" pitchFamily="34" charset="0"/>
              </a:rPr>
              <a:t>Furthermore, a number of studies have shown that an imbalance between effort and reward at work tends to be linked to high blood pressure, fibrinogen and a more adverse blood fat profile.</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424732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AC5895E-66E3-E544-90A5-C3854BDD30EC}"/>
              </a:ext>
            </a:extLst>
          </p:cNvPr>
          <p:cNvSpPr txBox="1"/>
          <p:nvPr/>
        </p:nvSpPr>
        <p:spPr>
          <a:xfrm>
            <a:off x="304800" y="448235"/>
            <a:ext cx="11456894" cy="5693866"/>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Life-course model:</a:t>
            </a:r>
            <a:r>
              <a:rPr lang="en-GB" sz="2000" dirty="0">
                <a:latin typeface="Arial" panose="020B0604020202020204" pitchFamily="34" charset="0"/>
                <a:cs typeface="Arial" panose="020B0604020202020204" pitchFamily="34" charset="0"/>
              </a:rPr>
              <a:t> Health reflects the patterns of social, psycho-social and biological advantages and disadvantages experienced by an individual over time. </a:t>
            </a:r>
          </a:p>
          <a:p>
            <a:r>
              <a:rPr lang="en-GB" sz="2000" dirty="0">
                <a:latin typeface="Arial" panose="020B0604020202020204" pitchFamily="34" charset="0"/>
                <a:cs typeface="Arial" panose="020B0604020202020204" pitchFamily="34" charset="0"/>
              </a:rPr>
              <a:t>The chances of good or poor health are influenced by what happened to a child in-utero and in early childhood and disadvantages are likely to accumulate through childhood and adulthood.</a:t>
            </a:r>
          </a:p>
          <a:p>
            <a:r>
              <a:rPr lang="en-GB" sz="2000" dirty="0">
                <a:latin typeface="Arial" panose="020B0604020202020204" pitchFamily="34" charset="0"/>
                <a:cs typeface="Arial" panose="020B0604020202020204" pitchFamily="34" charset="0"/>
              </a:rPr>
              <a:t> For example, individuals who experienced poor home conditions in childhood are more likely to experience occupational disadvantage. The life-course model was developed relatively recently and studies investigating life-course explanations require detailed longitudinal data. </a:t>
            </a:r>
          </a:p>
          <a:p>
            <a:r>
              <a:rPr lang="en-GB" sz="2000" dirty="0">
                <a:latin typeface="Arial" panose="020B0604020202020204" pitchFamily="34" charset="0"/>
                <a:cs typeface="Arial" panose="020B0604020202020204" pitchFamily="34" charset="0"/>
              </a:rPr>
              <a:t>However, several studies have shown that health disadvantage accumulates over time. A life course approach underpins the recommendations made in the Marmot Review on reducing health inequalities in England. The review states that ‘action to reduce health inequalities must begin before birth and continue through the life of the child. Only then can the close links between early disadvantage and poor outcomes throughout life be broken’. (Marmot review, 2010).</a:t>
            </a:r>
          </a:p>
          <a:p>
            <a:r>
              <a:rPr lang="en-GB" sz="2000" dirty="0">
                <a:latin typeface="Arial" panose="020B0604020202020204" pitchFamily="34" charset="0"/>
                <a:cs typeface="Arial" panose="020B0604020202020204" pitchFamily="34" charset="0"/>
              </a:rPr>
              <a:t> Similarly, the </a:t>
            </a:r>
            <a:r>
              <a:rPr lang="en-GB" sz="2000" b="1" dirty="0">
                <a:latin typeface="Arial" panose="020B0604020202020204" pitchFamily="34" charset="0"/>
                <a:cs typeface="Arial" panose="020B0604020202020204" pitchFamily="34" charset="0"/>
              </a:rPr>
              <a:t>Welsh Adverse Childhood Experiences (ACE) Study, 2015</a:t>
            </a:r>
            <a:r>
              <a:rPr lang="en-GB" sz="2000" dirty="0">
                <a:latin typeface="Arial" panose="020B0604020202020204" pitchFamily="34" charset="0"/>
                <a:cs typeface="Arial" panose="020B0604020202020204" pitchFamily="34" charset="0"/>
              </a:rPr>
              <a:t>) highlights the  impact of adverse childhood experiences on individuals’ risks of developing health harming behaviours in adult life. ACEs are stressful experiences occurring during childhood that directly harm a child (e.g. sexual or physical abuse) or affect the environment in which they live (e.g. growing up in a house with domestic violence). </a:t>
            </a:r>
          </a:p>
          <a:p>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796841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44A7DEF-DB5C-D04C-B13A-A39D4D746682}"/>
              </a:ext>
            </a:extLst>
          </p:cNvPr>
          <p:cNvSpPr txBox="1"/>
          <p:nvPr/>
        </p:nvSpPr>
        <p:spPr>
          <a:xfrm>
            <a:off x="358588" y="394447"/>
            <a:ext cx="11528612" cy="7109639"/>
          </a:xfrm>
          <a:prstGeom prst="rect">
            <a:avLst/>
          </a:prstGeom>
          <a:noFill/>
        </p:spPr>
        <p:txBody>
          <a:bodyPr wrap="square" rtlCol="0">
            <a:spAutoFit/>
          </a:bodyPr>
          <a:lstStyle/>
          <a:p>
            <a:r>
              <a:rPr lang="en-US" sz="2400" b="1" dirty="0">
                <a:latin typeface="Arial" panose="020B0604020202020204" pitchFamily="34" charset="0"/>
                <a:cs typeface="Arial" panose="020B0604020202020204" pitchFamily="34" charset="0"/>
              </a:rPr>
              <a:t>Important Studies:</a:t>
            </a:r>
          </a:p>
          <a:p>
            <a:endParaRPr lang="en-US"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The Black Report</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The Black Report, published in 1980 confirmed social class health inequalities in overall mortality (and for most causes of death) and showed that health inequalities were widening. The report set out four possible mechanisms to explain widening socio-economic health inequalities.</a:t>
            </a:r>
          </a:p>
          <a:p>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Whitehall Study of British Civil Servants</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The ongoing Whitehall Study of British Civil Servants </a:t>
            </a:r>
            <a:r>
              <a:rPr lang="en-GB" sz="2400" dirty="0">
                <a:latin typeface="Arial" panose="020B0604020202020204" pitchFamily="34" charset="0"/>
                <a:cs typeface="Arial" panose="020B0604020202020204" pitchFamily="34" charset="0"/>
                <a:hlinkClick r:id="rId2"/>
              </a:rPr>
              <a:t>http://www.ucl.ac.uk/whitehallII/</a:t>
            </a:r>
            <a:r>
              <a:rPr lang="en-GB" sz="2400" dirty="0">
                <a:latin typeface="Arial" panose="020B0604020202020204" pitchFamily="34" charset="0"/>
                <a:cs typeface="Arial" panose="020B0604020202020204" pitchFamily="34" charset="0"/>
              </a:rPr>
              <a:t> is a cohort study following British civil servants over a long period of time. It collects detailed information on risk factors such as weight, cholesterol, smoking, and blood pressure. The study found inequalities in health and mortality between employment grades and found that risk factors could only explain one-third of the observed variation in health by employment grade.</a:t>
            </a:r>
          </a:p>
          <a:p>
            <a:endParaRPr lang="en-GB" dirty="0"/>
          </a:p>
          <a:p>
            <a:endParaRPr lang="en-GB" dirty="0"/>
          </a:p>
          <a:p>
            <a:endParaRPr lang="en-GB" dirty="0"/>
          </a:p>
          <a:p>
            <a:endParaRPr lang="en-US" dirty="0"/>
          </a:p>
        </p:txBody>
      </p:sp>
    </p:spTree>
    <p:extLst>
      <p:ext uri="{BB962C8B-B14F-4D97-AF65-F5344CB8AC3E}">
        <p14:creationId xmlns:p14="http://schemas.microsoft.com/office/powerpoint/2010/main" val="10869665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82B93C8-2E83-D744-81EE-FF13982BEEFE}"/>
              </a:ext>
            </a:extLst>
          </p:cNvPr>
          <p:cNvSpPr txBox="1"/>
          <p:nvPr/>
        </p:nvSpPr>
        <p:spPr>
          <a:xfrm>
            <a:off x="161365" y="197224"/>
            <a:ext cx="11600329" cy="6973389"/>
          </a:xfrm>
          <a:prstGeom prst="rect">
            <a:avLst/>
          </a:prstGeom>
          <a:noFill/>
        </p:spPr>
        <p:txBody>
          <a:bodyPr wrap="square" rtlCol="0">
            <a:spAutoFit/>
          </a:bodyPr>
          <a:lstStyle/>
          <a:p>
            <a:r>
              <a:rPr lang="en-GB" b="1" dirty="0"/>
              <a:t>The Marmot Review</a:t>
            </a:r>
            <a:br>
              <a:rPr lang="en-GB" dirty="0"/>
            </a:br>
            <a:r>
              <a:rPr lang="en-GB" dirty="0"/>
              <a:t>The Marmot Review was commissioned in 2008 to provide evidence-based recommendations for a strategy to reduce health inequalities in England. The review found that:</a:t>
            </a:r>
          </a:p>
          <a:p>
            <a:pPr marL="285750" indent="-285750">
              <a:buFont typeface="Arial" panose="020B0604020202020204" pitchFamily="34" charset="0"/>
              <a:buChar char="•"/>
            </a:pPr>
            <a:r>
              <a:rPr lang="en-GB" dirty="0"/>
              <a:t>Health inequalities must be addressed in the interests of fairness and social justice.</a:t>
            </a:r>
          </a:p>
          <a:p>
            <a:pPr marL="285750" indent="-285750">
              <a:buFont typeface="Arial" panose="020B0604020202020204" pitchFamily="34" charset="0"/>
              <a:buChar char="•"/>
            </a:pPr>
            <a:r>
              <a:rPr lang="en-GB" dirty="0"/>
              <a:t>There exists a social gradient in health: health improves as social status goes up.</a:t>
            </a:r>
          </a:p>
          <a:p>
            <a:pPr marL="285750" indent="-285750">
              <a:buFont typeface="Arial" panose="020B0604020202020204" pitchFamily="34" charset="0"/>
              <a:buChar char="•"/>
            </a:pPr>
            <a:r>
              <a:rPr lang="en-GB" dirty="0"/>
              <a:t>Social inequalities result in health inequalities; therefore to reduce health inequalities we must consider all the social determinants of health.</a:t>
            </a:r>
          </a:p>
          <a:p>
            <a:pPr marL="285750" indent="-285750">
              <a:buFont typeface="Arial" panose="020B0604020202020204" pitchFamily="34" charset="0"/>
              <a:buChar char="•"/>
            </a:pPr>
            <a:r>
              <a:rPr lang="en-GB" dirty="0"/>
              <a:t>Health inequalities cannot be properly addressed by only targeting those worst off. Reducing the steepness of the social gradient in health requires universal actions, concentrated according to levels of deprivation (‘proportionate universalism’).</a:t>
            </a:r>
          </a:p>
          <a:p>
            <a:pPr marL="285750" indent="-285750">
              <a:buFont typeface="Arial" panose="020B0604020202020204" pitchFamily="34" charset="0"/>
              <a:buChar char="•"/>
            </a:pPr>
            <a:r>
              <a:rPr lang="en-GB" dirty="0"/>
              <a:t>Taking action to reduce health inequalities will have a positive effect on society in many ways, such as bringing economic benefits by reducing population illness and increasing productivity.</a:t>
            </a:r>
          </a:p>
          <a:p>
            <a:pPr marL="285750" indent="-285750">
              <a:buFont typeface="Arial" panose="020B0604020202020204" pitchFamily="34" charset="0"/>
              <a:buChar char="•"/>
            </a:pPr>
            <a:r>
              <a:rPr lang="en-GB" dirty="0"/>
              <a:t>A country’s success is measured by more than economic growth: fair distribution of health, wellbeing and sustainability are also important. Climate change and social inequalities in health should be addressed simultaneously.</a:t>
            </a:r>
          </a:p>
          <a:p>
            <a:pPr marL="285750" indent="-285750">
              <a:buFont typeface="Arial" panose="020B0604020202020204" pitchFamily="34" charset="0"/>
              <a:buChar char="•"/>
            </a:pPr>
            <a:r>
              <a:rPr lang="en-GB" dirty="0"/>
              <a:t>Policy to reduce health inequalities must cover all of the following objectives:</a:t>
            </a:r>
            <a:br>
              <a:rPr lang="en-GB" dirty="0"/>
            </a:br>
            <a:r>
              <a:rPr lang="en-GB" dirty="0"/>
              <a:t>-  Give every child the best start in life</a:t>
            </a:r>
            <a:br>
              <a:rPr lang="en-GB" dirty="0"/>
            </a:br>
            <a:r>
              <a:rPr lang="en-GB" dirty="0"/>
              <a:t>-  Enable all children young people and adults to maximise their capabilities and have control over their lives</a:t>
            </a:r>
            <a:br>
              <a:rPr lang="en-GB" dirty="0"/>
            </a:br>
            <a:r>
              <a:rPr lang="en-GB" dirty="0"/>
              <a:t>-  Create fair employment and good work for all</a:t>
            </a:r>
            <a:br>
              <a:rPr lang="en-GB" dirty="0"/>
            </a:br>
            <a:r>
              <a:rPr lang="en-GB" dirty="0"/>
              <a:t>-  Ensure healthy standard of living for all</a:t>
            </a:r>
            <a:br>
              <a:rPr lang="en-GB" dirty="0"/>
            </a:br>
            <a:r>
              <a:rPr lang="en-GB" dirty="0"/>
              <a:t>-  Create and develop healthy and sustainable places and communities</a:t>
            </a:r>
            <a:br>
              <a:rPr lang="en-GB" dirty="0"/>
            </a:br>
            <a:r>
              <a:rPr lang="en-GB" dirty="0"/>
              <a:t>-  Strengthen the role and impact of ill health prevention</a:t>
            </a:r>
          </a:p>
          <a:p>
            <a:pPr marL="285750" indent="-285750">
              <a:buFont typeface="Arial" panose="020B0604020202020204" pitchFamily="34" charset="0"/>
              <a:buChar char="•"/>
            </a:pPr>
            <a:r>
              <a:rPr lang="en-GB" dirty="0"/>
              <a:t>These policy objectives can only be delivered through effective involvement of central and local government, the NHS, third and private sectors, individuals and communities.</a:t>
            </a:r>
          </a:p>
          <a:p>
            <a:endParaRPr lang="en-US" dirty="0"/>
          </a:p>
        </p:txBody>
      </p:sp>
    </p:spTree>
    <p:extLst>
      <p:ext uri="{BB962C8B-B14F-4D97-AF65-F5344CB8AC3E}">
        <p14:creationId xmlns:p14="http://schemas.microsoft.com/office/powerpoint/2010/main" val="26602330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313E9BE-0D9A-1549-A771-6A35385363AA}"/>
              </a:ext>
            </a:extLst>
          </p:cNvPr>
          <p:cNvSpPr txBox="1"/>
          <p:nvPr/>
        </p:nvSpPr>
        <p:spPr>
          <a:xfrm>
            <a:off x="233082" y="394447"/>
            <a:ext cx="11474824" cy="5539978"/>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In the UK, mortality is greater in males than in females at all ages. In youth and early adulthood, males are more likely to die from motor vehicle accidents, other injury (such as fire and flames, accidental drowning and submersion), and suicide, contributing to higher mortality rates among young men and boys.</a:t>
            </a:r>
          </a:p>
          <a:p>
            <a:r>
              <a:rPr lang="en-GB" sz="2400" dirty="0">
                <a:latin typeface="Arial" panose="020B0604020202020204" pitchFamily="34" charset="0"/>
                <a:cs typeface="Arial" panose="020B0604020202020204" pitchFamily="34" charset="0"/>
              </a:rPr>
              <a:t> Across the whole of adult life, mortality rates are higher for men than women for all the major causes of death including cancers and cardiovascular disease.</a:t>
            </a:r>
          </a:p>
          <a:p>
            <a:r>
              <a:rPr lang="en-GB" sz="2400" dirty="0">
                <a:latin typeface="Arial" panose="020B0604020202020204" pitchFamily="34" charset="0"/>
                <a:cs typeface="Arial" panose="020B0604020202020204" pitchFamily="34" charset="0"/>
              </a:rPr>
              <a:t> However, women have much higher rates of disability than men, especially at older ages. </a:t>
            </a:r>
          </a:p>
          <a:p>
            <a:r>
              <a:rPr lang="en-GB" sz="2400" dirty="0">
                <a:latin typeface="Arial" panose="020B0604020202020204" pitchFamily="34" charset="0"/>
                <a:cs typeface="Arial" panose="020B0604020202020204" pitchFamily="34" charset="0"/>
              </a:rPr>
              <a:t>Women have more morbidity from poor mental health, particularly those related to anxiety and depressive disorder (Acheson, 1998).</a:t>
            </a:r>
          </a:p>
          <a:p>
            <a:r>
              <a:rPr lang="en-GB" sz="2400" dirty="0">
                <a:latin typeface="Arial" panose="020B0604020202020204" pitchFamily="34" charset="0"/>
                <a:cs typeface="Arial" panose="020B0604020202020204" pitchFamily="34" charset="0"/>
              </a:rPr>
              <a:t> </a:t>
            </a:r>
          </a:p>
          <a:p>
            <a:r>
              <a:rPr lang="en-GB" sz="2400" dirty="0">
                <a:latin typeface="Arial" panose="020B0604020202020204" pitchFamily="34" charset="0"/>
                <a:cs typeface="Arial" panose="020B0604020202020204" pitchFamily="34" charset="0"/>
              </a:rPr>
              <a:t>WHO (2008) suggests that gender differences in health are a result of both (1) biology and (2) social factors (distinct roles and behaviours of a men and women a given culture, dictated by that cultures gender norms and values).</a:t>
            </a:r>
          </a:p>
          <a:p>
            <a:endParaRPr lang="en-US" dirty="0"/>
          </a:p>
        </p:txBody>
      </p:sp>
    </p:spTree>
    <p:extLst>
      <p:ext uri="{BB962C8B-B14F-4D97-AF65-F5344CB8AC3E}">
        <p14:creationId xmlns:p14="http://schemas.microsoft.com/office/powerpoint/2010/main" val="16135458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1A9EC41-8D12-F242-83D5-63F7D5BBD57E}"/>
              </a:ext>
            </a:extLst>
          </p:cNvPr>
          <p:cNvSpPr txBox="1"/>
          <p:nvPr/>
        </p:nvSpPr>
        <p:spPr>
          <a:xfrm>
            <a:off x="322729" y="609600"/>
            <a:ext cx="11438965" cy="5078313"/>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Analysis in 2009-11 </a:t>
            </a:r>
            <a:r>
              <a:rPr lang="en-GB" sz="2400" dirty="0" err="1">
                <a:latin typeface="Arial" panose="020B0604020202020204" pitchFamily="34" charset="0"/>
                <a:cs typeface="Arial" panose="020B0604020202020204" pitchFamily="34" charset="0"/>
              </a:rPr>
              <a:t>reveald</a:t>
            </a:r>
            <a:r>
              <a:rPr lang="en-GB" sz="2400" dirty="0">
                <a:latin typeface="Arial" panose="020B0604020202020204" pitchFamily="34" charset="0"/>
                <a:cs typeface="Arial" panose="020B0604020202020204" pitchFamily="34" charset="0"/>
              </a:rPr>
              <a:t> that:</a:t>
            </a:r>
          </a:p>
          <a:p>
            <a:r>
              <a:rPr lang="en-GB" sz="2400" dirty="0">
                <a:latin typeface="Arial" panose="020B0604020202020204" pitchFamily="34" charset="0"/>
                <a:cs typeface="Arial" panose="020B0604020202020204" pitchFamily="34" charset="0"/>
              </a:rPr>
              <a:t>Males in the most advantaged areas can expect to live 19.3 years longer in ‘Good’ health than those in the least advantaged areas as measured by the slope index of inequality (SII). For females this was 20.1 years.</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 </a:t>
            </a:r>
          </a:p>
          <a:p>
            <a:r>
              <a:rPr lang="en-GB" sz="2400" dirty="0">
                <a:latin typeface="Arial" panose="020B0604020202020204" pitchFamily="34" charset="0"/>
                <a:cs typeface="Arial" panose="020B0604020202020204" pitchFamily="34" charset="0"/>
              </a:rPr>
              <a:t>Males in the most deprived areas have a life expectancy 9.2 years shorter (when measured by the range) than males in the least deprived areas, they also spend a smaller proportion of their shorter lives in ‘Good’ health (70.9% compared to 85.2%).</a:t>
            </a:r>
          </a:p>
          <a:p>
            <a:r>
              <a:rPr lang="en-GB" sz="2400" dirty="0">
                <a:latin typeface="Arial" panose="020B0604020202020204" pitchFamily="34" charset="0"/>
                <a:cs typeface="Arial" panose="020B0604020202020204" pitchFamily="34" charset="0"/>
              </a:rPr>
              <a:t>Females in the most deprived areas have a life expectancy 6.8 years shorter (when measured by the range) than females in the least deprived areas. They also expect to spend 16.9% less of their life in ‘Good’ health (66.5% compared to 83%).</a:t>
            </a:r>
          </a:p>
          <a:p>
            <a:endParaRPr lang="en-US" dirty="0"/>
          </a:p>
          <a:p>
            <a:r>
              <a:rPr lang="en-GB" dirty="0"/>
              <a:t>Source: </a:t>
            </a:r>
            <a:r>
              <a:rPr lang="en-GB" dirty="0">
                <a:hlinkClick r:id="rId2"/>
              </a:rPr>
              <a:t>http://www.ons.gov.uk/ons/taxonomy/index.html?nscl=Subnational+Health+Expectancies</a:t>
            </a:r>
            <a:endParaRPr lang="en-US" dirty="0"/>
          </a:p>
        </p:txBody>
      </p:sp>
    </p:spTree>
    <p:extLst>
      <p:ext uri="{BB962C8B-B14F-4D97-AF65-F5344CB8AC3E}">
        <p14:creationId xmlns:p14="http://schemas.microsoft.com/office/powerpoint/2010/main" val="7853106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B9A75BB-B093-F544-ACDD-152417149651}"/>
              </a:ext>
            </a:extLst>
          </p:cNvPr>
          <p:cNvSpPr txBox="1"/>
          <p:nvPr/>
        </p:nvSpPr>
        <p:spPr>
          <a:xfrm>
            <a:off x="322729" y="502024"/>
            <a:ext cx="11313459" cy="6278642"/>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Social factors used to explain higher mortality rates in men (</a:t>
            </a:r>
            <a:r>
              <a:rPr lang="en-GB" sz="2400" dirty="0" err="1">
                <a:latin typeface="Arial" panose="020B0604020202020204" pitchFamily="34" charset="0"/>
                <a:cs typeface="Arial" panose="020B0604020202020204" pitchFamily="34" charset="0"/>
              </a:rPr>
              <a:t>Scambler</a:t>
            </a:r>
            <a:r>
              <a:rPr lang="en-GB" sz="2400" dirty="0">
                <a:latin typeface="Arial" panose="020B0604020202020204" pitchFamily="34" charset="0"/>
                <a:cs typeface="Arial" panose="020B0604020202020204" pitchFamily="34" charset="0"/>
              </a:rPr>
              <a:t>, 2008):</a:t>
            </a:r>
          </a:p>
          <a:p>
            <a:r>
              <a:rPr lang="en-GB" sz="2400" b="1" dirty="0">
                <a:latin typeface="Arial" panose="020B0604020202020204" pitchFamily="34" charset="0"/>
                <a:cs typeface="Arial" panose="020B0604020202020204" pitchFamily="34" charset="0"/>
              </a:rPr>
              <a:t>Employment:</a:t>
            </a:r>
            <a:r>
              <a:rPr lang="en-GB" sz="2400" dirty="0">
                <a:latin typeface="Arial" panose="020B0604020202020204" pitchFamily="34" charset="0"/>
                <a:cs typeface="Arial" panose="020B0604020202020204" pitchFamily="34" charset="0"/>
              </a:rPr>
              <a:t> More occupations typically followed by men involve direct risk to life (such as dangerous machinery, weather, environmental hazards, and exposure to toxic chemicals).</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 </a:t>
            </a:r>
          </a:p>
          <a:p>
            <a:r>
              <a:rPr lang="en-GB" sz="2400" b="1" dirty="0">
                <a:latin typeface="Arial" panose="020B0604020202020204" pitchFamily="34" charset="0"/>
                <a:cs typeface="Arial" panose="020B0604020202020204" pitchFamily="34" charset="0"/>
              </a:rPr>
              <a:t>Risk taking behaviour:</a:t>
            </a:r>
            <a:r>
              <a:rPr lang="en-GB" sz="2400" dirty="0">
                <a:latin typeface="Arial" panose="020B0604020202020204" pitchFamily="34" charset="0"/>
                <a:cs typeface="Arial" panose="020B0604020202020204" pitchFamily="34" charset="0"/>
              </a:rPr>
              <a:t> Men are more socialised to participate in dangerous sports like motorbike racing, rock climbing etc. Men are at higher risk of road traffic injury and tend to drive more and faster when under the influence of alcohol compared to women.</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 </a:t>
            </a:r>
          </a:p>
          <a:p>
            <a:r>
              <a:rPr lang="en-GB" sz="2400" b="1" dirty="0">
                <a:latin typeface="Arial" panose="020B0604020202020204" pitchFamily="34" charset="0"/>
                <a:cs typeface="Arial" panose="020B0604020202020204" pitchFamily="34" charset="0"/>
              </a:rPr>
              <a:t>Smoking:</a:t>
            </a:r>
            <a:r>
              <a:rPr lang="en-GB" sz="2400" dirty="0">
                <a:latin typeface="Arial" panose="020B0604020202020204" pitchFamily="34" charset="0"/>
                <a:cs typeface="Arial" panose="020B0604020202020204" pitchFamily="34" charset="0"/>
              </a:rPr>
              <a:t> In the past, men had much higher smoking rates than women. However, the gender gap between men and women in smoking has narrowed in recent years, particularly in high-income countries.</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 </a:t>
            </a:r>
          </a:p>
          <a:p>
            <a:r>
              <a:rPr lang="en-GB" sz="2400" b="1" dirty="0">
                <a:latin typeface="Arial" panose="020B0604020202020204" pitchFamily="34" charset="0"/>
                <a:cs typeface="Arial" panose="020B0604020202020204" pitchFamily="34" charset="0"/>
              </a:rPr>
              <a:t>Alcohol: </a:t>
            </a:r>
            <a:r>
              <a:rPr lang="en-GB" sz="2400" dirty="0">
                <a:latin typeface="Arial" panose="020B0604020202020204" pitchFamily="34" charset="0"/>
                <a:cs typeface="Arial" panose="020B0604020202020204" pitchFamily="34" charset="0"/>
              </a:rPr>
              <a:t>Men drink significantly more than women in all age groups and are more likely than women to exceed their recommended daily alcohol intake.</a:t>
            </a:r>
          </a:p>
          <a:p>
            <a:endParaRPr lang="en-US" dirty="0"/>
          </a:p>
        </p:txBody>
      </p:sp>
    </p:spTree>
    <p:extLst>
      <p:ext uri="{BB962C8B-B14F-4D97-AF65-F5344CB8AC3E}">
        <p14:creationId xmlns:p14="http://schemas.microsoft.com/office/powerpoint/2010/main" val="3899453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535E6FF-3CBA-1D48-861C-7AFCDFD740C7}"/>
              </a:ext>
            </a:extLst>
          </p:cNvPr>
          <p:cNvSpPr txBox="1"/>
          <p:nvPr/>
        </p:nvSpPr>
        <p:spPr>
          <a:xfrm>
            <a:off x="286871" y="412376"/>
            <a:ext cx="11600329" cy="3693319"/>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Inequalities in health care and its access</a:t>
            </a: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 </a:t>
            </a:r>
          </a:p>
          <a:p>
            <a:r>
              <a:rPr lang="en-GB" sz="2400" dirty="0">
                <a:latin typeface="Arial" panose="020B0604020202020204" pitchFamily="34" charset="0"/>
                <a:cs typeface="Arial" panose="020B0604020202020204" pitchFamily="34" charset="0"/>
              </a:rPr>
              <a:t>Health care access is a supply side issue indicating the level of service which the health care system offers the individual. While the concept of equity in access to health care (horizontal equity) has been a central objective of the NHS since it began, inequalities in health care access persist. </a:t>
            </a:r>
          </a:p>
          <a:p>
            <a:r>
              <a:rPr lang="en-GB" sz="2400" dirty="0">
                <a:latin typeface="Arial" panose="020B0604020202020204" pitchFamily="34" charset="0"/>
                <a:cs typeface="Arial" panose="020B0604020202020204" pitchFamily="34" charset="0"/>
              </a:rPr>
              <a:t>The inverse care law, first described by Julian Tudor Hart in 1971, states: The availability of good medical care tends to vary inversely with the need for it in the population served.</a:t>
            </a:r>
          </a:p>
          <a:p>
            <a:endParaRPr lang="en-US" dirty="0"/>
          </a:p>
        </p:txBody>
      </p:sp>
    </p:spTree>
    <p:extLst>
      <p:ext uri="{BB962C8B-B14F-4D97-AF65-F5344CB8AC3E}">
        <p14:creationId xmlns:p14="http://schemas.microsoft.com/office/powerpoint/2010/main" val="34226756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23E8EC1-1308-BF4B-B3A0-2C35F9A1AF69}"/>
              </a:ext>
            </a:extLst>
          </p:cNvPr>
          <p:cNvSpPr txBox="1"/>
          <p:nvPr/>
        </p:nvSpPr>
        <p:spPr>
          <a:xfrm>
            <a:off x="251012" y="394447"/>
            <a:ext cx="11528612" cy="6278642"/>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Of significance are the ‘hard to reach’, or ‘seldom heard’  groups of people. As research strongly suggests, they suffer poorer health outcomes and access services less for various reasons.  Hard-to-reach groups vary widely: Black and  minority ethnic (BAME) groups, the homeless, asylum seekers, adolescents with eating disorders,  not in employment, education or training (NEETs), the elderly, people with medically unexplained symptoms, people with advanced cancers, those with sensory impairments, people with learning disabilities, people with mental health or substance misuse problems, and older people with a variety of physical, sensory, intellectual and mental health difficulties.</a:t>
            </a:r>
          </a:p>
          <a:p>
            <a:r>
              <a:rPr lang="en-GB" sz="2400" dirty="0">
                <a:latin typeface="Arial" panose="020B0604020202020204" pitchFamily="34" charset="0"/>
                <a:cs typeface="Arial" panose="020B0604020202020204" pitchFamily="34" charset="0"/>
              </a:rPr>
              <a:t>Equality of access requires that, for different communities (</a:t>
            </a:r>
            <a:r>
              <a:rPr lang="en-GB" sz="2400" dirty="0" err="1">
                <a:latin typeface="Arial" panose="020B0604020202020204" pitchFamily="34" charset="0"/>
                <a:cs typeface="Arial" panose="020B0604020202020204" pitchFamily="34" charset="0"/>
              </a:rPr>
              <a:t>Wonderling</a:t>
            </a:r>
            <a:r>
              <a:rPr lang="en-GB" sz="2400" dirty="0">
                <a:latin typeface="Arial" panose="020B0604020202020204" pitchFamily="34" charset="0"/>
                <a:cs typeface="Arial" panose="020B0604020202020204" pitchFamily="34" charset="0"/>
              </a:rPr>
              <a:t> et al, 2005):</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Travel distance to facilities is equal.</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Transport and communication services are equal.</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Waiting times are equal.</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Patients are equally informed about the availability and effectiveness of treatments.</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Charges are equal (with equal ability to pay).</a:t>
            </a:r>
          </a:p>
          <a:p>
            <a:endParaRPr lang="en-US" dirty="0"/>
          </a:p>
        </p:txBody>
      </p:sp>
    </p:spTree>
    <p:extLst>
      <p:ext uri="{BB962C8B-B14F-4D97-AF65-F5344CB8AC3E}">
        <p14:creationId xmlns:p14="http://schemas.microsoft.com/office/powerpoint/2010/main" val="8506182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F64FC93-C860-9C40-80F7-83DBCC6040F6}"/>
              </a:ext>
            </a:extLst>
          </p:cNvPr>
          <p:cNvSpPr txBox="1"/>
          <p:nvPr/>
        </p:nvSpPr>
        <p:spPr>
          <a:xfrm>
            <a:off x="484094" y="555812"/>
            <a:ext cx="11080377" cy="6278642"/>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Goddard and Smith (2001) outline reasons for variations in access to health care:</a:t>
            </a:r>
          </a:p>
          <a:p>
            <a:r>
              <a:rPr lang="en-GB" sz="2400" dirty="0">
                <a:latin typeface="Arial" panose="020B0604020202020204" pitchFamily="34" charset="0"/>
                <a:cs typeface="Arial" panose="020B0604020202020204" pitchFamily="34" charset="0"/>
              </a:rPr>
              <a:t> </a:t>
            </a:r>
          </a:p>
          <a:p>
            <a:r>
              <a:rPr lang="en-GB" sz="2400" b="1" dirty="0">
                <a:latin typeface="Arial" panose="020B0604020202020204" pitchFamily="34" charset="0"/>
                <a:cs typeface="Arial" panose="020B0604020202020204" pitchFamily="34" charset="0"/>
              </a:rPr>
              <a:t>Availability:</a:t>
            </a:r>
            <a:r>
              <a:rPr lang="en-GB" sz="2400" dirty="0">
                <a:latin typeface="Arial" panose="020B0604020202020204" pitchFamily="34" charset="0"/>
                <a:cs typeface="Arial" panose="020B0604020202020204" pitchFamily="34" charset="0"/>
              </a:rPr>
              <a:t> Some health care services may not be available to some population groups, or clinicians may have different propensities to offer treatment to patients from different population groups, even where they have identical needs.</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 </a:t>
            </a:r>
          </a:p>
          <a:p>
            <a:r>
              <a:rPr lang="en-GB" sz="2400" b="1" dirty="0">
                <a:latin typeface="Arial" panose="020B0604020202020204" pitchFamily="34" charset="0"/>
                <a:cs typeface="Arial" panose="020B0604020202020204" pitchFamily="34" charset="0"/>
              </a:rPr>
              <a:t>Quality:</a:t>
            </a:r>
            <a:r>
              <a:rPr lang="en-GB" sz="2400" dirty="0">
                <a:latin typeface="Arial" panose="020B0604020202020204" pitchFamily="34" charset="0"/>
                <a:cs typeface="Arial" panose="020B0604020202020204" pitchFamily="34" charset="0"/>
              </a:rPr>
              <a:t> The quality of services offered to patients may vary between population groups.</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 </a:t>
            </a:r>
          </a:p>
          <a:p>
            <a:r>
              <a:rPr lang="en-GB" sz="2400" b="1" dirty="0">
                <a:latin typeface="Arial" panose="020B0604020202020204" pitchFamily="34" charset="0"/>
                <a:cs typeface="Arial" panose="020B0604020202020204" pitchFamily="34" charset="0"/>
              </a:rPr>
              <a:t>Costs: </a:t>
            </a:r>
            <a:r>
              <a:rPr lang="en-GB" sz="2400" dirty="0">
                <a:latin typeface="Arial" panose="020B0604020202020204" pitchFamily="34" charset="0"/>
                <a:cs typeface="Arial" panose="020B0604020202020204" pitchFamily="34" charset="0"/>
              </a:rPr>
              <a:t>The health care services may impose costs (financial or otherwise) which vary between population groups.</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 </a:t>
            </a:r>
          </a:p>
          <a:p>
            <a:r>
              <a:rPr lang="en-GB" sz="2400" b="1" dirty="0">
                <a:latin typeface="Arial" panose="020B0604020202020204" pitchFamily="34" charset="0"/>
                <a:cs typeface="Arial" panose="020B0604020202020204" pitchFamily="34" charset="0"/>
              </a:rPr>
              <a:t>Information: </a:t>
            </a:r>
            <a:r>
              <a:rPr lang="en-GB" sz="2400" dirty="0">
                <a:latin typeface="Arial" panose="020B0604020202020204" pitchFamily="34" charset="0"/>
                <a:cs typeface="Arial" panose="020B0604020202020204" pitchFamily="34" charset="0"/>
              </a:rPr>
              <a:t>The health care organisations may fail to ensure that all population groups are equally aware of the services available.</a:t>
            </a:r>
          </a:p>
          <a:p>
            <a:endParaRPr lang="en-US" dirty="0"/>
          </a:p>
        </p:txBody>
      </p:sp>
    </p:spTree>
    <p:extLst>
      <p:ext uri="{BB962C8B-B14F-4D97-AF65-F5344CB8AC3E}">
        <p14:creationId xmlns:p14="http://schemas.microsoft.com/office/powerpoint/2010/main" val="78061801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C803214-E367-9C40-925D-75E4D4F52F49}"/>
              </a:ext>
            </a:extLst>
          </p:cNvPr>
          <p:cNvSpPr txBox="1"/>
          <p:nvPr/>
        </p:nvSpPr>
        <p:spPr>
          <a:xfrm>
            <a:off x="358588" y="484094"/>
            <a:ext cx="11510683" cy="5632311"/>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Certain groups within society may be described as ‘hard-to-reach’: a term that is difficult to define but can include the homeless, individuals with problem drug or alcohol use, people living with HIV, asylum seekers and refugees, people from black and minority ethnic groups and people from sexual minority communities.</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These individuals may face barriers to engaging with services (for instance language or cultural barriers), or are reluctant to engage with services and therefore deemed ‘hard-to-reach’ from a societal perspective.</a:t>
            </a:r>
          </a:p>
          <a:p>
            <a:r>
              <a:rPr lang="en-GB" sz="2400" dirty="0">
                <a:latin typeface="Arial" panose="020B0604020202020204" pitchFamily="34" charset="0"/>
                <a:cs typeface="Arial" panose="020B0604020202020204" pitchFamily="34" charset="0"/>
              </a:rPr>
              <a:t> </a:t>
            </a:r>
          </a:p>
          <a:p>
            <a:r>
              <a:rPr lang="en-GB" sz="2400" dirty="0">
                <a:latin typeface="Arial" panose="020B0604020202020204" pitchFamily="34" charset="0"/>
                <a:cs typeface="Arial" panose="020B0604020202020204" pitchFamily="34" charset="0"/>
              </a:rPr>
              <a:t>Engaging with socially excluded and marginalised populations presents a major challenge but increasing flexibility of services, working with voluntary sector organisations and user involvement can be effective mechanisms for reducing inequalities in access to healthcare.</a:t>
            </a:r>
          </a:p>
          <a:p>
            <a:br>
              <a:rPr lang="en-GB" sz="2400" dirty="0">
                <a:latin typeface="Arial" panose="020B0604020202020204" pitchFamily="34" charset="0"/>
                <a:cs typeface="Arial" panose="020B0604020202020204" pitchFamily="34" charset="0"/>
              </a:rPr>
            </a:b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5236873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86321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48396153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748766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54249812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4461619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5589191"/>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otalTime>4</TotalTime>
  <Words>836</Words>
  <Application>Microsoft Macintosh PowerPoint</Application>
  <PresentationFormat>Widescreen</PresentationFormat>
  <Paragraphs>241</Paragraphs>
  <Slides>30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30</vt:i4>
      </vt:variant>
    </vt:vector>
  </HeadingPairs>
  <TitlesOfParts>
    <vt:vector size="34" baseType="lpstr">
      <vt:lpstr>Arial</vt:lpstr>
      <vt:lpstr>Gill Sans MT</vt:lpstr>
      <vt:lpstr>Verdana</vt:lpstr>
      <vt:lpstr>Parcel</vt:lpstr>
      <vt:lpstr>Sociology and the Inequalities of Health</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Sociology and the Inequalities of Health</dc:title>
  <dc:creator>Conway Davies</dc:creator>
  <cp:lastModifiedBy>Conway Davies</cp:lastModifiedBy>
  <cp:revision>1</cp:revision>
  <dcterms:created xsi:type="dcterms:W3CDTF">2018-12-03T20:53:15Z</dcterms:created>
  <dcterms:modified xsi:type="dcterms:W3CDTF">2018-12-03T20:57:35Z</dcterms:modified>
</cp:coreProperties>
</file>