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6.xml" ContentType="application/vnd.openxmlformats-officedocument.theme+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7.xml" ContentType="application/vnd.openxmlformats-officedocument.theme+xml"/>
  <Override PartName="/ppt/slideLayouts/slideLayout10.xml" ContentType="application/vnd.openxmlformats-officedocument.presentationml.slideLayout+xml"/>
  <Override PartName="/ppt/theme/theme8.xml" ContentType="application/vnd.openxmlformats-officedocument.theme+xml"/>
  <Override PartName="/ppt/slideLayouts/slideLayout11.xml" ContentType="application/vnd.openxmlformats-officedocument.presentationml.slideLayout+xml"/>
  <Override PartName="/ppt/theme/theme9.xml" ContentType="application/vnd.openxmlformats-officedocument.theme+xml"/>
  <Override PartName="/ppt/slideLayouts/slideLayout12.xml" ContentType="application/vnd.openxmlformats-officedocument.presentationml.slideLayout+xml"/>
  <Override PartName="/ppt/theme/theme10.xml" ContentType="application/vnd.openxmlformats-officedocument.theme+xml"/>
  <Override PartName="/ppt/slideLayouts/slideLayout13.xml" ContentType="application/vnd.openxmlformats-officedocument.presentationml.slideLayout+xml"/>
  <Override PartName="/ppt/theme/theme11.xml" ContentType="application/vnd.openxmlformats-officedocument.theme+xml"/>
  <Override PartName="/ppt/slideLayouts/slideLayout14.xml" ContentType="application/vnd.openxmlformats-officedocument.presentationml.slideLayout+xml"/>
  <Override PartName="/ppt/theme/theme12.xml" ContentType="application/vnd.openxmlformats-officedocument.theme+xml"/>
  <Override PartName="/ppt/slideLayouts/slideLayout15.xml" ContentType="application/vnd.openxmlformats-officedocument.presentationml.slideLayout+xml"/>
  <Override PartName="/ppt/theme/theme13.xml" ContentType="application/vnd.openxmlformats-officedocument.theme+xml"/>
  <Override PartName="/ppt/slideLayouts/slideLayout16.xml" ContentType="application/vnd.openxmlformats-officedocument.presentationml.slideLayout+xml"/>
  <Override PartName="/ppt/theme/theme14.xml" ContentType="application/vnd.openxmlformats-officedocument.theme+xml"/>
  <Override PartName="/ppt/slideLayouts/slideLayout17.xml" ContentType="application/vnd.openxmlformats-officedocument.presentationml.slideLayout+xml"/>
  <Override PartName="/ppt/theme/theme15.xml" ContentType="application/vnd.openxmlformats-officedocument.theme+xml"/>
  <Override PartName="/ppt/slideLayouts/slideLayout18.xml" ContentType="application/vnd.openxmlformats-officedocument.presentationml.slideLayout+xml"/>
  <Override PartName="/ppt/theme/theme16.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17.xml" ContentType="application/vnd.openxmlformats-officedocument.theme+xml"/>
  <Override PartName="/ppt/slideLayouts/slideLayout27.xml" ContentType="application/vnd.openxmlformats-officedocument.presentationml.slideLayout+xml"/>
  <Override PartName="/ppt/theme/theme18.xml" ContentType="application/vnd.openxmlformats-officedocument.theme+xml"/>
  <Override PartName="/ppt/slideLayouts/slideLayout28.xml" ContentType="application/vnd.openxmlformats-officedocument.presentationml.slideLayout+xml"/>
  <Override PartName="/ppt/theme/theme19.xml" ContentType="application/vnd.openxmlformats-officedocument.theme+xml"/>
  <Override PartName="/ppt/slideLayouts/slideLayout29.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1" r:id="rId4"/>
    <p:sldMasterId id="2147483650" r:id="rId5"/>
    <p:sldMasterId id="2147483652" r:id="rId6"/>
    <p:sldMasterId id="2147483653" r:id="rId7"/>
    <p:sldMasterId id="2147483654" r:id="rId8"/>
    <p:sldMasterId id="2147483655" r:id="rId9"/>
    <p:sldMasterId id="2147483656" r:id="rId10"/>
    <p:sldMasterId id="2147483657" r:id="rId11"/>
    <p:sldMasterId id="2147483658" r:id="rId12"/>
    <p:sldMasterId id="2147483660" r:id="rId13"/>
    <p:sldMasterId id="2147483659" r:id="rId14"/>
    <p:sldMasterId id="2147483661" r:id="rId15"/>
    <p:sldMasterId id="2147483662" r:id="rId16"/>
    <p:sldMasterId id="2147483663" r:id="rId17"/>
    <p:sldMasterId id="2147483664" r:id="rId18"/>
    <p:sldMasterId id="2147483665" r:id="rId19"/>
    <p:sldMasterId id="2147483666" r:id="rId20"/>
    <p:sldMasterId id="2147483673" r:id="rId21"/>
    <p:sldMasterId id="2147483670" r:id="rId22"/>
    <p:sldMasterId id="2147483671" r:id="rId23"/>
  </p:sldMasterIdLst>
  <p:notesMasterIdLst>
    <p:notesMasterId r:id="rId60"/>
  </p:notesMasterIdLst>
  <p:sldIdLst>
    <p:sldId id="261" r:id="rId24"/>
    <p:sldId id="273" r:id="rId25"/>
    <p:sldId id="262" r:id="rId26"/>
    <p:sldId id="294" r:id="rId27"/>
    <p:sldId id="295" r:id="rId28"/>
    <p:sldId id="296" r:id="rId29"/>
    <p:sldId id="297" r:id="rId30"/>
    <p:sldId id="298" r:id="rId31"/>
    <p:sldId id="299" r:id="rId32"/>
    <p:sldId id="300" r:id="rId33"/>
    <p:sldId id="301" r:id="rId34"/>
    <p:sldId id="302" r:id="rId35"/>
    <p:sldId id="303" r:id="rId36"/>
    <p:sldId id="304" r:id="rId37"/>
    <p:sldId id="310" r:id="rId38"/>
    <p:sldId id="311" r:id="rId39"/>
    <p:sldId id="312" r:id="rId40"/>
    <p:sldId id="326" r:id="rId41"/>
    <p:sldId id="309" r:id="rId42"/>
    <p:sldId id="313" r:id="rId43"/>
    <p:sldId id="314" r:id="rId44"/>
    <p:sldId id="315" r:id="rId45"/>
    <p:sldId id="316" r:id="rId46"/>
    <p:sldId id="317" r:id="rId47"/>
    <p:sldId id="318" r:id="rId48"/>
    <p:sldId id="319" r:id="rId49"/>
    <p:sldId id="320" r:id="rId50"/>
    <p:sldId id="321" r:id="rId51"/>
    <p:sldId id="322" r:id="rId52"/>
    <p:sldId id="323" r:id="rId53"/>
    <p:sldId id="324" r:id="rId54"/>
    <p:sldId id="325" r:id="rId55"/>
    <p:sldId id="327" r:id="rId56"/>
    <p:sldId id="329" r:id="rId57"/>
    <p:sldId id="269" r:id="rId58"/>
    <p:sldId id="272"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74" autoAdjust="0"/>
    <p:restoredTop sz="77273" autoAdjust="0"/>
  </p:normalViewPr>
  <p:slideViewPr>
    <p:cSldViewPr snapToGrid="0">
      <p:cViewPr>
        <p:scale>
          <a:sx n="66" d="100"/>
          <a:sy n="66" d="100"/>
        </p:scale>
        <p:origin x="1446" y="3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3.xml"/><Relationship Id="rId39" Type="http://schemas.openxmlformats.org/officeDocument/2006/relationships/slide" Target="slides/slide16.xml"/><Relationship Id="rId21" Type="http://schemas.openxmlformats.org/officeDocument/2006/relationships/slideMaster" Target="slideMasters/slideMaster18.xml"/><Relationship Id="rId34" Type="http://schemas.openxmlformats.org/officeDocument/2006/relationships/slide" Target="slides/slide11.xml"/><Relationship Id="rId42" Type="http://schemas.openxmlformats.org/officeDocument/2006/relationships/slide" Target="slides/slide19.xml"/><Relationship Id="rId47" Type="http://schemas.openxmlformats.org/officeDocument/2006/relationships/slide" Target="slides/slide24.xml"/><Relationship Id="rId50" Type="http://schemas.openxmlformats.org/officeDocument/2006/relationships/slide" Target="slides/slide27.xml"/><Relationship Id="rId55" Type="http://schemas.openxmlformats.org/officeDocument/2006/relationships/slide" Target="slides/slide32.xml"/><Relationship Id="rId63" Type="http://schemas.openxmlformats.org/officeDocument/2006/relationships/theme" Target="theme/theme1.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6.xml"/><Relationship Id="rId11" Type="http://schemas.openxmlformats.org/officeDocument/2006/relationships/slideMaster" Target="slideMasters/slideMaster8.xml"/><Relationship Id="rId24" Type="http://schemas.openxmlformats.org/officeDocument/2006/relationships/slide" Target="slides/slide1.xml"/><Relationship Id="rId32" Type="http://schemas.openxmlformats.org/officeDocument/2006/relationships/slide" Target="slides/slide9.xml"/><Relationship Id="rId37" Type="http://schemas.openxmlformats.org/officeDocument/2006/relationships/slide" Target="slides/slide14.xml"/><Relationship Id="rId40" Type="http://schemas.openxmlformats.org/officeDocument/2006/relationships/slide" Target="slides/slide17.xml"/><Relationship Id="rId45" Type="http://schemas.openxmlformats.org/officeDocument/2006/relationships/slide" Target="slides/slide22.xml"/><Relationship Id="rId53" Type="http://schemas.openxmlformats.org/officeDocument/2006/relationships/slide" Target="slides/slide30.xml"/><Relationship Id="rId58" Type="http://schemas.openxmlformats.org/officeDocument/2006/relationships/slide" Target="slides/slide35.xml"/><Relationship Id="rId5" Type="http://schemas.openxmlformats.org/officeDocument/2006/relationships/slideMaster" Target="slideMasters/slideMaster2.xml"/><Relationship Id="rId61" Type="http://schemas.openxmlformats.org/officeDocument/2006/relationships/presProps" Target="presProps.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4.xml"/><Relationship Id="rId30" Type="http://schemas.openxmlformats.org/officeDocument/2006/relationships/slide" Target="slides/slide7.xml"/><Relationship Id="rId35" Type="http://schemas.openxmlformats.org/officeDocument/2006/relationships/slide" Target="slides/slide12.xml"/><Relationship Id="rId43" Type="http://schemas.openxmlformats.org/officeDocument/2006/relationships/slide" Target="slides/slide20.xml"/><Relationship Id="rId48" Type="http://schemas.openxmlformats.org/officeDocument/2006/relationships/slide" Target="slides/slide25.xml"/><Relationship Id="rId56" Type="http://schemas.openxmlformats.org/officeDocument/2006/relationships/slide" Target="slides/slide33.xml"/><Relationship Id="rId64" Type="http://schemas.openxmlformats.org/officeDocument/2006/relationships/tableStyles" Target="tableStyles.xml"/><Relationship Id="rId8" Type="http://schemas.openxmlformats.org/officeDocument/2006/relationships/slideMaster" Target="slideMasters/slideMaster5.xml"/><Relationship Id="rId51" Type="http://schemas.openxmlformats.org/officeDocument/2006/relationships/slide" Target="slides/slide28.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 Target="slides/slide2.xml"/><Relationship Id="rId33" Type="http://schemas.openxmlformats.org/officeDocument/2006/relationships/slide" Target="slides/slide10.xml"/><Relationship Id="rId38" Type="http://schemas.openxmlformats.org/officeDocument/2006/relationships/slide" Target="slides/slide15.xml"/><Relationship Id="rId46" Type="http://schemas.openxmlformats.org/officeDocument/2006/relationships/slide" Target="slides/slide23.xml"/><Relationship Id="rId59" Type="http://schemas.openxmlformats.org/officeDocument/2006/relationships/slide" Target="slides/slide36.xml"/><Relationship Id="rId20" Type="http://schemas.openxmlformats.org/officeDocument/2006/relationships/slideMaster" Target="slideMasters/slideMaster17.xml"/><Relationship Id="rId41" Type="http://schemas.openxmlformats.org/officeDocument/2006/relationships/slide" Target="slides/slide18.xml"/><Relationship Id="rId54" Type="http://schemas.openxmlformats.org/officeDocument/2006/relationships/slide" Target="slides/slide31.xml"/><Relationship Id="rId62"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5.xml"/><Relationship Id="rId36" Type="http://schemas.openxmlformats.org/officeDocument/2006/relationships/slide" Target="slides/slide13.xml"/><Relationship Id="rId49" Type="http://schemas.openxmlformats.org/officeDocument/2006/relationships/slide" Target="slides/slide26.xml"/><Relationship Id="rId57" Type="http://schemas.openxmlformats.org/officeDocument/2006/relationships/slide" Target="slides/slide34.xml"/><Relationship Id="rId10" Type="http://schemas.openxmlformats.org/officeDocument/2006/relationships/slideMaster" Target="slideMasters/slideMaster7.xml"/><Relationship Id="rId31" Type="http://schemas.openxmlformats.org/officeDocument/2006/relationships/slide" Target="slides/slide8.xml"/><Relationship Id="rId44" Type="http://schemas.openxmlformats.org/officeDocument/2006/relationships/slide" Target="slides/slide21.xml"/><Relationship Id="rId52" Type="http://schemas.openxmlformats.org/officeDocument/2006/relationships/slide" Target="slides/slide29.xml"/><Relationship Id="rId6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046EC9A-174D-44B9-812B-9B033070DBDC}" type="datetimeFigureOut">
              <a:rPr lang="en-GB" smtClean="0"/>
              <a:t>22/09/2023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17E4384-E1C8-440C-9927-88C0AE6CCBAA}" type="slidenum">
              <a:rPr lang="en-GB" smtClean="0"/>
              <a:t>‹#›</a:t>
            </a:fld>
            <a:endParaRPr lang="en-GB"/>
          </a:p>
        </p:txBody>
      </p:sp>
    </p:spTree>
    <p:extLst>
      <p:ext uri="{BB962C8B-B14F-4D97-AF65-F5344CB8AC3E}">
        <p14:creationId xmlns:p14="http://schemas.microsoft.com/office/powerpoint/2010/main" val="1742254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youtube.com/watch?v=b7wLZZ33MCA"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Hwb - IT overview – YouTube</a:t>
            </a:r>
            <a:endParaRPr lang="en-GB" dirty="0"/>
          </a:p>
          <a:p>
            <a:endParaRPr lang="en-GB" dirty="0"/>
          </a:p>
          <a:p>
            <a:r>
              <a:rPr lang="en-GB" dirty="0"/>
              <a:t>https://youtu.be/b7wLZZ33MCA</a:t>
            </a:r>
          </a:p>
          <a:p>
            <a:endParaRPr lang="en-GB" dirty="0"/>
          </a:p>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1</a:t>
            </a:fld>
            <a:endParaRPr lang="en-GB"/>
          </a:p>
        </p:txBody>
      </p:sp>
    </p:spTree>
    <p:extLst>
      <p:ext uri="{BB962C8B-B14F-4D97-AF65-F5344CB8AC3E}">
        <p14:creationId xmlns:p14="http://schemas.microsoft.com/office/powerpoint/2010/main" val="3172184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2</a:t>
            </a:fld>
            <a:endParaRPr lang="en-GB"/>
          </a:p>
        </p:txBody>
      </p:sp>
    </p:spTree>
    <p:extLst>
      <p:ext uri="{BB962C8B-B14F-4D97-AF65-F5344CB8AC3E}">
        <p14:creationId xmlns:p14="http://schemas.microsoft.com/office/powerpoint/2010/main" val="3486658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3</a:t>
            </a:fld>
            <a:endParaRPr lang="en-GB"/>
          </a:p>
        </p:txBody>
      </p:sp>
    </p:spTree>
    <p:extLst>
      <p:ext uri="{BB962C8B-B14F-4D97-AF65-F5344CB8AC3E}">
        <p14:creationId xmlns:p14="http://schemas.microsoft.com/office/powerpoint/2010/main" val="15741419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 of important leadership traits: It includes </a:t>
            </a:r>
            <a:r>
              <a:rPr lang="en-US" sz="1200" kern="1200" dirty="0">
                <a:solidFill>
                  <a:schemeClr val="tx1"/>
                </a:solidFill>
                <a:effectLst/>
                <a:latin typeface="+mn-lt"/>
                <a:ea typeface="+mn-ea"/>
                <a:cs typeface="+mn-cs"/>
              </a:rPr>
              <a:t>diligence, trustworthiness, dependability, articulateness, sociability, open-mindedness, intelligence, confidence, self-assurance, and conscientiousness.</a:t>
            </a:r>
          </a:p>
          <a:p>
            <a:endParaRPr lang="en-US" sz="1200" kern="1200" dirty="0">
              <a:solidFill>
                <a:schemeClr val="tx1"/>
              </a:solidFill>
              <a:effectLst/>
              <a:latin typeface="+mn-lt"/>
              <a:ea typeface="+mn-ea"/>
              <a:cs typeface="+mn-cs"/>
            </a:endParaRPr>
          </a:p>
          <a:p>
            <a:r>
              <a:rPr lang="en-US" dirty="0"/>
              <a:t>Difficult to identify essential traits: </a:t>
            </a:r>
            <a:r>
              <a:rPr lang="en-US" sz="1200" kern="1200" dirty="0">
                <a:solidFill>
                  <a:schemeClr val="tx1"/>
                </a:solidFill>
                <a:effectLst/>
                <a:latin typeface="+mn-lt"/>
                <a:ea typeface="+mn-ea"/>
                <a:cs typeface="+mn-cs"/>
              </a:rPr>
              <a:t>Because the list is so extensive, it is difficult to identify specifically which traits are essential for leaders. In fact, nearly all of the traits are probably related to effective leadership.</a:t>
            </a:r>
            <a:endParaRPr lang="en-US" dirty="0"/>
          </a:p>
          <a:p>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7</a:t>
            </a:fld>
            <a:endParaRPr lang="en-US"/>
          </a:p>
        </p:txBody>
      </p:sp>
    </p:spTree>
    <p:extLst>
      <p:ext uri="{BB962C8B-B14F-4D97-AF65-F5344CB8AC3E}">
        <p14:creationId xmlns:p14="http://schemas.microsoft.com/office/powerpoint/2010/main" val="11827147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Researches identify</a:t>
            </a:r>
            <a:r>
              <a:rPr lang="en-US" sz="1200" kern="1200" baseline="0" dirty="0">
                <a:solidFill>
                  <a:schemeClr val="tx1"/>
                </a:solidFill>
                <a:effectLst/>
                <a:latin typeface="+mn-lt"/>
                <a:ea typeface="+mn-ea"/>
                <a:cs typeface="+mn-cs"/>
              </a:rPr>
              <a:t> several important leadership traits: </a:t>
            </a:r>
            <a:r>
              <a:rPr lang="en-US" sz="1200" kern="1200" dirty="0">
                <a:solidFill>
                  <a:schemeClr val="tx1"/>
                </a:solidFill>
                <a:effectLst/>
                <a:latin typeface="+mn-lt"/>
                <a:ea typeface="+mn-ea"/>
                <a:cs typeface="+mn-cs"/>
              </a:rPr>
              <a:t>Thousands of studies have been conducted to identify the traits of effective leaders. The results of these studies have produced a very long list of important leadership traits; each of these traits contributes to the leadership process. </a:t>
            </a:r>
          </a:p>
          <a:p>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a:t>Important traits based on research studies conducted by several investigators: </a:t>
            </a:r>
            <a:r>
              <a:rPr lang="en-US" sz="1200" kern="1200" dirty="0">
                <a:solidFill>
                  <a:schemeClr val="tx1"/>
                </a:solidFill>
                <a:effectLst/>
                <a:latin typeface="+mn-lt"/>
                <a:ea typeface="+mn-ea"/>
                <a:cs typeface="+mn-cs"/>
              </a:rPr>
              <a:t>achievement, persistence, insight, initiative, self-confidence, responsibility, cooperativeness, tolerance, influence, sociability, drive, motivation, integrity, confidence, cognitive ability, task knowledge, extroversion, conscientiousness, and openness.</a:t>
            </a:r>
            <a:endParaRPr lang="en-US" dirty="0"/>
          </a:p>
          <a:p>
            <a:endParaRPr lang="en-US" sz="1200" kern="1200" baseline="0" dirty="0">
              <a:solidFill>
                <a:schemeClr val="tx1"/>
              </a:solidFill>
              <a:effectLst/>
              <a:latin typeface="+mn-lt"/>
              <a:ea typeface="+mn-ea"/>
              <a:cs typeface="+mn-cs"/>
            </a:endParaRPr>
          </a:p>
          <a:p>
            <a:r>
              <a:rPr lang="en-US" sz="1200" kern="1200" baseline="0" dirty="0">
                <a:solidFill>
                  <a:schemeClr val="tx1"/>
                </a:solidFill>
                <a:effectLst/>
                <a:latin typeface="+mn-lt"/>
                <a:ea typeface="+mn-ea"/>
                <a:cs typeface="+mn-cs"/>
              </a:rPr>
              <a:t>Six key traits: Intelligence, confidence, charisma, determination, sociability, and integrity.</a:t>
            </a:r>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8</a:t>
            </a:fld>
            <a:endParaRPr lang="en-US"/>
          </a:p>
        </p:txBody>
      </p:sp>
    </p:spTree>
    <p:extLst>
      <p:ext uri="{BB962C8B-B14F-4D97-AF65-F5344CB8AC3E}">
        <p14:creationId xmlns:p14="http://schemas.microsoft.com/office/powerpoint/2010/main" val="42555482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Related to effective leadership: </a:t>
            </a:r>
            <a:r>
              <a:rPr lang="en-US" sz="1200" b="1" kern="1200" dirty="0">
                <a:solidFill>
                  <a:schemeClr val="tx1"/>
                </a:solidFill>
                <a:effectLst/>
                <a:latin typeface="+mn-lt"/>
                <a:ea typeface="+mn-ea"/>
                <a:cs typeface="+mn-cs"/>
              </a:rPr>
              <a:t>Intelligence</a:t>
            </a:r>
            <a:r>
              <a:rPr lang="en-US" sz="1200" kern="1200" dirty="0">
                <a:solidFill>
                  <a:schemeClr val="tx1"/>
                </a:solidFill>
                <a:effectLst/>
                <a:latin typeface="+mn-lt"/>
                <a:ea typeface="+mn-ea"/>
                <a:cs typeface="+mn-cs"/>
              </a:rPr>
              <a:t> is an important trait related to effective leadership. Intelligence includes having good language skills, perceptual skills, and reasoning ability. This combination of assets makes people good thinkers, and makes them better leaders.</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Improve by</a:t>
            </a:r>
            <a:r>
              <a:rPr lang="en-US" sz="1200" kern="1200" baseline="0" dirty="0">
                <a:solidFill>
                  <a:schemeClr val="tx1"/>
                </a:solidFill>
                <a:effectLst/>
                <a:latin typeface="+mn-lt"/>
                <a:ea typeface="+mn-ea"/>
                <a:cs typeface="+mn-cs"/>
              </a:rPr>
              <a:t> being</a:t>
            </a:r>
            <a:r>
              <a:rPr lang="en-US" sz="1200" kern="1200" dirty="0">
                <a:solidFill>
                  <a:schemeClr val="tx1"/>
                </a:solidFill>
                <a:effectLst/>
                <a:latin typeface="+mn-lt"/>
                <a:ea typeface="+mn-ea"/>
                <a:cs typeface="+mn-cs"/>
              </a:rPr>
              <a:t> well informed: Intelligent leaders are well informed. They are aware of what is going on around them and understand the job that needs to be done.</a:t>
            </a:r>
          </a:p>
          <a:p>
            <a:r>
              <a:rPr lang="en-US" sz="1200" kern="1200" dirty="0">
                <a:solidFill>
                  <a:schemeClr val="tx1"/>
                </a:solidFill>
                <a:effectLst/>
                <a:latin typeface="+mn-lt"/>
                <a:ea typeface="+mn-ea"/>
                <a:cs typeface="+mn-cs"/>
              </a:rPr>
              <a:t>It is important for leaders to obtain information about what their leadership role entails and learn as much as possible about their work environment. This information will help leaders be more knowledgeable and insightful.</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9</a:t>
            </a:fld>
            <a:endParaRPr lang="en-US"/>
          </a:p>
        </p:txBody>
      </p:sp>
    </p:spTree>
    <p:extLst>
      <p:ext uri="{BB962C8B-B14F-4D97-AF65-F5344CB8AC3E}">
        <p14:creationId xmlns:p14="http://schemas.microsoft.com/office/powerpoint/2010/main" val="2613506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Feelings of confident people:</a:t>
            </a:r>
            <a:r>
              <a:rPr lang="en-US" sz="1200" kern="1200" dirty="0">
                <a:solidFill>
                  <a:schemeClr val="tx1"/>
                </a:solidFill>
                <a:effectLst/>
                <a:latin typeface="+mn-lt"/>
                <a:ea typeface="+mn-ea"/>
                <a:cs typeface="+mn-cs"/>
              </a:rPr>
              <a:t> Confident people feel self-assured and believe they can accomplish their goals. They feel strong and secure about their positions; move forward and feel a sense of certainty and believe that they are doing the right thing.</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Feeling positive about oneself: </a:t>
            </a:r>
            <a:r>
              <a:rPr lang="en-US" sz="1200" b="1" kern="1200" dirty="0">
                <a:solidFill>
                  <a:schemeClr val="tx1"/>
                </a:solidFill>
                <a:effectLst/>
                <a:latin typeface="+mn-lt"/>
                <a:ea typeface="+mn-ea"/>
                <a:cs typeface="+mn-cs"/>
              </a:rPr>
              <a:t>Confidence</a:t>
            </a:r>
            <a:r>
              <a:rPr lang="en-US" sz="1200" kern="1200" dirty="0">
                <a:solidFill>
                  <a:schemeClr val="tx1"/>
                </a:solidFill>
                <a:effectLst/>
                <a:latin typeface="+mn-lt"/>
                <a:ea typeface="+mn-ea"/>
                <a:cs typeface="+mn-cs"/>
              </a:rPr>
              <a:t> is a trait that has to do with feeling positive about oneself and one’s ability to succeed.</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r>
              <a:rPr lang="en-US" dirty="0"/>
              <a:t>Building confidence</a:t>
            </a:r>
            <a:r>
              <a:rPr lang="en-US" sz="1200" kern="1200" dirty="0">
                <a:solidFill>
                  <a:schemeClr val="tx1"/>
                </a:solidFill>
                <a:effectLst/>
                <a:latin typeface="+mn-lt"/>
                <a:ea typeface="+mn-ea"/>
                <a:cs typeface="+mn-cs"/>
              </a:rPr>
              <a:t>: Confidence comes from </a:t>
            </a:r>
            <a:r>
              <a:rPr lang="en-US" sz="1200" i="1" kern="1200" dirty="0">
                <a:solidFill>
                  <a:schemeClr val="tx1"/>
                </a:solidFill>
                <a:effectLst/>
                <a:latin typeface="+mn-lt"/>
                <a:ea typeface="+mn-ea"/>
                <a:cs typeface="+mn-cs"/>
              </a:rPr>
              <a:t>understanding</a:t>
            </a:r>
            <a:r>
              <a:rPr lang="en-US" sz="1200" kern="1200" dirty="0">
                <a:solidFill>
                  <a:schemeClr val="tx1"/>
                </a:solidFill>
                <a:effectLst/>
                <a:latin typeface="+mn-lt"/>
                <a:ea typeface="+mn-ea"/>
                <a:cs typeface="+mn-cs"/>
              </a:rPr>
              <a:t> what is required of you. Awareness and understanding build confidence. Confidence can also come from having a mentor to show the way and provide constructive feedback. Confidence also comes from </a:t>
            </a:r>
            <a:r>
              <a:rPr lang="en-US" sz="1200" i="1" kern="1200" dirty="0">
                <a:solidFill>
                  <a:schemeClr val="tx1"/>
                </a:solidFill>
                <a:effectLst/>
                <a:latin typeface="+mn-lt"/>
                <a:ea typeface="+mn-ea"/>
                <a:cs typeface="+mn-cs"/>
              </a:rPr>
              <a:t>practice.</a:t>
            </a:r>
            <a:r>
              <a:rPr lang="en-US" sz="1200" kern="1200" dirty="0">
                <a:solidFill>
                  <a:schemeClr val="tx1"/>
                </a:solidFill>
                <a:effectLst/>
                <a:latin typeface="+mn-lt"/>
                <a:ea typeface="+mn-ea"/>
                <a:cs typeface="+mn-cs"/>
              </a:rPr>
              <a:t> In leadership, practice builds confidence because it provides assurance that an aspiring leader can do what needs to be done. </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10</a:t>
            </a:fld>
            <a:endParaRPr lang="en-US"/>
          </a:p>
        </p:txBody>
      </p:sp>
    </p:spTree>
    <p:extLst>
      <p:ext uri="{BB962C8B-B14F-4D97-AF65-F5344CB8AC3E}">
        <p14:creationId xmlns:p14="http://schemas.microsoft.com/office/powerpoint/2010/main" val="3893691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Leader’s special magnetic charm: </a:t>
            </a:r>
            <a:r>
              <a:rPr lang="en-US" sz="1200" b="1" kern="1200" dirty="0">
                <a:solidFill>
                  <a:schemeClr val="tx1"/>
                </a:solidFill>
                <a:effectLst/>
                <a:latin typeface="+mn-lt"/>
                <a:ea typeface="+mn-ea"/>
                <a:cs typeface="+mn-cs"/>
              </a:rPr>
              <a:t>Charisma</a:t>
            </a:r>
            <a:r>
              <a:rPr lang="en-US" sz="1200" kern="1200" dirty="0">
                <a:solidFill>
                  <a:schemeClr val="tx1"/>
                </a:solidFill>
                <a:effectLst/>
                <a:latin typeface="+mn-lt"/>
                <a:ea typeface="+mn-ea"/>
                <a:cs typeface="+mn-cs"/>
              </a:rPr>
              <a:t> refers to a leader’s special magnetic charm and appeal, and can have a huge effect on the leadership process. It gives the leader</a:t>
            </a:r>
            <a:r>
              <a:rPr lang="en-US" sz="1200" kern="1200" baseline="0" dirty="0">
                <a:solidFill>
                  <a:schemeClr val="tx1"/>
                </a:solidFill>
                <a:effectLst/>
                <a:latin typeface="+mn-lt"/>
                <a:ea typeface="+mn-ea"/>
                <a:cs typeface="+mn-cs"/>
              </a:rPr>
              <a:t> exceptional powers of influence. </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dirty="0"/>
              <a:t>Can be used in less positive ways: </a:t>
            </a:r>
            <a:r>
              <a:rPr lang="en-US" sz="1200" kern="1200" dirty="0">
                <a:solidFill>
                  <a:schemeClr val="tx1"/>
                </a:solidFill>
                <a:effectLst/>
                <a:latin typeface="+mn-lt"/>
                <a:ea typeface="+mn-ea"/>
                <a:cs typeface="+mn-cs"/>
              </a:rPr>
              <a:t>Charisma can also be used by leaders in less positive ways. It enhances a leader’s ability to gain people’s devotion. Incorporated with charisma are leaders’ strong rhetorical skills, vision, and energy, which destructive leaders use to win others over and to exploit followers for their own ends.</a:t>
            </a:r>
            <a:endParaRPr lang="en-US" dirty="0"/>
          </a:p>
          <a:p>
            <a:endParaRPr lang="en-US" sz="1200" kern="1200" dirty="0">
              <a:solidFill>
                <a:schemeClr val="tx1"/>
              </a:solidFill>
              <a:effectLst/>
              <a:latin typeface="+mn-lt"/>
              <a:ea typeface="+mn-ea"/>
              <a:cs typeface="+mn-cs"/>
            </a:endParaRPr>
          </a:p>
          <a:p>
            <a:r>
              <a:rPr lang="en-US" dirty="0"/>
              <a:t>Behaviors characterizing charismatic leadership: </a:t>
            </a:r>
          </a:p>
          <a:p>
            <a:pPr marL="228600" indent="-228600">
              <a:buFont typeface="+mj-lt"/>
              <a:buAutoNum type="arabicPeriod"/>
            </a:pPr>
            <a:r>
              <a:rPr lang="en-US" sz="1200" kern="1200" dirty="0">
                <a:solidFill>
                  <a:schemeClr val="tx1"/>
                </a:solidFill>
                <a:effectLst/>
                <a:latin typeface="+mn-lt"/>
                <a:ea typeface="+mn-ea"/>
                <a:cs typeface="+mn-cs"/>
              </a:rPr>
              <a:t>Charismatic leaders serve as a </a:t>
            </a:r>
            <a:r>
              <a:rPr lang="en-US" sz="1200" i="1" kern="1200" dirty="0">
                <a:solidFill>
                  <a:schemeClr val="tx1"/>
                </a:solidFill>
                <a:effectLst/>
                <a:latin typeface="+mn-lt"/>
                <a:ea typeface="+mn-ea"/>
                <a:cs typeface="+mn-cs"/>
              </a:rPr>
              <a:t>strong role model</a:t>
            </a:r>
            <a:r>
              <a:rPr lang="en-US" sz="1200" kern="1200" dirty="0">
                <a:solidFill>
                  <a:schemeClr val="tx1"/>
                </a:solidFill>
                <a:effectLst/>
                <a:latin typeface="+mn-lt"/>
                <a:ea typeface="+mn-ea"/>
                <a:cs typeface="+mn-cs"/>
              </a:rPr>
              <a:t> for the values that they desire others to adopt.</a:t>
            </a:r>
          </a:p>
          <a:p>
            <a:pPr marL="228600" indent="-228600">
              <a:buFont typeface="+mj-lt"/>
              <a:buAutoNum type="arabicPeriod"/>
            </a:pPr>
            <a:r>
              <a:rPr lang="en-US" sz="1200" kern="1200" dirty="0">
                <a:solidFill>
                  <a:schemeClr val="tx1"/>
                </a:solidFill>
                <a:effectLst/>
                <a:latin typeface="+mn-lt"/>
                <a:ea typeface="+mn-ea"/>
                <a:cs typeface="+mn-cs"/>
              </a:rPr>
              <a:t>Charismatic leaders </a:t>
            </a:r>
            <a:r>
              <a:rPr lang="en-US" sz="1200" i="1" kern="1200" dirty="0">
                <a:solidFill>
                  <a:schemeClr val="tx1"/>
                </a:solidFill>
                <a:effectLst/>
                <a:latin typeface="+mn-lt"/>
                <a:ea typeface="+mn-ea"/>
                <a:cs typeface="+mn-cs"/>
              </a:rPr>
              <a:t>show competence</a:t>
            </a:r>
            <a:r>
              <a:rPr lang="en-US" sz="1200" kern="1200" dirty="0">
                <a:solidFill>
                  <a:schemeClr val="tx1"/>
                </a:solidFill>
                <a:effectLst/>
                <a:latin typeface="+mn-lt"/>
                <a:ea typeface="+mn-ea"/>
                <a:cs typeface="+mn-cs"/>
              </a:rPr>
              <a:t> in every aspect of leadership, so others trust their decisions.</a:t>
            </a:r>
          </a:p>
          <a:p>
            <a:pPr marL="228600" indent="-228600">
              <a:buFont typeface="+mj-lt"/>
              <a:buAutoNum type="arabicPeriod"/>
            </a:pPr>
            <a:r>
              <a:rPr lang="en-US" sz="1200" kern="1200" dirty="0">
                <a:solidFill>
                  <a:schemeClr val="tx1"/>
                </a:solidFill>
                <a:effectLst/>
                <a:latin typeface="+mn-lt"/>
                <a:ea typeface="+mn-ea"/>
                <a:cs typeface="+mn-cs"/>
              </a:rPr>
              <a:t>Charismatic leaders </a:t>
            </a:r>
            <a:r>
              <a:rPr lang="en-US" sz="1200" i="1" kern="1200" dirty="0">
                <a:solidFill>
                  <a:schemeClr val="tx1"/>
                </a:solidFill>
                <a:effectLst/>
                <a:latin typeface="+mn-lt"/>
                <a:ea typeface="+mn-ea"/>
                <a:cs typeface="+mn-cs"/>
              </a:rPr>
              <a:t>articulate clear goals</a:t>
            </a:r>
            <a:r>
              <a:rPr lang="en-US" sz="1200" kern="1200" dirty="0">
                <a:solidFill>
                  <a:schemeClr val="tx1"/>
                </a:solidFill>
                <a:effectLst/>
                <a:latin typeface="+mn-lt"/>
                <a:ea typeface="+mn-ea"/>
                <a:cs typeface="+mn-cs"/>
              </a:rPr>
              <a:t> and </a:t>
            </a:r>
            <a:r>
              <a:rPr lang="en-US" sz="1200" i="1" kern="1200" dirty="0">
                <a:solidFill>
                  <a:schemeClr val="tx1"/>
                </a:solidFill>
                <a:effectLst/>
                <a:latin typeface="+mn-lt"/>
                <a:ea typeface="+mn-ea"/>
                <a:cs typeface="+mn-cs"/>
              </a:rPr>
              <a:t>strong values.</a:t>
            </a:r>
          </a:p>
          <a:p>
            <a:pPr marL="228600" indent="-228600">
              <a:buFont typeface="+mj-lt"/>
              <a:buAutoNum type="arabicPeriod"/>
            </a:pPr>
            <a:r>
              <a:rPr lang="en-US" sz="1200" kern="1200" dirty="0">
                <a:solidFill>
                  <a:schemeClr val="tx1"/>
                </a:solidFill>
                <a:effectLst/>
                <a:latin typeface="+mn-lt"/>
                <a:ea typeface="+mn-ea"/>
                <a:cs typeface="+mn-cs"/>
              </a:rPr>
              <a:t>Charismatic leaders communicate </a:t>
            </a:r>
            <a:r>
              <a:rPr lang="en-US" sz="1200" i="1" kern="1200" dirty="0">
                <a:solidFill>
                  <a:schemeClr val="tx1"/>
                </a:solidFill>
                <a:effectLst/>
                <a:latin typeface="+mn-lt"/>
                <a:ea typeface="+mn-ea"/>
                <a:cs typeface="+mn-cs"/>
              </a:rPr>
              <a:t>high expectations</a:t>
            </a:r>
            <a:r>
              <a:rPr lang="en-US" sz="1200" kern="1200" dirty="0">
                <a:solidFill>
                  <a:schemeClr val="tx1"/>
                </a:solidFill>
                <a:effectLst/>
                <a:latin typeface="+mn-lt"/>
                <a:ea typeface="+mn-ea"/>
                <a:cs typeface="+mn-cs"/>
              </a:rPr>
              <a:t> for followers and </a:t>
            </a:r>
            <a:r>
              <a:rPr lang="en-US" sz="1200" i="1" kern="1200" dirty="0">
                <a:solidFill>
                  <a:schemeClr val="tx1"/>
                </a:solidFill>
                <a:effectLst/>
                <a:latin typeface="+mn-lt"/>
                <a:ea typeface="+mn-ea"/>
                <a:cs typeface="+mn-cs"/>
              </a:rPr>
              <a:t>show confidence</a:t>
            </a:r>
            <a:r>
              <a:rPr lang="en-US" sz="1200" kern="1200" dirty="0">
                <a:solidFill>
                  <a:schemeClr val="tx1"/>
                </a:solidFill>
                <a:effectLst/>
                <a:latin typeface="+mn-lt"/>
                <a:ea typeface="+mn-ea"/>
                <a:cs typeface="+mn-cs"/>
              </a:rPr>
              <a:t> in their abilities to meet these expectations.</a:t>
            </a:r>
          </a:p>
          <a:p>
            <a:pPr marL="228600" indent="-228600">
              <a:buFont typeface="+mj-lt"/>
              <a:buAutoNum type="arabicPeriod"/>
            </a:pPr>
            <a:r>
              <a:rPr lang="en-US" sz="1200" kern="1200" dirty="0">
                <a:solidFill>
                  <a:schemeClr val="tx1"/>
                </a:solidFill>
                <a:effectLst/>
                <a:latin typeface="+mn-lt"/>
                <a:ea typeface="+mn-ea"/>
                <a:cs typeface="+mn-cs"/>
              </a:rPr>
              <a:t>Charismatic leaders are an </a:t>
            </a:r>
            <a:r>
              <a:rPr lang="en-US" sz="1200" i="1" kern="1200" dirty="0">
                <a:solidFill>
                  <a:schemeClr val="tx1"/>
                </a:solidFill>
                <a:effectLst/>
                <a:latin typeface="+mn-lt"/>
                <a:ea typeface="+mn-ea"/>
                <a:cs typeface="+mn-cs"/>
              </a:rPr>
              <a:t>inspiration</a:t>
            </a:r>
            <a:r>
              <a:rPr lang="en-US" sz="1200" kern="1200" dirty="0">
                <a:solidFill>
                  <a:schemeClr val="tx1"/>
                </a:solidFill>
                <a:effectLst/>
                <a:latin typeface="+mn-lt"/>
                <a:ea typeface="+mn-ea"/>
                <a:cs typeface="+mn-cs"/>
              </a:rPr>
              <a:t> to others.</a:t>
            </a:r>
          </a:p>
        </p:txBody>
      </p:sp>
      <p:sp>
        <p:nvSpPr>
          <p:cNvPr id="4" name="Slide Number Placeholder 3"/>
          <p:cNvSpPr>
            <a:spLocks noGrp="1"/>
          </p:cNvSpPr>
          <p:nvPr>
            <p:ph type="sldNum" sz="quarter" idx="10"/>
          </p:nvPr>
        </p:nvSpPr>
        <p:spPr/>
        <p:txBody>
          <a:bodyPr/>
          <a:lstStyle/>
          <a:p>
            <a:fld id="{39974C31-EB4A-4B21-8134-CB5741A1DC5F}" type="slidenum">
              <a:rPr lang="en-US" smtClean="0"/>
              <a:t>11</a:t>
            </a:fld>
            <a:endParaRPr lang="en-US"/>
          </a:p>
        </p:txBody>
      </p:sp>
    </p:spTree>
    <p:extLst>
      <p:ext uri="{BB962C8B-B14F-4D97-AF65-F5344CB8AC3E}">
        <p14:creationId xmlns:p14="http://schemas.microsoft.com/office/powerpoint/2010/main" val="10819386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Very focused and attentive: </a:t>
            </a:r>
            <a:r>
              <a:rPr lang="en-US" sz="1200" kern="1200" dirty="0">
                <a:solidFill>
                  <a:schemeClr val="tx1"/>
                </a:solidFill>
                <a:effectLst/>
                <a:latin typeface="+mn-lt"/>
                <a:ea typeface="+mn-ea"/>
                <a:cs typeface="+mn-cs"/>
              </a:rPr>
              <a:t>Determined leaders are very focused and attentive to tasks. They know </a:t>
            </a:r>
            <a:r>
              <a:rPr lang="en-US" sz="1200" i="1" kern="1200" dirty="0">
                <a:solidFill>
                  <a:schemeClr val="tx1"/>
                </a:solidFill>
                <a:effectLst/>
                <a:latin typeface="+mn-lt"/>
                <a:ea typeface="+mn-ea"/>
                <a:cs typeface="+mn-cs"/>
              </a:rPr>
              <a:t>where</a:t>
            </a:r>
            <a:r>
              <a:rPr lang="en-US" sz="1200" kern="1200" dirty="0">
                <a:solidFill>
                  <a:schemeClr val="tx1"/>
                </a:solidFill>
                <a:effectLst/>
                <a:latin typeface="+mn-lt"/>
                <a:ea typeface="+mn-ea"/>
                <a:cs typeface="+mn-cs"/>
              </a:rPr>
              <a:t> they are going and </a:t>
            </a:r>
            <a:r>
              <a:rPr lang="en-US" sz="1200" i="1" kern="1200" dirty="0">
                <a:solidFill>
                  <a:schemeClr val="tx1"/>
                </a:solidFill>
                <a:effectLst/>
                <a:latin typeface="+mn-lt"/>
                <a:ea typeface="+mn-ea"/>
                <a:cs typeface="+mn-cs"/>
              </a:rPr>
              <a:t>how</a:t>
            </a:r>
            <a:r>
              <a:rPr lang="en-US" sz="1200" kern="1200" dirty="0">
                <a:solidFill>
                  <a:schemeClr val="tx1"/>
                </a:solidFill>
                <a:effectLst/>
                <a:latin typeface="+mn-lt"/>
                <a:ea typeface="+mn-ea"/>
                <a:cs typeface="+mn-cs"/>
              </a:rPr>
              <a:t> they intend to get there.</a:t>
            </a:r>
          </a:p>
          <a:p>
            <a:endParaRPr lang="en-US" dirty="0"/>
          </a:p>
          <a:p>
            <a:r>
              <a:rPr lang="en-US" dirty="0"/>
              <a:t>Decision to get the job done: </a:t>
            </a:r>
            <a:r>
              <a:rPr lang="en-US" sz="1200" b="1" kern="1200" dirty="0">
                <a:solidFill>
                  <a:schemeClr val="tx1"/>
                </a:solidFill>
                <a:effectLst/>
                <a:latin typeface="+mn-lt"/>
                <a:ea typeface="+mn-ea"/>
                <a:cs typeface="+mn-cs"/>
              </a:rPr>
              <a:t>Determination </a:t>
            </a:r>
            <a:r>
              <a:rPr lang="en-US" sz="1200" kern="1200" dirty="0">
                <a:solidFill>
                  <a:schemeClr val="tx1"/>
                </a:solidFill>
                <a:effectLst/>
                <a:latin typeface="+mn-lt"/>
                <a:ea typeface="+mn-ea"/>
                <a:cs typeface="+mn-cs"/>
              </a:rPr>
              <a:t>is the decision to get the job done. It includes characteristics such as initiative, persistence, and drive. People with determination are willing to assert themselves, they are proactive, and they have the capacity to persevere in the face of obstacles. Being determined includes showing dominance at times, especially in situations where others need direction.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Characteristics of determined leader: </a:t>
            </a:r>
            <a:r>
              <a:rPr lang="en-US" sz="1200" kern="1200" dirty="0">
                <a:solidFill>
                  <a:schemeClr val="tx1"/>
                </a:solidFill>
                <a:effectLst/>
                <a:latin typeface="+mn-lt"/>
                <a:ea typeface="+mn-ea"/>
                <a:cs typeface="+mn-cs"/>
              </a:rPr>
              <a:t>Staying focused on the task, clarifying the goals, articulating the vision, and encouraging others to stay the course are characteristics of determined leaders.</a:t>
            </a:r>
            <a:endParaRPr lang="en-US" sz="1200" kern="1200" baseline="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12</a:t>
            </a:fld>
            <a:endParaRPr lang="en-US"/>
          </a:p>
        </p:txBody>
      </p:sp>
    </p:spTree>
    <p:extLst>
      <p:ext uri="{BB962C8B-B14F-4D97-AF65-F5344CB8AC3E}">
        <p14:creationId xmlns:p14="http://schemas.microsoft.com/office/powerpoint/2010/main" val="7056935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Sociability</a:t>
            </a:r>
            <a:r>
              <a:rPr lang="en-US" sz="1200" kern="1200" dirty="0">
                <a:solidFill>
                  <a:schemeClr val="tx1"/>
                </a:solidFill>
                <a:effectLst/>
                <a:latin typeface="+mn-lt"/>
                <a:ea typeface="+mn-ea"/>
                <a:cs typeface="+mn-cs"/>
              </a:rPr>
              <a:t> refers to a leader’s capacity to establish pleasant social relationships.</a:t>
            </a:r>
          </a:p>
          <a:p>
            <a:endParaRPr lang="en-US" sz="1200" kern="1200" dirty="0">
              <a:solidFill>
                <a:schemeClr val="tx1"/>
              </a:solidFill>
              <a:effectLst/>
              <a:latin typeface="+mn-lt"/>
              <a:ea typeface="+mn-ea"/>
              <a:cs typeface="+mn-cs"/>
            </a:endParaRPr>
          </a:p>
          <a:p>
            <a:r>
              <a:rPr lang="en-US" dirty="0"/>
              <a:t>Characteristics of sociable leaders: </a:t>
            </a:r>
            <a:r>
              <a:rPr lang="en-US" sz="1200" kern="1200" dirty="0">
                <a:solidFill>
                  <a:schemeClr val="tx1"/>
                </a:solidFill>
                <a:effectLst/>
                <a:latin typeface="+mn-lt"/>
                <a:ea typeface="+mn-ea"/>
                <a:cs typeface="+mn-cs"/>
              </a:rPr>
              <a:t>Leaders who show sociability are friendly, outgoing, courteous, tactful, and diplomatic. They are sensitive to others’ needs and show concern for their well-being. Sociable leaders have good interpersonal skills and help to create cooperative relationships within their work environments.</a:t>
            </a:r>
          </a:p>
          <a:p>
            <a:endParaRPr lang="en-US" sz="1200" kern="1200" dirty="0">
              <a:solidFill>
                <a:schemeClr val="tx1"/>
              </a:solidFill>
              <a:effectLst/>
              <a:latin typeface="+mn-lt"/>
              <a:ea typeface="+mn-ea"/>
              <a:cs typeface="+mn-cs"/>
            </a:endParaRPr>
          </a:p>
          <a:p>
            <a:r>
              <a:rPr lang="en-US" dirty="0"/>
              <a:t>Possibility of increasing sociability: S</a:t>
            </a:r>
            <a:r>
              <a:rPr lang="en-US" sz="1200" kern="1200" dirty="0">
                <a:solidFill>
                  <a:schemeClr val="tx1"/>
                </a:solidFill>
                <a:effectLst/>
                <a:latin typeface="+mn-lt"/>
                <a:ea typeface="+mn-ea"/>
                <a:cs typeface="+mn-cs"/>
              </a:rPr>
              <a:t>ome individuals are naturally “people persons,” while others prefer to be alone. Although people vary in the degree to which they are outgoing, it is possible to increase sociability. Being friendly, kind, and thoughtful, as well as talking freely with others and giving them support, goes a long way to establish a leader’s sociability.</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13</a:t>
            </a:fld>
            <a:endParaRPr lang="en-US"/>
          </a:p>
        </p:txBody>
      </p:sp>
    </p:spTree>
    <p:extLst>
      <p:ext uri="{BB962C8B-B14F-4D97-AF65-F5344CB8AC3E}">
        <p14:creationId xmlns:p14="http://schemas.microsoft.com/office/powerpoint/2010/main" val="9408660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Quality of honest: </a:t>
            </a:r>
            <a:r>
              <a:rPr lang="en-US" sz="1200" b="1" kern="1200" dirty="0">
                <a:solidFill>
                  <a:schemeClr val="tx1"/>
                </a:solidFill>
                <a:effectLst/>
                <a:latin typeface="+mn-lt"/>
                <a:ea typeface="+mn-ea"/>
                <a:cs typeface="+mn-cs"/>
              </a:rPr>
              <a:t>Integrity </a:t>
            </a:r>
            <a:r>
              <a:rPr lang="en-US" sz="1200" kern="1200" dirty="0">
                <a:solidFill>
                  <a:schemeClr val="tx1"/>
                </a:solidFill>
                <a:effectLst/>
                <a:latin typeface="+mn-lt"/>
                <a:ea typeface="+mn-ea"/>
                <a:cs typeface="+mn-cs"/>
              </a:rPr>
              <a:t>characterizes leaders who possess the qualities of honesty and trustworthiness.</a:t>
            </a:r>
          </a:p>
          <a:p>
            <a:endParaRPr lang="en-US" sz="1200" kern="1200" dirty="0">
              <a:solidFill>
                <a:schemeClr val="tx1"/>
              </a:solidFill>
              <a:effectLst/>
              <a:latin typeface="+mn-lt"/>
              <a:ea typeface="+mn-ea"/>
              <a:cs typeface="+mn-cs"/>
            </a:endParaRPr>
          </a:p>
          <a:p>
            <a:r>
              <a:rPr lang="en-US" dirty="0"/>
              <a:t>Exhibition of integrity: </a:t>
            </a:r>
            <a:r>
              <a:rPr lang="en-US" sz="1200" kern="1200" dirty="0">
                <a:solidFill>
                  <a:schemeClr val="tx1"/>
                </a:solidFill>
                <a:effectLst/>
                <a:latin typeface="+mn-lt"/>
                <a:ea typeface="+mn-ea"/>
                <a:cs typeface="+mn-cs"/>
              </a:rPr>
              <a:t>People who adhere to a strong set of principles and take responsibility for their actions are exhibiting integrity.</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Characteristics of integrity leaders: </a:t>
            </a:r>
            <a:r>
              <a:rPr lang="en-US" sz="1200" kern="1200" dirty="0">
                <a:solidFill>
                  <a:schemeClr val="tx1"/>
                </a:solidFill>
                <a:effectLst/>
                <a:latin typeface="+mn-lt"/>
                <a:ea typeface="+mn-ea"/>
                <a:cs typeface="+mn-cs"/>
              </a:rPr>
              <a:t>Leaders with integrity inspire confidence in others because they can be trusted to do what they say they are going to do. They are loyal, dependable, and transparent. Basically, integrity makes a leader believable and worthy of our trust.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“Good leaders are honest”: Honesty helps people to have trust and faith in what leaders have to say and what they stand for. Honesty also enhances a leader’s ability to influence others because they have confidence in and believe in their leader.</a:t>
            </a:r>
            <a:endParaRPr lang="en-IN"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14</a:t>
            </a:fld>
            <a:endParaRPr lang="en-US"/>
          </a:p>
        </p:txBody>
      </p:sp>
    </p:spTree>
    <p:extLst>
      <p:ext uri="{BB962C8B-B14F-4D97-AF65-F5344CB8AC3E}">
        <p14:creationId xmlns:p14="http://schemas.microsoft.com/office/powerpoint/2010/main" val="32193119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9974C31-EB4A-4B21-8134-CB5741A1DC5F}" type="slidenum">
              <a:rPr lang="en-US" smtClean="0"/>
              <a:t>16</a:t>
            </a:fld>
            <a:endParaRPr lang="en-US"/>
          </a:p>
        </p:txBody>
      </p:sp>
    </p:spTree>
    <p:extLst>
      <p:ext uri="{BB962C8B-B14F-4D97-AF65-F5344CB8AC3E}">
        <p14:creationId xmlns:p14="http://schemas.microsoft.com/office/powerpoint/2010/main" val="2197827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https://padlet.com/rstewart122/best-candidate-to-become-leader-why-46nqcmx0842hcdc3</a:t>
            </a:r>
          </a:p>
        </p:txBody>
      </p:sp>
      <p:sp>
        <p:nvSpPr>
          <p:cNvPr id="4" name="Slide Number Placeholder 3"/>
          <p:cNvSpPr>
            <a:spLocks noGrp="1"/>
          </p:cNvSpPr>
          <p:nvPr>
            <p:ph type="sldNum" sz="quarter" idx="5"/>
          </p:nvPr>
        </p:nvSpPr>
        <p:spPr/>
        <p:txBody>
          <a:bodyPr/>
          <a:lstStyle/>
          <a:p>
            <a:fld id="{217E4384-E1C8-440C-9927-88C0AE6CCBAA}" type="slidenum">
              <a:rPr lang="en-GB" smtClean="0"/>
              <a:t>17</a:t>
            </a:fld>
            <a:endParaRPr lang="en-GB"/>
          </a:p>
        </p:txBody>
      </p:sp>
    </p:spTree>
    <p:extLst>
      <p:ext uri="{BB962C8B-B14F-4D97-AF65-F5344CB8AC3E}">
        <p14:creationId xmlns:p14="http://schemas.microsoft.com/office/powerpoint/2010/main" val="260807262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Founding father of U.S.A: </a:t>
            </a:r>
            <a:r>
              <a:rPr lang="en-US" sz="1200" kern="1200" dirty="0">
                <a:solidFill>
                  <a:schemeClr val="tx1"/>
                </a:solidFill>
                <a:effectLst/>
                <a:latin typeface="+mn-lt"/>
                <a:ea typeface="+mn-ea"/>
                <a:cs typeface="+mn-cs"/>
              </a:rPr>
              <a:t>George Washington is considered to be the founding father of the United States of America,</a:t>
            </a:r>
            <a:r>
              <a:rPr lang="en-US" sz="1200" kern="1200" baseline="0" dirty="0">
                <a:solidFill>
                  <a:schemeClr val="tx1"/>
                </a:solidFill>
                <a:effectLst/>
                <a:latin typeface="+mn-lt"/>
                <a:ea typeface="+mn-ea"/>
                <a:cs typeface="+mn-cs"/>
              </a:rPr>
              <a:t> being the first president of the United States. </a:t>
            </a:r>
            <a:r>
              <a:rPr lang="en-US" sz="1200" kern="1200" dirty="0">
                <a:solidFill>
                  <a:schemeClr val="tx1"/>
                </a:solidFill>
                <a:effectLst/>
                <a:latin typeface="+mn-lt"/>
                <a:ea typeface="+mn-ea"/>
                <a:cs typeface="+mn-cs"/>
              </a:rPr>
              <a:t>His leadership was pivotal in the development of this country’s government.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a:t>Truly respected by everyone: </a:t>
            </a:r>
            <a:r>
              <a:rPr lang="en-US" sz="1200" kern="1200" dirty="0">
                <a:solidFill>
                  <a:schemeClr val="tx1"/>
                </a:solidFill>
                <a:effectLst/>
                <a:latin typeface="+mn-lt"/>
                <a:ea typeface="+mn-ea"/>
                <a:cs typeface="+mn-cs"/>
              </a:rPr>
              <a:t>He was truly respected by everyone, from low-ranking soldiers to feisty public officials.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a:t>Man of great integrity: </a:t>
            </a:r>
            <a:r>
              <a:rPr lang="en-US" sz="1200" kern="1200" dirty="0">
                <a:solidFill>
                  <a:schemeClr val="tx1"/>
                </a:solidFill>
                <a:effectLst/>
                <a:latin typeface="+mn-lt"/>
                <a:ea typeface="+mn-ea"/>
                <a:cs typeface="+mn-cs"/>
              </a:rPr>
              <a:t>He was a man of great integrity who was a good listener.</a:t>
            </a:r>
            <a:endParaRPr lang="en-US" sz="1200"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a:t>Leadership in army was instrumental: </a:t>
            </a:r>
            <a:r>
              <a:rPr lang="en-US" sz="1200" kern="1200" dirty="0">
                <a:solidFill>
                  <a:schemeClr val="tx1"/>
                </a:solidFill>
                <a:effectLst/>
                <a:latin typeface="+mn-lt"/>
                <a:ea typeface="+mn-ea"/>
                <a:cs typeface="+mn-cs"/>
              </a:rPr>
              <a:t>He served as commander in chief of the Continental Army from 1775 to 1783. His leadership was instrumental in leading the colonies to victory over Great Britain in the Revolutionary War.</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Served two times as president: </a:t>
            </a:r>
            <a:r>
              <a:rPr lang="en-US" sz="1200" kern="1200" dirty="0">
                <a:solidFill>
                  <a:schemeClr val="tx1"/>
                </a:solidFill>
                <a:effectLst/>
                <a:latin typeface="+mn-lt"/>
                <a:ea typeface="+mn-ea"/>
                <a:cs typeface="+mn-cs"/>
              </a:rPr>
              <a:t>Washington was elected by 100% of the electoral college as the first president of the United States. Washington served two terms as president. Although he had the people’s support, he chose not to serve a third term.</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20</a:t>
            </a:fld>
            <a:endParaRPr lang="en-US"/>
          </a:p>
        </p:txBody>
      </p:sp>
    </p:spTree>
    <p:extLst>
      <p:ext uri="{BB962C8B-B14F-4D97-AF65-F5344CB8AC3E}">
        <p14:creationId xmlns:p14="http://schemas.microsoft.com/office/powerpoint/2010/main" val="2498727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Modest man with great moral character: </a:t>
            </a:r>
            <a:r>
              <a:rPr lang="en-US" sz="1200" kern="1200" dirty="0">
                <a:solidFill>
                  <a:schemeClr val="tx1"/>
                </a:solidFill>
                <a:effectLst/>
                <a:latin typeface="+mn-lt"/>
                <a:ea typeface="+mn-ea"/>
                <a:cs typeface="+mn-cs"/>
              </a:rPr>
              <a:t>Researchers identify him as a modest man with great moral character who demonstrated integrity, virtuousness, and wisdom in his leadership.</a:t>
            </a:r>
          </a:p>
          <a:p>
            <a:endParaRPr lang="en-US" sz="1200" kern="1200" dirty="0">
              <a:solidFill>
                <a:schemeClr val="tx1"/>
              </a:solidFill>
              <a:effectLst/>
              <a:latin typeface="+mn-lt"/>
              <a:ea typeface="+mn-ea"/>
              <a:cs typeface="+mn-cs"/>
            </a:endParaRPr>
          </a:p>
          <a:p>
            <a:r>
              <a:rPr lang="en-US" dirty="0"/>
              <a:t>Brave and tenacious: </a:t>
            </a:r>
            <a:r>
              <a:rPr lang="en-US" sz="1200" kern="1200" dirty="0">
                <a:solidFill>
                  <a:schemeClr val="tx1"/>
                </a:solidFill>
                <a:effectLst/>
                <a:latin typeface="+mn-lt"/>
                <a:ea typeface="+mn-ea"/>
                <a:cs typeface="+mn-cs"/>
              </a:rPr>
              <a:t>Although reserved, as a military leader he was brave and tenacious. Rather than use power to his own ends, he gave up his position as commander in chief after the war.</a:t>
            </a:r>
          </a:p>
          <a:p>
            <a:endParaRPr lang="en-US" sz="1200" kern="1200" dirty="0">
              <a:solidFill>
                <a:schemeClr val="tx1"/>
              </a:solidFill>
              <a:effectLst/>
              <a:latin typeface="+mn-lt"/>
              <a:ea typeface="+mn-ea"/>
              <a:cs typeface="+mn-cs"/>
            </a:endParaRPr>
          </a:p>
          <a:p>
            <a:r>
              <a:rPr lang="en-US" dirty="0"/>
              <a:t>Predictable to the American people: </a:t>
            </a:r>
            <a:r>
              <a:rPr lang="en-US" sz="1200" kern="1200" dirty="0">
                <a:solidFill>
                  <a:schemeClr val="tx1"/>
                </a:solidFill>
                <a:effectLst/>
                <a:latin typeface="+mn-lt"/>
                <a:ea typeface="+mn-ea"/>
                <a:cs typeface="+mn-cs"/>
              </a:rPr>
              <a:t>Washington provided stability, reason, and order after the American Revolution when the United States was in its formative stages. His evenness made him predictable to the American people, who considered him trustworthy.</a:t>
            </a:r>
          </a:p>
          <a:p>
            <a:endParaRPr lang="en-US" sz="1200" kern="1200" dirty="0">
              <a:solidFill>
                <a:schemeClr val="tx1"/>
              </a:solidFill>
              <a:effectLst/>
              <a:latin typeface="+mn-lt"/>
              <a:ea typeface="+mn-ea"/>
              <a:cs typeface="+mn-cs"/>
            </a:endParaRPr>
          </a:p>
          <a:p>
            <a:r>
              <a:rPr lang="en-US" dirty="0"/>
              <a:t>Prudent leader: </a:t>
            </a:r>
            <a:r>
              <a:rPr lang="en-US" sz="1200" kern="1200" dirty="0">
                <a:solidFill>
                  <a:schemeClr val="tx1"/>
                </a:solidFill>
                <a:effectLst/>
                <a:latin typeface="+mn-lt"/>
                <a:ea typeface="+mn-ea"/>
                <a:cs typeface="+mn-cs"/>
              </a:rPr>
              <a:t>Washington was a prudent leader who made sound judgments and provided balance and wisdom to the new government.</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21</a:t>
            </a:fld>
            <a:endParaRPr lang="en-US"/>
          </a:p>
        </p:txBody>
      </p:sp>
    </p:spTree>
    <p:extLst>
      <p:ext uri="{BB962C8B-B14F-4D97-AF65-F5344CB8AC3E}">
        <p14:creationId xmlns:p14="http://schemas.microsoft.com/office/powerpoint/2010/main" val="18828647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Satisfies Learning Objective 2.2:</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Compare the leadership of renowned global figures.</a:t>
            </a:r>
            <a:endParaRPr lang="en-US" sz="1200" kern="1200" baseline="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dirty="0"/>
              <a:t>Talented prolific writer: </a:t>
            </a:r>
            <a:r>
              <a:rPr lang="en-US" sz="1200" kern="1200" dirty="0">
                <a:solidFill>
                  <a:schemeClr val="tx1"/>
                </a:solidFill>
                <a:effectLst/>
                <a:latin typeface="+mn-lt"/>
                <a:ea typeface="+mn-ea"/>
                <a:cs typeface="+mn-cs"/>
              </a:rPr>
              <a:t>Winston Churchill was one of the greatest statesmen and orators of the 20th century. In addition, he was a talented painter and prolific writer; he received the Nobel Prize in Literature in 1953.</a:t>
            </a:r>
          </a:p>
          <a:p>
            <a:endParaRPr lang="en-US" sz="1200" kern="1200" dirty="0">
              <a:solidFill>
                <a:schemeClr val="tx1"/>
              </a:solidFill>
              <a:effectLst/>
              <a:latin typeface="+mn-lt"/>
              <a:ea typeface="+mn-ea"/>
              <a:cs typeface="+mn-cs"/>
            </a:endParaRPr>
          </a:p>
          <a:p>
            <a:r>
              <a:rPr lang="en-US" dirty="0"/>
              <a:t>Remained as prime minister until 1945: </a:t>
            </a:r>
            <a:r>
              <a:rPr lang="en-US" sz="1200" kern="1200" dirty="0">
                <a:solidFill>
                  <a:schemeClr val="tx1"/>
                </a:solidFill>
                <a:effectLst/>
                <a:latin typeface="+mn-lt"/>
                <a:ea typeface="+mn-ea"/>
                <a:cs typeface="+mn-cs"/>
              </a:rPr>
              <a:t>Churchill served in the military during World War I, became prime minister of Great Britain in May 1940, and remained in that office through World War II, until 1945. It was at this time that his masterful leadership was most visible.</a:t>
            </a:r>
          </a:p>
          <a:p>
            <a:endParaRPr lang="en-US" sz="1200" kern="1200" dirty="0">
              <a:solidFill>
                <a:schemeClr val="tx1"/>
              </a:solidFill>
              <a:effectLst/>
              <a:latin typeface="+mn-lt"/>
              <a:ea typeface="+mn-ea"/>
              <a:cs typeface="+mn-cs"/>
            </a:endParaRPr>
          </a:p>
          <a:p>
            <a:r>
              <a:rPr lang="en-US" dirty="0"/>
              <a:t>Famous for his speeches: </a:t>
            </a:r>
            <a:r>
              <a:rPr lang="en-US" sz="1200" kern="1200" dirty="0">
                <a:solidFill>
                  <a:schemeClr val="tx1"/>
                </a:solidFill>
                <a:effectLst/>
                <a:latin typeface="+mn-lt"/>
                <a:ea typeface="+mn-ea"/>
                <a:cs typeface="+mn-cs"/>
              </a:rPr>
              <a:t>He made many famous speeches that had far-reaching effects on the morale of the people of Great Britain and the Allied forces.</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22</a:t>
            </a:fld>
            <a:endParaRPr lang="en-US"/>
          </a:p>
        </p:txBody>
      </p:sp>
    </p:spTree>
    <p:extLst>
      <p:ext uri="{BB962C8B-B14F-4D97-AF65-F5344CB8AC3E}">
        <p14:creationId xmlns:p14="http://schemas.microsoft.com/office/powerpoint/2010/main" val="4013550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Satisfies Learning Objective 2.2:</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Compare the leadership of renowned global figures.</a:t>
            </a:r>
            <a:endParaRPr lang="en-US" sz="1200" kern="1200" baseline="0" dirty="0">
              <a:solidFill>
                <a:schemeClr val="tx1"/>
              </a:solidFill>
              <a:effectLst/>
              <a:latin typeface="+mn-lt"/>
              <a:ea typeface="+mn-ea"/>
              <a:cs typeface="+mn-cs"/>
            </a:endParaRPr>
          </a:p>
          <a:p>
            <a:endParaRPr lang="en-US" dirty="0"/>
          </a:p>
          <a:p>
            <a:r>
              <a:rPr lang="en-US" dirty="0"/>
              <a:t>Remarkable leadership: </a:t>
            </a:r>
            <a:r>
              <a:rPr lang="en-US" sz="1200" kern="1200" dirty="0">
                <a:solidFill>
                  <a:schemeClr val="tx1"/>
                </a:solidFill>
                <a:effectLst/>
                <a:latin typeface="+mn-lt"/>
                <a:ea typeface="+mn-ea"/>
                <a:cs typeface="+mn-cs"/>
              </a:rPr>
              <a:t>Winston Churchill’s leadership was remarkable because it emerged from a man who was average in many respects and who faced challenges in his personal life.</a:t>
            </a:r>
          </a:p>
          <a:p>
            <a:endParaRPr lang="en-US" sz="1200" kern="1200" dirty="0">
              <a:solidFill>
                <a:schemeClr val="tx1"/>
              </a:solidFill>
              <a:effectLst/>
              <a:latin typeface="+mn-lt"/>
              <a:ea typeface="+mn-ea"/>
              <a:cs typeface="+mn-cs"/>
            </a:endParaRPr>
          </a:p>
          <a:p>
            <a:r>
              <a:rPr lang="en-US" dirty="0"/>
              <a:t>Emerged as leader due to uniquely gifts: </a:t>
            </a:r>
            <a:r>
              <a:rPr lang="en-US" sz="1200" kern="1200" dirty="0">
                <a:solidFill>
                  <a:schemeClr val="tx1"/>
                </a:solidFill>
                <a:effectLst/>
                <a:latin typeface="+mn-lt"/>
                <a:ea typeface="+mn-ea"/>
                <a:cs typeface="+mn-cs"/>
              </a:rPr>
              <a:t>On a societal level, he was a loner who had few friends. On a personal level, he suffered from bouts of depression throughout his life. Despite these characteristics, Churchill emerged as a leader because of his other unique gifts and how he used them </a:t>
            </a:r>
            <a:endParaRPr lang="en-US" sz="1200" kern="1200" baseline="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A voracious reader, Churchill was plain speaking, decisive, detail oriented, and informed.</a:t>
            </a:r>
          </a:p>
          <a:p>
            <a:endParaRPr lang="en-US" sz="1200" kern="1200" dirty="0">
              <a:solidFill>
                <a:schemeClr val="tx1"/>
              </a:solidFill>
              <a:effectLst/>
              <a:latin typeface="+mn-lt"/>
              <a:ea typeface="+mn-ea"/>
              <a:cs typeface="+mn-cs"/>
            </a:endParaRPr>
          </a:p>
          <a:p>
            <a:r>
              <a:rPr lang="en-US" dirty="0"/>
              <a:t>Plain speaking and ambitious: </a:t>
            </a:r>
            <a:r>
              <a:rPr lang="en-US" sz="1200" kern="1200" dirty="0">
                <a:solidFill>
                  <a:schemeClr val="tx1"/>
                </a:solidFill>
                <a:effectLst/>
                <a:latin typeface="+mn-lt"/>
                <a:ea typeface="+mn-ea"/>
                <a:cs typeface="+mn-cs"/>
              </a:rPr>
              <a:t>A voracious reader, Churchill was plain speaking, decisive, detail oriented, and informed (Hayward, 1997). Furthermore, he was very ambitious, both for himself, but also for his nation. He evoked strong reactions among his followers. </a:t>
            </a:r>
          </a:p>
          <a:p>
            <a:endParaRPr lang="en-US" sz="1200" kern="1200" baseline="0" dirty="0">
              <a:solidFill>
                <a:schemeClr val="tx1"/>
              </a:solidFill>
              <a:effectLst/>
              <a:latin typeface="+mn-lt"/>
              <a:ea typeface="+mn-ea"/>
              <a:cs typeface="+mn-cs"/>
            </a:endParaRPr>
          </a:p>
          <a:p>
            <a:r>
              <a:rPr lang="en-US" dirty="0"/>
              <a:t>Opposite opinions about him: </a:t>
            </a:r>
            <a:r>
              <a:rPr lang="en-US" sz="1200" kern="1200" dirty="0">
                <a:solidFill>
                  <a:schemeClr val="tx1"/>
                </a:solidFill>
                <a:effectLst/>
                <a:latin typeface="+mn-lt"/>
                <a:ea typeface="+mn-ea"/>
                <a:cs typeface="+mn-cs"/>
              </a:rPr>
              <a:t>His political opponents characterized him as pugnacious, egotistical, and dangerous while his supporters thought him charismatic, courageous, and a genius.</a:t>
            </a:r>
          </a:p>
          <a:p>
            <a:endParaRPr lang="en-US" sz="1200" kern="1200" dirty="0">
              <a:solidFill>
                <a:schemeClr val="tx1"/>
              </a:solidFill>
              <a:effectLst/>
              <a:latin typeface="+mn-lt"/>
              <a:ea typeface="+mn-ea"/>
              <a:cs typeface="+mn-cs"/>
            </a:endParaRPr>
          </a:p>
          <a:p>
            <a:r>
              <a:rPr lang="en-US" dirty="0"/>
              <a:t>Masterful use of language: </a:t>
            </a:r>
            <a:r>
              <a:rPr lang="en-US" sz="1200" kern="1200" dirty="0">
                <a:solidFill>
                  <a:schemeClr val="tx1"/>
                </a:solidFill>
                <a:effectLst/>
                <a:latin typeface="+mn-lt"/>
                <a:ea typeface="+mn-ea"/>
                <a:cs typeface="+mn-cs"/>
              </a:rPr>
              <a:t>His most significant talent was his masterful use of language. In his oratory, the normally plainspoken Churchill used words and imagery in powerful ways that touched the hearts of many and set the moral climate of the war.</a:t>
            </a:r>
          </a:p>
        </p:txBody>
      </p:sp>
      <p:sp>
        <p:nvSpPr>
          <p:cNvPr id="4" name="Slide Number Placeholder 3"/>
          <p:cNvSpPr>
            <a:spLocks noGrp="1"/>
          </p:cNvSpPr>
          <p:nvPr>
            <p:ph type="sldNum" sz="quarter" idx="10"/>
          </p:nvPr>
        </p:nvSpPr>
        <p:spPr/>
        <p:txBody>
          <a:bodyPr/>
          <a:lstStyle/>
          <a:p>
            <a:fld id="{39974C31-EB4A-4B21-8134-CB5741A1DC5F}" type="slidenum">
              <a:rPr lang="en-US" smtClean="0"/>
              <a:t>23</a:t>
            </a:fld>
            <a:endParaRPr lang="en-US"/>
          </a:p>
        </p:txBody>
      </p:sp>
    </p:spTree>
    <p:extLst>
      <p:ext uri="{BB962C8B-B14F-4D97-AF65-F5344CB8AC3E}">
        <p14:creationId xmlns:p14="http://schemas.microsoft.com/office/powerpoint/2010/main" val="858117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Noble Peace Prize in 1979: </a:t>
            </a:r>
            <a:r>
              <a:rPr lang="en-US" sz="1200" kern="1200" dirty="0">
                <a:solidFill>
                  <a:schemeClr val="tx1"/>
                </a:solidFill>
                <a:effectLst/>
                <a:latin typeface="+mn-lt"/>
                <a:ea typeface="+mn-ea"/>
                <a:cs typeface="+mn-cs"/>
              </a:rPr>
              <a:t>Mother Teresa received the Nobel Peace Prize in 1979 for her work with the poor and helpless in Kolkata, India, and throughout the world. </a:t>
            </a:r>
          </a:p>
          <a:p>
            <a:endParaRPr lang="en-US" sz="1200" kern="1200" dirty="0">
              <a:solidFill>
                <a:schemeClr val="tx1"/>
              </a:solidFill>
              <a:effectLst/>
              <a:latin typeface="+mn-lt"/>
              <a:ea typeface="+mn-ea"/>
              <a:cs typeface="+mn-cs"/>
            </a:endParaRPr>
          </a:p>
          <a:p>
            <a:r>
              <a:rPr lang="en-US" dirty="0"/>
              <a:t>The Missionaries of Charity: </a:t>
            </a:r>
            <a:r>
              <a:rPr lang="en-US" sz="1200" kern="1200" dirty="0">
                <a:solidFill>
                  <a:schemeClr val="tx1"/>
                </a:solidFill>
                <a:effectLst/>
                <a:latin typeface="+mn-lt"/>
                <a:ea typeface="+mn-ea"/>
                <a:cs typeface="+mn-cs"/>
              </a:rPr>
              <a:t>She founded a new religious order, the Missionaries of Charity, to care for the hungry, homeless, unwanted, and unloved,</a:t>
            </a:r>
            <a:r>
              <a:rPr lang="en-US" sz="1200" kern="1200" baseline="0" dirty="0">
                <a:solidFill>
                  <a:schemeClr val="tx1"/>
                </a:solidFill>
                <a:effectLst/>
                <a:latin typeface="+mn-lt"/>
                <a:ea typeface="+mn-ea"/>
                <a:cs typeface="+mn-cs"/>
              </a:rPr>
              <a:t> which today has more than a million workers in more than 40 countries.</a:t>
            </a:r>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a:p>
            <a:r>
              <a:rPr lang="en-US" dirty="0"/>
              <a:t>Remained actively involved in work: </a:t>
            </a:r>
            <a:r>
              <a:rPr lang="en-US" sz="1200" kern="1200" dirty="0">
                <a:solidFill>
                  <a:schemeClr val="tx1"/>
                </a:solidFill>
                <a:effectLst/>
                <a:latin typeface="+mn-lt"/>
                <a:ea typeface="+mn-ea"/>
                <a:cs typeface="+mn-cs"/>
              </a:rPr>
              <a:t>Recognized</a:t>
            </a:r>
            <a:r>
              <a:rPr lang="en-US" sz="1200" kern="1200" baseline="0" dirty="0">
                <a:solidFill>
                  <a:schemeClr val="tx1"/>
                </a:solidFill>
                <a:effectLst/>
                <a:latin typeface="+mn-lt"/>
                <a:ea typeface="+mn-ea"/>
                <a:cs typeface="+mn-cs"/>
              </a:rPr>
              <a:t> with many international awards during her lifetime, </a:t>
            </a:r>
            <a:r>
              <a:rPr lang="en-US" sz="1200" kern="1200" dirty="0">
                <a:solidFill>
                  <a:schemeClr val="tx1"/>
                </a:solidFill>
                <a:effectLst/>
                <a:latin typeface="+mn-lt"/>
                <a:ea typeface="+mn-ea"/>
                <a:cs typeface="+mn-cs"/>
              </a:rPr>
              <a:t>Mother Teresa remained actively involved in her work to the very end,</a:t>
            </a:r>
            <a:r>
              <a:rPr lang="en-US" sz="1200" kern="1200" baseline="0" dirty="0">
                <a:solidFill>
                  <a:schemeClr val="tx1"/>
                </a:solidFill>
                <a:effectLst/>
                <a:latin typeface="+mn-lt"/>
                <a:ea typeface="+mn-ea"/>
                <a:cs typeface="+mn-cs"/>
              </a:rPr>
              <a:t> and declared Saint Teresa of Kolkata by the Pope.</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24</a:t>
            </a:fld>
            <a:endParaRPr lang="en-US"/>
          </a:p>
        </p:txBody>
      </p:sp>
    </p:spTree>
    <p:extLst>
      <p:ext uri="{BB962C8B-B14F-4D97-AF65-F5344CB8AC3E}">
        <p14:creationId xmlns:p14="http://schemas.microsoft.com/office/powerpoint/2010/main" val="27558455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Simple woman of small stature: </a:t>
            </a:r>
            <a:r>
              <a:rPr lang="en-US" sz="1200" kern="1200" dirty="0">
                <a:solidFill>
                  <a:schemeClr val="tx1"/>
                </a:solidFill>
                <a:effectLst/>
                <a:latin typeface="+mn-lt"/>
                <a:ea typeface="+mn-ea"/>
                <a:cs typeface="+mn-cs"/>
              </a:rPr>
              <a:t>Mother Teresa was a simple woman of small stature who dressed in a plain blue and white sari, and who never owned more than the people she served.</a:t>
            </a:r>
          </a:p>
          <a:p>
            <a:endParaRPr lang="en-US" sz="1200" kern="1200" dirty="0">
              <a:solidFill>
                <a:schemeClr val="tx1"/>
              </a:solidFill>
              <a:effectLst/>
              <a:latin typeface="+mn-lt"/>
              <a:ea typeface="+mn-ea"/>
              <a:cs typeface="+mn-cs"/>
            </a:endParaRPr>
          </a:p>
          <a:p>
            <a:r>
              <a:rPr lang="en-US" dirty="0"/>
              <a:t>Stayed focused on her goal: </a:t>
            </a:r>
            <a:r>
              <a:rPr lang="en-US" sz="1200" kern="1200" dirty="0">
                <a:solidFill>
                  <a:schemeClr val="tx1"/>
                </a:solidFill>
                <a:effectLst/>
                <a:latin typeface="+mn-lt"/>
                <a:ea typeface="+mn-ea"/>
                <a:cs typeface="+mn-cs"/>
              </a:rPr>
              <a:t>From her first year on the streets of Kolkata where she tended to one dying person to her last years when thousands of people were cared for by the Missionaries of Charity, Mother Teresa stayed focused on her goal.</a:t>
            </a:r>
          </a:p>
          <a:p>
            <a:endParaRPr lang="en-US" sz="1200" kern="1200" dirty="0">
              <a:solidFill>
                <a:schemeClr val="tx1"/>
              </a:solidFill>
              <a:effectLst/>
              <a:latin typeface="+mn-lt"/>
              <a:ea typeface="+mn-ea"/>
              <a:cs typeface="+mn-cs"/>
            </a:endParaRPr>
          </a:p>
          <a:p>
            <a:r>
              <a:rPr lang="en-US" dirty="0"/>
              <a:t>Strong will: </a:t>
            </a:r>
            <a:r>
              <a:rPr lang="en-US" sz="1200" kern="1200" dirty="0">
                <a:solidFill>
                  <a:schemeClr val="tx1"/>
                </a:solidFill>
                <a:effectLst/>
                <a:latin typeface="+mn-lt"/>
                <a:ea typeface="+mn-ea"/>
                <a:cs typeface="+mn-cs"/>
              </a:rPr>
              <a:t>When criticized for her stand on abortion and women’s role in the family, or her approaches to eliminating poverty, Mother Teresa responded with a strong will; she never wavered in her deep-seated human values.</a:t>
            </a:r>
          </a:p>
          <a:p>
            <a:endParaRPr lang="en-US" sz="1200" kern="1200" dirty="0">
              <a:solidFill>
                <a:schemeClr val="tx1"/>
              </a:solidFill>
              <a:effectLst/>
              <a:latin typeface="+mn-lt"/>
              <a:ea typeface="+mn-ea"/>
              <a:cs typeface="+mn-cs"/>
            </a:endParaRPr>
          </a:p>
          <a:p>
            <a:r>
              <a:rPr lang="en-US" dirty="0"/>
              <a:t>Practiced what she preached: </a:t>
            </a:r>
            <a:r>
              <a:rPr lang="en-US" sz="1200" kern="1200" dirty="0">
                <a:solidFill>
                  <a:schemeClr val="tx1"/>
                </a:solidFill>
                <a:effectLst/>
                <a:latin typeface="+mn-lt"/>
                <a:ea typeface="+mn-ea"/>
                <a:cs typeface="+mn-cs"/>
              </a:rPr>
              <a:t>A role model for others,</a:t>
            </a:r>
            <a:r>
              <a:rPr lang="en-US" sz="1200" kern="1200" baseline="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Mother Teresa was a leader who practiced what she preached.</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25</a:t>
            </a:fld>
            <a:endParaRPr lang="en-US"/>
          </a:p>
        </p:txBody>
      </p:sp>
    </p:spTree>
    <p:extLst>
      <p:ext uri="{BB962C8B-B14F-4D97-AF65-F5344CB8AC3E}">
        <p14:creationId xmlns:p14="http://schemas.microsoft.com/office/powerpoint/2010/main" val="95418361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Self-made man: </a:t>
            </a:r>
            <a:r>
              <a:rPr lang="en-US" sz="1200" kern="1200" dirty="0">
                <a:solidFill>
                  <a:schemeClr val="tx1"/>
                </a:solidFill>
                <a:effectLst/>
                <a:latin typeface="+mn-lt"/>
                <a:ea typeface="+mn-ea"/>
                <a:cs typeface="+mn-cs"/>
              </a:rPr>
              <a:t>A self-made man, Gates’ interest in computers began at the age of 13 when he and a friend developed their first computer software program. </a:t>
            </a:r>
          </a:p>
          <a:p>
            <a:endParaRPr lang="en-US" sz="1200" kern="1200" dirty="0">
              <a:solidFill>
                <a:schemeClr val="tx1"/>
              </a:solidFill>
              <a:effectLst/>
              <a:latin typeface="+mn-lt"/>
              <a:ea typeface="+mn-ea"/>
              <a:cs typeface="+mn-cs"/>
            </a:endParaRPr>
          </a:p>
          <a:p>
            <a:r>
              <a:rPr lang="en-US" dirty="0"/>
              <a:t>Cofounded Microsoft in 1975: </a:t>
            </a:r>
            <a:r>
              <a:rPr lang="en-US" sz="1200" kern="1200" dirty="0">
                <a:solidFill>
                  <a:schemeClr val="tx1"/>
                </a:solidFill>
                <a:effectLst/>
                <a:latin typeface="+mn-lt"/>
                <a:ea typeface="+mn-ea"/>
                <a:cs typeface="+mn-cs"/>
              </a:rPr>
              <a:t>He cofounded Microsoft in 1975. Microsoft is one of the fastest-growing and most profitable companies ever established. </a:t>
            </a:r>
          </a:p>
          <a:p>
            <a:endParaRPr lang="en-US" sz="1200" kern="1200" dirty="0">
              <a:solidFill>
                <a:schemeClr val="tx1"/>
              </a:solidFill>
              <a:effectLst/>
              <a:latin typeface="+mn-lt"/>
              <a:ea typeface="+mn-ea"/>
              <a:cs typeface="+mn-cs"/>
            </a:endParaRPr>
          </a:p>
          <a:p>
            <a:r>
              <a:rPr lang="en-US" dirty="0"/>
              <a:t>Bill &amp; Melinda Gates Foundation in 2000 : </a:t>
            </a:r>
            <a:r>
              <a:rPr lang="en-US" sz="1200" kern="1200" dirty="0">
                <a:solidFill>
                  <a:schemeClr val="tx1"/>
                </a:solidFill>
                <a:effectLst/>
                <a:latin typeface="+mn-lt"/>
                <a:ea typeface="+mn-ea"/>
                <a:cs typeface="+mn-cs"/>
              </a:rPr>
              <a:t>He founded the Bill and Melinda Gates Foundation in 2000 to reduce inequities and improve lives around the world. This foundation promotes education, addresses global health issues, sponsors libraries, and supports housing and community initiatives in the Pacific Northwest.</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26</a:t>
            </a:fld>
            <a:endParaRPr lang="en-US"/>
          </a:p>
        </p:txBody>
      </p:sp>
    </p:spTree>
    <p:extLst>
      <p:ext uri="{BB962C8B-B14F-4D97-AF65-F5344CB8AC3E}">
        <p14:creationId xmlns:p14="http://schemas.microsoft.com/office/powerpoint/2010/main" val="40875500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Intelligent and visionary:</a:t>
            </a:r>
            <a:r>
              <a:rPr lang="en-US" sz="1200" kern="1200" baseline="0" dirty="0">
                <a:solidFill>
                  <a:schemeClr val="tx1"/>
                </a:solidFill>
                <a:effectLst/>
                <a:latin typeface="+mn-lt"/>
                <a:ea typeface="+mn-ea"/>
                <a:cs typeface="+mn-cs"/>
              </a:rPr>
              <a:t> He had a vision about how to meet the technological needs of the people in the future and hired friends to help him accomplish the vision.</a:t>
            </a:r>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Task oriented and diligent: He often works 12 or more hours a day to promote his interest in software product development.</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Focused and aggressive:</a:t>
            </a:r>
            <a:r>
              <a:rPr lang="en-US" sz="1200" kern="1200" baseline="0" dirty="0">
                <a:solidFill>
                  <a:schemeClr val="tx1"/>
                </a:solidFill>
                <a:effectLst/>
                <a:latin typeface="+mn-lt"/>
                <a:ea typeface="+mn-ea"/>
                <a:cs typeface="+mn-cs"/>
              </a:rPr>
              <a:t> When accused by the government of antitrust violations, he appeared before congressional hearings and strongly defended his company.</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Personal style: Being simple, straightforward, unpretentious, and altruistic,</a:t>
            </a:r>
            <a:r>
              <a:rPr lang="en-US" sz="1200" kern="1200" baseline="0" dirty="0">
                <a:solidFill>
                  <a:schemeClr val="tx1"/>
                </a:solidFill>
                <a:effectLst/>
                <a:latin typeface="+mn-lt"/>
                <a:ea typeface="+mn-ea"/>
                <a:cs typeface="+mn-cs"/>
              </a:rPr>
              <a:t> h</a:t>
            </a:r>
            <a:r>
              <a:rPr lang="en-US" sz="1200" kern="1200" dirty="0">
                <a:solidFill>
                  <a:schemeClr val="tx1"/>
                </a:solidFill>
                <a:effectLst/>
                <a:latin typeface="+mn-lt"/>
                <a:ea typeface="+mn-ea"/>
                <a:cs typeface="+mn-cs"/>
              </a:rPr>
              <a:t>e has demonstrated a strong concern for the poor and underserved.</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27</a:t>
            </a:fld>
            <a:endParaRPr lang="en-US"/>
          </a:p>
        </p:txBody>
      </p:sp>
    </p:spTree>
    <p:extLst>
      <p:ext uri="{BB962C8B-B14F-4D97-AF65-F5344CB8AC3E}">
        <p14:creationId xmlns:p14="http://schemas.microsoft.com/office/powerpoint/2010/main" val="15801790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Powerful and influential: </a:t>
            </a:r>
            <a:r>
              <a:rPr lang="en-US" sz="1200" kern="1200" dirty="0">
                <a:solidFill>
                  <a:schemeClr val="tx1"/>
                </a:solidFill>
                <a:effectLst/>
                <a:latin typeface="+mn-lt"/>
                <a:ea typeface="+mn-ea"/>
                <a:cs typeface="+mn-cs"/>
              </a:rPr>
              <a:t>Oprah Winfrey is one of the most powerful and influential women in the world. </a:t>
            </a:r>
          </a:p>
          <a:p>
            <a:endParaRPr lang="en-US" sz="1200" kern="1200" dirty="0">
              <a:solidFill>
                <a:schemeClr val="tx1"/>
              </a:solidFill>
              <a:effectLst/>
              <a:latin typeface="+mn-lt"/>
              <a:ea typeface="+mn-ea"/>
              <a:cs typeface="+mn-cs"/>
            </a:endParaRPr>
          </a:p>
          <a:p>
            <a:r>
              <a:rPr lang="en-US" dirty="0"/>
              <a:t>Honors student: </a:t>
            </a:r>
            <a:r>
              <a:rPr lang="en-US" sz="1200" kern="1200" dirty="0">
                <a:solidFill>
                  <a:schemeClr val="tx1"/>
                </a:solidFill>
                <a:effectLst/>
                <a:latin typeface="+mn-lt"/>
                <a:ea typeface="+mn-ea"/>
                <a:cs typeface="+mn-cs"/>
              </a:rPr>
              <a:t>Winfrey learned to read at a very early age and skipped two grades in school. She was an honors student in high school and received national accolades for her oratory ability. </a:t>
            </a:r>
          </a:p>
          <a:p>
            <a:endParaRPr lang="en-US" sz="1200" kern="1200" dirty="0">
              <a:solidFill>
                <a:schemeClr val="tx1"/>
              </a:solidFill>
              <a:effectLst/>
              <a:latin typeface="+mn-lt"/>
              <a:ea typeface="+mn-ea"/>
              <a:cs typeface="+mn-cs"/>
            </a:endParaRPr>
          </a:p>
          <a:p>
            <a:r>
              <a:rPr lang="en-US" i="1" dirty="0"/>
              <a:t>Oprah Winfrey Show: </a:t>
            </a:r>
            <a:r>
              <a:rPr lang="en-US" sz="1200" kern="1200" dirty="0">
                <a:solidFill>
                  <a:schemeClr val="tx1"/>
                </a:solidFill>
                <a:effectLst/>
                <a:latin typeface="+mn-lt"/>
                <a:ea typeface="+mn-ea"/>
                <a:cs typeface="+mn-cs"/>
              </a:rPr>
              <a:t>Starting her career at a local</a:t>
            </a:r>
            <a:r>
              <a:rPr lang="en-US" sz="1200" kern="1200" baseline="0" dirty="0">
                <a:solidFill>
                  <a:schemeClr val="tx1"/>
                </a:solidFill>
                <a:effectLst/>
                <a:latin typeface="+mn-lt"/>
                <a:ea typeface="+mn-ea"/>
                <a:cs typeface="+mn-cs"/>
              </a:rPr>
              <a:t> radio station, her </a:t>
            </a:r>
            <a:r>
              <a:rPr lang="en-US" sz="1200" kern="1200" dirty="0">
                <a:solidFill>
                  <a:schemeClr val="tx1"/>
                </a:solidFill>
                <a:effectLst/>
                <a:latin typeface="+mn-lt"/>
                <a:ea typeface="+mn-ea"/>
                <a:cs typeface="+mn-cs"/>
              </a:rPr>
              <a:t>work in the media eventually led her to Chicago where she became host of the highly acclaimed </a:t>
            </a:r>
            <a:r>
              <a:rPr lang="en-US" sz="1200" i="1" kern="1200" dirty="0">
                <a:solidFill>
                  <a:schemeClr val="tx1"/>
                </a:solidFill>
                <a:effectLst/>
                <a:latin typeface="+mn-lt"/>
                <a:ea typeface="+mn-ea"/>
                <a:cs typeface="+mn-cs"/>
              </a:rPr>
              <a:t>Oprah Winfrey Show. </a:t>
            </a:r>
          </a:p>
          <a:p>
            <a:endParaRPr lang="en-US" sz="1200" i="1" kern="1200" dirty="0">
              <a:solidFill>
                <a:schemeClr val="tx1"/>
              </a:solidFill>
              <a:effectLst/>
              <a:latin typeface="+mn-lt"/>
              <a:ea typeface="+mn-ea"/>
              <a:cs typeface="+mn-cs"/>
            </a:endParaRPr>
          </a:p>
          <a:p>
            <a:r>
              <a:rPr lang="en-US" dirty="0"/>
              <a:t>Held many roles in media: </a:t>
            </a:r>
            <a:r>
              <a:rPr lang="en-US" sz="1200" kern="1200" dirty="0">
                <a:solidFill>
                  <a:schemeClr val="tx1"/>
                </a:solidFill>
                <a:effectLst/>
                <a:latin typeface="+mn-lt"/>
                <a:ea typeface="+mn-ea"/>
                <a:cs typeface="+mn-cs"/>
              </a:rPr>
              <a:t>After being</a:t>
            </a:r>
            <a:r>
              <a:rPr lang="en-US" sz="1200" kern="1200" baseline="0" dirty="0">
                <a:solidFill>
                  <a:schemeClr val="tx1"/>
                </a:solidFill>
                <a:effectLst/>
                <a:latin typeface="+mn-lt"/>
                <a:ea typeface="+mn-ea"/>
                <a:cs typeface="+mn-cs"/>
              </a:rPr>
              <a:t> an actor, a producer, a book critic, and a magazine publisher,</a:t>
            </a:r>
            <a:r>
              <a:rPr lang="en-US" sz="1200" kern="1200" dirty="0">
                <a:solidFill>
                  <a:schemeClr val="tx1"/>
                </a:solidFill>
                <a:effectLst/>
                <a:latin typeface="+mn-lt"/>
                <a:ea typeface="+mn-ea"/>
                <a:cs typeface="+mn-cs"/>
              </a:rPr>
              <a:t> in 2011, she left her successful television show to concentrate on her television network, OWN. Winfrey is also a highly regarded philanthropist.</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28</a:t>
            </a:fld>
            <a:endParaRPr lang="en-US"/>
          </a:p>
        </p:txBody>
      </p:sp>
    </p:spTree>
    <p:extLst>
      <p:ext uri="{BB962C8B-B14F-4D97-AF65-F5344CB8AC3E}">
        <p14:creationId xmlns:p14="http://schemas.microsoft.com/office/powerpoint/2010/main" val="7013402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Excellent communicator: </a:t>
            </a:r>
            <a:r>
              <a:rPr lang="en-US" sz="1200" kern="1200" dirty="0">
                <a:solidFill>
                  <a:schemeClr val="tx1"/>
                </a:solidFill>
                <a:effectLst/>
                <a:latin typeface="+mn-lt"/>
                <a:ea typeface="+mn-ea"/>
                <a:cs typeface="+mn-cs"/>
              </a:rPr>
              <a:t>Winfrey is an excellent communicator. Since she was a little girl reciting Bible passages in church, she has been comfortable in front of an audience.</a:t>
            </a:r>
          </a:p>
          <a:p>
            <a:endParaRPr lang="en-US" sz="1200" kern="1200" dirty="0">
              <a:solidFill>
                <a:schemeClr val="tx1"/>
              </a:solidFill>
              <a:effectLst/>
              <a:latin typeface="+mn-lt"/>
              <a:ea typeface="+mn-ea"/>
              <a:cs typeface="+mn-cs"/>
            </a:endParaRPr>
          </a:p>
          <a:p>
            <a:r>
              <a:rPr lang="en-US" dirty="0"/>
              <a:t>Intelligent and well read: </a:t>
            </a:r>
            <a:r>
              <a:rPr lang="en-US" sz="1200" kern="1200" dirty="0">
                <a:solidFill>
                  <a:schemeClr val="tx1"/>
                </a:solidFill>
                <a:effectLst/>
                <a:latin typeface="+mn-lt"/>
                <a:ea typeface="+mn-ea"/>
                <a:cs typeface="+mn-cs"/>
              </a:rPr>
              <a:t>Winfrey is also intelligent and well read, with a strong business sense. She is sincere, determined, and inspirational.</a:t>
            </a:r>
          </a:p>
          <a:p>
            <a:endParaRPr lang="en-IN" sz="1200" kern="1200" dirty="0">
              <a:solidFill>
                <a:schemeClr val="tx1"/>
              </a:solidFill>
              <a:effectLst/>
              <a:latin typeface="+mn-lt"/>
              <a:ea typeface="+mn-ea"/>
              <a:cs typeface="+mn-cs"/>
            </a:endParaRPr>
          </a:p>
          <a:p>
            <a:r>
              <a:rPr lang="en-US" dirty="0"/>
              <a:t>Spontaneous and expressive: </a:t>
            </a:r>
            <a:r>
              <a:rPr lang="en-US" sz="1200" kern="1200" dirty="0">
                <a:solidFill>
                  <a:schemeClr val="tx1"/>
                </a:solidFill>
                <a:effectLst/>
                <a:latin typeface="+mn-lt"/>
                <a:ea typeface="+mn-ea"/>
                <a:cs typeface="+mn-cs"/>
              </a:rPr>
              <a:t>She is spontaneous and expressive, and has a fearless ability to self-disclose,</a:t>
            </a:r>
            <a:r>
              <a:rPr lang="en-US" sz="1200" kern="1200" baseline="0" dirty="0">
                <a:solidFill>
                  <a:schemeClr val="tx1"/>
                </a:solidFill>
                <a:effectLst/>
                <a:latin typeface="+mn-lt"/>
                <a:ea typeface="+mn-ea"/>
                <a:cs typeface="+mn-cs"/>
              </a:rPr>
              <a:t> as seen in her revelations about childhood abuse.</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39974C31-EB4A-4B21-8134-CB5741A1DC5F}" type="slidenum">
              <a:rPr lang="en-US" smtClean="0"/>
              <a:t>29</a:t>
            </a:fld>
            <a:endParaRPr lang="en-US"/>
          </a:p>
        </p:txBody>
      </p:sp>
    </p:spTree>
    <p:extLst>
      <p:ext uri="{BB962C8B-B14F-4D97-AF65-F5344CB8AC3E}">
        <p14:creationId xmlns:p14="http://schemas.microsoft.com/office/powerpoint/2010/main" val="14887606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Professional basketball player: </a:t>
            </a:r>
            <a:r>
              <a:rPr lang="en-US" sz="1200" kern="1200" dirty="0">
                <a:solidFill>
                  <a:schemeClr val="tx1"/>
                </a:solidFill>
                <a:effectLst/>
                <a:latin typeface="+mn-lt"/>
                <a:ea typeface="+mn-ea"/>
                <a:cs typeface="+mn-cs"/>
              </a:rPr>
              <a:t>LeBron James is a professional basketball player for the Los Angeles Lakers. He has been with three different teams during his professional career. Besides his two Olympic gold medals, he also has won three NBA championships, two with the Miami Heat and one with Cleveland.</a:t>
            </a:r>
            <a:r>
              <a:rPr lang="en-US" sz="1200" i="1" kern="1200" dirty="0">
                <a:solidFill>
                  <a:schemeClr val="tx1"/>
                </a:solidFill>
                <a:effectLst/>
                <a:latin typeface="+mn-lt"/>
                <a:ea typeface="+mn-ea"/>
                <a:cs typeface="+mn-cs"/>
              </a:rPr>
              <a:t> </a:t>
            </a:r>
          </a:p>
          <a:p>
            <a:endParaRPr lang="en-US" sz="1200" i="1" kern="1200" dirty="0">
              <a:solidFill>
                <a:schemeClr val="tx1"/>
              </a:solidFill>
              <a:effectLst/>
              <a:latin typeface="+mn-lt"/>
              <a:ea typeface="+mn-ea"/>
              <a:cs typeface="+mn-cs"/>
            </a:endParaRPr>
          </a:p>
          <a:p>
            <a:r>
              <a:rPr lang="en-US" dirty="0"/>
              <a:t>Uses his celebrity status cautiously: Ja</a:t>
            </a:r>
            <a:r>
              <a:rPr lang="en-US" sz="1200" kern="1200" dirty="0">
                <a:solidFill>
                  <a:schemeClr val="tx1"/>
                </a:solidFill>
                <a:effectLst/>
                <a:latin typeface="+mn-lt"/>
                <a:ea typeface="+mn-ea"/>
                <a:cs typeface="+mn-cs"/>
              </a:rPr>
              <a:t>mes has used his stature to speak out about NBA rules he thinks should be changed, mistakes made by the Cavalier’s front office, and racist comments by NBA owners. At other times, he has been more reserved on controversial issues even when pressured by the public to take a stand.</a:t>
            </a:r>
          </a:p>
          <a:p>
            <a:endParaRPr lang="en-US" sz="1200" kern="1200" dirty="0">
              <a:solidFill>
                <a:schemeClr val="tx1"/>
              </a:solidFill>
              <a:effectLst/>
              <a:latin typeface="+mn-lt"/>
              <a:ea typeface="+mn-ea"/>
              <a:cs typeface="+mn-cs"/>
            </a:endParaRPr>
          </a:p>
          <a:p>
            <a:r>
              <a:rPr lang="en-US" dirty="0"/>
              <a:t>Supported numerous programs: </a:t>
            </a:r>
            <a:r>
              <a:rPr lang="en-US" sz="1200" kern="1200" dirty="0">
                <a:solidFill>
                  <a:schemeClr val="tx1"/>
                </a:solidFill>
                <a:effectLst/>
                <a:latin typeface="+mn-lt"/>
                <a:ea typeface="+mn-ea"/>
                <a:cs typeface="+mn-cs"/>
              </a:rPr>
              <a:t>He has supported numerous causes and community outreach programs, including Boys and Girls Clubs, the Children’s Defense Fund, and a whole-house renovation for a needy family.</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30</a:t>
            </a:fld>
            <a:endParaRPr lang="en-US"/>
          </a:p>
        </p:txBody>
      </p:sp>
    </p:spTree>
    <p:extLst>
      <p:ext uri="{BB962C8B-B14F-4D97-AF65-F5344CB8AC3E}">
        <p14:creationId xmlns:p14="http://schemas.microsoft.com/office/powerpoint/2010/main" val="79300830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Physical power: </a:t>
            </a:r>
            <a:r>
              <a:rPr lang="en-US" sz="1200" kern="1200" dirty="0">
                <a:solidFill>
                  <a:schemeClr val="tx1"/>
                </a:solidFill>
                <a:effectLst/>
                <a:latin typeface="+mn-lt"/>
                <a:ea typeface="+mn-ea"/>
                <a:cs typeface="+mn-cs"/>
              </a:rPr>
              <a:t>He has physical power and the ability to dominate other players on the basketball court.</a:t>
            </a:r>
          </a:p>
          <a:p>
            <a:endParaRPr lang="en-US" sz="1200" kern="1200" dirty="0">
              <a:solidFill>
                <a:schemeClr val="tx1"/>
              </a:solidFill>
              <a:effectLst/>
              <a:latin typeface="+mn-lt"/>
              <a:ea typeface="+mn-ea"/>
              <a:cs typeface="+mn-cs"/>
            </a:endParaRPr>
          </a:p>
          <a:p>
            <a:r>
              <a:rPr lang="en-US" dirty="0"/>
              <a:t>Consistent and ambitious: </a:t>
            </a:r>
            <a:r>
              <a:rPr lang="en-US" sz="1200" kern="1200" dirty="0">
                <a:solidFill>
                  <a:schemeClr val="tx1"/>
                </a:solidFill>
                <a:effectLst/>
                <a:latin typeface="+mn-lt"/>
                <a:ea typeface="+mn-ea"/>
                <a:cs typeface="+mn-cs"/>
              </a:rPr>
              <a:t>He is a consistent performer, being selected to play in 15 NBA All-Star games,</a:t>
            </a:r>
            <a:r>
              <a:rPr lang="en-US" sz="1200" kern="1200" baseline="0" dirty="0">
                <a:solidFill>
                  <a:schemeClr val="tx1"/>
                </a:solidFill>
                <a:effectLst/>
                <a:latin typeface="+mn-lt"/>
                <a:ea typeface="+mn-ea"/>
                <a:cs typeface="+mn-cs"/>
              </a:rPr>
              <a:t> and also ambitious and determined to win championships.</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dirty="0"/>
              <a:t>Strong set of principles: </a:t>
            </a:r>
            <a:r>
              <a:rPr lang="en-US" sz="1200" kern="1200" dirty="0">
                <a:solidFill>
                  <a:schemeClr val="tx1"/>
                </a:solidFill>
                <a:effectLst/>
                <a:latin typeface="+mn-lt"/>
                <a:ea typeface="+mn-ea"/>
                <a:cs typeface="+mn-cs"/>
              </a:rPr>
              <a:t>He operates out of a strong set of principles,</a:t>
            </a:r>
            <a:r>
              <a:rPr lang="en-US" sz="1200" kern="1200" baseline="0" dirty="0">
                <a:solidFill>
                  <a:schemeClr val="tx1"/>
                </a:solidFill>
                <a:effectLst/>
                <a:latin typeface="+mn-lt"/>
                <a:ea typeface="+mn-ea"/>
                <a:cs typeface="+mn-cs"/>
              </a:rPr>
              <a:t> such as giving back to the community.</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dirty="0"/>
              <a:t>Resilience and charisma: </a:t>
            </a:r>
            <a:r>
              <a:rPr lang="en-US" sz="1200" kern="1200" dirty="0">
                <a:solidFill>
                  <a:schemeClr val="tx1"/>
                </a:solidFill>
                <a:effectLst/>
                <a:latin typeface="+mn-lt"/>
                <a:ea typeface="+mn-ea"/>
                <a:cs typeface="+mn-cs"/>
              </a:rPr>
              <a:t>He has the emotional maturity and resilience to handle criticism and learn from it. His charisma has earned him spots on many magazine covers, and numerous invitations to host or be a guest on TV talk shows.</a:t>
            </a:r>
            <a:endParaRPr lang="en-US" dirty="0"/>
          </a:p>
        </p:txBody>
      </p:sp>
      <p:sp>
        <p:nvSpPr>
          <p:cNvPr id="4" name="Slide Number Placeholder 3"/>
          <p:cNvSpPr>
            <a:spLocks noGrp="1"/>
          </p:cNvSpPr>
          <p:nvPr>
            <p:ph type="sldNum" sz="quarter" idx="10"/>
          </p:nvPr>
        </p:nvSpPr>
        <p:spPr/>
        <p:txBody>
          <a:bodyPr/>
          <a:lstStyle/>
          <a:p>
            <a:fld id="{39974C31-EB4A-4B21-8134-CB5741A1DC5F}" type="slidenum">
              <a:rPr lang="en-US" smtClean="0"/>
              <a:t>31</a:t>
            </a:fld>
            <a:endParaRPr lang="en-US"/>
          </a:p>
        </p:txBody>
      </p:sp>
    </p:spTree>
    <p:extLst>
      <p:ext uri="{BB962C8B-B14F-4D97-AF65-F5344CB8AC3E}">
        <p14:creationId xmlns:p14="http://schemas.microsoft.com/office/powerpoint/2010/main" val="408772806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a:t>From these exceptional leaders we can gain a better understanding of the traits that are important for effective leadership.</a:t>
            </a:r>
          </a:p>
        </p:txBody>
      </p:sp>
      <p:sp>
        <p:nvSpPr>
          <p:cNvPr id="4" name="Slide Number Placeholder 3"/>
          <p:cNvSpPr>
            <a:spLocks noGrp="1"/>
          </p:cNvSpPr>
          <p:nvPr>
            <p:ph type="sldNum" sz="quarter" idx="10"/>
          </p:nvPr>
        </p:nvSpPr>
        <p:spPr/>
        <p:txBody>
          <a:bodyPr/>
          <a:lstStyle/>
          <a:p>
            <a:fld id="{39974C31-EB4A-4B21-8134-CB5741A1DC5F}" type="slidenum">
              <a:rPr lang="en-US" smtClean="0"/>
              <a:t>32</a:t>
            </a:fld>
            <a:endParaRPr lang="en-US"/>
          </a:p>
        </p:txBody>
      </p:sp>
    </p:spTree>
    <p:extLst>
      <p:ext uri="{BB962C8B-B14F-4D97-AF65-F5344CB8AC3E}">
        <p14:creationId xmlns:p14="http://schemas.microsoft.com/office/powerpoint/2010/main" val="35164631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200" dirty="0"/>
          </a:p>
        </p:txBody>
      </p:sp>
      <p:sp>
        <p:nvSpPr>
          <p:cNvPr id="4" name="Slide Number Placeholder 3"/>
          <p:cNvSpPr>
            <a:spLocks noGrp="1"/>
          </p:cNvSpPr>
          <p:nvPr>
            <p:ph type="sldNum" sz="quarter" idx="10"/>
          </p:nvPr>
        </p:nvSpPr>
        <p:spPr/>
        <p:txBody>
          <a:bodyPr/>
          <a:lstStyle/>
          <a:p>
            <a:fld id="{39974C31-EB4A-4B21-8134-CB5741A1DC5F}" type="slidenum">
              <a:rPr lang="en-US" smtClean="0"/>
              <a:t>34</a:t>
            </a:fld>
            <a:endParaRPr lang="en-US"/>
          </a:p>
        </p:txBody>
      </p:sp>
    </p:spTree>
    <p:extLst>
      <p:ext uri="{BB962C8B-B14F-4D97-AF65-F5344CB8AC3E}">
        <p14:creationId xmlns:p14="http://schemas.microsoft.com/office/powerpoint/2010/main" val="7843490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17E4384-E1C8-440C-9927-88C0AE6CCBAA}" type="slidenum">
              <a:rPr lang="en-GB" smtClean="0"/>
              <a:t>35</a:t>
            </a:fld>
            <a:endParaRPr lang="en-GB"/>
          </a:p>
        </p:txBody>
      </p:sp>
    </p:spTree>
    <p:extLst>
      <p:ext uri="{BB962C8B-B14F-4D97-AF65-F5344CB8AC3E}">
        <p14:creationId xmlns:p14="http://schemas.microsoft.com/office/powerpoint/2010/main" val="32303358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Please make sure you take a note of the contact details on the screen</a:t>
            </a:r>
          </a:p>
          <a:p>
            <a:endParaRPr lang="en-GB" dirty="0"/>
          </a:p>
          <a:p>
            <a:r>
              <a:rPr lang="en-GB" dirty="0"/>
              <a:t>Q&amp;A</a:t>
            </a:r>
          </a:p>
        </p:txBody>
      </p:sp>
      <p:sp>
        <p:nvSpPr>
          <p:cNvPr id="4" name="Slide Number Placeholder 3"/>
          <p:cNvSpPr>
            <a:spLocks noGrp="1"/>
          </p:cNvSpPr>
          <p:nvPr>
            <p:ph type="sldNum" sz="quarter" idx="5"/>
          </p:nvPr>
        </p:nvSpPr>
        <p:spPr/>
        <p:txBody>
          <a:bodyPr/>
          <a:lstStyle/>
          <a:p>
            <a:fld id="{217E4384-E1C8-440C-9927-88C0AE6CCBAA}" type="slidenum">
              <a:rPr lang="en-GB" smtClean="0"/>
              <a:t>36</a:t>
            </a:fld>
            <a:endParaRPr lang="en-GB"/>
          </a:p>
        </p:txBody>
      </p:sp>
    </p:spTree>
    <p:extLst>
      <p:ext uri="{BB962C8B-B14F-4D97-AF65-F5344CB8AC3E}">
        <p14:creationId xmlns:p14="http://schemas.microsoft.com/office/powerpoint/2010/main" val="977468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17.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7.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7.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7.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7.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7.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7.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7.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730784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75079D3-AA35-477E-AF43-DEC46159D0CC}" type="datetimeFigureOut">
              <a:rPr lang="en-GB" smtClean="0"/>
              <a:t>22/09/2023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r>
              <a:rPr lang="en-US"/>
              <a:t>Author, Title and Edition. © SAGE Publications, 2018.</a:t>
            </a:r>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8464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theme" Target="../theme/theme6.xml"/><Relationship Id="rId2" Type="http://schemas.openxmlformats.org/officeDocument/2006/relationships/slideLayout" Target="../slideLayouts/slideLayout7.xml"/><Relationship Id="rId1" Type="http://schemas.openxmlformats.org/officeDocument/2006/relationships/slideLayout" Target="../slideLayouts/slideLayout6.xml"/><Relationship Id="rId4" Type="http://schemas.openxmlformats.org/officeDocument/2006/relationships/image" Target="../media/image6.png"/></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9.xml"/><Relationship Id="rId1" Type="http://schemas.openxmlformats.org/officeDocument/2006/relationships/slideLayout" Target="../slideLayouts/slideLayout8.xml"/><Relationship Id="rId4" Type="http://schemas.openxmlformats.org/officeDocument/2006/relationships/image" Target="../media/image7.png"/></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10.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11.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2.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3.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4.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5.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6.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7.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8.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6.xml"/><Relationship Id="rId3" Type="http://schemas.openxmlformats.org/officeDocument/2006/relationships/slideLayout" Target="../slideLayouts/slideLayout21.xml"/><Relationship Id="rId7" Type="http://schemas.openxmlformats.org/officeDocument/2006/relationships/slideLayout" Target="../slideLayouts/slideLayout25.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9" Type="http://schemas.openxmlformats.org/officeDocument/2006/relationships/theme" Target="../theme/theme17.xml"/></Relationships>
</file>

<file path=ppt/slideMasters/_rels/slideMaster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theme" Target="../theme/theme18.xml"/><Relationship Id="rId1" Type="http://schemas.openxmlformats.org/officeDocument/2006/relationships/slideLayout" Target="../slideLayouts/slideLayout27.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theme" Target="../theme/theme19.xml"/><Relationship Id="rId1" Type="http://schemas.openxmlformats.org/officeDocument/2006/relationships/slideLayout" Target="../slideLayouts/slideLayout28.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 id="2147483706"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4"/>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 id="214748370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3" Type="http://schemas.openxmlformats.org/officeDocument/2006/relationships/hyperlink" Target="https://padlet.com/rstewart122/best-candidate-to-become-leader-why-46nqcmx0842hcdc3" TargetMode="External"/><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28.png"/></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7.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9.xml"/><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0.xml"/><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1.xml"/><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5.xml"/><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xml"/></Relationships>
</file>

<file path=ppt/slides/_rels/slide3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hyperlink" Target="Leadership_-_Do_Traits_Matter-with-cover-page-v2.pdf" TargetMode="External"/><Relationship Id="rId1" Type="http://schemas.openxmlformats.org/officeDocument/2006/relationships/slideLayout" Target="../slideLayouts/slideLayout9.xm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25FD0F18-690A-4C6B-A981-8859C96F33FD}"/>
              </a:ext>
            </a:extLst>
          </p:cNvPr>
          <p:cNvSpPr>
            <a:spLocks noGrp="1"/>
          </p:cNvSpPr>
          <p:nvPr>
            <p:ph idx="1"/>
          </p:nvPr>
        </p:nvSpPr>
        <p:spPr/>
        <p:txBody>
          <a:bodyPr/>
          <a:lstStyle/>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a:p>
            <a:pPr marL="457200" indent="-457200">
              <a:buFont typeface="Arial" panose="020B0604020202020204" pitchFamily="34" charset="0"/>
              <a:buChar char="•"/>
            </a:pPr>
            <a:endParaRPr lang="en-GB" dirty="0"/>
          </a:p>
        </p:txBody>
      </p:sp>
      <p:sp>
        <p:nvSpPr>
          <p:cNvPr id="5" name="Rectangle 4"/>
          <p:cNvSpPr/>
          <p:nvPr/>
        </p:nvSpPr>
        <p:spPr>
          <a:xfrm>
            <a:off x="1565536" y="1510049"/>
            <a:ext cx="9239250" cy="646331"/>
          </a:xfrm>
          <a:prstGeom prst="rect">
            <a:avLst/>
          </a:prstGeom>
          <a:noFill/>
        </p:spPr>
        <p:txBody>
          <a:bodyPr wrap="square">
            <a:spAutoFit/>
          </a:bodyPr>
          <a:lstStyle/>
          <a:p>
            <a:pPr algn="ctr">
              <a:defRPr/>
            </a:pPr>
            <a:r>
              <a:rPr lang="en-GB" sz="3600" b="1" dirty="0">
                <a:solidFill>
                  <a:schemeClr val="bg1"/>
                </a:solidFill>
              </a:rPr>
              <a:t>BA Leadership and Management</a:t>
            </a:r>
          </a:p>
        </p:txBody>
      </p:sp>
      <p:sp>
        <p:nvSpPr>
          <p:cNvPr id="7" name="Text Placeholder 4">
            <a:extLst>
              <a:ext uri="{FF2B5EF4-FFF2-40B4-BE49-F238E27FC236}">
                <a16:creationId xmlns:a16="http://schemas.microsoft.com/office/drawing/2014/main" id="{6417AB75-3326-470B-A74E-355D4C578149}"/>
              </a:ext>
            </a:extLst>
          </p:cNvPr>
          <p:cNvSpPr txBox="1">
            <a:spLocks/>
          </p:cNvSpPr>
          <p:nvPr/>
        </p:nvSpPr>
        <p:spPr>
          <a:xfrm>
            <a:off x="2298961" y="3403075"/>
            <a:ext cx="7772400" cy="1500187"/>
          </a:xfrm>
          <a:prstGeom prst="rect">
            <a:avLst/>
          </a:prstGeom>
        </p:spPr>
        <p:txBody>
          <a:bodyPr vert="horz" wrap="none" lIns="0" tIns="0" rIns="0" bIns="0" rtlCol="0" anchor="t" anchorCtr="0">
            <a:noAutofit/>
          </a:bodyPr>
          <a:lst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sz="4000" b="1">
                <a:solidFill>
                  <a:srgbClr val="FFC000"/>
                </a:solidFill>
              </a:rPr>
              <a:t>BMSW6101 Emergent Leadership Skills </a:t>
            </a:r>
            <a:endParaRPr lang="en-GB" sz="4000" b="1" dirty="0">
              <a:solidFill>
                <a:srgbClr val="FFC000"/>
              </a:solidFill>
            </a:endParaRPr>
          </a:p>
        </p:txBody>
      </p:sp>
    </p:spTree>
    <p:extLst>
      <p:ext uri="{BB962C8B-B14F-4D97-AF65-F5344CB8AC3E}">
        <p14:creationId xmlns:p14="http://schemas.microsoft.com/office/powerpoint/2010/main" val="38724277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5481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6F2971E-E898-499B-9BCD-599E63EBF073}"/>
              </a:ext>
            </a:extLst>
          </p:cNvPr>
          <p:cNvSpPr>
            <a:spLocks noGrp="1"/>
          </p:cNvSpPr>
          <p:nvPr>
            <p:ph idx="1"/>
          </p:nvPr>
        </p:nvSpPr>
        <p:spPr>
          <a:xfrm>
            <a:off x="630810" y="2539511"/>
            <a:ext cx="3884040" cy="2884468"/>
          </a:xfrm>
        </p:spPr>
        <p:txBody>
          <a:bodyPr wrap="square"/>
          <a:lstStyle/>
          <a:p>
            <a:pPr algn="ctr"/>
            <a:r>
              <a:rPr lang="en-GB" sz="4000" b="1" dirty="0"/>
              <a:t>LEARNING OBJECTIVES</a:t>
            </a:r>
          </a:p>
        </p:txBody>
      </p:sp>
      <p:sp>
        <p:nvSpPr>
          <p:cNvPr id="3" name="Rectangle 2"/>
          <p:cNvSpPr/>
          <p:nvPr/>
        </p:nvSpPr>
        <p:spPr>
          <a:xfrm>
            <a:off x="6241576" y="2311879"/>
            <a:ext cx="5604681" cy="2677656"/>
          </a:xfrm>
          <a:prstGeom prst="rect">
            <a:avLst/>
          </a:prstGeom>
        </p:spPr>
        <p:txBody>
          <a:bodyPr wrap="square">
            <a:spAutoFit/>
          </a:bodyPr>
          <a:lstStyle/>
          <a:p>
            <a:pPr marL="457200" indent="-457200">
              <a:buFont typeface="Arial" panose="020B0604020202020204" pitchFamily="34" charset="0"/>
              <a:buChar char="•"/>
              <a:defRPr/>
            </a:pPr>
            <a:r>
              <a:rPr lang="en-US" altLang="en-US" sz="2800" dirty="0">
                <a:latin typeface="Arial" panose="020B0604020202020204" pitchFamily="34" charset="0"/>
                <a:cs typeface="Arial" panose="020B0604020202020204" pitchFamily="34" charset="0"/>
              </a:rPr>
              <a:t>Understand the six key leadership traits.</a:t>
            </a:r>
          </a:p>
          <a:p>
            <a:pPr marL="457200" indent="-457200">
              <a:buFont typeface="Arial" panose="020B0604020202020204" pitchFamily="34" charset="0"/>
              <a:buChar char="•"/>
              <a:defRPr/>
            </a:pPr>
            <a:endParaRPr lang="en-US" altLang="en-US" sz="2800" dirty="0">
              <a:latin typeface="Arial" panose="020B0604020202020204" pitchFamily="34" charset="0"/>
              <a:cs typeface="Arial" panose="020B0604020202020204" pitchFamily="34" charset="0"/>
            </a:endParaRPr>
          </a:p>
          <a:p>
            <a:pPr marL="457200" indent="-457200">
              <a:buFont typeface="Arial" panose="020B0604020202020204" pitchFamily="34" charset="0"/>
              <a:buChar char="•"/>
              <a:defRPr/>
            </a:pPr>
            <a:r>
              <a:rPr lang="en-US" altLang="en-US" sz="2800" dirty="0">
                <a:latin typeface="Arial" panose="020B0604020202020204" pitchFamily="34" charset="0"/>
                <a:cs typeface="Arial" panose="020B0604020202020204" pitchFamily="34" charset="0"/>
              </a:rPr>
              <a:t>Reviewing traits and characteristics of famous leaders.</a:t>
            </a:r>
          </a:p>
        </p:txBody>
      </p:sp>
    </p:spTree>
    <p:extLst>
      <p:ext uri="{BB962C8B-B14F-4D97-AF65-F5344CB8AC3E}">
        <p14:creationId xmlns:p14="http://schemas.microsoft.com/office/powerpoint/2010/main" val="23949169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83C8-51B1-443E-BEB4-6D38447A99E5}"/>
              </a:ext>
            </a:extLst>
          </p:cNvPr>
          <p:cNvSpPr>
            <a:spLocks noGrp="1"/>
          </p:cNvSpPr>
          <p:nvPr>
            <p:ph type="title"/>
          </p:nvPr>
        </p:nvSpPr>
        <p:spPr>
          <a:xfrm>
            <a:off x="7292755" y="1228298"/>
            <a:ext cx="3912057" cy="736462"/>
          </a:xfrm>
        </p:spPr>
        <p:txBody>
          <a:bodyPr>
            <a:noAutofit/>
          </a:bodyPr>
          <a:lstStyle/>
          <a:p>
            <a:r>
              <a:rPr lang="en-US" altLang="en-US" sz="3200" b="1" dirty="0">
                <a:solidFill>
                  <a:srgbClr val="C00000"/>
                </a:solidFill>
              </a:rPr>
              <a:t>Discussion Questions</a:t>
            </a:r>
            <a:endParaRPr lang="en-GB" sz="3200" b="1" dirty="0">
              <a:solidFill>
                <a:srgbClr val="C00000"/>
              </a:solidFill>
            </a:endParaRPr>
          </a:p>
        </p:txBody>
      </p:sp>
      <p:sp>
        <p:nvSpPr>
          <p:cNvPr id="5" name="Slide Number Placeholder 4">
            <a:extLst>
              <a:ext uri="{FF2B5EF4-FFF2-40B4-BE49-F238E27FC236}">
                <a16:creationId xmlns:a16="http://schemas.microsoft.com/office/drawing/2014/main" id="{95118A62-3869-4380-9E58-70D397B7F5D6}"/>
              </a:ext>
            </a:extLst>
          </p:cNvPr>
          <p:cNvSpPr>
            <a:spLocks noGrp="1"/>
          </p:cNvSpPr>
          <p:nvPr>
            <p:ph type="sldNum" sz="quarter" idx="12"/>
          </p:nvPr>
        </p:nvSpPr>
        <p:spPr/>
        <p:txBody>
          <a:bodyPr/>
          <a:lstStyle/>
          <a:p>
            <a:fld id="{B6F15528-21DE-4FAA-801E-634DDDAF4B2B}" type="slidenum">
              <a:rPr lang="en-US" smtClean="0"/>
              <a:pPr/>
              <a:t>4</a:t>
            </a:fld>
            <a:endParaRPr lang="en-US"/>
          </a:p>
        </p:txBody>
      </p:sp>
      <p:pic>
        <p:nvPicPr>
          <p:cNvPr id="4" name="Picture 3"/>
          <p:cNvPicPr>
            <a:picLocks noChangeAspect="1"/>
          </p:cNvPicPr>
          <p:nvPr/>
        </p:nvPicPr>
        <p:blipFill>
          <a:blip r:embed="rId2"/>
          <a:stretch>
            <a:fillRect/>
          </a:stretch>
        </p:blipFill>
        <p:spPr>
          <a:xfrm>
            <a:off x="6910618" y="2142697"/>
            <a:ext cx="4451141" cy="3772987"/>
          </a:xfrm>
          <a:prstGeom prst="rect">
            <a:avLst/>
          </a:prstGeom>
        </p:spPr>
      </p:pic>
      <p:sp>
        <p:nvSpPr>
          <p:cNvPr id="7" name="Rectangle 6"/>
          <p:cNvSpPr/>
          <p:nvPr/>
        </p:nvSpPr>
        <p:spPr>
          <a:xfrm>
            <a:off x="1674370" y="1429181"/>
            <a:ext cx="2747505" cy="3970318"/>
          </a:xfrm>
          <a:prstGeom prst="rect">
            <a:avLst/>
          </a:prstGeom>
        </p:spPr>
        <p:txBody>
          <a:bodyPr wrap="square">
            <a:spAutoFit/>
          </a:bodyPr>
          <a:lstStyle/>
          <a:p>
            <a:pPr algn="ctr"/>
            <a:r>
              <a:rPr lang="en-US" altLang="en-US" sz="3600" dirty="0">
                <a:solidFill>
                  <a:schemeClr val="bg1"/>
                </a:solidFill>
                <a:latin typeface="Arial Black" panose="020B0A04020102020204" pitchFamily="34" charset="0"/>
              </a:rPr>
              <a:t>Why are some people leaders while others are not?</a:t>
            </a:r>
          </a:p>
        </p:txBody>
      </p:sp>
    </p:spTree>
    <p:extLst>
      <p:ext uri="{BB962C8B-B14F-4D97-AF65-F5344CB8AC3E}">
        <p14:creationId xmlns:p14="http://schemas.microsoft.com/office/powerpoint/2010/main" val="31779113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A83C8-51B1-443E-BEB4-6D38447A99E5}"/>
              </a:ext>
            </a:extLst>
          </p:cNvPr>
          <p:cNvSpPr>
            <a:spLocks noGrp="1"/>
          </p:cNvSpPr>
          <p:nvPr>
            <p:ph type="title"/>
          </p:nvPr>
        </p:nvSpPr>
        <p:spPr>
          <a:xfrm>
            <a:off x="7979960" y="723332"/>
            <a:ext cx="2310452" cy="736462"/>
          </a:xfrm>
        </p:spPr>
        <p:txBody>
          <a:bodyPr>
            <a:normAutofit fontScale="90000"/>
          </a:bodyPr>
          <a:lstStyle/>
          <a:p>
            <a:r>
              <a:rPr lang="en-US" altLang="en-US" b="1" dirty="0">
                <a:solidFill>
                  <a:srgbClr val="FFC000"/>
                </a:solidFill>
              </a:rPr>
              <a:t>Discussion Questions</a:t>
            </a:r>
            <a:endParaRPr lang="en-GB" b="1" dirty="0">
              <a:solidFill>
                <a:srgbClr val="FFC000"/>
              </a:solidFill>
            </a:endParaRPr>
          </a:p>
        </p:txBody>
      </p:sp>
      <p:sp>
        <p:nvSpPr>
          <p:cNvPr id="5" name="Slide Number Placeholder 4">
            <a:extLst>
              <a:ext uri="{FF2B5EF4-FFF2-40B4-BE49-F238E27FC236}">
                <a16:creationId xmlns:a16="http://schemas.microsoft.com/office/drawing/2014/main" id="{95118A62-3869-4380-9E58-70D397B7F5D6}"/>
              </a:ext>
            </a:extLst>
          </p:cNvPr>
          <p:cNvSpPr>
            <a:spLocks noGrp="1"/>
          </p:cNvSpPr>
          <p:nvPr>
            <p:ph type="sldNum" sz="quarter" idx="12"/>
          </p:nvPr>
        </p:nvSpPr>
        <p:spPr/>
        <p:txBody>
          <a:bodyPr/>
          <a:lstStyle/>
          <a:p>
            <a:fld id="{B6F15528-21DE-4FAA-801E-634DDDAF4B2B}" type="slidenum">
              <a:rPr lang="en-US" smtClean="0"/>
              <a:pPr/>
              <a:t>5</a:t>
            </a:fld>
            <a:endParaRPr lang="en-US"/>
          </a:p>
        </p:txBody>
      </p:sp>
      <p:pic>
        <p:nvPicPr>
          <p:cNvPr id="4" name="Picture 3"/>
          <p:cNvPicPr>
            <a:picLocks noChangeAspect="1"/>
          </p:cNvPicPr>
          <p:nvPr/>
        </p:nvPicPr>
        <p:blipFill>
          <a:blip r:embed="rId2"/>
          <a:stretch>
            <a:fillRect/>
          </a:stretch>
        </p:blipFill>
        <p:spPr>
          <a:xfrm>
            <a:off x="6419779" y="2662452"/>
            <a:ext cx="5172075" cy="2909747"/>
          </a:xfrm>
          <a:prstGeom prst="rect">
            <a:avLst/>
          </a:prstGeom>
        </p:spPr>
      </p:pic>
      <p:sp>
        <p:nvSpPr>
          <p:cNvPr id="6" name="Rectangle 5"/>
          <p:cNvSpPr/>
          <p:nvPr/>
        </p:nvSpPr>
        <p:spPr>
          <a:xfrm>
            <a:off x="616183" y="2532377"/>
            <a:ext cx="4583614" cy="1077218"/>
          </a:xfrm>
          <a:prstGeom prst="rect">
            <a:avLst/>
          </a:prstGeom>
        </p:spPr>
        <p:txBody>
          <a:bodyPr wrap="square">
            <a:spAutoFit/>
          </a:bodyPr>
          <a:lstStyle/>
          <a:p>
            <a:r>
              <a:rPr lang="en-US" altLang="en-US" sz="3200" dirty="0">
                <a:solidFill>
                  <a:schemeClr val="bg1"/>
                </a:solidFill>
                <a:latin typeface="Arial Black" panose="020B0A04020102020204" pitchFamily="34" charset="0"/>
              </a:rPr>
              <a:t>What makes people become leaders?</a:t>
            </a:r>
          </a:p>
        </p:txBody>
      </p:sp>
    </p:spTree>
    <p:extLst>
      <p:ext uri="{BB962C8B-B14F-4D97-AF65-F5344CB8AC3E}">
        <p14:creationId xmlns:p14="http://schemas.microsoft.com/office/powerpoint/2010/main" val="42385232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95118A62-3869-4380-9E58-70D397B7F5D6}"/>
              </a:ext>
            </a:extLst>
          </p:cNvPr>
          <p:cNvSpPr>
            <a:spLocks noGrp="1"/>
          </p:cNvSpPr>
          <p:nvPr>
            <p:ph type="sldNum" sz="quarter" idx="12"/>
          </p:nvPr>
        </p:nvSpPr>
        <p:spPr/>
        <p:txBody>
          <a:bodyPr/>
          <a:lstStyle/>
          <a:p>
            <a:fld id="{B6F15528-21DE-4FAA-801E-634DDDAF4B2B}" type="slidenum">
              <a:rPr lang="en-US" smtClean="0"/>
              <a:pPr/>
              <a:t>6</a:t>
            </a:fld>
            <a:endParaRPr lang="en-US"/>
          </a:p>
        </p:txBody>
      </p:sp>
      <p:pic>
        <p:nvPicPr>
          <p:cNvPr id="4" name="Picture 3"/>
          <p:cNvPicPr>
            <a:picLocks noChangeAspect="1"/>
          </p:cNvPicPr>
          <p:nvPr/>
        </p:nvPicPr>
        <p:blipFill>
          <a:blip r:embed="rId2"/>
          <a:stretch>
            <a:fillRect/>
          </a:stretch>
        </p:blipFill>
        <p:spPr>
          <a:xfrm>
            <a:off x="6810233" y="1671849"/>
            <a:ext cx="4844955" cy="4947991"/>
          </a:xfrm>
          <a:prstGeom prst="rect">
            <a:avLst/>
          </a:prstGeom>
        </p:spPr>
      </p:pic>
      <p:sp>
        <p:nvSpPr>
          <p:cNvPr id="6" name="Rectangle 5"/>
          <p:cNvSpPr/>
          <p:nvPr/>
        </p:nvSpPr>
        <p:spPr>
          <a:xfrm>
            <a:off x="1523102" y="2248047"/>
            <a:ext cx="2707704" cy="2862322"/>
          </a:xfrm>
          <a:prstGeom prst="rect">
            <a:avLst/>
          </a:prstGeom>
        </p:spPr>
        <p:txBody>
          <a:bodyPr wrap="square">
            <a:spAutoFit/>
          </a:bodyPr>
          <a:lstStyle/>
          <a:p>
            <a:pPr algn="ctr"/>
            <a:r>
              <a:rPr lang="en-US" altLang="en-US" sz="3600" dirty="0">
                <a:solidFill>
                  <a:srgbClr val="FFC000"/>
                </a:solidFill>
                <a:latin typeface="Arial Black" panose="020B0A04020102020204" pitchFamily="34" charset="0"/>
              </a:rPr>
              <a:t>Do leaders have certain traits?</a:t>
            </a:r>
          </a:p>
        </p:txBody>
      </p:sp>
      <p:sp>
        <p:nvSpPr>
          <p:cNvPr id="7" name="Title 6"/>
          <p:cNvSpPr>
            <a:spLocks noGrp="1"/>
          </p:cNvSpPr>
          <p:nvPr>
            <p:ph type="title"/>
          </p:nvPr>
        </p:nvSpPr>
        <p:spPr/>
        <p:txBody>
          <a:bodyPr/>
          <a:lstStyle/>
          <a:p>
            <a:endParaRPr lang="en-GB" dirty="0"/>
          </a:p>
        </p:txBody>
      </p:sp>
    </p:spTree>
    <p:extLst>
      <p:ext uri="{BB962C8B-B14F-4D97-AF65-F5344CB8AC3E}">
        <p14:creationId xmlns:p14="http://schemas.microsoft.com/office/powerpoint/2010/main" val="20987949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394345" y="3169524"/>
            <a:ext cx="3819100" cy="609600"/>
          </a:xfrm>
        </p:spPr>
        <p:txBody>
          <a:bodyPr>
            <a:normAutofit fontScale="90000"/>
          </a:bodyPr>
          <a:lstStyle/>
          <a:p>
            <a:r>
              <a:rPr lang="en-IN" dirty="0">
                <a:solidFill>
                  <a:schemeClr val="accent2"/>
                </a:solidFill>
                <a:latin typeface="Arial Black" panose="020B0A04020102020204" pitchFamily="34" charset="0"/>
              </a:rPr>
              <a:t>Introduction</a:t>
            </a:r>
            <a:endParaRPr lang="en-US" sz="2700" dirty="0">
              <a:solidFill>
                <a:schemeClr val="accent2"/>
              </a:solidFill>
              <a:latin typeface="Arial Black" panose="020B0A04020102020204" pitchFamily="34" charset="0"/>
            </a:endParaRPr>
          </a:p>
        </p:txBody>
      </p:sp>
      <p:sp>
        <p:nvSpPr>
          <p:cNvPr id="7" name="Slide Number Placeholder 6"/>
          <p:cNvSpPr>
            <a:spLocks noGrp="1"/>
          </p:cNvSpPr>
          <p:nvPr>
            <p:ph type="sldNum" sz="quarter" idx="12"/>
          </p:nvPr>
        </p:nvSpPr>
        <p:spPr/>
        <p:txBody>
          <a:bodyPr/>
          <a:lstStyle/>
          <a:p>
            <a:fld id="{B6F15528-21DE-4FAA-801E-634DDDAF4B2B}" type="slidenum">
              <a:rPr lang="en-US" smtClean="0"/>
              <a:pPr/>
              <a:t>7</a:t>
            </a:fld>
            <a:endParaRPr lang="en-US"/>
          </a:p>
        </p:txBody>
      </p:sp>
      <p:sp>
        <p:nvSpPr>
          <p:cNvPr id="2" name="Rectangle 1"/>
          <p:cNvSpPr/>
          <p:nvPr/>
        </p:nvSpPr>
        <p:spPr>
          <a:xfrm>
            <a:off x="6346209" y="2350939"/>
            <a:ext cx="5295331" cy="2246769"/>
          </a:xfrm>
          <a:prstGeom prst="rect">
            <a:avLst/>
          </a:prstGeom>
        </p:spPr>
        <p:txBody>
          <a:bodyPr wrap="square">
            <a:spAutoFit/>
          </a:bodyPr>
          <a:lstStyle/>
          <a:p>
            <a:pPr marL="342900" indent="-342900" algn="ctr">
              <a:buFont typeface="+mj-lt"/>
              <a:buAutoNum type="arabicPeriod"/>
            </a:pPr>
            <a:r>
              <a:rPr lang="en-US" sz="2800" dirty="0">
                <a:solidFill>
                  <a:srgbClr val="FFC000"/>
                </a:solidFill>
                <a:latin typeface="Arial Black" panose="020B0A04020102020204" pitchFamily="34" charset="0"/>
              </a:rPr>
              <a:t>List of important leadership traits.</a:t>
            </a:r>
          </a:p>
          <a:p>
            <a:pPr marL="342900" indent="-342900" algn="ctr">
              <a:buFont typeface="+mj-lt"/>
              <a:buAutoNum type="arabicPeriod"/>
            </a:pPr>
            <a:endParaRPr lang="en-US" sz="2800" dirty="0">
              <a:solidFill>
                <a:srgbClr val="FFC000"/>
              </a:solidFill>
              <a:latin typeface="Arial Black" panose="020B0A04020102020204" pitchFamily="34" charset="0"/>
            </a:endParaRPr>
          </a:p>
          <a:p>
            <a:pPr marL="342900" indent="-342900" algn="ctr">
              <a:buFont typeface="+mj-lt"/>
              <a:buAutoNum type="arabicPeriod"/>
            </a:pPr>
            <a:r>
              <a:rPr lang="en-US" sz="2800" dirty="0">
                <a:solidFill>
                  <a:srgbClr val="FFC000"/>
                </a:solidFill>
                <a:latin typeface="Arial Black" panose="020B0A04020102020204" pitchFamily="34" charset="0"/>
              </a:rPr>
              <a:t>Difficult to identify essential traits.</a:t>
            </a:r>
          </a:p>
        </p:txBody>
      </p:sp>
    </p:spTree>
    <p:extLst>
      <p:ext uri="{BB962C8B-B14F-4D97-AF65-F5344CB8AC3E}">
        <p14:creationId xmlns:p14="http://schemas.microsoft.com/office/powerpoint/2010/main" val="11203881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762000" y="2702256"/>
            <a:ext cx="3823648" cy="736462"/>
          </a:xfrm>
        </p:spPr>
        <p:txBody>
          <a:bodyPr>
            <a:normAutofit fontScale="90000"/>
          </a:bodyPr>
          <a:lstStyle/>
          <a:p>
            <a:r>
              <a:rPr lang="en-US" b="1" dirty="0">
                <a:solidFill>
                  <a:srgbClr val="FFFF00"/>
                </a:solidFill>
              </a:rPr>
              <a:t>Leadership Traits Explained </a:t>
            </a:r>
            <a:r>
              <a:rPr lang="en-US" sz="2700" b="1" dirty="0">
                <a:solidFill>
                  <a:srgbClr val="FFFF00"/>
                </a:solidFill>
              </a:rPr>
              <a:t>(1 of 8)</a:t>
            </a:r>
          </a:p>
        </p:txBody>
      </p:sp>
      <p:sp>
        <p:nvSpPr>
          <p:cNvPr id="7" name="Slide Number Placeholder 6"/>
          <p:cNvSpPr>
            <a:spLocks noGrp="1"/>
          </p:cNvSpPr>
          <p:nvPr>
            <p:ph type="sldNum" sz="quarter" idx="12"/>
          </p:nvPr>
        </p:nvSpPr>
        <p:spPr/>
        <p:txBody>
          <a:bodyPr/>
          <a:lstStyle/>
          <a:p>
            <a:fld id="{B6F15528-21DE-4FAA-801E-634DDDAF4B2B}" type="slidenum">
              <a:rPr lang="en-US" smtClean="0"/>
              <a:pPr/>
              <a:t>8</a:t>
            </a:fld>
            <a:endParaRPr lang="en-US"/>
          </a:p>
        </p:txBody>
      </p:sp>
      <p:sp>
        <p:nvSpPr>
          <p:cNvPr id="2" name="Rectangle 1"/>
          <p:cNvSpPr/>
          <p:nvPr/>
        </p:nvSpPr>
        <p:spPr>
          <a:xfrm>
            <a:off x="6614615" y="1873493"/>
            <a:ext cx="4603845" cy="3785652"/>
          </a:xfrm>
          <a:prstGeom prst="rect">
            <a:avLst/>
          </a:prstGeom>
        </p:spPr>
        <p:txBody>
          <a:bodyPr wrap="square">
            <a:spAutoFit/>
          </a:bodyPr>
          <a:lstStyle/>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Researches identify several important leadership traits.</a:t>
            </a:r>
          </a:p>
          <a:p>
            <a:pPr marL="285750" indent="-28575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Important traits based on research.</a:t>
            </a:r>
          </a:p>
          <a:p>
            <a:pPr marL="285750" indent="-285750">
              <a:buFont typeface="Arial" panose="020B0604020202020204" pitchFamily="34" charset="0"/>
              <a:buChar char="•"/>
            </a:pPr>
            <a:endParaRPr lang="en-US"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400" dirty="0">
                <a:latin typeface="Arial" panose="020B0604020202020204" pitchFamily="34" charset="0"/>
                <a:cs typeface="Arial" panose="020B0604020202020204" pitchFamily="34" charset="0"/>
              </a:rPr>
              <a:t>Six key traits: Intelligence, confidence, charisma, determination, sociability, and integrity</a:t>
            </a:r>
          </a:p>
        </p:txBody>
      </p:sp>
    </p:spTree>
    <p:extLst>
      <p:ext uri="{BB962C8B-B14F-4D97-AF65-F5344CB8AC3E}">
        <p14:creationId xmlns:p14="http://schemas.microsoft.com/office/powerpoint/2010/main" val="645947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B6F15528-21DE-4FAA-801E-634DDDAF4B2B}" type="slidenum">
              <a:rPr lang="en-US" smtClean="0"/>
              <a:pPr/>
              <a:t>9</a:t>
            </a:fld>
            <a:endParaRPr lang="en-US"/>
          </a:p>
        </p:txBody>
      </p:sp>
      <p:sp>
        <p:nvSpPr>
          <p:cNvPr id="2" name="Rectangle 1"/>
          <p:cNvSpPr/>
          <p:nvPr/>
        </p:nvSpPr>
        <p:spPr>
          <a:xfrm>
            <a:off x="6605516" y="2058496"/>
            <a:ext cx="5336275" cy="4832092"/>
          </a:xfrm>
          <a:prstGeom prst="rect">
            <a:avLst/>
          </a:prstGeom>
        </p:spPr>
        <p:txBody>
          <a:bodyPr wrap="square">
            <a:spAutoFit/>
          </a:bodyPr>
          <a:lstStyle/>
          <a:p>
            <a:pPr algn="ctr"/>
            <a:r>
              <a:rPr lang="en-US" sz="2800" b="1" dirty="0">
                <a:latin typeface="Arial" panose="020B0604020202020204" pitchFamily="34" charset="0"/>
                <a:cs typeface="Arial" panose="020B0604020202020204" pitchFamily="34" charset="0"/>
              </a:rPr>
              <a:t>Intelligence</a:t>
            </a:r>
          </a:p>
          <a:p>
            <a:pPr marL="285750" indent="-285750">
              <a:buFont typeface="Arial" panose="020B0604020202020204" pitchFamily="34" charset="0"/>
              <a:buChar char="•"/>
            </a:pPr>
            <a:endParaRPr lang="en-US"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2800" dirty="0">
                <a:solidFill>
                  <a:srgbClr val="C00000"/>
                </a:solidFill>
                <a:latin typeface="Arial" panose="020B0604020202020204" pitchFamily="34" charset="0"/>
                <a:cs typeface="Arial" panose="020B0604020202020204" pitchFamily="34" charset="0"/>
              </a:rPr>
              <a:t>Ability to acquire and apply knowledge and skills.</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Improve by being well informed.</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Includes having good language skills, perceptual skills, and reasoning ability.</a:t>
            </a:r>
          </a:p>
          <a:p>
            <a:endParaRPr lang="en-US" sz="2800" dirty="0">
              <a:latin typeface="Arial" panose="020B0604020202020204" pitchFamily="34" charset="0"/>
              <a:cs typeface="Arial" panose="020B0604020202020204" pitchFamily="34" charset="0"/>
            </a:endParaRPr>
          </a:p>
          <a:p>
            <a:endParaRPr lang="en-US" sz="28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endParaRPr lang="en-GB"/>
          </a:p>
        </p:txBody>
      </p:sp>
      <p:sp>
        <p:nvSpPr>
          <p:cNvPr id="10" name="Title 7"/>
          <p:cNvSpPr txBox="1">
            <a:spLocks/>
          </p:cNvSpPr>
          <p:nvPr/>
        </p:nvSpPr>
        <p:spPr>
          <a:xfrm>
            <a:off x="762000" y="2702256"/>
            <a:ext cx="3823648" cy="736462"/>
          </a:xfr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FFFF00"/>
                </a:solidFill>
              </a:rPr>
              <a:t>Leadership Traits Explained </a:t>
            </a:r>
            <a:r>
              <a:rPr lang="en-US" sz="2000" b="1" dirty="0">
                <a:solidFill>
                  <a:srgbClr val="FFFF00"/>
                </a:solidFill>
              </a:rPr>
              <a:t>(2 of 8)</a:t>
            </a:r>
          </a:p>
        </p:txBody>
      </p:sp>
    </p:spTree>
    <p:extLst>
      <p:ext uri="{BB962C8B-B14F-4D97-AF65-F5344CB8AC3E}">
        <p14:creationId xmlns:p14="http://schemas.microsoft.com/office/powerpoint/2010/main" val="20461746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B6F15528-21DE-4FAA-801E-634DDDAF4B2B}" type="slidenum">
              <a:rPr lang="en-US" smtClean="0"/>
              <a:pPr/>
              <a:t>10</a:t>
            </a:fld>
            <a:endParaRPr lang="en-US"/>
          </a:p>
        </p:txBody>
      </p:sp>
      <p:sp>
        <p:nvSpPr>
          <p:cNvPr id="5" name="Title 7"/>
          <p:cNvSpPr txBox="1">
            <a:spLocks/>
          </p:cNvSpPr>
          <p:nvPr/>
        </p:nvSpPr>
        <p:spPr>
          <a:xfrm>
            <a:off x="762000" y="2702256"/>
            <a:ext cx="3823648" cy="736462"/>
          </a:xfr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FFFF00"/>
                </a:solidFill>
              </a:rPr>
              <a:t>Leadership Traits Explained </a:t>
            </a:r>
            <a:r>
              <a:rPr lang="en-US" sz="2000" b="1" dirty="0">
                <a:solidFill>
                  <a:srgbClr val="FFFF00"/>
                </a:solidFill>
              </a:rPr>
              <a:t>(3 of 8)</a:t>
            </a:r>
          </a:p>
        </p:txBody>
      </p:sp>
      <p:sp>
        <p:nvSpPr>
          <p:cNvPr id="2" name="Title 1"/>
          <p:cNvSpPr>
            <a:spLocks noGrp="1"/>
          </p:cNvSpPr>
          <p:nvPr>
            <p:ph type="title"/>
          </p:nvPr>
        </p:nvSpPr>
        <p:spPr/>
        <p:txBody>
          <a:bodyPr/>
          <a:lstStyle/>
          <a:p>
            <a:endParaRPr lang="en-GB"/>
          </a:p>
        </p:txBody>
      </p:sp>
      <p:sp>
        <p:nvSpPr>
          <p:cNvPr id="3" name="Rectangle 2"/>
          <p:cNvSpPr/>
          <p:nvPr/>
        </p:nvSpPr>
        <p:spPr>
          <a:xfrm>
            <a:off x="6473589" y="1910686"/>
            <a:ext cx="5481850" cy="3539430"/>
          </a:xfrm>
          <a:prstGeom prst="rect">
            <a:avLst/>
          </a:prstGeom>
        </p:spPr>
        <p:txBody>
          <a:bodyPr wrap="square">
            <a:spAutoFit/>
          </a:bodyPr>
          <a:lstStyle/>
          <a:p>
            <a:r>
              <a:rPr lang="en-US" sz="2800" b="1" dirty="0">
                <a:solidFill>
                  <a:srgbClr val="C00000"/>
                </a:solidFill>
                <a:latin typeface="Arial" panose="020B0604020202020204" pitchFamily="34" charset="0"/>
                <a:cs typeface="Arial" panose="020B0604020202020204" pitchFamily="34" charset="0"/>
              </a:rPr>
              <a:t>Confidence</a:t>
            </a:r>
          </a:p>
          <a:p>
            <a:pPr marL="457200" indent="-457200">
              <a:buFont typeface="Arial" panose="020B0604020202020204" pitchFamily="34" charset="0"/>
              <a:buChar char="•"/>
            </a:pPr>
            <a:r>
              <a:rPr lang="en-US" sz="2800" dirty="0">
                <a:solidFill>
                  <a:srgbClr val="C00000"/>
                </a:solidFill>
                <a:latin typeface="Arial" panose="020B0604020202020204" pitchFamily="34" charset="0"/>
                <a:cs typeface="Arial" panose="020B0604020202020204" pitchFamily="34" charset="0"/>
              </a:rPr>
              <a:t>Feelings of self-assuredness.</a:t>
            </a:r>
          </a:p>
          <a:p>
            <a:pPr marL="457200" indent="-457200">
              <a:buFont typeface="Arial" panose="020B0604020202020204" pitchFamily="34" charset="0"/>
              <a:buChar char="•"/>
            </a:pPr>
            <a:r>
              <a:rPr lang="en-US" sz="2800" dirty="0">
                <a:solidFill>
                  <a:srgbClr val="C00000"/>
                </a:solidFill>
                <a:latin typeface="Arial" panose="020B0604020202020204" pitchFamily="34" charset="0"/>
                <a:cs typeface="Arial" panose="020B0604020202020204" pitchFamily="34" charset="0"/>
              </a:rPr>
              <a:t>Feeling positive about oneself.</a:t>
            </a:r>
          </a:p>
          <a:p>
            <a:pPr marL="457200" indent="-457200">
              <a:buFont typeface="Arial" panose="020B0604020202020204" pitchFamily="34" charset="0"/>
              <a:buChar char="•"/>
            </a:pPr>
            <a:r>
              <a:rPr lang="en-US" sz="2800" dirty="0">
                <a:solidFill>
                  <a:srgbClr val="C00000"/>
                </a:solidFill>
                <a:latin typeface="Arial" panose="020B0604020202020204" pitchFamily="34" charset="0"/>
                <a:cs typeface="Arial" panose="020B0604020202020204" pitchFamily="34" charset="0"/>
              </a:rPr>
              <a:t>Do not second-guess themselves</a:t>
            </a:r>
          </a:p>
          <a:p>
            <a:pPr marL="457200" indent="-457200">
              <a:buFont typeface="Arial" panose="020B0604020202020204" pitchFamily="34" charset="0"/>
              <a:buChar char="•"/>
            </a:pPr>
            <a:r>
              <a:rPr lang="en-US" sz="2800" dirty="0">
                <a:solidFill>
                  <a:srgbClr val="C00000"/>
                </a:solidFill>
                <a:latin typeface="Arial" panose="020B0604020202020204" pitchFamily="34" charset="0"/>
                <a:cs typeface="Arial" panose="020B0604020202020204" pitchFamily="34" charset="0"/>
              </a:rPr>
              <a:t>Building confidence: understanding, mentorship, and practice.</a:t>
            </a:r>
          </a:p>
        </p:txBody>
      </p:sp>
    </p:spTree>
    <p:extLst>
      <p:ext uri="{BB962C8B-B14F-4D97-AF65-F5344CB8AC3E}">
        <p14:creationId xmlns:p14="http://schemas.microsoft.com/office/powerpoint/2010/main" val="1096884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B6F15528-21DE-4FAA-801E-634DDDAF4B2B}" type="slidenum">
              <a:rPr lang="en-US" smtClean="0"/>
              <a:pPr/>
              <a:t>11</a:t>
            </a:fld>
            <a:endParaRPr lang="en-US"/>
          </a:p>
        </p:txBody>
      </p:sp>
      <p:sp>
        <p:nvSpPr>
          <p:cNvPr id="2" name="Rectangle 1"/>
          <p:cNvSpPr/>
          <p:nvPr/>
        </p:nvSpPr>
        <p:spPr>
          <a:xfrm>
            <a:off x="6214280" y="1651085"/>
            <a:ext cx="5768454" cy="4401205"/>
          </a:xfrm>
          <a:prstGeom prst="rect">
            <a:avLst/>
          </a:prstGeom>
        </p:spPr>
        <p:txBody>
          <a:bodyPr wrap="square">
            <a:spAutoFit/>
          </a:bodyPr>
          <a:lstStyle/>
          <a:p>
            <a:pPr algn="ctr"/>
            <a:r>
              <a:rPr lang="en-US" sz="2800" b="1" dirty="0">
                <a:latin typeface="Arial" panose="020B0604020202020204" pitchFamily="34" charset="0"/>
                <a:cs typeface="Arial" panose="020B0604020202020204" pitchFamily="34" charset="0"/>
              </a:rPr>
              <a:t>Charisma</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Leader’s special magnetic charm.</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Can be used in less positive ways.</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Behaviors characterizing charismatic leadership: strong role model, competence, articulate clearly, high expectations, inspire.</a:t>
            </a:r>
          </a:p>
        </p:txBody>
      </p:sp>
      <p:sp>
        <p:nvSpPr>
          <p:cNvPr id="6" name="Title 7"/>
          <p:cNvSpPr txBox="1">
            <a:spLocks/>
          </p:cNvSpPr>
          <p:nvPr/>
        </p:nvSpPr>
        <p:spPr>
          <a:xfrm>
            <a:off x="762000" y="2702255"/>
            <a:ext cx="3823648" cy="1255595"/>
          </a:xfr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FFFF00"/>
                </a:solidFill>
              </a:rPr>
              <a:t>Leadership Traits Explained </a:t>
            </a:r>
            <a:r>
              <a:rPr lang="en-US" sz="2000" b="1" dirty="0">
                <a:solidFill>
                  <a:srgbClr val="FFFF00"/>
                </a:solidFill>
              </a:rPr>
              <a:t>(4 of 8)</a:t>
            </a:r>
          </a:p>
        </p:txBody>
      </p:sp>
    </p:spTree>
    <p:extLst>
      <p:ext uri="{BB962C8B-B14F-4D97-AF65-F5344CB8AC3E}">
        <p14:creationId xmlns:p14="http://schemas.microsoft.com/office/powerpoint/2010/main" val="9000670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B6F15528-21DE-4FAA-801E-634DDDAF4B2B}" type="slidenum">
              <a:rPr lang="en-US" smtClean="0"/>
              <a:pPr/>
              <a:t>12</a:t>
            </a:fld>
            <a:endParaRPr lang="en-US"/>
          </a:p>
        </p:txBody>
      </p:sp>
      <p:sp>
        <p:nvSpPr>
          <p:cNvPr id="5" name="Title 7"/>
          <p:cNvSpPr txBox="1">
            <a:spLocks/>
          </p:cNvSpPr>
          <p:nvPr/>
        </p:nvSpPr>
        <p:spPr>
          <a:xfrm>
            <a:off x="762000" y="2702255"/>
            <a:ext cx="3823648" cy="1255595"/>
          </a:xfr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FFFF00"/>
                </a:solidFill>
              </a:rPr>
              <a:t>Leadership Traits Explained </a:t>
            </a:r>
            <a:r>
              <a:rPr lang="en-US" sz="2000" b="1" dirty="0">
                <a:solidFill>
                  <a:srgbClr val="FFFF00"/>
                </a:solidFill>
              </a:rPr>
              <a:t>(5 of 8)</a:t>
            </a:r>
          </a:p>
        </p:txBody>
      </p:sp>
      <p:sp>
        <p:nvSpPr>
          <p:cNvPr id="2" name="Rectangle 1"/>
          <p:cNvSpPr/>
          <p:nvPr/>
        </p:nvSpPr>
        <p:spPr>
          <a:xfrm>
            <a:off x="6350758" y="2330060"/>
            <a:ext cx="5468203" cy="3539430"/>
          </a:xfrm>
          <a:prstGeom prst="rect">
            <a:avLst/>
          </a:prstGeom>
        </p:spPr>
        <p:txBody>
          <a:bodyPr wrap="square">
            <a:spAutoFit/>
          </a:bodyPr>
          <a:lstStyle/>
          <a:p>
            <a:r>
              <a:rPr lang="en-US" sz="2800" b="1" dirty="0">
                <a:latin typeface="Arial" panose="020B0604020202020204" pitchFamily="34" charset="0"/>
                <a:cs typeface="Arial" panose="020B0604020202020204" pitchFamily="34" charset="0"/>
              </a:rPr>
              <a:t>Determination</a:t>
            </a: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Very focused and attentive.</a:t>
            </a: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Decision to get the job done.</a:t>
            </a: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Encourage others to stay the course.</a:t>
            </a:r>
          </a:p>
          <a:p>
            <a:pPr marL="457200" indent="-457200">
              <a:buFont typeface="Arial" panose="020B0604020202020204" pitchFamily="34" charset="0"/>
              <a:buChar char="•"/>
            </a:pPr>
            <a:r>
              <a:rPr lang="en-US" sz="2800" dirty="0">
                <a:latin typeface="Arial" panose="020B0604020202020204" pitchFamily="34" charset="0"/>
                <a:cs typeface="Arial" panose="020B0604020202020204" pitchFamily="34" charset="0"/>
              </a:rPr>
              <a:t>Characteristics of determined leader.</a:t>
            </a:r>
          </a:p>
          <a:p>
            <a:pPr marL="457200" indent="-457200">
              <a:buFont typeface="Arial" panose="020B0604020202020204" pitchFamily="34" charset="0"/>
              <a:buChar char="•"/>
            </a:pPr>
            <a:endParaRPr lang="en-US" sz="28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15614540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B6F15528-21DE-4FAA-801E-634DDDAF4B2B}" type="slidenum">
              <a:rPr lang="en-US" smtClean="0"/>
              <a:pPr/>
              <a:t>13</a:t>
            </a:fld>
            <a:endParaRPr lang="en-US"/>
          </a:p>
        </p:txBody>
      </p:sp>
      <p:sp>
        <p:nvSpPr>
          <p:cNvPr id="2" name="Rectangle 1"/>
          <p:cNvSpPr/>
          <p:nvPr/>
        </p:nvSpPr>
        <p:spPr>
          <a:xfrm>
            <a:off x="6323463" y="1721345"/>
            <a:ext cx="5868537" cy="3539430"/>
          </a:xfrm>
          <a:prstGeom prst="rect">
            <a:avLst/>
          </a:prstGeom>
        </p:spPr>
        <p:txBody>
          <a:bodyPr wrap="square">
            <a:spAutoFit/>
          </a:bodyPr>
          <a:lstStyle/>
          <a:p>
            <a:pPr algn="ctr"/>
            <a:r>
              <a:rPr lang="en-US" sz="2800" b="1" dirty="0">
                <a:latin typeface="Arial" panose="020B0604020202020204" pitchFamily="34" charset="0"/>
                <a:cs typeface="Arial" panose="020B0604020202020204" pitchFamily="34" charset="0"/>
              </a:rPr>
              <a:t>Sociability</a:t>
            </a:r>
          </a:p>
          <a:p>
            <a:pPr marL="514350" indent="-514350">
              <a:buFont typeface="+mj-lt"/>
              <a:buAutoNum type="arabicPeriod"/>
            </a:pPr>
            <a:r>
              <a:rPr lang="en-US" sz="2800" dirty="0">
                <a:latin typeface="Arial" panose="020B0604020202020204" pitchFamily="34" charset="0"/>
                <a:cs typeface="Arial" panose="020B0604020202020204" pitchFamily="34" charset="0"/>
              </a:rPr>
              <a:t>Capacity to build social relationships.</a:t>
            </a:r>
          </a:p>
          <a:p>
            <a:pPr marL="514350" indent="-514350">
              <a:buFont typeface="+mj-lt"/>
              <a:buAutoNum type="arabicPeriod"/>
            </a:pPr>
            <a:r>
              <a:rPr lang="en-US" sz="2800" dirty="0">
                <a:latin typeface="Arial" panose="020B0604020202020204" pitchFamily="34" charset="0"/>
                <a:cs typeface="Arial" panose="020B0604020202020204" pitchFamily="34" charset="0"/>
              </a:rPr>
              <a:t>Characteristics of sociable leaders: friendly, outgoing, &amp; diplomatic.</a:t>
            </a:r>
          </a:p>
          <a:p>
            <a:pPr marL="514350" indent="-514350">
              <a:buFont typeface="+mj-lt"/>
              <a:buAutoNum type="arabicPeriod"/>
            </a:pPr>
            <a:r>
              <a:rPr lang="en-US" sz="2800" dirty="0">
                <a:latin typeface="Arial" panose="020B0604020202020204" pitchFamily="34" charset="0"/>
                <a:cs typeface="Arial" panose="020B0604020202020204" pitchFamily="34" charset="0"/>
              </a:rPr>
              <a:t>Possibility of increasing sociability.</a:t>
            </a:r>
          </a:p>
        </p:txBody>
      </p:sp>
      <p:sp>
        <p:nvSpPr>
          <p:cNvPr id="3" name="Title 2"/>
          <p:cNvSpPr>
            <a:spLocks noGrp="1"/>
          </p:cNvSpPr>
          <p:nvPr>
            <p:ph type="title"/>
          </p:nvPr>
        </p:nvSpPr>
        <p:spPr/>
        <p:txBody>
          <a:bodyPr/>
          <a:lstStyle/>
          <a:p>
            <a:endParaRPr lang="en-GB"/>
          </a:p>
        </p:txBody>
      </p:sp>
      <p:sp>
        <p:nvSpPr>
          <p:cNvPr id="8" name="Title 7"/>
          <p:cNvSpPr txBox="1">
            <a:spLocks/>
          </p:cNvSpPr>
          <p:nvPr/>
        </p:nvSpPr>
        <p:spPr>
          <a:xfrm>
            <a:off x="762000" y="2702255"/>
            <a:ext cx="3823648" cy="1255595"/>
          </a:xfr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FFFF00"/>
                </a:solidFill>
              </a:rPr>
              <a:t>Leadership Traits Explained </a:t>
            </a:r>
            <a:r>
              <a:rPr lang="en-US" sz="2000" b="1" dirty="0">
                <a:solidFill>
                  <a:srgbClr val="FFFF00"/>
                </a:solidFill>
              </a:rPr>
              <a:t>(6 of 8)</a:t>
            </a:r>
          </a:p>
        </p:txBody>
      </p:sp>
    </p:spTree>
    <p:extLst>
      <p:ext uri="{BB962C8B-B14F-4D97-AF65-F5344CB8AC3E}">
        <p14:creationId xmlns:p14="http://schemas.microsoft.com/office/powerpoint/2010/main" val="12008290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p:txBody>
          <a:bodyPr/>
          <a:lstStyle/>
          <a:p>
            <a:fld id="{B6F15528-21DE-4FAA-801E-634DDDAF4B2B}" type="slidenum">
              <a:rPr lang="en-US" smtClean="0"/>
              <a:pPr/>
              <a:t>14</a:t>
            </a:fld>
            <a:endParaRPr lang="en-US"/>
          </a:p>
        </p:txBody>
      </p:sp>
      <p:sp>
        <p:nvSpPr>
          <p:cNvPr id="5" name="Title 7"/>
          <p:cNvSpPr txBox="1">
            <a:spLocks/>
          </p:cNvSpPr>
          <p:nvPr/>
        </p:nvSpPr>
        <p:spPr>
          <a:xfrm>
            <a:off x="762000" y="2702255"/>
            <a:ext cx="3823648" cy="1255595"/>
          </a:xfr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200" b="1" dirty="0">
                <a:solidFill>
                  <a:srgbClr val="FFFF00"/>
                </a:solidFill>
              </a:rPr>
              <a:t>Leadership Traits Explained </a:t>
            </a:r>
            <a:r>
              <a:rPr lang="en-US" sz="2000" b="1" dirty="0">
                <a:solidFill>
                  <a:srgbClr val="FFFF00"/>
                </a:solidFill>
              </a:rPr>
              <a:t>(7 of 8)</a:t>
            </a:r>
          </a:p>
        </p:txBody>
      </p:sp>
      <p:sp>
        <p:nvSpPr>
          <p:cNvPr id="2" name="Rectangle 1"/>
          <p:cNvSpPr/>
          <p:nvPr/>
        </p:nvSpPr>
        <p:spPr>
          <a:xfrm>
            <a:off x="6205182" y="1717931"/>
            <a:ext cx="6086902" cy="4832092"/>
          </a:xfrm>
          <a:prstGeom prst="rect">
            <a:avLst/>
          </a:prstGeom>
        </p:spPr>
        <p:txBody>
          <a:bodyPr wrap="square">
            <a:spAutoFit/>
          </a:bodyPr>
          <a:lstStyle/>
          <a:p>
            <a:pPr algn="ctr"/>
            <a:r>
              <a:rPr lang="en-US" sz="2800" b="1" dirty="0">
                <a:latin typeface="Arial" panose="020B0604020202020204" pitchFamily="34" charset="0"/>
                <a:cs typeface="Arial" panose="020B0604020202020204" pitchFamily="34" charset="0"/>
              </a:rPr>
              <a:t>Integrity</a:t>
            </a:r>
          </a:p>
          <a:p>
            <a:pPr marL="342900" indent="-342900">
              <a:buFont typeface="+mj-lt"/>
              <a:buAutoNum type="arabicPeriod"/>
            </a:pPr>
            <a:r>
              <a:rPr lang="en-US" sz="2800" dirty="0">
                <a:latin typeface="Arial" panose="020B0604020202020204" pitchFamily="34" charset="0"/>
                <a:cs typeface="Arial" panose="020B0604020202020204" pitchFamily="34" charset="0"/>
              </a:rPr>
              <a:t>Quality of honesty &amp; trustworthiness.</a:t>
            </a:r>
          </a:p>
          <a:p>
            <a:pPr marL="342900" indent="-342900">
              <a:buFont typeface="+mj-lt"/>
              <a:buAutoNum type="arabicPeriod"/>
            </a:pPr>
            <a:r>
              <a:rPr lang="en-US" sz="2800" dirty="0">
                <a:latin typeface="Arial" panose="020B0604020202020204" pitchFamily="34" charset="0"/>
                <a:cs typeface="Arial" panose="020B0604020202020204" pitchFamily="34" charset="0"/>
              </a:rPr>
              <a:t>Exhibition of integrity: strong principles &amp; taking responsibility</a:t>
            </a:r>
          </a:p>
          <a:p>
            <a:pPr marL="342900" indent="-342900">
              <a:buFont typeface="+mj-lt"/>
              <a:buAutoNum type="arabicPeriod"/>
            </a:pPr>
            <a:r>
              <a:rPr lang="en-US" sz="2800" dirty="0">
                <a:latin typeface="Arial" panose="020B0604020202020204" pitchFamily="34" charset="0"/>
                <a:cs typeface="Arial" panose="020B0604020202020204" pitchFamily="34" charset="0"/>
              </a:rPr>
              <a:t>Characteristics of integrity leaders.</a:t>
            </a:r>
          </a:p>
          <a:p>
            <a:pPr marL="342900" indent="-342900">
              <a:buFont typeface="+mj-lt"/>
              <a:buAutoNum type="arabicPeriod"/>
            </a:pPr>
            <a:r>
              <a:rPr lang="en-US" sz="2800" dirty="0">
                <a:latin typeface="Arial" panose="020B0604020202020204" pitchFamily="34" charset="0"/>
                <a:cs typeface="Arial" panose="020B0604020202020204" pitchFamily="34" charset="0"/>
              </a:rPr>
              <a:t>Good leaders are honest.</a:t>
            </a:r>
          </a:p>
          <a:p>
            <a:pPr marL="342900" indent="-342900">
              <a:buFont typeface="+mj-lt"/>
              <a:buAutoNum type="arabicPeriod"/>
            </a:pPr>
            <a:r>
              <a:rPr lang="en-GB" sz="2800" dirty="0">
                <a:latin typeface="Arial" panose="020B0604020202020204" pitchFamily="34" charset="0"/>
                <a:cs typeface="Arial" panose="020B0604020202020204" pitchFamily="34" charset="0"/>
              </a:rPr>
              <a:t>Demands being open with others.</a:t>
            </a:r>
          </a:p>
          <a:p>
            <a:pPr marL="342900" indent="-342900">
              <a:buFont typeface="+mj-lt"/>
              <a:buAutoNum type="arabicPeriod"/>
            </a:pPr>
            <a:r>
              <a:rPr lang="en-GB" sz="2800" dirty="0">
                <a:latin typeface="Arial" panose="020B0604020202020204" pitchFamily="34" charset="0"/>
                <a:cs typeface="Arial" panose="020B0604020202020204" pitchFamily="34" charset="0"/>
              </a:rPr>
              <a:t>Undergirds all aspects of leadership.</a:t>
            </a:r>
          </a:p>
          <a:p>
            <a:endParaRPr lang="en-US" sz="2800" dirty="0">
              <a:latin typeface="Arial" panose="020B0604020202020204" pitchFamily="34" charset="0"/>
              <a:cs typeface="Arial" panose="020B0604020202020204" pitchFamily="34" charset="0"/>
            </a:endParaRPr>
          </a:p>
        </p:txBody>
      </p:sp>
      <p:sp>
        <p:nvSpPr>
          <p:cNvPr id="3" name="Title 2"/>
          <p:cNvSpPr>
            <a:spLocks noGrp="1"/>
          </p:cNvSpPr>
          <p:nvPr>
            <p:ph type="title"/>
          </p:nvPr>
        </p:nvSpPr>
        <p:spPr/>
        <p:txBody>
          <a:bodyPr/>
          <a:lstStyle/>
          <a:p>
            <a:endParaRPr lang="en-GB"/>
          </a:p>
        </p:txBody>
      </p:sp>
    </p:spTree>
    <p:extLst>
      <p:ext uri="{BB962C8B-B14F-4D97-AF65-F5344CB8AC3E}">
        <p14:creationId xmlns:p14="http://schemas.microsoft.com/office/powerpoint/2010/main" val="404580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9809" y="2790968"/>
            <a:ext cx="10495127" cy="1143000"/>
          </a:xfrm>
        </p:spPr>
        <p:txBody>
          <a:bodyPr/>
          <a:lstStyle/>
          <a:p>
            <a:r>
              <a:rPr lang="en-GB" b="1" dirty="0">
                <a:solidFill>
                  <a:srgbClr val="FFC000"/>
                </a:solidFill>
                <a:latin typeface="Arial Black" panose="020B0A04020102020204" pitchFamily="34" charset="0"/>
              </a:rPr>
              <a:t>LEADERSHIP TRAIT IN PRACTICE</a:t>
            </a:r>
          </a:p>
        </p:txBody>
      </p:sp>
      <p:sp>
        <p:nvSpPr>
          <p:cNvPr id="4" name="Footer Placeholder 3"/>
          <p:cNvSpPr>
            <a:spLocks noGrp="1"/>
          </p:cNvSpPr>
          <p:nvPr>
            <p:ph type="ftr" sz="quarter" idx="11"/>
          </p:nvPr>
        </p:nvSpPr>
        <p:spPr/>
        <p:txBody>
          <a:bodyPr/>
          <a:lstStyle/>
          <a:p>
            <a:r>
              <a:rPr lang="en-US"/>
              <a:t>Author, Title and Edition. © SAGE Publications, 2018.</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15</a:t>
            </a:fld>
            <a:endParaRPr lang="en-US"/>
          </a:p>
        </p:txBody>
      </p:sp>
    </p:spTree>
    <p:extLst>
      <p:ext uri="{BB962C8B-B14F-4D97-AF65-F5344CB8AC3E}">
        <p14:creationId xmlns:p14="http://schemas.microsoft.com/office/powerpoint/2010/main" val="12799113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fld id="{B6F15528-21DE-4FAA-801E-634DDDAF4B2B}" type="slidenum">
              <a:rPr lang="en-US" smtClean="0"/>
              <a:pPr/>
              <a:t>16</a:t>
            </a:fld>
            <a:endParaRPr lang="en-US"/>
          </a:p>
        </p:txBody>
      </p:sp>
      <p:sp>
        <p:nvSpPr>
          <p:cNvPr id="2" name="Rectangle 1"/>
          <p:cNvSpPr/>
          <p:nvPr/>
        </p:nvSpPr>
        <p:spPr>
          <a:xfrm>
            <a:off x="168323" y="1471349"/>
            <a:ext cx="11623343" cy="4708981"/>
          </a:xfrm>
          <a:prstGeom prst="rect">
            <a:avLst/>
          </a:prstGeom>
          <a:solidFill>
            <a:schemeClr val="bg2">
              <a:lumMod val="90000"/>
            </a:schemeClr>
          </a:solidFill>
        </p:spPr>
        <p:txBody>
          <a:bodyPr wrap="square">
            <a:spAutoFit/>
          </a:bodyPr>
          <a:lstStyle/>
          <a:p>
            <a:pPr algn="just"/>
            <a:r>
              <a:rPr lang="en-GB" sz="2000" dirty="0" err="1">
                <a:latin typeface="Arial" panose="020B0604020202020204" pitchFamily="34" charset="0"/>
                <a:cs typeface="Arial" panose="020B0604020202020204" pitchFamily="34" charset="0"/>
              </a:rPr>
              <a:t>Kesley</a:t>
            </a:r>
            <a:r>
              <a:rPr lang="en-GB" sz="2000" dirty="0">
                <a:latin typeface="Arial" panose="020B0604020202020204" pitchFamily="34" charset="0"/>
                <a:cs typeface="Arial" panose="020B0604020202020204" pitchFamily="34" charset="0"/>
              </a:rPr>
              <a:t> </a:t>
            </a:r>
            <a:r>
              <a:rPr lang="en-GB" sz="2000" dirty="0" err="1">
                <a:latin typeface="Arial" panose="020B0604020202020204" pitchFamily="34" charset="0"/>
                <a:cs typeface="Arial" panose="020B0604020202020204" pitchFamily="34" charset="0"/>
              </a:rPr>
              <a:t>Metts</a:t>
            </a:r>
            <a:r>
              <a:rPr lang="en-GB" sz="2000" dirty="0">
                <a:latin typeface="Arial" panose="020B0604020202020204" pitchFamily="34" charset="0"/>
                <a:cs typeface="Arial" panose="020B0604020202020204" pitchFamily="34" charset="0"/>
              </a:rPr>
              <a:t> is leaving BMX Corporation as an accomplished leader. Sandra has been advised to go for the role as she has the required traits for the director’s position. Sandra has conscientiousness as she has the tendency to be thorough, controlled, organized, dependable and decisive. She has the intelligence as her career reflects, she seems determined, self-confident and social ability. However, the one concerning weakness of Sandra is that she is less experienced than Alex and Thomas. But, she has very good relationship with all the other supervisors and staff members, and considering this, she would be a suitable selection for the position.</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Alex is another candidate, he has great experience as he has worked at various places, he would have better understanding of various organizational tasks, but he seems more manager like instead of leader, he enjoys giving the bike designers freedom to create and plan.</a:t>
            </a:r>
          </a:p>
          <a:p>
            <a:pPr algn="just"/>
            <a:endParaRPr lang="en-GB" sz="2000" dirty="0">
              <a:latin typeface="Arial" panose="020B0604020202020204" pitchFamily="34" charset="0"/>
              <a:cs typeface="Arial" panose="020B0604020202020204" pitchFamily="34" charset="0"/>
            </a:endParaRPr>
          </a:p>
          <a:p>
            <a:pPr algn="just"/>
            <a:r>
              <a:rPr lang="en-GB" sz="2000" dirty="0">
                <a:latin typeface="Arial" panose="020B0604020202020204" pitchFamily="34" charset="0"/>
                <a:cs typeface="Arial" panose="020B0604020202020204" pitchFamily="34" charset="0"/>
              </a:rPr>
              <a:t>In case of Thomas, he also has all the things in his personality such as integrity and intelligence to become a director but likes to involve staff in decision making, he is too a better manager instead of a leader.</a:t>
            </a:r>
          </a:p>
        </p:txBody>
      </p:sp>
    </p:spTree>
    <p:extLst>
      <p:ext uri="{BB962C8B-B14F-4D97-AF65-F5344CB8AC3E}">
        <p14:creationId xmlns:p14="http://schemas.microsoft.com/office/powerpoint/2010/main" val="31966338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0332" y="2642308"/>
            <a:ext cx="3456134" cy="1143000"/>
          </a:xfrm>
        </p:spPr>
        <p:txBody>
          <a:bodyPr/>
          <a:lstStyle/>
          <a:p>
            <a:pPr algn="ctr"/>
            <a:r>
              <a:rPr lang="en-GB" sz="3600" b="1" dirty="0">
                <a:solidFill>
                  <a:schemeClr val="bg1"/>
                </a:solidFill>
                <a:latin typeface="Arial Black" panose="020B0A04020102020204" pitchFamily="34" charset="0"/>
              </a:rPr>
              <a:t>Discussion Question</a:t>
            </a:r>
          </a:p>
        </p:txBody>
      </p:sp>
      <p:sp>
        <p:nvSpPr>
          <p:cNvPr id="5" name="Slide Number Placeholder 4"/>
          <p:cNvSpPr>
            <a:spLocks noGrp="1"/>
          </p:cNvSpPr>
          <p:nvPr>
            <p:ph type="sldNum" sz="quarter" idx="12"/>
          </p:nvPr>
        </p:nvSpPr>
        <p:spPr/>
        <p:txBody>
          <a:bodyPr/>
          <a:lstStyle/>
          <a:p>
            <a:fld id="{B6F15528-21DE-4FAA-801E-634DDDAF4B2B}" type="slidenum">
              <a:rPr lang="en-US" smtClean="0"/>
              <a:pPr/>
              <a:t>17</a:t>
            </a:fld>
            <a:endParaRPr lang="en-US"/>
          </a:p>
        </p:txBody>
      </p:sp>
      <p:sp>
        <p:nvSpPr>
          <p:cNvPr id="4" name="Rectangle 3"/>
          <p:cNvSpPr/>
          <p:nvPr/>
        </p:nvSpPr>
        <p:spPr>
          <a:xfrm>
            <a:off x="6554000" y="382012"/>
            <a:ext cx="5131559" cy="3539430"/>
          </a:xfrm>
          <a:prstGeom prst="rect">
            <a:avLst/>
          </a:prstGeom>
        </p:spPr>
        <p:txBody>
          <a:bodyPr wrap="square">
            <a:spAutoFit/>
          </a:bodyPr>
          <a:lstStyle/>
          <a:p>
            <a:r>
              <a:rPr lang="en-GB" sz="3200" dirty="0"/>
              <a:t>Based on these scenarios, which of these individuals would you consider a suitable replacement for </a:t>
            </a:r>
            <a:r>
              <a:rPr lang="en-GB" sz="3200" dirty="0" err="1"/>
              <a:t>Kesley</a:t>
            </a:r>
            <a:r>
              <a:rPr lang="en-GB" sz="3200" dirty="0"/>
              <a:t>?</a:t>
            </a:r>
          </a:p>
          <a:p>
            <a:endParaRPr lang="en-GB" sz="3200" dirty="0"/>
          </a:p>
          <a:p>
            <a:r>
              <a:rPr lang="en-GB" sz="3200" dirty="0"/>
              <a:t>Use the padlet to post your comments</a:t>
            </a:r>
          </a:p>
        </p:txBody>
      </p:sp>
      <p:pic>
        <p:nvPicPr>
          <p:cNvPr id="6" name="Picture 5" descr="Qr code&#10;&#10;Description automatically generated">
            <a:hlinkClick r:id="rId3"/>
            <a:extLst>
              <a:ext uri="{FF2B5EF4-FFF2-40B4-BE49-F238E27FC236}">
                <a16:creationId xmlns:a16="http://schemas.microsoft.com/office/drawing/2014/main" id="{DAB01573-4254-45FC-A3F0-16B00B1E7AB5}"/>
              </a:ext>
            </a:extLst>
          </p:cNvPr>
          <p:cNvPicPr>
            <a:picLocks noChangeAspect="1"/>
          </p:cNvPicPr>
          <p:nvPr/>
        </p:nvPicPr>
        <p:blipFill>
          <a:blip r:embed="rId4"/>
          <a:stretch>
            <a:fillRect/>
          </a:stretch>
        </p:blipFill>
        <p:spPr>
          <a:xfrm>
            <a:off x="8612867" y="3519152"/>
            <a:ext cx="3072692" cy="3072692"/>
          </a:xfrm>
          <a:prstGeom prst="rect">
            <a:avLst/>
          </a:prstGeom>
        </p:spPr>
      </p:pic>
    </p:spTree>
    <p:extLst>
      <p:ext uri="{BB962C8B-B14F-4D97-AF65-F5344CB8AC3E}">
        <p14:creationId xmlns:p14="http://schemas.microsoft.com/office/powerpoint/2010/main" val="1430791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4" name="Footer Placeholder 3"/>
          <p:cNvSpPr>
            <a:spLocks noGrp="1"/>
          </p:cNvSpPr>
          <p:nvPr>
            <p:ph type="ftr" sz="quarter" idx="11"/>
          </p:nvPr>
        </p:nvSpPr>
        <p:spPr/>
        <p:txBody>
          <a:bodyPr/>
          <a:lstStyle/>
          <a:p>
            <a:r>
              <a:rPr lang="en-US"/>
              <a:t>Author, Title and Edition. © SAGE Publications, 2018.</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18</a:t>
            </a:fld>
            <a:endParaRPr lang="en-US" dirty="0"/>
          </a:p>
        </p:txBody>
      </p:sp>
      <p:grpSp>
        <p:nvGrpSpPr>
          <p:cNvPr id="9" name="Group 8"/>
          <p:cNvGrpSpPr/>
          <p:nvPr/>
        </p:nvGrpSpPr>
        <p:grpSpPr>
          <a:xfrm>
            <a:off x="911912" y="2352778"/>
            <a:ext cx="4581525" cy="2714626"/>
            <a:chOff x="1130276" y="2393721"/>
            <a:chExt cx="4581525" cy="2714626"/>
          </a:xfrm>
        </p:grpSpPr>
        <p:pic>
          <p:nvPicPr>
            <p:cNvPr id="7170" name="Picture 2" descr="Activity Grou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0276" y="2393721"/>
              <a:ext cx="4581525" cy="271462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1819700" y="4338906"/>
              <a:ext cx="3202675" cy="769441"/>
            </a:xfrm>
            <a:prstGeom prst="rect">
              <a:avLst/>
            </a:prstGeom>
            <a:solidFill>
              <a:schemeClr val="accent1">
                <a:lumMod val="50000"/>
              </a:schemeClr>
            </a:solidFill>
          </p:spPr>
          <p:txBody>
            <a:bodyPr wrap="square">
              <a:spAutoFit/>
            </a:bodyPr>
            <a:lstStyle/>
            <a:p>
              <a:pPr algn="ctr"/>
              <a:endParaRPr lang="en-GB" sz="4400" b="1" dirty="0">
                <a:solidFill>
                  <a:schemeClr val="accent4">
                    <a:lumMod val="60000"/>
                    <a:lumOff val="40000"/>
                  </a:schemeClr>
                </a:solidFill>
                <a:latin typeface="Arial" panose="020B0604020202020204" pitchFamily="34" charset="0"/>
                <a:cs typeface="Arial" panose="020B0604020202020204" pitchFamily="34" charset="0"/>
              </a:endParaRPr>
            </a:p>
          </p:txBody>
        </p:sp>
      </p:grpSp>
      <p:sp>
        <p:nvSpPr>
          <p:cNvPr id="3" name="TextBox 2">
            <a:extLst>
              <a:ext uri="{FF2B5EF4-FFF2-40B4-BE49-F238E27FC236}">
                <a16:creationId xmlns:a16="http://schemas.microsoft.com/office/drawing/2014/main" id="{68D544D8-109A-499F-A719-3E2F70EB0E1E}"/>
              </a:ext>
            </a:extLst>
          </p:cNvPr>
          <p:cNvSpPr txBox="1"/>
          <p:nvPr/>
        </p:nvSpPr>
        <p:spPr>
          <a:xfrm>
            <a:off x="7160653" y="1004552"/>
            <a:ext cx="4581525" cy="1200329"/>
          </a:xfrm>
          <a:prstGeom prst="rect">
            <a:avLst/>
          </a:prstGeom>
          <a:noFill/>
        </p:spPr>
        <p:txBody>
          <a:bodyPr wrap="square" rtlCol="0">
            <a:spAutoFit/>
          </a:bodyPr>
          <a:lstStyle/>
          <a:p>
            <a:r>
              <a:rPr lang="en-GB" sz="3600" b="1" dirty="0">
                <a:latin typeface="Arial" panose="020B0604020202020204" pitchFamily="34" charset="0"/>
                <a:cs typeface="Arial" panose="020B0604020202020204" pitchFamily="34" charset="0"/>
              </a:rPr>
              <a:t>Complete</a:t>
            </a:r>
            <a:r>
              <a:rPr lang="en-GB" sz="3600" dirty="0">
                <a:latin typeface="Arial" panose="020B0604020202020204" pitchFamily="34" charset="0"/>
                <a:cs typeface="Arial" panose="020B0604020202020204" pitchFamily="34" charset="0"/>
              </a:rPr>
              <a:t> the Traits Task Handout – </a:t>
            </a:r>
          </a:p>
        </p:txBody>
      </p:sp>
    </p:spTree>
    <p:extLst>
      <p:ext uri="{BB962C8B-B14F-4D97-AF65-F5344CB8AC3E}">
        <p14:creationId xmlns:p14="http://schemas.microsoft.com/office/powerpoint/2010/main" val="169200913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p:cNvSpPr>
            <a:spLocks noGrp="1"/>
          </p:cNvSpPr>
          <p:nvPr>
            <p:ph type="ftr" sz="quarter" idx="11"/>
          </p:nvPr>
        </p:nvSpPr>
        <p:spPr>
          <a:xfrm>
            <a:off x="4800600" y="6175213"/>
            <a:ext cx="2895600" cy="365125"/>
          </a:xfrm>
        </p:spPr>
        <p:txBody>
          <a:bodyPr/>
          <a:lstStyle/>
          <a:p>
            <a:r>
              <a:rPr lang="en-US" dirty="0"/>
              <a:t>Author, Title and Edition. © SAGE Publications, 2018.</a:t>
            </a:r>
          </a:p>
        </p:txBody>
      </p:sp>
      <p:sp>
        <p:nvSpPr>
          <p:cNvPr id="5" name="Slide Number Placeholder 4"/>
          <p:cNvSpPr>
            <a:spLocks noGrp="1"/>
          </p:cNvSpPr>
          <p:nvPr>
            <p:ph type="sldNum" sz="quarter" idx="12"/>
          </p:nvPr>
        </p:nvSpPr>
        <p:spPr/>
        <p:txBody>
          <a:bodyPr/>
          <a:lstStyle/>
          <a:p>
            <a:fld id="{B6F15528-21DE-4FAA-801E-634DDDAF4B2B}" type="slidenum">
              <a:rPr lang="en-US" smtClean="0"/>
              <a:pPr/>
              <a:t>19</a:t>
            </a:fld>
            <a:endParaRPr lang="en-US"/>
          </a:p>
        </p:txBody>
      </p:sp>
      <p:pic>
        <p:nvPicPr>
          <p:cNvPr id="6" name="Picture 5"/>
          <p:cNvPicPr>
            <a:picLocks noChangeAspect="1"/>
          </p:cNvPicPr>
          <p:nvPr/>
        </p:nvPicPr>
        <p:blipFill>
          <a:blip r:embed="rId2"/>
          <a:stretch>
            <a:fillRect/>
          </a:stretch>
        </p:blipFill>
        <p:spPr>
          <a:xfrm>
            <a:off x="559558" y="1624084"/>
            <a:ext cx="11122925" cy="5233916"/>
          </a:xfrm>
          <a:prstGeom prst="rect">
            <a:avLst/>
          </a:prstGeom>
        </p:spPr>
      </p:pic>
    </p:spTree>
    <p:extLst>
      <p:ext uri="{BB962C8B-B14F-4D97-AF65-F5344CB8AC3E}">
        <p14:creationId xmlns:p14="http://schemas.microsoft.com/office/powerpoint/2010/main" val="25334981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7110484" y="2507322"/>
            <a:ext cx="4162567" cy="1614302"/>
          </a:xfrm>
        </p:spPr>
        <p:txBody>
          <a:bodyPr>
            <a:normAutofit/>
          </a:bodyPr>
          <a:lstStyle/>
          <a:p>
            <a:r>
              <a:rPr lang="en-US" b="1" dirty="0"/>
              <a:t>Leadership Traits in Practice </a:t>
            </a:r>
            <a:r>
              <a:rPr lang="en-US" sz="2700" b="1" dirty="0"/>
              <a:t>(1 of 12)</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20</a:t>
            </a:fld>
            <a:endParaRPr lang="en-US"/>
          </a:p>
        </p:txBody>
      </p:sp>
      <p:sp>
        <p:nvSpPr>
          <p:cNvPr id="2" name="Rectangle 1"/>
          <p:cNvSpPr/>
          <p:nvPr/>
        </p:nvSpPr>
        <p:spPr>
          <a:xfrm>
            <a:off x="382138" y="1978631"/>
            <a:ext cx="5172502" cy="2677656"/>
          </a:xfrm>
          <a:prstGeom prst="rect">
            <a:avLst/>
          </a:prstGeom>
        </p:spPr>
        <p:txBody>
          <a:bodyPr wrap="square">
            <a:spAutoFit/>
          </a:bodyPr>
          <a:lstStyle/>
          <a:p>
            <a:r>
              <a:rPr lang="en-US" sz="2400" b="1" dirty="0">
                <a:solidFill>
                  <a:schemeClr val="bg1"/>
                </a:solidFill>
                <a:latin typeface="Arial" panose="020B0604020202020204" pitchFamily="34" charset="0"/>
                <a:cs typeface="Arial" panose="020B0604020202020204" pitchFamily="34" charset="0"/>
              </a:rPr>
              <a:t>George Washington </a:t>
            </a:r>
            <a:r>
              <a:rPr lang="en-US" sz="2400" dirty="0">
                <a:solidFill>
                  <a:schemeClr val="bg1"/>
                </a:solidFill>
                <a:latin typeface="Arial" panose="020B0604020202020204" pitchFamily="34" charset="0"/>
                <a:cs typeface="Arial" panose="020B0604020202020204" pitchFamily="34" charset="0"/>
              </a:rPr>
              <a:t>(1732–1799)</a:t>
            </a:r>
          </a:p>
          <a:p>
            <a:r>
              <a:rPr lang="en-US" sz="2400" dirty="0">
                <a:solidFill>
                  <a:schemeClr val="bg1"/>
                </a:solidFill>
                <a:latin typeface="Arial" panose="020B0604020202020204" pitchFamily="34" charset="0"/>
                <a:cs typeface="Arial" panose="020B0604020202020204" pitchFamily="34" charset="0"/>
              </a:rPr>
              <a:t>Founding father of U.S.A.</a:t>
            </a:r>
          </a:p>
          <a:p>
            <a:r>
              <a:rPr lang="en-US" sz="2400" dirty="0">
                <a:solidFill>
                  <a:schemeClr val="bg1"/>
                </a:solidFill>
                <a:latin typeface="Arial" panose="020B0604020202020204" pitchFamily="34" charset="0"/>
                <a:cs typeface="Arial" panose="020B0604020202020204" pitchFamily="34" charset="0"/>
              </a:rPr>
              <a:t>Truly respected by everyone.</a:t>
            </a:r>
          </a:p>
          <a:p>
            <a:r>
              <a:rPr lang="en-US" sz="2400" dirty="0">
                <a:solidFill>
                  <a:schemeClr val="bg1"/>
                </a:solidFill>
                <a:latin typeface="Arial" panose="020B0604020202020204" pitchFamily="34" charset="0"/>
                <a:cs typeface="Arial" panose="020B0604020202020204" pitchFamily="34" charset="0"/>
              </a:rPr>
              <a:t>Man of great integrity.</a:t>
            </a:r>
          </a:p>
          <a:p>
            <a:r>
              <a:rPr lang="en-US" sz="2400" dirty="0">
                <a:solidFill>
                  <a:schemeClr val="bg1"/>
                </a:solidFill>
                <a:latin typeface="Arial" panose="020B0604020202020204" pitchFamily="34" charset="0"/>
                <a:cs typeface="Arial" panose="020B0604020202020204" pitchFamily="34" charset="0"/>
              </a:rPr>
              <a:t>Leadership in army was instrumental.</a:t>
            </a:r>
          </a:p>
          <a:p>
            <a:r>
              <a:rPr lang="en-US" sz="2400" dirty="0">
                <a:solidFill>
                  <a:schemeClr val="bg1"/>
                </a:solidFill>
                <a:latin typeface="Arial" panose="020B0604020202020204" pitchFamily="34" charset="0"/>
                <a:cs typeface="Arial" panose="020B0604020202020204" pitchFamily="34" charset="0"/>
              </a:rPr>
              <a:t>Served two times as president.</a:t>
            </a:r>
          </a:p>
        </p:txBody>
      </p:sp>
    </p:spTree>
    <p:extLst>
      <p:ext uri="{BB962C8B-B14F-4D97-AF65-F5344CB8AC3E}">
        <p14:creationId xmlns:p14="http://schemas.microsoft.com/office/powerpoint/2010/main" val="163895636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6697318" y="196637"/>
            <a:ext cx="3961584" cy="1427446"/>
          </a:xfrm>
        </p:spPr>
        <p:txBody>
          <a:bodyPr>
            <a:normAutofit/>
          </a:bodyPr>
          <a:lstStyle/>
          <a:p>
            <a:r>
              <a:rPr lang="en-US" b="1" dirty="0"/>
              <a:t>Leadership Traits in Practice </a:t>
            </a:r>
            <a:r>
              <a:rPr lang="en-US" sz="2700" b="1" dirty="0"/>
              <a:t>(2 of 12)</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21</a:t>
            </a:fld>
            <a:endParaRPr lang="en-US"/>
          </a:p>
        </p:txBody>
      </p:sp>
      <p:sp>
        <p:nvSpPr>
          <p:cNvPr id="2" name="Rectangle 1"/>
          <p:cNvSpPr/>
          <p:nvPr/>
        </p:nvSpPr>
        <p:spPr>
          <a:xfrm>
            <a:off x="837063" y="1992278"/>
            <a:ext cx="9985612" cy="3416320"/>
          </a:xfrm>
          <a:prstGeom prst="rect">
            <a:avLst/>
          </a:prstGeom>
          <a:solidFill>
            <a:schemeClr val="tx2">
              <a:lumMod val="50000"/>
            </a:schemeClr>
          </a:solidFill>
        </p:spPr>
        <p:txBody>
          <a:bodyPr wrap="square">
            <a:spAutoFit/>
          </a:bodyPr>
          <a:lstStyle/>
          <a:p>
            <a:r>
              <a:rPr lang="en-US" sz="2400" b="1" dirty="0">
                <a:solidFill>
                  <a:schemeClr val="bg1"/>
                </a:solidFill>
                <a:latin typeface="Arial" panose="020B0604020202020204" pitchFamily="34" charset="0"/>
                <a:cs typeface="Arial" panose="020B0604020202020204" pitchFamily="34" charset="0"/>
              </a:rPr>
              <a:t>George Washington </a:t>
            </a:r>
            <a:r>
              <a:rPr lang="en-US" sz="2400" dirty="0">
                <a:solidFill>
                  <a:schemeClr val="bg1"/>
                </a:solidFill>
                <a:latin typeface="Arial" panose="020B0604020202020204" pitchFamily="34" charset="0"/>
                <a:cs typeface="Arial" panose="020B0604020202020204" pitchFamily="34" charset="0"/>
              </a:rPr>
              <a:t>(1732–1799) Traits and Characteristics:</a:t>
            </a:r>
          </a:p>
          <a:p>
            <a:endParaRPr lang="en-US" sz="2400" i="1" dirty="0">
              <a:solidFill>
                <a:schemeClr val="bg1"/>
              </a:solidFill>
              <a:latin typeface="Arial" panose="020B0604020202020204" pitchFamily="34" charset="0"/>
              <a:cs typeface="Arial" panose="020B0604020202020204" pitchFamily="34" charset="0"/>
            </a:endParaRPr>
          </a:p>
          <a:p>
            <a:r>
              <a:rPr lang="en-US" sz="2400" dirty="0">
                <a:solidFill>
                  <a:schemeClr val="bg1"/>
                </a:solidFill>
                <a:latin typeface="Arial" panose="020B0604020202020204" pitchFamily="34" charset="0"/>
                <a:cs typeface="Arial" panose="020B0604020202020204" pitchFamily="34" charset="0"/>
              </a:rPr>
              <a:t>Modest man with great moral character.</a:t>
            </a:r>
          </a:p>
          <a:p>
            <a:r>
              <a:rPr lang="en-US" sz="2400" dirty="0">
                <a:solidFill>
                  <a:schemeClr val="bg1"/>
                </a:solidFill>
                <a:latin typeface="Arial" panose="020B0604020202020204" pitchFamily="34" charset="0"/>
                <a:cs typeface="Arial" panose="020B0604020202020204" pitchFamily="34" charset="0"/>
              </a:rPr>
              <a:t>Brave and tenacious.</a:t>
            </a:r>
          </a:p>
          <a:p>
            <a:r>
              <a:rPr lang="en-US" sz="2400" dirty="0">
                <a:solidFill>
                  <a:schemeClr val="bg1"/>
                </a:solidFill>
                <a:latin typeface="Arial" panose="020B0604020202020204" pitchFamily="34" charset="0"/>
                <a:cs typeface="Arial" panose="020B0604020202020204" pitchFamily="34" charset="0"/>
              </a:rPr>
              <a:t>Predictable to the American people.</a:t>
            </a:r>
          </a:p>
          <a:p>
            <a:r>
              <a:rPr lang="en-US" sz="2400" dirty="0">
                <a:solidFill>
                  <a:schemeClr val="bg1"/>
                </a:solidFill>
                <a:latin typeface="Arial" panose="020B0604020202020204" pitchFamily="34" charset="0"/>
                <a:cs typeface="Arial" panose="020B0604020202020204" pitchFamily="34" charset="0"/>
              </a:rPr>
              <a:t>Prudent leader. </a:t>
            </a:r>
          </a:p>
          <a:p>
            <a:endParaRPr lang="en-US" sz="2400" dirty="0">
              <a:solidFill>
                <a:schemeClr val="bg1"/>
              </a:solidFill>
              <a:latin typeface="Arial" panose="020B0604020202020204" pitchFamily="34" charset="0"/>
              <a:cs typeface="Arial" panose="020B0604020202020204" pitchFamily="34" charset="0"/>
            </a:endParaRPr>
          </a:p>
          <a:p>
            <a:endParaRPr lang="en-US" sz="2400" dirty="0">
              <a:solidFill>
                <a:schemeClr val="bg1"/>
              </a:solidFill>
              <a:latin typeface="Arial" panose="020B0604020202020204" pitchFamily="34" charset="0"/>
              <a:cs typeface="Arial" panose="020B0604020202020204" pitchFamily="34" charset="0"/>
            </a:endParaRPr>
          </a:p>
          <a:p>
            <a:endParaRPr lang="en-US" sz="2400" dirty="0">
              <a:solidFill>
                <a:schemeClr val="bg1"/>
              </a:solidFill>
              <a:latin typeface="Arial" panose="020B0604020202020204" pitchFamily="34" charset="0"/>
              <a:cs typeface="Arial" panose="020B0604020202020204" pitchFamily="34" charset="0"/>
            </a:endParaRPr>
          </a:p>
        </p:txBody>
      </p:sp>
      <p:pic>
        <p:nvPicPr>
          <p:cNvPr id="5122" name="Picture 2" descr="George Washington: Facts, Revolution &amp;amp; Presidency - HISTO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69457" y="3239609"/>
            <a:ext cx="3853218" cy="2168989"/>
          </a:xfrm>
          <a:prstGeom prst="rect">
            <a:avLst/>
          </a:prstGeom>
          <a:solidFill>
            <a:schemeClr val="tx2">
              <a:lumMod val="50000"/>
            </a:schemeClr>
          </a:solidFill>
        </p:spPr>
      </p:pic>
    </p:spTree>
    <p:extLst>
      <p:ext uri="{BB962C8B-B14F-4D97-AF65-F5344CB8AC3E}">
        <p14:creationId xmlns:p14="http://schemas.microsoft.com/office/powerpoint/2010/main" val="1700230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7071814" y="177420"/>
            <a:ext cx="4501487" cy="736462"/>
          </a:xfrm>
        </p:spPr>
        <p:txBody>
          <a:bodyPr>
            <a:normAutofit fontScale="90000"/>
          </a:bodyPr>
          <a:lstStyle/>
          <a:p>
            <a:r>
              <a:rPr lang="en-US" b="1" dirty="0"/>
              <a:t>Leadership Traits in Practice </a:t>
            </a:r>
            <a:r>
              <a:rPr lang="en-US" sz="2700" b="1" dirty="0"/>
              <a:t>(3 of 12)</a:t>
            </a:r>
          </a:p>
        </p:txBody>
      </p:sp>
      <p:sp>
        <p:nvSpPr>
          <p:cNvPr id="6" name="Footer Placeholder 5"/>
          <p:cNvSpPr>
            <a:spLocks noGrp="1"/>
          </p:cNvSpPr>
          <p:nvPr>
            <p:ph type="ftr" sz="quarter" idx="11"/>
          </p:nvPr>
        </p:nvSpPr>
        <p:spPr/>
        <p:txBody>
          <a:bodyPr/>
          <a:lstStyle/>
          <a:p>
            <a:r>
              <a:rPr lang="en-US" dirty="0"/>
              <a:t>Author, Title and Edition. © SAGE Publications, 2018.</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22</a:t>
            </a:fld>
            <a:endParaRPr lang="en-US"/>
          </a:p>
        </p:txBody>
      </p:sp>
      <p:sp>
        <p:nvSpPr>
          <p:cNvPr id="2" name="Rectangle 1"/>
          <p:cNvSpPr/>
          <p:nvPr/>
        </p:nvSpPr>
        <p:spPr>
          <a:xfrm>
            <a:off x="495868" y="1888446"/>
            <a:ext cx="10258567" cy="3046988"/>
          </a:xfrm>
          <a:prstGeom prst="rect">
            <a:avLst/>
          </a:prstGeom>
          <a:solidFill>
            <a:schemeClr val="accent1">
              <a:lumMod val="50000"/>
            </a:schemeClr>
          </a:solidFill>
        </p:spPr>
        <p:txBody>
          <a:bodyPr wrap="square">
            <a:spAutoFit/>
          </a:bodyPr>
          <a:lstStyle/>
          <a:p>
            <a:r>
              <a:rPr lang="en-US" sz="3200" b="1" dirty="0">
                <a:solidFill>
                  <a:schemeClr val="bg1"/>
                </a:solidFill>
                <a:latin typeface="Arial" panose="020B0604020202020204" pitchFamily="34" charset="0"/>
                <a:cs typeface="Arial" panose="020B0604020202020204" pitchFamily="34" charset="0"/>
              </a:rPr>
              <a:t>Winston Churchill </a:t>
            </a:r>
            <a:r>
              <a:rPr lang="en-US" sz="3200" dirty="0">
                <a:solidFill>
                  <a:schemeClr val="bg1"/>
                </a:solidFill>
                <a:latin typeface="Arial" panose="020B0604020202020204" pitchFamily="34" charset="0"/>
                <a:cs typeface="Arial" panose="020B0604020202020204" pitchFamily="34" charset="0"/>
              </a:rPr>
              <a:t>(1874–1965)</a:t>
            </a:r>
          </a:p>
          <a:p>
            <a:r>
              <a:rPr lang="en-US" sz="3200" dirty="0">
                <a:solidFill>
                  <a:schemeClr val="bg1"/>
                </a:solidFill>
                <a:latin typeface="Arial" panose="020B0604020202020204" pitchFamily="34" charset="0"/>
                <a:cs typeface="Arial" panose="020B0604020202020204" pitchFamily="34" charset="0"/>
              </a:rPr>
              <a:t>Talented prolific writer.</a:t>
            </a:r>
          </a:p>
          <a:p>
            <a:r>
              <a:rPr lang="en-US" sz="3200" dirty="0">
                <a:solidFill>
                  <a:schemeClr val="bg1"/>
                </a:solidFill>
                <a:latin typeface="Arial" panose="020B0604020202020204" pitchFamily="34" charset="0"/>
                <a:cs typeface="Arial" panose="020B0604020202020204" pitchFamily="34" charset="0"/>
              </a:rPr>
              <a:t>Remained as prime minister until 1945.</a:t>
            </a:r>
          </a:p>
          <a:p>
            <a:r>
              <a:rPr lang="en-US" sz="3200" dirty="0">
                <a:solidFill>
                  <a:schemeClr val="bg1"/>
                </a:solidFill>
                <a:latin typeface="Arial" panose="020B0604020202020204" pitchFamily="34" charset="0"/>
                <a:cs typeface="Arial" panose="020B0604020202020204" pitchFamily="34" charset="0"/>
              </a:rPr>
              <a:t>Famous for his speeches.</a:t>
            </a:r>
          </a:p>
          <a:p>
            <a:endParaRPr lang="en-US" sz="3200" dirty="0">
              <a:solidFill>
                <a:schemeClr val="bg1"/>
              </a:solidFill>
              <a:latin typeface="Arial" panose="020B0604020202020204" pitchFamily="34" charset="0"/>
              <a:cs typeface="Arial" panose="020B0604020202020204" pitchFamily="34" charset="0"/>
            </a:endParaRPr>
          </a:p>
          <a:p>
            <a:endParaRPr lang="en-US" sz="3200" dirty="0">
              <a:solidFill>
                <a:schemeClr val="bg1"/>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stretch>
            <a:fillRect/>
          </a:stretch>
        </p:blipFill>
        <p:spPr>
          <a:xfrm>
            <a:off x="7847464" y="1888447"/>
            <a:ext cx="2906972" cy="3046988"/>
          </a:xfrm>
          <a:prstGeom prst="rect">
            <a:avLst/>
          </a:prstGeom>
        </p:spPr>
      </p:pic>
    </p:spTree>
    <p:extLst>
      <p:ext uri="{BB962C8B-B14F-4D97-AF65-F5344CB8AC3E}">
        <p14:creationId xmlns:p14="http://schemas.microsoft.com/office/powerpoint/2010/main" val="5850699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6965996" y="1676359"/>
            <a:ext cx="4061395" cy="751534"/>
          </a:xfrm>
        </p:spPr>
        <p:txBody>
          <a:bodyPr>
            <a:normAutofit fontScale="90000"/>
          </a:bodyPr>
          <a:lstStyle/>
          <a:p>
            <a:r>
              <a:rPr lang="en-US" b="1" dirty="0"/>
              <a:t>Leadership Traits in Practice </a:t>
            </a:r>
            <a:r>
              <a:rPr lang="en-US" sz="2700" b="1" dirty="0"/>
              <a:t>(4 of 12)</a:t>
            </a:r>
          </a:p>
        </p:txBody>
      </p:sp>
      <p:sp>
        <p:nvSpPr>
          <p:cNvPr id="6" name="Footer Placeholder 5"/>
          <p:cNvSpPr>
            <a:spLocks noGrp="1"/>
          </p:cNvSpPr>
          <p:nvPr>
            <p:ph type="ftr" sz="quarter" idx="11"/>
          </p:nvPr>
        </p:nvSpPr>
        <p:spPr/>
        <p:txBody>
          <a:bodyPr/>
          <a:lstStyle/>
          <a:p>
            <a:r>
              <a:rPr lang="en-US" dirty="0"/>
              <a:t>Author, Title and Edition. © SAGE Publications, 2018.</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23</a:t>
            </a:fld>
            <a:endParaRPr lang="en-US"/>
          </a:p>
        </p:txBody>
      </p:sp>
      <p:sp>
        <p:nvSpPr>
          <p:cNvPr id="2" name="Rectangle 1"/>
          <p:cNvSpPr/>
          <p:nvPr/>
        </p:nvSpPr>
        <p:spPr>
          <a:xfrm>
            <a:off x="591403" y="1676359"/>
            <a:ext cx="4676633" cy="3416320"/>
          </a:xfrm>
          <a:prstGeom prst="rect">
            <a:avLst/>
          </a:prstGeom>
        </p:spPr>
        <p:txBody>
          <a:bodyPr wrap="square">
            <a:spAutoFit/>
          </a:bodyPr>
          <a:lstStyle/>
          <a:p>
            <a:r>
              <a:rPr lang="en-US" sz="2400" b="1" dirty="0">
                <a:solidFill>
                  <a:schemeClr val="bg1"/>
                </a:solidFill>
                <a:latin typeface="Arial" panose="020B0604020202020204" pitchFamily="34" charset="0"/>
                <a:cs typeface="Arial" panose="020B0604020202020204" pitchFamily="34" charset="0"/>
              </a:rPr>
              <a:t>Winston Churchill </a:t>
            </a:r>
            <a:r>
              <a:rPr lang="en-US" sz="2400" dirty="0">
                <a:solidFill>
                  <a:schemeClr val="bg1"/>
                </a:solidFill>
                <a:latin typeface="Arial" panose="020B0604020202020204" pitchFamily="34" charset="0"/>
                <a:cs typeface="Arial" panose="020B0604020202020204" pitchFamily="34" charset="0"/>
              </a:rPr>
              <a:t>(1874–1965) Traits and Characteristics:</a:t>
            </a:r>
          </a:p>
          <a:p>
            <a:endParaRPr lang="en-US" sz="2400" dirty="0">
              <a:solidFill>
                <a:schemeClr val="bg1"/>
              </a:solidFill>
              <a:latin typeface="Arial" panose="020B0604020202020204" pitchFamily="34" charset="0"/>
              <a:cs typeface="Arial" panose="020B0604020202020204" pitchFamily="34" charset="0"/>
            </a:endParaRPr>
          </a:p>
          <a:p>
            <a:r>
              <a:rPr lang="en-US" sz="2400" dirty="0">
                <a:solidFill>
                  <a:schemeClr val="bg1"/>
                </a:solidFill>
                <a:latin typeface="Arial" panose="020B0604020202020204" pitchFamily="34" charset="0"/>
                <a:cs typeface="Arial" panose="020B0604020202020204" pitchFamily="34" charset="0"/>
              </a:rPr>
              <a:t>Remarkable leadership.</a:t>
            </a:r>
          </a:p>
          <a:p>
            <a:r>
              <a:rPr lang="en-US" sz="2400" dirty="0">
                <a:solidFill>
                  <a:schemeClr val="bg1"/>
                </a:solidFill>
                <a:latin typeface="Arial" panose="020B0604020202020204" pitchFamily="34" charset="0"/>
                <a:cs typeface="Arial" panose="020B0604020202020204" pitchFamily="34" charset="0"/>
              </a:rPr>
              <a:t>Emerged as leader due to uniquely gifts. </a:t>
            </a:r>
          </a:p>
          <a:p>
            <a:r>
              <a:rPr lang="en-US" sz="2400" dirty="0">
                <a:solidFill>
                  <a:schemeClr val="bg1"/>
                </a:solidFill>
                <a:latin typeface="Arial" panose="020B0604020202020204" pitchFamily="34" charset="0"/>
                <a:cs typeface="Arial" panose="020B0604020202020204" pitchFamily="34" charset="0"/>
              </a:rPr>
              <a:t>Plain speaking and ambitious.</a:t>
            </a:r>
          </a:p>
          <a:p>
            <a:r>
              <a:rPr lang="en-US" sz="2400" dirty="0">
                <a:solidFill>
                  <a:schemeClr val="bg1"/>
                </a:solidFill>
                <a:latin typeface="Arial" panose="020B0604020202020204" pitchFamily="34" charset="0"/>
                <a:cs typeface="Arial" panose="020B0604020202020204" pitchFamily="34" charset="0"/>
              </a:rPr>
              <a:t>Opposite opinions about him.</a:t>
            </a:r>
          </a:p>
          <a:p>
            <a:r>
              <a:rPr lang="en-US" sz="2400" dirty="0">
                <a:solidFill>
                  <a:schemeClr val="bg1"/>
                </a:solidFill>
                <a:latin typeface="Arial" panose="020B0604020202020204" pitchFamily="34" charset="0"/>
                <a:cs typeface="Arial" panose="020B0604020202020204" pitchFamily="34" charset="0"/>
              </a:rPr>
              <a:t>Masterful use of language.</a:t>
            </a:r>
          </a:p>
        </p:txBody>
      </p:sp>
      <p:pic>
        <p:nvPicPr>
          <p:cNvPr id="3" name="Picture 2"/>
          <p:cNvPicPr>
            <a:picLocks noChangeAspect="1"/>
          </p:cNvPicPr>
          <p:nvPr/>
        </p:nvPicPr>
        <p:blipFill>
          <a:blip r:embed="rId3"/>
          <a:stretch>
            <a:fillRect/>
          </a:stretch>
        </p:blipFill>
        <p:spPr>
          <a:xfrm>
            <a:off x="7712724" y="3023984"/>
            <a:ext cx="2908044" cy="3048264"/>
          </a:xfrm>
          <a:prstGeom prst="rect">
            <a:avLst/>
          </a:prstGeom>
        </p:spPr>
      </p:pic>
    </p:spTree>
    <p:extLst>
      <p:ext uri="{BB962C8B-B14F-4D97-AF65-F5344CB8AC3E}">
        <p14:creationId xmlns:p14="http://schemas.microsoft.com/office/powerpoint/2010/main" val="1968456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752901" y="2605298"/>
            <a:ext cx="3914633" cy="751534"/>
          </a:xfrm>
        </p:spPr>
        <p:txBody>
          <a:bodyPr>
            <a:normAutofit fontScale="90000"/>
          </a:bodyPr>
          <a:lstStyle/>
          <a:p>
            <a:r>
              <a:rPr lang="en-US" b="1" dirty="0">
                <a:solidFill>
                  <a:srgbClr val="FFFF00"/>
                </a:solidFill>
              </a:rPr>
              <a:t>Leadership Traits in Practice </a:t>
            </a:r>
            <a:r>
              <a:rPr lang="en-US" sz="2700" b="1" dirty="0">
                <a:solidFill>
                  <a:srgbClr val="FFFF00"/>
                </a:solidFill>
              </a:rPr>
              <a:t>(5 of 12)</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24</a:t>
            </a:fld>
            <a:endParaRPr lang="en-US"/>
          </a:p>
        </p:txBody>
      </p:sp>
      <p:sp>
        <p:nvSpPr>
          <p:cNvPr id="2" name="Rectangle 1"/>
          <p:cNvSpPr/>
          <p:nvPr/>
        </p:nvSpPr>
        <p:spPr>
          <a:xfrm>
            <a:off x="6509982" y="1238645"/>
            <a:ext cx="5581934" cy="4524315"/>
          </a:xfrm>
          <a:prstGeom prst="rect">
            <a:avLst/>
          </a:prstGeom>
          <a:solidFill>
            <a:schemeClr val="accent1">
              <a:lumMod val="50000"/>
            </a:schemeClr>
          </a:solidFill>
        </p:spPr>
        <p:txBody>
          <a:bodyPr wrap="square">
            <a:spAutoFit/>
          </a:bodyPr>
          <a:lstStyle/>
          <a:p>
            <a:r>
              <a:rPr lang="en-US" sz="3200" b="1" dirty="0">
                <a:solidFill>
                  <a:srgbClr val="FFC000"/>
                </a:solidFill>
                <a:latin typeface="Arial" panose="020B0604020202020204" pitchFamily="34" charset="0"/>
                <a:cs typeface="Arial" panose="020B0604020202020204" pitchFamily="34" charset="0"/>
              </a:rPr>
              <a:t>Mother Teresa </a:t>
            </a:r>
            <a:r>
              <a:rPr lang="en-US" sz="3200" dirty="0">
                <a:solidFill>
                  <a:srgbClr val="FFC000"/>
                </a:solidFill>
                <a:latin typeface="Arial" panose="020B0604020202020204" pitchFamily="34" charset="0"/>
                <a:cs typeface="Arial" panose="020B0604020202020204" pitchFamily="34" charset="0"/>
              </a:rPr>
              <a:t>(1910–1997)</a:t>
            </a:r>
          </a:p>
          <a:p>
            <a:r>
              <a:rPr lang="en-US" sz="3200" dirty="0">
                <a:solidFill>
                  <a:srgbClr val="FFC000"/>
                </a:solidFill>
                <a:latin typeface="Arial" panose="020B0604020202020204" pitchFamily="34" charset="0"/>
                <a:cs typeface="Arial" panose="020B0604020202020204" pitchFamily="34" charset="0"/>
              </a:rPr>
              <a:t>Noble Peace Prize in 1979.</a:t>
            </a:r>
          </a:p>
          <a:p>
            <a:r>
              <a:rPr lang="en-US" sz="3200" dirty="0">
                <a:solidFill>
                  <a:srgbClr val="FFC000"/>
                </a:solidFill>
                <a:latin typeface="Arial" panose="020B0604020202020204" pitchFamily="34" charset="0"/>
                <a:cs typeface="Arial" panose="020B0604020202020204" pitchFamily="34" charset="0"/>
              </a:rPr>
              <a:t>The Missionaries of Charity.</a:t>
            </a:r>
          </a:p>
          <a:p>
            <a:r>
              <a:rPr lang="en-US" sz="3200" dirty="0">
                <a:solidFill>
                  <a:srgbClr val="FFC000"/>
                </a:solidFill>
                <a:latin typeface="Arial" panose="020B0604020202020204" pitchFamily="34" charset="0"/>
                <a:cs typeface="Arial" panose="020B0604020202020204" pitchFamily="34" charset="0"/>
              </a:rPr>
              <a:t>Remained actively involved in work.</a:t>
            </a:r>
          </a:p>
          <a:p>
            <a:endParaRPr lang="en-US" sz="3200" dirty="0">
              <a:solidFill>
                <a:srgbClr val="FFC000"/>
              </a:solidFill>
              <a:latin typeface="Arial" panose="020B0604020202020204" pitchFamily="34" charset="0"/>
              <a:cs typeface="Arial" panose="020B0604020202020204" pitchFamily="34" charset="0"/>
            </a:endParaRPr>
          </a:p>
          <a:p>
            <a:endParaRPr lang="en-US" sz="3200" dirty="0">
              <a:solidFill>
                <a:srgbClr val="FFC000"/>
              </a:solidFill>
              <a:latin typeface="Arial" panose="020B0604020202020204" pitchFamily="34" charset="0"/>
              <a:cs typeface="Arial" panose="020B0604020202020204" pitchFamily="34" charset="0"/>
            </a:endParaRPr>
          </a:p>
          <a:p>
            <a:endParaRPr lang="en-US" sz="3200" dirty="0">
              <a:solidFill>
                <a:srgbClr val="FFC000"/>
              </a:solidFill>
              <a:latin typeface="Arial" panose="020B0604020202020204" pitchFamily="34" charset="0"/>
              <a:cs typeface="Arial" panose="020B0604020202020204" pitchFamily="34" charset="0"/>
            </a:endParaRPr>
          </a:p>
          <a:p>
            <a:endParaRPr lang="en-US" sz="3200" dirty="0">
              <a:solidFill>
                <a:srgbClr val="FFC000"/>
              </a:solidFill>
              <a:latin typeface="Arial" panose="020B0604020202020204" pitchFamily="34" charset="0"/>
              <a:cs typeface="Arial" panose="020B0604020202020204" pitchFamily="34" charset="0"/>
            </a:endParaRPr>
          </a:p>
        </p:txBody>
      </p:sp>
      <p:pic>
        <p:nvPicPr>
          <p:cNvPr id="6" name="Picture 2" descr="Why We&amp;#39;re Called Mother Teresa | Mother Teresa Catholic Element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29174" y="3555053"/>
            <a:ext cx="2397004" cy="2207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61308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5147480" y="639835"/>
            <a:ext cx="3955576" cy="736462"/>
          </a:xfrm>
        </p:spPr>
        <p:txBody>
          <a:bodyPr>
            <a:normAutofit fontScale="90000"/>
          </a:bodyPr>
          <a:lstStyle/>
          <a:p>
            <a:pPr algn="ctr"/>
            <a:r>
              <a:rPr lang="en-US" b="1" dirty="0"/>
              <a:t>Leadership Traits in Practice </a:t>
            </a:r>
            <a:r>
              <a:rPr lang="en-US" sz="2700" b="1" dirty="0"/>
              <a:t>(6 of 12)</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25</a:t>
            </a:fld>
            <a:endParaRPr lang="en-US"/>
          </a:p>
        </p:txBody>
      </p:sp>
      <p:sp>
        <p:nvSpPr>
          <p:cNvPr id="2" name="Rectangle 1"/>
          <p:cNvSpPr/>
          <p:nvPr/>
        </p:nvSpPr>
        <p:spPr>
          <a:xfrm>
            <a:off x="536812" y="2046869"/>
            <a:ext cx="11118376" cy="2677656"/>
          </a:xfrm>
          <a:prstGeom prst="rect">
            <a:avLst/>
          </a:prstGeom>
          <a:solidFill>
            <a:schemeClr val="bg2">
              <a:lumMod val="10000"/>
            </a:schemeClr>
          </a:solidFill>
        </p:spPr>
        <p:txBody>
          <a:bodyPr wrap="square">
            <a:spAutoFit/>
          </a:bodyPr>
          <a:lstStyle/>
          <a:p>
            <a:r>
              <a:rPr lang="en-US" sz="2800" b="1" dirty="0">
                <a:solidFill>
                  <a:schemeClr val="bg1"/>
                </a:solidFill>
                <a:latin typeface="Arial" panose="020B0604020202020204" pitchFamily="34" charset="0"/>
                <a:cs typeface="Arial" panose="020B0604020202020204" pitchFamily="34" charset="0"/>
              </a:rPr>
              <a:t>Mother Teresa </a:t>
            </a:r>
            <a:r>
              <a:rPr lang="en-US" sz="2800" dirty="0">
                <a:solidFill>
                  <a:schemeClr val="bg1"/>
                </a:solidFill>
                <a:latin typeface="Arial" panose="020B0604020202020204" pitchFamily="34" charset="0"/>
                <a:cs typeface="Arial" panose="020B0604020202020204" pitchFamily="34" charset="0"/>
              </a:rPr>
              <a:t>(1910–1997) Traits and Characteristics:</a:t>
            </a:r>
          </a:p>
          <a:p>
            <a:endParaRPr lang="en-US" sz="2800" dirty="0">
              <a:solidFill>
                <a:schemeClr val="bg1"/>
              </a:solidFill>
              <a:latin typeface="Arial" panose="020B0604020202020204" pitchFamily="34" charset="0"/>
              <a:cs typeface="Arial" panose="020B0604020202020204" pitchFamily="34" charset="0"/>
            </a:endParaRPr>
          </a:p>
          <a:p>
            <a:r>
              <a:rPr lang="en-US" sz="2800" dirty="0">
                <a:solidFill>
                  <a:schemeClr val="bg1"/>
                </a:solidFill>
                <a:latin typeface="Arial" panose="020B0604020202020204" pitchFamily="34" charset="0"/>
                <a:cs typeface="Arial" panose="020B0604020202020204" pitchFamily="34" charset="0"/>
              </a:rPr>
              <a:t>Simple and humble woman. </a:t>
            </a:r>
          </a:p>
          <a:p>
            <a:r>
              <a:rPr lang="en-US" sz="2800" dirty="0">
                <a:solidFill>
                  <a:schemeClr val="bg1"/>
                </a:solidFill>
                <a:latin typeface="Arial" panose="020B0604020202020204" pitchFamily="34" charset="0"/>
                <a:cs typeface="Arial" panose="020B0604020202020204" pitchFamily="34" charset="0"/>
              </a:rPr>
              <a:t>Stayed focused on her goal.</a:t>
            </a:r>
          </a:p>
          <a:p>
            <a:r>
              <a:rPr lang="en-US" sz="2800" dirty="0">
                <a:solidFill>
                  <a:schemeClr val="bg1"/>
                </a:solidFill>
                <a:latin typeface="Arial" panose="020B0604020202020204" pitchFamily="34" charset="0"/>
                <a:cs typeface="Arial" panose="020B0604020202020204" pitchFamily="34" charset="0"/>
              </a:rPr>
              <a:t>Strong will.</a:t>
            </a:r>
          </a:p>
          <a:p>
            <a:r>
              <a:rPr lang="en-US" sz="2800" dirty="0">
                <a:solidFill>
                  <a:schemeClr val="bg1"/>
                </a:solidFill>
                <a:latin typeface="Arial" panose="020B0604020202020204" pitchFamily="34" charset="0"/>
                <a:cs typeface="Arial" panose="020B0604020202020204" pitchFamily="34" charset="0"/>
              </a:rPr>
              <a:t>Practiced what she preached.</a:t>
            </a:r>
          </a:p>
        </p:txBody>
      </p:sp>
      <p:pic>
        <p:nvPicPr>
          <p:cNvPr id="3074" name="Picture 2" descr="Why We&amp;#39;re Called Mother Teresa | Mother Teresa Catholic Element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8184" y="2516618"/>
            <a:ext cx="2397004" cy="22079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780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787857" y="1445238"/>
            <a:ext cx="8777785" cy="670726"/>
          </a:xfrm>
        </p:spPr>
        <p:txBody>
          <a:bodyPr>
            <a:normAutofit fontScale="90000"/>
          </a:bodyPr>
          <a:lstStyle/>
          <a:p>
            <a:r>
              <a:rPr lang="en-US" b="1" dirty="0">
                <a:solidFill>
                  <a:srgbClr val="FFC000"/>
                </a:solidFill>
                <a:latin typeface="Arial" panose="020B0604020202020204" pitchFamily="34" charset="0"/>
                <a:cs typeface="Arial" panose="020B0604020202020204" pitchFamily="34" charset="0"/>
              </a:rPr>
              <a:t>Leadership Traits in Practice </a:t>
            </a:r>
            <a:r>
              <a:rPr lang="en-US" sz="2700" b="1" dirty="0">
                <a:solidFill>
                  <a:srgbClr val="FFC000"/>
                </a:solidFill>
                <a:latin typeface="Arial" panose="020B0604020202020204" pitchFamily="34" charset="0"/>
                <a:cs typeface="Arial" panose="020B0604020202020204" pitchFamily="34" charset="0"/>
              </a:rPr>
              <a:t>(7 of 12)</a:t>
            </a:r>
          </a:p>
        </p:txBody>
      </p:sp>
      <p:sp>
        <p:nvSpPr>
          <p:cNvPr id="9" name="Content Placeholder 8"/>
          <p:cNvSpPr>
            <a:spLocks noGrp="1"/>
          </p:cNvSpPr>
          <p:nvPr>
            <p:ph idx="1"/>
          </p:nvPr>
        </p:nvSpPr>
        <p:spPr>
          <a:xfrm>
            <a:off x="1033817" y="2466770"/>
            <a:ext cx="10124365" cy="2337241"/>
          </a:xfrm>
          <a:solidFill>
            <a:schemeClr val="tx2">
              <a:lumMod val="75000"/>
            </a:schemeClr>
          </a:solidFill>
        </p:spPr>
        <p:txBody>
          <a:bodyPr>
            <a:normAutofit/>
          </a:bodyPr>
          <a:lstStyle/>
          <a:p>
            <a:r>
              <a:rPr lang="en-US" sz="3200" b="1" dirty="0"/>
              <a:t>Bill Gates </a:t>
            </a:r>
            <a:r>
              <a:rPr lang="en-US" sz="3200" dirty="0"/>
              <a:t>(1955–)</a:t>
            </a:r>
          </a:p>
          <a:p>
            <a:r>
              <a:rPr lang="en-US" sz="3200" dirty="0"/>
              <a:t>Self-made man.</a:t>
            </a:r>
          </a:p>
          <a:p>
            <a:r>
              <a:rPr lang="en-US" sz="3200" dirty="0"/>
              <a:t>Cofounded Microsoft in 1975.</a:t>
            </a:r>
          </a:p>
          <a:p>
            <a:r>
              <a:rPr lang="en-US" sz="3200" dirty="0"/>
              <a:t>Bill &amp; Melinda Gates Foundation in 2000. </a:t>
            </a:r>
          </a:p>
          <a:p>
            <a:endParaRPr lang="en-US" sz="3200"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26</a:t>
            </a:fld>
            <a:endParaRPr lang="en-US"/>
          </a:p>
        </p:txBody>
      </p:sp>
      <p:pic>
        <p:nvPicPr>
          <p:cNvPr id="5" name="Picture 2" descr="Bill Gates warns of pandemics potentially far worse than Covid | Financial  Tim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57189" y="2466770"/>
            <a:ext cx="3328741" cy="2337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0798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2166261" y="1354929"/>
            <a:ext cx="8229600" cy="624559"/>
          </a:xfrm>
        </p:spPr>
        <p:txBody>
          <a:bodyPr>
            <a:normAutofit/>
          </a:bodyPr>
          <a:lstStyle/>
          <a:p>
            <a:r>
              <a:rPr lang="en-US" sz="3600" b="1" dirty="0">
                <a:solidFill>
                  <a:srgbClr val="FFC000"/>
                </a:solidFill>
                <a:latin typeface="Arial" panose="020B0604020202020204" pitchFamily="34" charset="0"/>
                <a:cs typeface="Arial" panose="020B0604020202020204" pitchFamily="34" charset="0"/>
              </a:rPr>
              <a:t>Leadership Traits in Practice </a:t>
            </a:r>
            <a:r>
              <a:rPr lang="en-US" sz="2000" b="1" dirty="0">
                <a:solidFill>
                  <a:srgbClr val="FFC000"/>
                </a:solidFill>
                <a:latin typeface="Arial" panose="020B0604020202020204" pitchFamily="34" charset="0"/>
                <a:cs typeface="Arial" panose="020B0604020202020204" pitchFamily="34" charset="0"/>
              </a:rPr>
              <a:t>(8 of 12)</a:t>
            </a:r>
          </a:p>
        </p:txBody>
      </p:sp>
      <p:sp>
        <p:nvSpPr>
          <p:cNvPr id="9" name="Content Placeholder 8"/>
          <p:cNvSpPr>
            <a:spLocks noGrp="1"/>
          </p:cNvSpPr>
          <p:nvPr>
            <p:ph idx="1"/>
          </p:nvPr>
        </p:nvSpPr>
        <p:spPr>
          <a:xfrm>
            <a:off x="617240" y="2296235"/>
            <a:ext cx="10972800" cy="4391167"/>
          </a:xfrm>
          <a:solidFill>
            <a:schemeClr val="accent1">
              <a:lumMod val="50000"/>
            </a:schemeClr>
          </a:solidFill>
        </p:spPr>
        <p:txBody>
          <a:bodyPr>
            <a:normAutofit/>
          </a:bodyPr>
          <a:lstStyle/>
          <a:p>
            <a:r>
              <a:rPr lang="en-US" b="1" dirty="0">
                <a:latin typeface="Arial" panose="020B0604020202020204" pitchFamily="34" charset="0"/>
                <a:cs typeface="Arial" panose="020B0604020202020204" pitchFamily="34" charset="0"/>
              </a:rPr>
              <a:t>Bill Gates </a:t>
            </a:r>
            <a:r>
              <a:rPr lang="en-US" dirty="0">
                <a:latin typeface="Arial" panose="020B0604020202020204" pitchFamily="34" charset="0"/>
                <a:cs typeface="Arial" panose="020B0604020202020204" pitchFamily="34" charset="0"/>
              </a:rPr>
              <a:t>(1955–) Traits and Characteristics:</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Intelligent and a visionary.</a:t>
            </a:r>
          </a:p>
          <a:p>
            <a:r>
              <a:rPr lang="en-US" dirty="0">
                <a:latin typeface="Arial" panose="020B0604020202020204" pitchFamily="34" charset="0"/>
                <a:cs typeface="Arial" panose="020B0604020202020204" pitchFamily="34" charset="0"/>
              </a:rPr>
              <a:t>Task oriented and diligent.</a:t>
            </a:r>
          </a:p>
          <a:p>
            <a:r>
              <a:rPr lang="en-US" dirty="0">
                <a:latin typeface="Arial" panose="020B0604020202020204" pitchFamily="34" charset="0"/>
                <a:cs typeface="Arial" panose="020B0604020202020204" pitchFamily="34" charset="0"/>
              </a:rPr>
              <a:t>Focused and aggressive.</a:t>
            </a:r>
          </a:p>
          <a:p>
            <a:r>
              <a:rPr lang="en-US" dirty="0">
                <a:latin typeface="Arial" panose="020B0604020202020204" pitchFamily="34" charset="0"/>
                <a:cs typeface="Arial" panose="020B0604020202020204" pitchFamily="34" charset="0"/>
              </a:rPr>
              <a:t>Personal style.</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27</a:t>
            </a:fld>
            <a:endParaRPr lang="en-US"/>
          </a:p>
        </p:txBody>
      </p:sp>
      <p:pic>
        <p:nvPicPr>
          <p:cNvPr id="2050" name="Picture 2" descr="Bill Gates warns of pandemics potentially far worse than Covid | Financial  Tim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3134" y="3024404"/>
            <a:ext cx="5216906" cy="36629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79928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6501767" y="933824"/>
            <a:ext cx="5202578" cy="2792015"/>
          </a:xfrm>
          <a:prstGeom prst="rect">
            <a:avLst/>
          </a:prstGeom>
        </p:spPr>
      </p:pic>
      <p:sp>
        <p:nvSpPr>
          <p:cNvPr id="8" name="Title 7"/>
          <p:cNvSpPr>
            <a:spLocks noGrp="1"/>
          </p:cNvSpPr>
          <p:nvPr>
            <p:ph type="title"/>
          </p:nvPr>
        </p:nvSpPr>
        <p:spPr>
          <a:xfrm>
            <a:off x="512928" y="2062538"/>
            <a:ext cx="4659573" cy="1240219"/>
          </a:xfrm>
        </p:spPr>
        <p:txBody>
          <a:bodyPr>
            <a:normAutofit fontScale="90000"/>
          </a:bodyPr>
          <a:lstStyle/>
          <a:p>
            <a:pPr algn="ctr"/>
            <a:r>
              <a:rPr lang="en-US" b="1" dirty="0">
                <a:solidFill>
                  <a:srgbClr val="FFC000"/>
                </a:solidFill>
                <a:latin typeface="Arial" panose="020B0604020202020204" pitchFamily="34" charset="0"/>
                <a:cs typeface="Arial" panose="020B0604020202020204" pitchFamily="34" charset="0"/>
              </a:rPr>
              <a:t>Leadership Traits in Practice </a:t>
            </a:r>
            <a:r>
              <a:rPr lang="en-US" sz="2700" b="1" dirty="0">
                <a:solidFill>
                  <a:srgbClr val="FFC000"/>
                </a:solidFill>
                <a:latin typeface="Arial" panose="020B0604020202020204" pitchFamily="34" charset="0"/>
                <a:cs typeface="Arial" panose="020B0604020202020204" pitchFamily="34" charset="0"/>
              </a:rPr>
              <a:t>(9 of 12)</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28</a:t>
            </a:fld>
            <a:endParaRPr lang="en-US"/>
          </a:p>
        </p:txBody>
      </p:sp>
      <p:sp>
        <p:nvSpPr>
          <p:cNvPr id="2" name="Rectangle 1"/>
          <p:cNvSpPr/>
          <p:nvPr/>
        </p:nvSpPr>
        <p:spPr>
          <a:xfrm>
            <a:off x="6596419" y="3725839"/>
            <a:ext cx="5595581" cy="2554545"/>
          </a:xfrm>
          <a:prstGeom prst="rect">
            <a:avLst/>
          </a:prstGeom>
        </p:spPr>
        <p:txBody>
          <a:bodyPr wrap="square">
            <a:spAutoFit/>
          </a:bodyPr>
          <a:lstStyle/>
          <a:p>
            <a:r>
              <a:rPr lang="en-US" sz="3200" b="1" dirty="0">
                <a:latin typeface="Arial" panose="020B0604020202020204" pitchFamily="34" charset="0"/>
                <a:cs typeface="Arial" panose="020B0604020202020204" pitchFamily="34" charset="0"/>
              </a:rPr>
              <a:t>Oprah Winfrey (1954–)</a:t>
            </a:r>
          </a:p>
          <a:p>
            <a:r>
              <a:rPr lang="en-US" sz="3200" b="1" dirty="0">
                <a:latin typeface="Arial" panose="020B0604020202020204" pitchFamily="34" charset="0"/>
                <a:cs typeface="Arial" panose="020B0604020202020204" pitchFamily="34" charset="0"/>
              </a:rPr>
              <a:t>Powerful and influential. </a:t>
            </a:r>
          </a:p>
          <a:p>
            <a:r>
              <a:rPr lang="en-US" sz="3200" b="1" dirty="0">
                <a:latin typeface="Arial" panose="020B0604020202020204" pitchFamily="34" charset="0"/>
                <a:cs typeface="Arial" panose="020B0604020202020204" pitchFamily="34" charset="0"/>
              </a:rPr>
              <a:t>Honors student. </a:t>
            </a:r>
          </a:p>
          <a:p>
            <a:r>
              <a:rPr lang="en-US" sz="3200" b="1" i="1" dirty="0">
                <a:latin typeface="Arial" panose="020B0604020202020204" pitchFamily="34" charset="0"/>
                <a:cs typeface="Arial" panose="020B0604020202020204" pitchFamily="34" charset="0"/>
              </a:rPr>
              <a:t>Oprah Winfrey Show.</a:t>
            </a:r>
          </a:p>
          <a:p>
            <a:r>
              <a:rPr lang="en-US" sz="3200" b="1" dirty="0">
                <a:latin typeface="Arial" panose="020B0604020202020204" pitchFamily="34" charset="0"/>
                <a:cs typeface="Arial" panose="020B0604020202020204" pitchFamily="34" charset="0"/>
              </a:rPr>
              <a:t>Held many roles in media.</a:t>
            </a:r>
          </a:p>
        </p:txBody>
      </p:sp>
    </p:spTree>
    <p:extLst>
      <p:ext uri="{BB962C8B-B14F-4D97-AF65-F5344CB8AC3E}">
        <p14:creationId xmlns:p14="http://schemas.microsoft.com/office/powerpoint/2010/main" val="1990640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2142377" y="1316202"/>
            <a:ext cx="8686800" cy="670726"/>
          </a:xfrm>
        </p:spPr>
        <p:txBody>
          <a:bodyPr>
            <a:normAutofit fontScale="90000"/>
          </a:bodyPr>
          <a:lstStyle/>
          <a:p>
            <a:r>
              <a:rPr lang="en-US" b="1" dirty="0">
                <a:solidFill>
                  <a:srgbClr val="FFC000"/>
                </a:solidFill>
                <a:latin typeface="Arial" panose="020B0604020202020204" pitchFamily="34" charset="0"/>
                <a:cs typeface="Arial" panose="020B0604020202020204" pitchFamily="34" charset="0"/>
              </a:rPr>
              <a:t>Leadership Traits in Practice </a:t>
            </a:r>
            <a:r>
              <a:rPr lang="en-US" sz="2700" b="1" dirty="0">
                <a:solidFill>
                  <a:srgbClr val="FFC000"/>
                </a:solidFill>
                <a:latin typeface="Arial" panose="020B0604020202020204" pitchFamily="34" charset="0"/>
                <a:cs typeface="Arial" panose="020B0604020202020204" pitchFamily="34" charset="0"/>
              </a:rPr>
              <a:t>(10 of 12)</a:t>
            </a:r>
          </a:p>
        </p:txBody>
      </p:sp>
      <p:sp>
        <p:nvSpPr>
          <p:cNvPr id="9" name="Content Placeholder 8"/>
          <p:cNvSpPr>
            <a:spLocks noGrp="1"/>
          </p:cNvSpPr>
          <p:nvPr>
            <p:ph idx="1"/>
          </p:nvPr>
        </p:nvSpPr>
        <p:spPr>
          <a:xfrm>
            <a:off x="637710" y="2302997"/>
            <a:ext cx="11031125" cy="3060573"/>
          </a:xfrm>
          <a:solidFill>
            <a:schemeClr val="tx2">
              <a:lumMod val="75000"/>
            </a:schemeClr>
          </a:solidFill>
        </p:spPr>
        <p:txBody>
          <a:bodyPr>
            <a:normAutofit/>
          </a:bodyPr>
          <a:lstStyle/>
          <a:p>
            <a:r>
              <a:rPr lang="en-US" b="1" dirty="0"/>
              <a:t>Oprah Winfrey </a:t>
            </a:r>
            <a:r>
              <a:rPr lang="en-US" dirty="0"/>
              <a:t>(1954–) Traits and Characteristics:</a:t>
            </a:r>
          </a:p>
          <a:p>
            <a:endParaRPr lang="en-US" dirty="0"/>
          </a:p>
          <a:p>
            <a:r>
              <a:rPr lang="en-US" dirty="0"/>
              <a:t>Excellent communicator.</a:t>
            </a:r>
          </a:p>
          <a:p>
            <a:r>
              <a:rPr lang="en-US" dirty="0"/>
              <a:t>Intelligent and well read.</a:t>
            </a:r>
          </a:p>
          <a:p>
            <a:r>
              <a:rPr lang="en-US" dirty="0"/>
              <a:t>Spontaneous and expressive.</a:t>
            </a:r>
          </a:p>
        </p:txBody>
      </p:sp>
      <p:sp>
        <p:nvSpPr>
          <p:cNvPr id="7" name="Slide Number Placeholder 6"/>
          <p:cNvSpPr>
            <a:spLocks noGrp="1"/>
          </p:cNvSpPr>
          <p:nvPr>
            <p:ph type="sldNum" sz="quarter" idx="12"/>
          </p:nvPr>
        </p:nvSpPr>
        <p:spPr/>
        <p:txBody>
          <a:bodyPr/>
          <a:lstStyle/>
          <a:p>
            <a:fld id="{B6F15528-21DE-4FAA-801E-634DDDAF4B2B}" type="slidenum">
              <a:rPr lang="en-US" smtClean="0"/>
              <a:pPr/>
              <a:t>29</a:t>
            </a:fld>
            <a:endParaRPr lang="en-US"/>
          </a:p>
        </p:txBody>
      </p:sp>
      <p:pic>
        <p:nvPicPr>
          <p:cNvPr id="2" name="Picture 1"/>
          <p:cNvPicPr>
            <a:picLocks noChangeAspect="1"/>
          </p:cNvPicPr>
          <p:nvPr/>
        </p:nvPicPr>
        <p:blipFill>
          <a:blip r:embed="rId3"/>
          <a:stretch>
            <a:fillRect/>
          </a:stretch>
        </p:blipFill>
        <p:spPr>
          <a:xfrm>
            <a:off x="7930202" y="2302997"/>
            <a:ext cx="3738633" cy="3060573"/>
          </a:xfrm>
          <a:prstGeom prst="rect">
            <a:avLst/>
          </a:prstGeom>
        </p:spPr>
      </p:pic>
    </p:spTree>
    <p:extLst>
      <p:ext uri="{BB962C8B-B14F-4D97-AF65-F5344CB8AC3E}">
        <p14:creationId xmlns:p14="http://schemas.microsoft.com/office/powerpoint/2010/main" val="32727276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625522" y="1487606"/>
            <a:ext cx="4792639" cy="655654"/>
          </a:xfrm>
        </p:spPr>
        <p:txBody>
          <a:bodyPr>
            <a:normAutofit fontScale="90000"/>
          </a:bodyPr>
          <a:lstStyle/>
          <a:p>
            <a:pPr algn="ctr"/>
            <a:r>
              <a:rPr lang="en-US" b="1" dirty="0">
                <a:solidFill>
                  <a:srgbClr val="FFC000"/>
                </a:solidFill>
                <a:latin typeface="Arial" panose="020B0604020202020204" pitchFamily="34" charset="0"/>
                <a:cs typeface="Arial" panose="020B0604020202020204" pitchFamily="34" charset="0"/>
              </a:rPr>
              <a:t>Leadership Traits in Practice </a:t>
            </a:r>
            <a:r>
              <a:rPr lang="en-US" sz="2700" b="1" dirty="0">
                <a:solidFill>
                  <a:srgbClr val="FFC000"/>
                </a:solidFill>
                <a:latin typeface="Arial" panose="020B0604020202020204" pitchFamily="34" charset="0"/>
                <a:cs typeface="Arial" panose="020B0604020202020204" pitchFamily="34" charset="0"/>
              </a:rPr>
              <a:t>(11 of 12)</a:t>
            </a:r>
          </a:p>
        </p:txBody>
      </p:sp>
      <p:sp>
        <p:nvSpPr>
          <p:cNvPr id="7" name="Slide Number Placeholder 6"/>
          <p:cNvSpPr>
            <a:spLocks noGrp="1"/>
          </p:cNvSpPr>
          <p:nvPr>
            <p:ph type="sldNum" sz="quarter" idx="12"/>
          </p:nvPr>
        </p:nvSpPr>
        <p:spPr/>
        <p:txBody>
          <a:bodyPr/>
          <a:lstStyle/>
          <a:p>
            <a:fld id="{B6F15528-21DE-4FAA-801E-634DDDAF4B2B}" type="slidenum">
              <a:rPr lang="en-US" smtClean="0"/>
              <a:pPr/>
              <a:t>30</a:t>
            </a:fld>
            <a:endParaRPr lang="en-US"/>
          </a:p>
        </p:txBody>
      </p:sp>
      <p:sp>
        <p:nvSpPr>
          <p:cNvPr id="2" name="Rectangle 1"/>
          <p:cNvSpPr/>
          <p:nvPr/>
        </p:nvSpPr>
        <p:spPr>
          <a:xfrm>
            <a:off x="6400800" y="2867756"/>
            <a:ext cx="5677469" cy="2677656"/>
          </a:xfrm>
          <a:prstGeom prst="rect">
            <a:avLst/>
          </a:prstGeom>
        </p:spPr>
        <p:txBody>
          <a:bodyPr wrap="square">
            <a:spAutoFit/>
          </a:bodyPr>
          <a:lstStyle/>
          <a:p>
            <a:pPr algn="ctr"/>
            <a:r>
              <a:rPr lang="en-US" sz="2800" b="1" dirty="0">
                <a:latin typeface="Arial" panose="020B0604020202020204" pitchFamily="34" charset="0"/>
                <a:cs typeface="Arial" panose="020B0604020202020204" pitchFamily="34" charset="0"/>
              </a:rPr>
              <a:t>LeBron James </a:t>
            </a:r>
            <a:r>
              <a:rPr lang="en-US" sz="2800" dirty="0">
                <a:latin typeface="Arial" panose="020B0604020202020204" pitchFamily="34" charset="0"/>
                <a:cs typeface="Arial" panose="020B0604020202020204" pitchFamily="34" charset="0"/>
              </a:rPr>
              <a:t>(1984–)</a:t>
            </a:r>
          </a:p>
          <a:p>
            <a:r>
              <a:rPr lang="en-US" sz="2800" dirty="0">
                <a:latin typeface="Arial" panose="020B0604020202020204" pitchFamily="34" charset="0"/>
                <a:cs typeface="Arial" panose="020B0604020202020204" pitchFamily="34" charset="0"/>
              </a:rPr>
              <a:t>Professional basketball player. </a:t>
            </a:r>
          </a:p>
          <a:p>
            <a:r>
              <a:rPr lang="en-US" sz="2800" dirty="0">
                <a:latin typeface="Arial" panose="020B0604020202020204" pitchFamily="34" charset="0"/>
                <a:cs typeface="Arial" panose="020B0604020202020204" pitchFamily="34" charset="0"/>
              </a:rPr>
              <a:t>Uses his celebrity status cautiously.</a:t>
            </a:r>
          </a:p>
          <a:p>
            <a:r>
              <a:rPr lang="en-US" sz="2800" dirty="0">
                <a:latin typeface="Arial" panose="020B0604020202020204" pitchFamily="34" charset="0"/>
                <a:cs typeface="Arial" panose="020B0604020202020204" pitchFamily="34" charset="0"/>
              </a:rPr>
              <a:t>Supported numerous programs.</a:t>
            </a:r>
          </a:p>
          <a:p>
            <a:endParaRPr lang="en-US" sz="28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3"/>
          <a:stretch>
            <a:fillRect/>
          </a:stretch>
        </p:blipFill>
        <p:spPr>
          <a:xfrm>
            <a:off x="1232847" y="2657841"/>
            <a:ext cx="3366450" cy="2887572"/>
          </a:xfrm>
          <a:prstGeom prst="rect">
            <a:avLst/>
          </a:prstGeom>
        </p:spPr>
      </p:pic>
    </p:spTree>
    <p:extLst>
      <p:ext uri="{BB962C8B-B14F-4D97-AF65-F5344CB8AC3E}">
        <p14:creationId xmlns:p14="http://schemas.microsoft.com/office/powerpoint/2010/main" val="229093862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1948626" y="1260997"/>
            <a:ext cx="8374360" cy="636604"/>
          </a:xfrm>
        </p:spPr>
        <p:txBody>
          <a:bodyPr>
            <a:normAutofit/>
          </a:bodyPr>
          <a:lstStyle/>
          <a:p>
            <a:r>
              <a:rPr lang="en-US" sz="3600" b="1" dirty="0">
                <a:solidFill>
                  <a:srgbClr val="FFC000"/>
                </a:solidFill>
                <a:latin typeface="Arial" panose="020B0604020202020204" pitchFamily="34" charset="0"/>
                <a:cs typeface="Arial" panose="020B0604020202020204" pitchFamily="34" charset="0"/>
              </a:rPr>
              <a:t>Leadership Traits in Practice </a:t>
            </a:r>
            <a:r>
              <a:rPr lang="en-US" sz="2000" b="1" dirty="0">
                <a:solidFill>
                  <a:srgbClr val="FFC000"/>
                </a:solidFill>
                <a:latin typeface="Arial" panose="020B0604020202020204" pitchFamily="34" charset="0"/>
                <a:cs typeface="Arial" panose="020B0604020202020204" pitchFamily="34" charset="0"/>
              </a:rPr>
              <a:t>(12 of 12)</a:t>
            </a:r>
          </a:p>
        </p:txBody>
      </p:sp>
      <p:sp>
        <p:nvSpPr>
          <p:cNvPr id="9" name="Content Placeholder 8"/>
          <p:cNvSpPr>
            <a:spLocks noGrp="1"/>
          </p:cNvSpPr>
          <p:nvPr>
            <p:ph idx="1"/>
          </p:nvPr>
        </p:nvSpPr>
        <p:spPr>
          <a:xfrm>
            <a:off x="889379" y="2302998"/>
            <a:ext cx="10492854" cy="3917032"/>
          </a:xfrm>
          <a:solidFill>
            <a:schemeClr val="tx2">
              <a:lumMod val="75000"/>
            </a:schemeClr>
          </a:solidFill>
        </p:spPr>
        <p:txBody>
          <a:bodyPr>
            <a:normAutofit/>
          </a:bodyPr>
          <a:lstStyle/>
          <a:p>
            <a:r>
              <a:rPr lang="en-US" b="1" dirty="0"/>
              <a:t>LeBron James </a:t>
            </a:r>
            <a:r>
              <a:rPr lang="en-US" dirty="0"/>
              <a:t>(1984–) Traits and Characteristics:</a:t>
            </a:r>
          </a:p>
          <a:p>
            <a:endParaRPr lang="en-US" dirty="0"/>
          </a:p>
          <a:p>
            <a:r>
              <a:rPr lang="en-US" dirty="0"/>
              <a:t>Physical power. </a:t>
            </a:r>
          </a:p>
          <a:p>
            <a:r>
              <a:rPr lang="en-US" dirty="0"/>
              <a:t>Consistent and ambitious.</a:t>
            </a:r>
          </a:p>
          <a:p>
            <a:r>
              <a:rPr lang="en-US" dirty="0"/>
              <a:t>Strong set of principles.</a:t>
            </a:r>
          </a:p>
          <a:p>
            <a:r>
              <a:rPr lang="en-US" dirty="0"/>
              <a:t>Resilience and charisma.</a:t>
            </a:r>
          </a:p>
        </p:txBody>
      </p:sp>
      <p:sp>
        <p:nvSpPr>
          <p:cNvPr id="7" name="Slide Number Placeholder 6"/>
          <p:cNvSpPr>
            <a:spLocks noGrp="1"/>
          </p:cNvSpPr>
          <p:nvPr>
            <p:ph type="sldNum" sz="quarter" idx="12"/>
          </p:nvPr>
        </p:nvSpPr>
        <p:spPr/>
        <p:txBody>
          <a:bodyPr/>
          <a:lstStyle/>
          <a:p>
            <a:fld id="{B6F15528-21DE-4FAA-801E-634DDDAF4B2B}" type="slidenum">
              <a:rPr lang="en-US" smtClean="0"/>
              <a:pPr/>
              <a:t>31</a:t>
            </a:fld>
            <a:endParaRPr lang="en-US"/>
          </a:p>
        </p:txBody>
      </p:sp>
      <p:pic>
        <p:nvPicPr>
          <p:cNvPr id="2" name="Picture 1"/>
          <p:cNvPicPr>
            <a:picLocks noChangeAspect="1"/>
          </p:cNvPicPr>
          <p:nvPr/>
        </p:nvPicPr>
        <p:blipFill>
          <a:blip r:embed="rId3"/>
          <a:stretch>
            <a:fillRect/>
          </a:stretch>
        </p:blipFill>
        <p:spPr>
          <a:xfrm>
            <a:off x="8015784" y="2302998"/>
            <a:ext cx="3366450" cy="3797551"/>
          </a:xfrm>
          <a:prstGeom prst="rect">
            <a:avLst/>
          </a:prstGeom>
        </p:spPr>
      </p:pic>
    </p:spTree>
    <p:extLst>
      <p:ext uri="{BB962C8B-B14F-4D97-AF65-F5344CB8AC3E}">
        <p14:creationId xmlns:p14="http://schemas.microsoft.com/office/powerpoint/2010/main" val="25878248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6933063" y="114124"/>
            <a:ext cx="5145206" cy="650712"/>
          </a:xfrm>
        </p:spPr>
        <p:txBody>
          <a:bodyPr>
            <a:normAutofit fontScale="90000"/>
          </a:bodyPr>
          <a:lstStyle/>
          <a:p>
            <a:r>
              <a:rPr lang="en-US" sz="3600" b="1" dirty="0"/>
              <a:t>Leadership Traits in Practice</a:t>
            </a:r>
          </a:p>
        </p:txBody>
      </p:sp>
      <p:sp>
        <p:nvSpPr>
          <p:cNvPr id="4" name="Content Placeholder 3"/>
          <p:cNvSpPr>
            <a:spLocks noGrp="1"/>
          </p:cNvSpPr>
          <p:nvPr>
            <p:ph idx="1"/>
          </p:nvPr>
        </p:nvSpPr>
        <p:spPr>
          <a:xfrm>
            <a:off x="1298811" y="1640006"/>
            <a:ext cx="10274489" cy="3917032"/>
          </a:xfrm>
        </p:spPr>
        <p:txBody>
          <a:bodyPr>
            <a:normAutofit/>
          </a:bodyPr>
          <a:lstStyle/>
          <a:p>
            <a:r>
              <a:rPr lang="en-US" b="1" i="1" dirty="0">
                <a:solidFill>
                  <a:srgbClr val="FFC000"/>
                </a:solidFill>
                <a:latin typeface="Arial" panose="020B0604020202020204" pitchFamily="34" charset="0"/>
                <a:cs typeface="Arial" panose="020B0604020202020204" pitchFamily="34" charset="0"/>
              </a:rPr>
              <a:t>What do all of these leaders have in common?</a:t>
            </a:r>
          </a:p>
          <a:p>
            <a:pPr marL="514350" indent="-514350">
              <a:spcBef>
                <a:spcPct val="15000"/>
              </a:spcBef>
              <a:buFont typeface="+mj-lt"/>
              <a:buAutoNum type="arabicPeriod"/>
              <a:defRPr/>
            </a:pPr>
            <a:r>
              <a:rPr lang="en-US" dirty="0">
                <a:latin typeface="Arial" charset="0"/>
              </a:rPr>
              <a:t>Visionary</a:t>
            </a:r>
          </a:p>
          <a:p>
            <a:pPr marL="514350" indent="-514350">
              <a:spcBef>
                <a:spcPct val="15000"/>
              </a:spcBef>
              <a:buFont typeface="+mj-lt"/>
              <a:buAutoNum type="arabicPeriod"/>
              <a:defRPr/>
            </a:pPr>
            <a:r>
              <a:rPr lang="en-US" dirty="0">
                <a:latin typeface="Arial" charset="0"/>
              </a:rPr>
              <a:t>Strong-willed</a:t>
            </a:r>
          </a:p>
          <a:p>
            <a:pPr marL="514350" indent="-514350">
              <a:spcBef>
                <a:spcPct val="15000"/>
              </a:spcBef>
              <a:buFont typeface="+mj-lt"/>
              <a:buAutoNum type="arabicPeriod"/>
              <a:defRPr/>
            </a:pPr>
            <a:r>
              <a:rPr lang="en-US" dirty="0">
                <a:latin typeface="Arial" charset="0"/>
              </a:rPr>
              <a:t>Diligent</a:t>
            </a:r>
          </a:p>
          <a:p>
            <a:pPr marL="514350" indent="-514350">
              <a:spcBef>
                <a:spcPct val="15000"/>
              </a:spcBef>
              <a:buFont typeface="+mj-lt"/>
              <a:buAutoNum type="arabicPeriod"/>
              <a:defRPr/>
            </a:pPr>
            <a:r>
              <a:rPr lang="en-US" dirty="0">
                <a:latin typeface="Arial" charset="0"/>
              </a:rPr>
              <a:t>Inspirational</a:t>
            </a:r>
          </a:p>
          <a:p>
            <a:pPr marL="514350" indent="-514350">
              <a:spcBef>
                <a:spcPct val="15000"/>
              </a:spcBef>
              <a:buFont typeface="+mj-lt"/>
              <a:buAutoNum type="arabicPeriod"/>
              <a:defRPr/>
            </a:pPr>
            <a:r>
              <a:rPr lang="en-US" dirty="0">
                <a:latin typeface="Arial" charset="0"/>
              </a:rPr>
              <a:t>Purpose-driven</a:t>
            </a:r>
          </a:p>
          <a:p>
            <a:pPr marL="514350" indent="-514350">
              <a:spcBef>
                <a:spcPct val="15000"/>
              </a:spcBef>
              <a:buFont typeface="+mj-lt"/>
              <a:buAutoNum type="arabicPeriod"/>
              <a:defRPr/>
            </a:pPr>
            <a:r>
              <a:rPr lang="en-US" dirty="0">
                <a:latin typeface="Arial" charset="0"/>
              </a:rPr>
              <a:t>Role models</a:t>
            </a:r>
          </a:p>
          <a:p>
            <a:pPr marL="514350" indent="-514350">
              <a:spcBef>
                <a:spcPct val="15000"/>
              </a:spcBef>
              <a:buFont typeface="+mj-lt"/>
              <a:buAutoNum type="arabicPeriod"/>
              <a:defRPr/>
            </a:pPr>
            <a:r>
              <a:rPr lang="en-US" dirty="0">
                <a:latin typeface="Arial" charset="0"/>
              </a:rPr>
              <a:t>Symbols of hope</a:t>
            </a:r>
          </a:p>
        </p:txBody>
      </p:sp>
      <p:sp>
        <p:nvSpPr>
          <p:cNvPr id="5" name="Slide Number Placeholder 4"/>
          <p:cNvSpPr>
            <a:spLocks noGrp="1"/>
          </p:cNvSpPr>
          <p:nvPr>
            <p:ph type="sldNum" sz="quarter" idx="12"/>
          </p:nvPr>
        </p:nvSpPr>
        <p:spPr/>
        <p:txBody>
          <a:bodyPr/>
          <a:lstStyle/>
          <a:p>
            <a:fld id="{B6F15528-21DE-4FAA-801E-634DDDAF4B2B}" type="slidenum">
              <a:rPr lang="en-US" smtClean="0"/>
              <a:pPr/>
              <a:t>32</a:t>
            </a:fld>
            <a:endParaRPr lang="en-US"/>
          </a:p>
        </p:txBody>
      </p:sp>
    </p:spTree>
    <p:extLst>
      <p:ext uri="{BB962C8B-B14F-4D97-AF65-F5344CB8AC3E}">
        <p14:creationId xmlns:p14="http://schemas.microsoft.com/office/powerpoint/2010/main" val="3311320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fade">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fade">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fade">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fade">
                                      <p:cBhvr>
                                        <p:cTn id="32" dur="500"/>
                                        <p:tgtEl>
                                          <p:spTgt spid="4">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500"/>
                                        <p:tgtEl>
                                          <p:spTgt spid="4">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7" end="7"/>
                                            </p:txEl>
                                          </p:spTgt>
                                        </p:tgtEl>
                                        <p:attrNameLst>
                                          <p:attrName>style.visibility</p:attrName>
                                        </p:attrNameLst>
                                      </p:cBhvr>
                                      <p:to>
                                        <p:strVal val="visible"/>
                                      </p:to>
                                    </p:set>
                                    <p:animEffect transition="in" filter="fade">
                                      <p:cBhvr>
                                        <p:cTn id="42" dur="500"/>
                                        <p:tgtEl>
                                          <p:spTgt spid="4">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4" name="Footer Placeholder 3"/>
          <p:cNvSpPr>
            <a:spLocks noGrp="1"/>
          </p:cNvSpPr>
          <p:nvPr>
            <p:ph type="ftr" sz="quarter" idx="11"/>
          </p:nvPr>
        </p:nvSpPr>
        <p:spPr/>
        <p:txBody>
          <a:bodyPr/>
          <a:lstStyle/>
          <a:p>
            <a:r>
              <a:rPr lang="en-US"/>
              <a:t>Author, Title and Edition. © SAGE Publications, 2018.</a:t>
            </a:r>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33</a:t>
            </a:fld>
            <a:endParaRPr lang="en-US"/>
          </a:p>
        </p:txBody>
      </p:sp>
      <p:sp>
        <p:nvSpPr>
          <p:cNvPr id="6" name="Rectangle 5"/>
          <p:cNvSpPr/>
          <p:nvPr/>
        </p:nvSpPr>
        <p:spPr>
          <a:xfrm>
            <a:off x="6512586" y="829470"/>
            <a:ext cx="5401909" cy="3785652"/>
          </a:xfrm>
          <a:prstGeom prst="rect">
            <a:avLst/>
          </a:prstGeom>
        </p:spPr>
        <p:txBody>
          <a:bodyPr wrap="square">
            <a:spAutoFit/>
          </a:bodyPr>
          <a:lstStyle/>
          <a:p>
            <a:pPr algn="just"/>
            <a:r>
              <a:rPr lang="en-GB" sz="2400" b="1" dirty="0">
                <a:latin typeface="Arial" panose="020B0604020202020204" pitchFamily="34" charset="0"/>
                <a:cs typeface="Arial" panose="020B0604020202020204" pitchFamily="34" charset="0"/>
              </a:rPr>
              <a:t>Read the Abstract and a few pages of the article, “</a:t>
            </a:r>
            <a:r>
              <a:rPr lang="en-GB" sz="2400" b="1" dirty="0">
                <a:latin typeface="Arial" panose="020B0604020202020204" pitchFamily="34" charset="0"/>
                <a:cs typeface="Arial" panose="020B0604020202020204" pitchFamily="34" charset="0"/>
                <a:hlinkClick r:id="rId2" action="ppaction://hlinkfile"/>
              </a:rPr>
              <a:t>Leadership, do traits matter</a:t>
            </a:r>
            <a:r>
              <a:rPr lang="en-GB" sz="2400" b="1" dirty="0">
                <a:latin typeface="Arial" panose="020B0604020202020204" pitchFamily="34" charset="0"/>
                <a:cs typeface="Arial" panose="020B0604020202020204" pitchFamily="34" charset="0"/>
              </a:rPr>
              <a:t>”. </a:t>
            </a:r>
          </a:p>
          <a:p>
            <a:pPr marL="514350" indent="-514350" algn="just">
              <a:buFont typeface="+mj-lt"/>
              <a:buAutoNum type="arabicPeriod"/>
            </a:pPr>
            <a:r>
              <a:rPr lang="en-GB" sz="2400" dirty="0">
                <a:latin typeface="Arial" panose="020B0604020202020204" pitchFamily="34" charset="0"/>
                <a:cs typeface="Arial" panose="020B0604020202020204" pitchFamily="34" charset="0"/>
              </a:rPr>
              <a:t>Identify some of the traits identified by the author. </a:t>
            </a:r>
          </a:p>
          <a:p>
            <a:pPr marL="514350" indent="-514350" algn="just">
              <a:buFont typeface="+mj-lt"/>
              <a:buAutoNum type="arabicPeriod"/>
            </a:pPr>
            <a:r>
              <a:rPr lang="en-GB" sz="2400" dirty="0">
                <a:latin typeface="Arial" panose="020B0604020202020204" pitchFamily="34" charset="0"/>
                <a:cs typeface="Arial" panose="020B0604020202020204" pitchFamily="34" charset="0"/>
              </a:rPr>
              <a:t>Write your arguments about why you believe traits do matter in leadership</a:t>
            </a:r>
            <a:r>
              <a:rPr lang="en-GB" sz="2400" b="1" dirty="0">
                <a:latin typeface="Arial" panose="020B0604020202020204" pitchFamily="34" charset="0"/>
                <a:cs typeface="Arial" panose="020B0604020202020204" pitchFamily="34" charset="0"/>
              </a:rPr>
              <a:t>. (100 – 150 words)</a:t>
            </a:r>
          </a:p>
          <a:p>
            <a:pPr marL="514350" indent="-514350" algn="just">
              <a:buFont typeface="+mj-lt"/>
              <a:buAutoNum type="arabicPeriod"/>
            </a:pPr>
            <a:r>
              <a:rPr lang="en-GB" sz="2400" dirty="0">
                <a:latin typeface="Arial" panose="020B0604020202020204" pitchFamily="34" charset="0"/>
                <a:cs typeface="Arial" panose="020B0604020202020204" pitchFamily="34" charset="0"/>
              </a:rPr>
              <a:t>Post your comments in a Teams message to your lecturer:</a:t>
            </a:r>
          </a:p>
        </p:txBody>
      </p:sp>
      <p:grpSp>
        <p:nvGrpSpPr>
          <p:cNvPr id="7" name="Group 6"/>
          <p:cNvGrpSpPr/>
          <p:nvPr/>
        </p:nvGrpSpPr>
        <p:grpSpPr>
          <a:xfrm>
            <a:off x="931743" y="1970642"/>
            <a:ext cx="4581525" cy="2714626"/>
            <a:chOff x="1130276" y="2393721"/>
            <a:chExt cx="4581525" cy="2714626"/>
          </a:xfrm>
        </p:grpSpPr>
        <p:pic>
          <p:nvPicPr>
            <p:cNvPr id="8" name="Picture 2" descr="Activity Grou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0276" y="2393721"/>
              <a:ext cx="4581525" cy="271462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1819700" y="4338906"/>
              <a:ext cx="3202675" cy="769441"/>
            </a:xfrm>
            <a:prstGeom prst="rect">
              <a:avLst/>
            </a:prstGeom>
            <a:solidFill>
              <a:schemeClr val="accent1">
                <a:lumMod val="50000"/>
              </a:schemeClr>
            </a:solidFill>
          </p:spPr>
          <p:txBody>
            <a:bodyPr wrap="square">
              <a:spAutoFit/>
            </a:bodyPr>
            <a:lstStyle/>
            <a:p>
              <a:pPr algn="ctr"/>
              <a:endParaRPr lang="en-GB" sz="4400" b="1" dirty="0">
                <a:solidFill>
                  <a:schemeClr val="accent4">
                    <a:lumMod val="60000"/>
                    <a:lumOff val="40000"/>
                  </a:schemeClr>
                </a:solidFill>
                <a:latin typeface="Arial" panose="020B0604020202020204" pitchFamily="34" charset="0"/>
                <a:cs typeface="Arial" panose="020B0604020202020204" pitchFamily="34" charset="0"/>
              </a:endParaRPr>
            </a:p>
          </p:txBody>
        </p:sp>
      </p:grpSp>
      <p:pic>
        <p:nvPicPr>
          <p:cNvPr id="10" name="Picture 9">
            <a:extLst>
              <a:ext uri="{FF2B5EF4-FFF2-40B4-BE49-F238E27FC236}">
                <a16:creationId xmlns:a16="http://schemas.microsoft.com/office/drawing/2014/main" id="{4FD71089-2F6E-44E4-B152-BEE3A3A9741B}"/>
              </a:ext>
            </a:extLst>
          </p:cNvPr>
          <p:cNvPicPr>
            <a:picLocks noChangeAspect="1"/>
          </p:cNvPicPr>
          <p:nvPr/>
        </p:nvPicPr>
        <p:blipFill>
          <a:blip r:embed="rId4"/>
          <a:stretch>
            <a:fillRect/>
          </a:stretch>
        </p:blipFill>
        <p:spPr>
          <a:xfrm>
            <a:off x="8928033" y="4620213"/>
            <a:ext cx="1841568" cy="1841568"/>
          </a:xfrm>
          <a:prstGeom prst="rect">
            <a:avLst/>
          </a:prstGeom>
        </p:spPr>
      </p:pic>
    </p:spTree>
    <p:extLst>
      <p:ext uri="{BB962C8B-B14F-4D97-AF65-F5344CB8AC3E}">
        <p14:creationId xmlns:p14="http://schemas.microsoft.com/office/powerpoint/2010/main" val="12228830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916675" y="2093050"/>
            <a:ext cx="3518847" cy="1810210"/>
          </a:xfrm>
        </p:spPr>
        <p:txBody>
          <a:bodyPr>
            <a:normAutofit/>
          </a:bodyPr>
          <a:lstStyle/>
          <a:p>
            <a:pPr algn="ctr"/>
            <a:r>
              <a:rPr lang="en-US" sz="3600" b="1" dirty="0">
                <a:solidFill>
                  <a:srgbClr val="FFFF00"/>
                </a:solidFill>
                <a:latin typeface="Arial" panose="020B0604020202020204" pitchFamily="34" charset="0"/>
                <a:cs typeface="Arial" panose="020B0604020202020204" pitchFamily="34" charset="0"/>
              </a:rPr>
              <a:t>Reflect on your own leadership traits</a:t>
            </a:r>
            <a:endParaRPr lang="en-GB" sz="3600" b="1" dirty="0">
              <a:solidFill>
                <a:srgbClr val="FFFF00"/>
              </a:solidFill>
              <a:latin typeface="Arial" panose="020B0604020202020204" pitchFamily="34" charset="0"/>
              <a:cs typeface="Arial" panose="020B0604020202020204" pitchFamily="34" charset="0"/>
            </a:endParaRPr>
          </a:p>
        </p:txBody>
      </p:sp>
      <p:sp>
        <p:nvSpPr>
          <p:cNvPr id="5" name="Slide Number Placeholder 4"/>
          <p:cNvSpPr>
            <a:spLocks noGrp="1"/>
          </p:cNvSpPr>
          <p:nvPr>
            <p:ph type="sldNum" sz="quarter" idx="12"/>
          </p:nvPr>
        </p:nvSpPr>
        <p:spPr/>
        <p:txBody>
          <a:bodyPr/>
          <a:lstStyle/>
          <a:p>
            <a:fld id="{B6F15528-21DE-4FAA-801E-634DDDAF4B2B}" type="slidenum">
              <a:rPr lang="en-US" smtClean="0"/>
              <a:pPr/>
              <a:t>34</a:t>
            </a:fld>
            <a:endParaRPr lang="en-US"/>
          </a:p>
        </p:txBody>
      </p:sp>
      <p:sp>
        <p:nvSpPr>
          <p:cNvPr id="7" name="Rectangle 6"/>
          <p:cNvSpPr/>
          <p:nvPr/>
        </p:nvSpPr>
        <p:spPr>
          <a:xfrm>
            <a:off x="6755641" y="568489"/>
            <a:ext cx="5104263" cy="6001643"/>
          </a:xfrm>
          <a:prstGeom prst="rect">
            <a:avLst/>
          </a:prstGeom>
        </p:spPr>
        <p:txBody>
          <a:bodyPr wrap="square">
            <a:spAutoFit/>
          </a:bodyPr>
          <a:lstStyle/>
          <a:p>
            <a:r>
              <a:rPr lang="en-US" sz="2400" i="1" dirty="0">
                <a:solidFill>
                  <a:schemeClr val="accent2">
                    <a:lumMod val="75000"/>
                  </a:schemeClr>
                </a:solidFill>
                <a:latin typeface="Arial" panose="020B0604020202020204" pitchFamily="34" charset="0"/>
                <a:cs typeface="Arial" panose="020B0604020202020204" pitchFamily="34" charset="0"/>
              </a:rPr>
              <a:t>Reflect on the following questions, in writing or in small group discussions:</a:t>
            </a:r>
          </a:p>
          <a:p>
            <a:endParaRPr lang="en-GB" sz="2400" i="1" dirty="0">
              <a:solidFill>
                <a:schemeClr val="accent2">
                  <a:lumMod val="75000"/>
                </a:schemeClr>
              </a:solidFill>
              <a:latin typeface="Arial" panose="020B0604020202020204" pitchFamily="34" charset="0"/>
              <a:cs typeface="Arial" panose="020B0604020202020204" pitchFamily="34" charset="0"/>
            </a:endParaRPr>
          </a:p>
          <a:p>
            <a:pPr marL="342900" lvl="0" indent="-342900">
              <a:buFont typeface="+mj-lt"/>
              <a:buAutoNum type="arabicPeriod"/>
            </a:pPr>
            <a:r>
              <a:rPr lang="en-US" sz="2400" dirty="0">
                <a:solidFill>
                  <a:schemeClr val="accent2">
                    <a:lumMod val="75000"/>
                  </a:schemeClr>
                </a:solidFill>
                <a:latin typeface="Arial" panose="020B0604020202020204" pitchFamily="34" charset="0"/>
                <a:cs typeface="Arial" panose="020B0604020202020204" pitchFamily="34" charset="0"/>
              </a:rPr>
              <a:t>What are the key leadership traits available?  </a:t>
            </a:r>
          </a:p>
          <a:p>
            <a:pPr marL="342900" lvl="0" indent="-342900">
              <a:buFont typeface="+mj-lt"/>
              <a:buAutoNum type="arabicPeriod"/>
            </a:pPr>
            <a:r>
              <a:rPr lang="en-US" sz="2400" dirty="0">
                <a:solidFill>
                  <a:schemeClr val="accent2">
                    <a:lumMod val="75000"/>
                  </a:schemeClr>
                </a:solidFill>
                <a:latin typeface="Arial" panose="020B0604020202020204" pitchFamily="34" charset="0"/>
                <a:cs typeface="Arial" panose="020B0604020202020204" pitchFamily="34" charset="0"/>
              </a:rPr>
              <a:t>Are some of the leadership traits align with your own leadership qualities?</a:t>
            </a:r>
            <a:endParaRPr lang="en-GB" sz="2400" dirty="0">
              <a:solidFill>
                <a:schemeClr val="accent2">
                  <a:lumMod val="75000"/>
                </a:schemeClr>
              </a:solidFill>
              <a:latin typeface="Arial" panose="020B0604020202020204" pitchFamily="34" charset="0"/>
              <a:cs typeface="Arial" panose="020B0604020202020204" pitchFamily="34" charset="0"/>
            </a:endParaRPr>
          </a:p>
          <a:p>
            <a:pPr marL="342900" lvl="0" indent="-342900">
              <a:buFont typeface="+mj-lt"/>
              <a:buAutoNum type="arabicPeriod"/>
            </a:pPr>
            <a:r>
              <a:rPr lang="en-US" sz="2400" dirty="0">
                <a:solidFill>
                  <a:schemeClr val="accent2">
                    <a:lumMod val="75000"/>
                  </a:schemeClr>
                </a:solidFill>
                <a:latin typeface="Arial" panose="020B0604020202020204" pitchFamily="34" charset="0"/>
                <a:cs typeface="Arial" panose="020B0604020202020204" pitchFamily="34" charset="0"/>
              </a:rPr>
              <a:t>How do you demonstrate these traits in the workplace, home or school?</a:t>
            </a:r>
            <a:endParaRPr lang="en-GB" sz="2400" dirty="0">
              <a:solidFill>
                <a:schemeClr val="accent2">
                  <a:lumMod val="75000"/>
                </a:schemeClr>
              </a:solidFill>
              <a:latin typeface="Arial" panose="020B0604020202020204" pitchFamily="34" charset="0"/>
              <a:cs typeface="Arial" panose="020B0604020202020204" pitchFamily="34" charset="0"/>
            </a:endParaRPr>
          </a:p>
          <a:p>
            <a:pPr marL="342900" lvl="0" indent="-342900">
              <a:buFont typeface="+mj-lt"/>
              <a:buAutoNum type="arabicPeriod"/>
            </a:pPr>
            <a:r>
              <a:rPr lang="en-GB" sz="2400" dirty="0">
                <a:solidFill>
                  <a:schemeClr val="accent2">
                    <a:lumMod val="75000"/>
                  </a:schemeClr>
                </a:solidFill>
                <a:latin typeface="Arial" panose="020B0604020202020204" pitchFamily="34" charset="0"/>
                <a:cs typeface="Arial" panose="020B0604020202020204" pitchFamily="34" charset="0"/>
              </a:rPr>
              <a:t>If you had a chance to see Rishi Sunak, the UK PM, what question would ask him about his leadership traits</a:t>
            </a:r>
            <a:r>
              <a:rPr lang="en-US" sz="2400" dirty="0">
                <a:solidFill>
                  <a:schemeClr val="accent2">
                    <a:lumMod val="75000"/>
                  </a:schemeClr>
                </a:solidFill>
                <a:latin typeface="Arial" panose="020B0604020202020204" pitchFamily="34" charset="0"/>
                <a:cs typeface="Arial" panose="020B0604020202020204" pitchFamily="34" charset="0"/>
              </a:rPr>
              <a:t>?</a:t>
            </a:r>
            <a:endParaRPr lang="en-GB" sz="2400" dirty="0">
              <a:solidFill>
                <a:schemeClr val="accent2">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882671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37642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1753" y="2548755"/>
            <a:ext cx="4664521" cy="2132427"/>
          </a:xfrm>
        </p:spPr>
        <p:txBody>
          <a:bodyPr/>
          <a:lstStyle/>
          <a:p>
            <a:r>
              <a:rPr lang="en-GB" dirty="0"/>
              <a:t>NEXT WEEK: </a:t>
            </a:r>
          </a:p>
          <a:p>
            <a:r>
              <a:rPr lang="en-GB" dirty="0"/>
              <a:t>Leadership Philosophy &amp; </a:t>
            </a:r>
          </a:p>
          <a:p>
            <a:r>
              <a:rPr lang="en-GB" dirty="0"/>
              <a:t>Leadership Style</a:t>
            </a:r>
          </a:p>
        </p:txBody>
      </p:sp>
    </p:spTree>
    <p:extLst>
      <p:ext uri="{BB962C8B-B14F-4D97-AF65-F5344CB8AC3E}">
        <p14:creationId xmlns:p14="http://schemas.microsoft.com/office/powerpoint/2010/main" val="3486929610"/>
      </p:ext>
    </p:extLst>
  </p:cSld>
  <p:clrMapOvr>
    <a:masterClrMapping/>
  </p:clrMapOvr>
</p:sld>
</file>

<file path=ppt/theme/theme1.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AEDFBF8-727B-4366-BD16-3E84A7D12848}">
  <ds:schemaRefs>
    <ds:schemaRef ds:uri="http://schemas.microsoft.com/sharepoint/v3/contenttype/forms"/>
  </ds:schemaRefs>
</ds:datastoreItem>
</file>

<file path=customXml/itemProps2.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7D09DC4-48CE-45C2-9393-0A8E48C8FD95}">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3986</Words>
  <Application>Microsoft Office PowerPoint</Application>
  <PresentationFormat>Widescreen</PresentationFormat>
  <Paragraphs>378</Paragraphs>
  <Slides>36</Slides>
  <Notes>29</Notes>
  <HiddenSlides>0</HiddenSlides>
  <MMClips>0</MMClips>
  <ScaleCrop>false</ScaleCrop>
  <HeadingPairs>
    <vt:vector size="6" baseType="variant">
      <vt:variant>
        <vt:lpstr>Fonts Used</vt:lpstr>
      </vt:variant>
      <vt:variant>
        <vt:i4>4</vt:i4>
      </vt:variant>
      <vt:variant>
        <vt:lpstr>Theme</vt:lpstr>
      </vt:variant>
      <vt:variant>
        <vt:i4>20</vt:i4>
      </vt:variant>
      <vt:variant>
        <vt:lpstr>Slide Titles</vt:lpstr>
      </vt:variant>
      <vt:variant>
        <vt:i4>36</vt:i4>
      </vt:variant>
    </vt:vector>
  </HeadingPairs>
  <TitlesOfParts>
    <vt:vector size="60" baseType="lpstr">
      <vt:lpstr>Arial</vt:lpstr>
      <vt:lpstr>Arial Black</vt:lpstr>
      <vt:lpstr>Calibri</vt:lpstr>
      <vt:lpstr>Calibri Light</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PowerPoint Presentation</vt:lpstr>
      <vt:lpstr>PowerPoint Presentation</vt:lpstr>
      <vt:lpstr>PowerPoint Presentation</vt:lpstr>
      <vt:lpstr>Discussion Questions</vt:lpstr>
      <vt:lpstr>Discussion Questions</vt:lpstr>
      <vt:lpstr>PowerPoint Presentation</vt:lpstr>
      <vt:lpstr>Introduction</vt:lpstr>
      <vt:lpstr>Leadership Traits Explained (1 of 8)</vt:lpstr>
      <vt:lpstr>PowerPoint Presentation</vt:lpstr>
      <vt:lpstr>PowerPoint Presentation</vt:lpstr>
      <vt:lpstr>PowerPoint Presentation</vt:lpstr>
      <vt:lpstr>PowerPoint Presentation</vt:lpstr>
      <vt:lpstr>PowerPoint Presentation</vt:lpstr>
      <vt:lpstr>PowerPoint Presentation</vt:lpstr>
      <vt:lpstr>LEADERSHIP TRAIT IN PRACTICE</vt:lpstr>
      <vt:lpstr>PowerPoint Presentation</vt:lpstr>
      <vt:lpstr>Discussion Question</vt:lpstr>
      <vt:lpstr>PowerPoint Presentation</vt:lpstr>
      <vt:lpstr>PowerPoint Presentation</vt:lpstr>
      <vt:lpstr>Leadership Traits in Practice (1 of 12)</vt:lpstr>
      <vt:lpstr>Leadership Traits in Practice (2 of 12)</vt:lpstr>
      <vt:lpstr>Leadership Traits in Practice (3 of 12)</vt:lpstr>
      <vt:lpstr>Leadership Traits in Practice (4 of 12)</vt:lpstr>
      <vt:lpstr>Leadership Traits in Practice (5 of 12)</vt:lpstr>
      <vt:lpstr>Leadership Traits in Practice (6 of 12)</vt:lpstr>
      <vt:lpstr>Leadership Traits in Practice (7 of 12)</vt:lpstr>
      <vt:lpstr>Leadership Traits in Practice (8 of 12)</vt:lpstr>
      <vt:lpstr>Leadership Traits in Practice (9 of 12)</vt:lpstr>
      <vt:lpstr>Leadership Traits in Practice (10 of 12)</vt:lpstr>
      <vt:lpstr>Leadership Traits in Practice (11 of 12)</vt:lpstr>
      <vt:lpstr>Leadership Traits in Practice (12 of 12)</vt:lpstr>
      <vt:lpstr>Leadership Traits in Practice</vt:lpstr>
      <vt:lpstr>PowerPoint Presentation</vt:lpstr>
      <vt:lpstr>Reflect on your own leadership traits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Rebecca Stewart</cp:lastModifiedBy>
  <cp:revision>52</cp:revision>
  <dcterms:created xsi:type="dcterms:W3CDTF">2021-03-09T15:35:42Z</dcterms:created>
  <dcterms:modified xsi:type="dcterms:W3CDTF">2023-09-22T22:52:32Z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