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7"/>
  </p:notesMasterIdLst>
  <p:handoutMasterIdLst>
    <p:handoutMasterId r:id="rId38"/>
  </p:handoutMasterIdLst>
  <p:sldIdLst>
    <p:sldId id="256" r:id="rId5"/>
    <p:sldId id="330" r:id="rId6"/>
    <p:sldId id="302" r:id="rId7"/>
    <p:sldId id="307" r:id="rId8"/>
    <p:sldId id="308" r:id="rId9"/>
    <p:sldId id="275" r:id="rId10"/>
    <p:sldId id="277" r:id="rId11"/>
    <p:sldId id="270" r:id="rId12"/>
    <p:sldId id="329" r:id="rId13"/>
    <p:sldId id="278" r:id="rId14"/>
    <p:sldId id="279" r:id="rId15"/>
    <p:sldId id="282" r:id="rId16"/>
    <p:sldId id="283" r:id="rId17"/>
    <p:sldId id="284" r:id="rId18"/>
    <p:sldId id="276" r:id="rId19"/>
    <p:sldId id="285" r:id="rId20"/>
    <p:sldId id="286" r:id="rId21"/>
    <p:sldId id="281" r:id="rId22"/>
    <p:sldId id="288" r:id="rId23"/>
    <p:sldId id="289" r:id="rId24"/>
    <p:sldId id="290" r:id="rId25"/>
    <p:sldId id="291" r:id="rId26"/>
    <p:sldId id="292" r:id="rId27"/>
    <p:sldId id="293" r:id="rId28"/>
    <p:sldId id="294" r:id="rId29"/>
    <p:sldId id="295" r:id="rId30"/>
    <p:sldId id="296" r:id="rId31"/>
    <p:sldId id="298" r:id="rId32"/>
    <p:sldId id="299" r:id="rId33"/>
    <p:sldId id="297" r:id="rId34"/>
    <p:sldId id="300" r:id="rId35"/>
    <p:sldId id="301" r:id="rId36"/>
  </p:sldIdLst>
  <p:sldSz cx="9144000" cy="6858000" type="screen4x3"/>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38470E-92BC-4A97-B127-758865D9D866}" v="2" dt="2021-11-05T10:01:00.7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235" autoAdjust="0"/>
  </p:normalViewPr>
  <p:slideViewPr>
    <p:cSldViewPr>
      <p:cViewPr varScale="1">
        <p:scale>
          <a:sx n="69" d="100"/>
          <a:sy n="69" d="100"/>
        </p:scale>
        <p:origin x="1858" y="62"/>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0"/>
    </p:cViewPr>
  </p:sorterViewPr>
  <p:notesViewPr>
    <p:cSldViewPr>
      <p:cViewPr varScale="1">
        <p:scale>
          <a:sx n="83" d="100"/>
          <a:sy n="83" d="100"/>
        </p:scale>
        <p:origin x="-2166" y="-78"/>
      </p:cViewPr>
      <p:guideLst>
        <p:guide orient="horz" pos="3133"/>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Rees" userId="7625dfb349b2cb22" providerId="LiveId" clId="{F338470E-92BC-4A97-B127-758865D9D866}"/>
    <pc:docChg chg="delSld modSld">
      <pc:chgData name="Deborah Rees" userId="7625dfb349b2cb22" providerId="LiveId" clId="{F338470E-92BC-4A97-B127-758865D9D866}" dt="2021-11-05T10:00:51.351" v="7" actId="47"/>
      <pc:docMkLst>
        <pc:docMk/>
      </pc:docMkLst>
      <pc:sldChg chg="modSp del mod">
        <pc:chgData name="Deborah Rees" userId="7625dfb349b2cb22" providerId="LiveId" clId="{F338470E-92BC-4A97-B127-758865D9D866}" dt="2021-11-05T10:00:48.124" v="6" actId="20577"/>
        <pc:sldMkLst>
          <pc:docMk/>
          <pc:sldMk cId="3408955283" sldId="256"/>
        </pc:sldMkLst>
        <pc:spChg chg="mod">
          <ac:chgData name="Deborah Rees" userId="7625dfb349b2cb22" providerId="LiveId" clId="{F338470E-92BC-4A97-B127-758865D9D866}" dt="2021-11-05T10:00:48.124" v="6" actId="20577"/>
          <ac:spMkLst>
            <pc:docMk/>
            <pc:sldMk cId="3408955283" sldId="256"/>
            <ac:spMk id="3" creationId="{00000000-0000-0000-0000-000000000000}"/>
          </ac:spMkLst>
        </pc:spChg>
      </pc:sldChg>
      <pc:sldChg chg="del">
        <pc:chgData name="Deborah Rees" userId="7625dfb349b2cb22" providerId="LiveId" clId="{F338470E-92BC-4A97-B127-758865D9D866}" dt="2021-11-05T10:00:51.351" v="7" actId="47"/>
        <pc:sldMkLst>
          <pc:docMk/>
          <pc:sldMk cId="2592121308" sldId="304"/>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97284"/>
          </a:xfrm>
          <a:prstGeom prst="rect">
            <a:avLst/>
          </a:prstGeom>
        </p:spPr>
        <p:txBody>
          <a:bodyPr vert="horz" lIns="91440" tIns="45720" rIns="91440" bIns="45720" rtlCol="0"/>
          <a:lstStyle>
            <a:lvl1pPr algn="r">
              <a:defRPr sz="1200"/>
            </a:lvl1pPr>
          </a:lstStyle>
          <a:p>
            <a:fld id="{96D292DE-8B7A-4254-AA83-74C1F4DD4AF0}" type="datetimeFigureOut">
              <a:rPr lang="en-GB" smtClean="0"/>
              <a:t>05/11/2021</a:t>
            </a:fld>
            <a:endParaRPr lang="en-GB"/>
          </a:p>
        </p:txBody>
      </p:sp>
      <p:sp>
        <p:nvSpPr>
          <p:cNvPr id="4" name="Footer Placeholder 3"/>
          <p:cNvSpPr>
            <a:spLocks noGrp="1"/>
          </p:cNvSpPr>
          <p:nvPr>
            <p:ph type="ftr" sz="quarter" idx="2"/>
          </p:nvPr>
        </p:nvSpPr>
        <p:spPr>
          <a:xfrm>
            <a:off x="0" y="9446678"/>
            <a:ext cx="2971800" cy="49728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8"/>
            <a:ext cx="2971800" cy="497284"/>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9012"/>
          </a:xfrm>
          <a:prstGeom prst="rect">
            <a:avLst/>
          </a:prstGeom>
        </p:spPr>
        <p:txBody>
          <a:bodyPr vert="horz" lIns="91440" tIns="45720" rIns="91440" bIns="45720" rtlCol="0"/>
          <a:lstStyle>
            <a:lvl1pPr algn="r">
              <a:defRPr sz="1200"/>
            </a:lvl1pPr>
          </a:lstStyle>
          <a:p>
            <a:fld id="{9B5B0FAB-4EDA-4BE5-8E2B-F841D5966E5D}" type="datetimeFigureOut">
              <a:rPr lang="en-GB" smtClean="0"/>
              <a:t>02/11/2021</a:t>
            </a:fld>
            <a:endParaRPr lang="en-GB"/>
          </a:p>
        </p:txBody>
      </p:sp>
      <p:sp>
        <p:nvSpPr>
          <p:cNvPr id="4" name="Slide Image Placeholder 3"/>
          <p:cNvSpPr>
            <a:spLocks noGrp="1" noRot="1" noChangeAspect="1"/>
          </p:cNvSpPr>
          <p:nvPr>
            <p:ph type="sldImg" idx="2"/>
          </p:nvPr>
        </p:nvSpPr>
        <p:spPr>
          <a:xfrm>
            <a:off x="1190625" y="1243013"/>
            <a:ext cx="4476750" cy="33575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8"/>
            <a:ext cx="2971800" cy="4990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8"/>
            <a:ext cx="2971800" cy="499011"/>
          </a:xfrm>
          <a:prstGeom prst="rect">
            <a:avLst/>
          </a:prstGeom>
        </p:spPr>
        <p:txBody>
          <a:bodyPr vert="horz" lIns="91440" tIns="45720" rIns="91440" bIns="45720" rtlCol="0" anchor="b"/>
          <a:lstStyle>
            <a:lvl1pPr algn="r">
              <a:defRPr sz="1200"/>
            </a:lvl1pPr>
          </a:lstStyle>
          <a:p>
            <a:fld id="{A74F7143-3262-4712-BBAC-9EEC69AABB0A}" type="slidenum">
              <a:rPr lang="en-GB" smtClean="0"/>
              <a:t>‹#›</a:t>
            </a:fld>
            <a:endParaRPr lang="en-GB"/>
          </a:p>
        </p:txBody>
      </p:sp>
    </p:spTree>
    <p:extLst>
      <p:ext uri="{BB962C8B-B14F-4D97-AF65-F5344CB8AC3E}">
        <p14:creationId xmlns:p14="http://schemas.microsoft.com/office/powerpoint/2010/main" val="2613309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Good morning, I am Deborah Rees, your Tutor for this Module.  I have worked in the field of HR and Training for around 15 years and have experience in both the public sector and the private sectors.  </a:t>
            </a:r>
          </a:p>
        </p:txBody>
      </p:sp>
      <p:sp>
        <p:nvSpPr>
          <p:cNvPr id="4" name="Slide Number Placeholder 3"/>
          <p:cNvSpPr>
            <a:spLocks noGrp="1"/>
          </p:cNvSpPr>
          <p:nvPr>
            <p:ph type="sldNum" sz="quarter" idx="5"/>
          </p:nvPr>
        </p:nvSpPr>
        <p:spPr/>
        <p:txBody>
          <a:bodyPr/>
          <a:lstStyle/>
          <a:p>
            <a:fld id="{A74F7143-3262-4712-BBAC-9EEC69AABB0A}" type="slidenum">
              <a:rPr lang="en-GB" smtClean="0"/>
              <a:t>1</a:t>
            </a:fld>
            <a:endParaRPr lang="en-GB"/>
          </a:p>
        </p:txBody>
      </p:sp>
    </p:spTree>
    <p:extLst>
      <p:ext uri="{BB962C8B-B14F-4D97-AF65-F5344CB8AC3E}">
        <p14:creationId xmlns:p14="http://schemas.microsoft.com/office/powerpoint/2010/main" val="17763256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Here are some of the places I have worked.  Hopefully I can share some of that experience in bringing this module to life with practical examples. </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a:t>
            </a:fld>
            <a:endParaRPr lang="en-GB"/>
          </a:p>
        </p:txBody>
      </p:sp>
    </p:spTree>
    <p:extLst>
      <p:ext uri="{BB962C8B-B14F-4D97-AF65-F5344CB8AC3E}">
        <p14:creationId xmlns:p14="http://schemas.microsoft.com/office/powerpoint/2010/main" val="11125911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this </a:t>
            </a:r>
            <a:r>
              <a:rPr lang="en-GB" dirty="0" err="1"/>
              <a:t>powerpoint</a:t>
            </a:r>
            <a:r>
              <a:rPr lang="en-GB" dirty="0"/>
              <a:t> session we will be focusing on LO’s 3/4</a:t>
            </a:r>
          </a:p>
        </p:txBody>
      </p:sp>
      <p:sp>
        <p:nvSpPr>
          <p:cNvPr id="4" name="Slide Number Placeholder 3"/>
          <p:cNvSpPr>
            <a:spLocks noGrp="1"/>
          </p:cNvSpPr>
          <p:nvPr>
            <p:ph type="sldNum" sz="quarter" idx="5"/>
          </p:nvPr>
        </p:nvSpPr>
        <p:spPr/>
        <p:txBody>
          <a:bodyPr/>
          <a:lstStyle/>
          <a:p>
            <a:fld id="{A74F7143-3262-4712-BBAC-9EEC69AABB0A}" type="slidenum">
              <a:rPr lang="en-GB" smtClean="0"/>
              <a:t>3</a:t>
            </a:fld>
            <a:endParaRPr lang="en-GB"/>
          </a:p>
        </p:txBody>
      </p:sp>
    </p:spTree>
    <p:extLst>
      <p:ext uri="{BB962C8B-B14F-4D97-AF65-F5344CB8AC3E}">
        <p14:creationId xmlns:p14="http://schemas.microsoft.com/office/powerpoint/2010/main" val="27873801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itchFamily="34" charset="0"/>
              </a:defRPr>
            </a:lvl1pPr>
            <a:lvl2pPr marL="752385" indent="-289379" eaLnBrk="0" hangingPunct="0">
              <a:spcBef>
                <a:spcPct val="30000"/>
              </a:spcBef>
              <a:defRPr sz="1200">
                <a:solidFill>
                  <a:schemeClr val="tx1"/>
                </a:solidFill>
                <a:latin typeface="Calibri" pitchFamily="34" charset="0"/>
              </a:defRPr>
            </a:lvl2pPr>
            <a:lvl3pPr marL="1157516" indent="-231503" eaLnBrk="0" hangingPunct="0">
              <a:spcBef>
                <a:spcPct val="30000"/>
              </a:spcBef>
              <a:defRPr sz="1200">
                <a:solidFill>
                  <a:schemeClr val="tx1"/>
                </a:solidFill>
                <a:latin typeface="Calibri" pitchFamily="34" charset="0"/>
              </a:defRPr>
            </a:lvl3pPr>
            <a:lvl4pPr marL="1620523" indent="-231503" eaLnBrk="0" hangingPunct="0">
              <a:spcBef>
                <a:spcPct val="30000"/>
              </a:spcBef>
              <a:defRPr sz="1200">
                <a:solidFill>
                  <a:schemeClr val="tx1"/>
                </a:solidFill>
                <a:latin typeface="Calibri" pitchFamily="34" charset="0"/>
              </a:defRPr>
            </a:lvl4pPr>
            <a:lvl5pPr marL="2083529" indent="-231503" eaLnBrk="0" hangingPunct="0">
              <a:spcBef>
                <a:spcPct val="30000"/>
              </a:spcBef>
              <a:defRPr sz="1200">
                <a:solidFill>
                  <a:schemeClr val="tx1"/>
                </a:solidFill>
                <a:latin typeface="Calibri" pitchFamily="34" charset="0"/>
              </a:defRPr>
            </a:lvl5pPr>
            <a:lvl6pPr marL="2546535" indent="-231503" eaLnBrk="0" fontAlgn="base" hangingPunct="0">
              <a:spcBef>
                <a:spcPct val="30000"/>
              </a:spcBef>
              <a:spcAft>
                <a:spcPct val="0"/>
              </a:spcAft>
              <a:defRPr sz="1200">
                <a:solidFill>
                  <a:schemeClr val="tx1"/>
                </a:solidFill>
                <a:latin typeface="Calibri" pitchFamily="34" charset="0"/>
              </a:defRPr>
            </a:lvl6pPr>
            <a:lvl7pPr marL="3009542" indent="-231503" eaLnBrk="0" fontAlgn="base" hangingPunct="0">
              <a:spcBef>
                <a:spcPct val="30000"/>
              </a:spcBef>
              <a:spcAft>
                <a:spcPct val="0"/>
              </a:spcAft>
              <a:defRPr sz="1200">
                <a:solidFill>
                  <a:schemeClr val="tx1"/>
                </a:solidFill>
                <a:latin typeface="Calibri" pitchFamily="34" charset="0"/>
              </a:defRPr>
            </a:lvl7pPr>
            <a:lvl8pPr marL="3472548" indent="-231503" eaLnBrk="0" fontAlgn="base" hangingPunct="0">
              <a:spcBef>
                <a:spcPct val="30000"/>
              </a:spcBef>
              <a:spcAft>
                <a:spcPct val="0"/>
              </a:spcAft>
              <a:defRPr sz="1200">
                <a:solidFill>
                  <a:schemeClr val="tx1"/>
                </a:solidFill>
                <a:latin typeface="Calibri" pitchFamily="34" charset="0"/>
              </a:defRPr>
            </a:lvl8pPr>
            <a:lvl9pPr marL="3935555" indent="-231503"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C4326513-5933-48B9-9BD2-98D7E0C99CBE}" type="slidenum">
              <a:rPr lang="en-GB" altLang="en-US" smtClean="0"/>
              <a:pPr eaLnBrk="1" hangingPunct="1">
                <a:spcBef>
                  <a:spcPct val="0"/>
                </a:spcBef>
              </a:pPr>
              <a:t>4</a:t>
            </a:fld>
            <a:endParaRPr lang="en-GB" altLang="en-US"/>
          </a:p>
        </p:txBody>
      </p:sp>
    </p:spTree>
    <p:extLst>
      <p:ext uri="{BB962C8B-B14F-4D97-AF65-F5344CB8AC3E}">
        <p14:creationId xmlns:p14="http://schemas.microsoft.com/office/powerpoint/2010/main" val="14039099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itchFamily="34" charset="0"/>
              </a:defRPr>
            </a:lvl1pPr>
            <a:lvl2pPr marL="752385" indent="-289379" eaLnBrk="0" hangingPunct="0">
              <a:spcBef>
                <a:spcPct val="30000"/>
              </a:spcBef>
              <a:defRPr sz="1200">
                <a:solidFill>
                  <a:schemeClr val="tx1"/>
                </a:solidFill>
                <a:latin typeface="Calibri" pitchFamily="34" charset="0"/>
              </a:defRPr>
            </a:lvl2pPr>
            <a:lvl3pPr marL="1157516" indent="-231503" eaLnBrk="0" hangingPunct="0">
              <a:spcBef>
                <a:spcPct val="30000"/>
              </a:spcBef>
              <a:defRPr sz="1200">
                <a:solidFill>
                  <a:schemeClr val="tx1"/>
                </a:solidFill>
                <a:latin typeface="Calibri" pitchFamily="34" charset="0"/>
              </a:defRPr>
            </a:lvl3pPr>
            <a:lvl4pPr marL="1620523" indent="-231503" eaLnBrk="0" hangingPunct="0">
              <a:spcBef>
                <a:spcPct val="30000"/>
              </a:spcBef>
              <a:defRPr sz="1200">
                <a:solidFill>
                  <a:schemeClr val="tx1"/>
                </a:solidFill>
                <a:latin typeface="Calibri" pitchFamily="34" charset="0"/>
              </a:defRPr>
            </a:lvl4pPr>
            <a:lvl5pPr marL="2083529" indent="-231503" eaLnBrk="0" hangingPunct="0">
              <a:spcBef>
                <a:spcPct val="30000"/>
              </a:spcBef>
              <a:defRPr sz="1200">
                <a:solidFill>
                  <a:schemeClr val="tx1"/>
                </a:solidFill>
                <a:latin typeface="Calibri" pitchFamily="34" charset="0"/>
              </a:defRPr>
            </a:lvl5pPr>
            <a:lvl6pPr marL="2546535" indent="-231503" eaLnBrk="0" fontAlgn="base" hangingPunct="0">
              <a:spcBef>
                <a:spcPct val="30000"/>
              </a:spcBef>
              <a:spcAft>
                <a:spcPct val="0"/>
              </a:spcAft>
              <a:defRPr sz="1200">
                <a:solidFill>
                  <a:schemeClr val="tx1"/>
                </a:solidFill>
                <a:latin typeface="Calibri" pitchFamily="34" charset="0"/>
              </a:defRPr>
            </a:lvl6pPr>
            <a:lvl7pPr marL="3009542" indent="-231503" eaLnBrk="0" fontAlgn="base" hangingPunct="0">
              <a:spcBef>
                <a:spcPct val="30000"/>
              </a:spcBef>
              <a:spcAft>
                <a:spcPct val="0"/>
              </a:spcAft>
              <a:defRPr sz="1200">
                <a:solidFill>
                  <a:schemeClr val="tx1"/>
                </a:solidFill>
                <a:latin typeface="Calibri" pitchFamily="34" charset="0"/>
              </a:defRPr>
            </a:lvl7pPr>
            <a:lvl8pPr marL="3472548" indent="-231503" eaLnBrk="0" fontAlgn="base" hangingPunct="0">
              <a:spcBef>
                <a:spcPct val="30000"/>
              </a:spcBef>
              <a:spcAft>
                <a:spcPct val="0"/>
              </a:spcAft>
              <a:defRPr sz="1200">
                <a:solidFill>
                  <a:schemeClr val="tx1"/>
                </a:solidFill>
                <a:latin typeface="Calibri" pitchFamily="34" charset="0"/>
              </a:defRPr>
            </a:lvl8pPr>
            <a:lvl9pPr marL="3935555" indent="-231503"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7E690FC5-FBC4-40AE-9096-3727632ACC4B}" type="slidenum">
              <a:rPr lang="en-GB" altLang="en-US" smtClean="0"/>
              <a:pPr eaLnBrk="1" hangingPunct="1">
                <a:spcBef>
                  <a:spcPct val="0"/>
                </a:spcBef>
              </a:pPr>
              <a:t>5</a:t>
            </a:fld>
            <a:endParaRPr lang="en-GB" altLang="en-US"/>
          </a:p>
        </p:txBody>
      </p:sp>
    </p:spTree>
    <p:extLst>
      <p:ext uri="{BB962C8B-B14F-4D97-AF65-F5344CB8AC3E}">
        <p14:creationId xmlns:p14="http://schemas.microsoft.com/office/powerpoint/2010/main" val="22554205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Hierarchy of employee voice ….</a:t>
            </a:r>
          </a:p>
          <a:p>
            <a:r>
              <a:rPr lang="en-GB" dirty="0"/>
              <a:t>Employee Involvement (EI) = voice</a:t>
            </a:r>
          </a:p>
          <a:p>
            <a:r>
              <a:rPr lang="en-GB" dirty="0"/>
              <a:t>Employee Participation (EP) = ‘Powered voice’ – usually through Trade Unions</a:t>
            </a:r>
          </a:p>
          <a:p>
            <a:r>
              <a:rPr lang="en-GB" dirty="0"/>
              <a:t>Industrial Democracy (ID) = Google</a:t>
            </a:r>
          </a:p>
        </p:txBody>
      </p:sp>
      <p:sp>
        <p:nvSpPr>
          <p:cNvPr id="4" name="Slide Number Placeholder 3"/>
          <p:cNvSpPr>
            <a:spLocks noGrp="1"/>
          </p:cNvSpPr>
          <p:nvPr>
            <p:ph type="sldNum" sz="quarter" idx="5"/>
          </p:nvPr>
        </p:nvSpPr>
        <p:spPr/>
        <p:txBody>
          <a:bodyPr/>
          <a:lstStyle/>
          <a:p>
            <a:fld id="{A74F7143-3262-4712-BBAC-9EEC69AABB0A}" type="slidenum">
              <a:rPr lang="en-GB" smtClean="0"/>
              <a:t>6</a:t>
            </a:fld>
            <a:endParaRPr lang="en-GB"/>
          </a:p>
        </p:txBody>
      </p:sp>
    </p:spTree>
    <p:extLst>
      <p:ext uri="{BB962C8B-B14F-4D97-AF65-F5344CB8AC3E}">
        <p14:creationId xmlns:p14="http://schemas.microsoft.com/office/powerpoint/2010/main" val="23548962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4F7143-3262-4712-BBAC-9EEC69AABB0A}" type="slidenum">
              <a:rPr lang="en-GB" smtClean="0"/>
              <a:t>7</a:t>
            </a:fld>
            <a:endParaRPr lang="en-GB"/>
          </a:p>
        </p:txBody>
      </p:sp>
    </p:spTree>
    <p:extLst>
      <p:ext uri="{BB962C8B-B14F-4D97-AF65-F5344CB8AC3E}">
        <p14:creationId xmlns:p14="http://schemas.microsoft.com/office/powerpoint/2010/main" val="29167027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B804F764-39D7-499F-871D-0B549F45787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4ED3D8B2-E946-472D-A493-C72D0B15FED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EWC Directive  – requires European level information and consultation system to be set up in all organisations with more than 1000 employees in member states and employing more than 150 in each of two of more of these. </a:t>
            </a:r>
          </a:p>
          <a:p>
            <a:pPr eaLnBrk="1" hangingPunct="1">
              <a:spcBef>
                <a:spcPct val="0"/>
              </a:spcBef>
            </a:pPr>
            <a:endParaRPr lang="en-GB" altLang="en-US"/>
          </a:p>
          <a:p>
            <a:pPr eaLnBrk="1" hangingPunct="1">
              <a:spcBef>
                <a:spcPct val="0"/>
              </a:spcBef>
            </a:pPr>
            <a:r>
              <a:rPr lang="en-GB" altLang="en-US"/>
              <a:t>ICE – obligation on employers of more than 50 employees to establish consultation mechanisms when requested to do so by employees. </a:t>
            </a:r>
          </a:p>
          <a:p>
            <a:pPr eaLnBrk="1" hangingPunct="1">
              <a:spcBef>
                <a:spcPct val="0"/>
              </a:spcBef>
            </a:pPr>
            <a:r>
              <a:rPr lang="en-GB" altLang="en-US"/>
              <a:t>Employer must inform/consult representatives on business developments, employment trends and changes in work organisation or contractual regulations, including redundancies and business transfers. Secret ballot to appoint one rep per 50 employees. Take up not widespread. </a:t>
            </a:r>
          </a:p>
        </p:txBody>
      </p:sp>
      <p:sp>
        <p:nvSpPr>
          <p:cNvPr id="17412" name="Slide Number Placeholder 3">
            <a:extLst>
              <a:ext uri="{FF2B5EF4-FFF2-40B4-BE49-F238E27FC236}">
                <a16:creationId xmlns:a16="http://schemas.microsoft.com/office/drawing/2014/main" id="{A32671E0-22A8-4E1A-8C1B-6CE35117474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D69A7B4F-0A92-4B7F-8C35-37108B3B353C}" type="slidenum">
              <a:rPr lang="en-GB" altLang="en-US" smtClean="0"/>
              <a:pPr/>
              <a:t>8</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July (2017) Matthew Taylor Published the “Taylor Review” – set out to increase transparency of operations between employers and individuals. </a:t>
            </a:r>
          </a:p>
          <a:p>
            <a:endParaRPr lang="en-GB" dirty="0"/>
          </a:p>
          <a:p>
            <a:r>
              <a:rPr lang="en-GB" dirty="0"/>
              <a:t>“Good Work” Document (2018) was a response to the Taylor Review and recommended the following:</a:t>
            </a:r>
          </a:p>
          <a:p>
            <a:pPr marL="228600" indent="-228600">
              <a:buAutoNum type="arabicPeriod"/>
            </a:pPr>
            <a:r>
              <a:rPr lang="en-GB" dirty="0"/>
              <a:t>Day one rights for employees</a:t>
            </a:r>
          </a:p>
          <a:p>
            <a:pPr marL="228600" indent="-228600">
              <a:buAutoNum type="arabicPeriod"/>
            </a:pPr>
            <a:r>
              <a:rPr lang="en-GB" dirty="0"/>
              <a:t>Increases to the holiday pay reference period</a:t>
            </a:r>
          </a:p>
          <a:p>
            <a:pPr marL="228600" indent="-228600">
              <a:buAutoNum type="arabicPeriod"/>
            </a:pPr>
            <a:r>
              <a:rPr lang="en-GB" dirty="0"/>
              <a:t>Fixed working patterns, rights for Agency and Zero Hours workers</a:t>
            </a:r>
          </a:p>
          <a:p>
            <a:pPr marL="228600" indent="-228600">
              <a:buAutoNum type="arabicPeriod"/>
            </a:pPr>
            <a:r>
              <a:rPr lang="en-GB" dirty="0"/>
              <a:t>Extend redundancy protection for pregnant women and new parents</a:t>
            </a:r>
          </a:p>
          <a:p>
            <a:pPr marL="228600" indent="-228600">
              <a:buAutoNum type="arabicPeriod"/>
            </a:pPr>
            <a:r>
              <a:rPr lang="en-GB" dirty="0"/>
              <a:t>Lowered thresholds that trigger employee information and consultation requests</a:t>
            </a:r>
          </a:p>
          <a:p>
            <a:pPr marL="228600" indent="-228600">
              <a:buAutoNum type="arabicPeriod"/>
            </a:pPr>
            <a:r>
              <a:rPr lang="en-GB" dirty="0"/>
              <a:t>The scrapping of the Swedish </a:t>
            </a:r>
            <a:r>
              <a:rPr lang="en-GB" dirty="0" err="1"/>
              <a:t>Derrogation</a:t>
            </a:r>
            <a:r>
              <a:rPr lang="en-GB" dirty="0"/>
              <a:t>  - </a:t>
            </a:r>
            <a:r>
              <a:rPr lang="en-GB" sz="1200" b="1" i="0" kern="1200" dirty="0">
                <a:solidFill>
                  <a:schemeClr val="tx1"/>
                </a:solidFill>
                <a:effectLst/>
                <a:latin typeface="+mn-lt"/>
                <a:ea typeface="+mn-ea"/>
                <a:cs typeface="+mn-cs"/>
              </a:rPr>
              <a:t>Swedish derogation</a:t>
            </a:r>
            <a:r>
              <a:rPr lang="en-GB" sz="1200" b="0" i="0" kern="1200" dirty="0">
                <a:solidFill>
                  <a:schemeClr val="tx1"/>
                </a:solidFill>
                <a:effectLst/>
                <a:latin typeface="+mn-lt"/>
                <a:ea typeface="+mn-ea"/>
                <a:cs typeface="+mn-cs"/>
              </a:rPr>
              <a:t> is a model of employment where an agency hires a worker directly, rather than being the middleman between a worker and a client company.</a:t>
            </a:r>
          </a:p>
          <a:p>
            <a:pPr marL="228600" indent="-228600">
              <a:buAutoNum type="arabicPeriod"/>
            </a:pPr>
            <a:r>
              <a:rPr lang="en-GB" sz="1200" b="0" i="0" kern="1200" dirty="0">
                <a:solidFill>
                  <a:schemeClr val="tx1"/>
                </a:solidFill>
                <a:effectLst/>
                <a:latin typeface="+mn-lt"/>
                <a:ea typeface="+mn-ea"/>
                <a:cs typeface="+mn-cs"/>
              </a:rPr>
              <a:t>Latest developments of the use of Non-Disclosure Agreements – We will cover this in Week 4.</a:t>
            </a:r>
          </a:p>
          <a:p>
            <a:pPr marL="228600" indent="-228600">
              <a:buAutoNum type="arabicPeriod"/>
            </a:pPr>
            <a:r>
              <a:rPr lang="en-GB" sz="1200" b="0" i="0" kern="1200" dirty="0">
                <a:solidFill>
                  <a:schemeClr val="tx1"/>
                </a:solidFill>
                <a:effectLst/>
                <a:latin typeface="+mn-lt"/>
                <a:ea typeface="+mn-ea"/>
                <a:cs typeface="+mn-cs"/>
              </a:rPr>
              <a:t>Agency Worker Rights to Key Facts</a:t>
            </a:r>
          </a:p>
          <a:p>
            <a:pPr marL="228600" indent="-228600">
              <a:buAutoNum type="arabicPeriod"/>
            </a:pPr>
            <a:r>
              <a:rPr lang="en-GB" sz="1200" b="0" i="0" kern="1200" dirty="0">
                <a:solidFill>
                  <a:schemeClr val="tx1"/>
                </a:solidFill>
                <a:effectLst/>
                <a:latin typeface="+mn-lt"/>
                <a:ea typeface="+mn-ea"/>
                <a:cs typeface="+mn-cs"/>
              </a:rPr>
              <a:t>The Launch of Sexual Harassment Consultation</a:t>
            </a:r>
          </a:p>
          <a:p>
            <a:pPr marL="228600" indent="-228600">
              <a:buAutoNum type="arabicPeriod"/>
            </a:pPr>
            <a:r>
              <a:rPr lang="en-GB" sz="1200" b="0" i="0" kern="1200" dirty="0">
                <a:solidFill>
                  <a:schemeClr val="tx1"/>
                </a:solidFill>
                <a:effectLst/>
                <a:latin typeface="+mn-lt"/>
                <a:ea typeface="+mn-ea"/>
                <a:cs typeface="+mn-cs"/>
              </a:rPr>
              <a:t>Other ongoing consultations – Employment Status / Increasing Transparency / Agency Workers </a:t>
            </a:r>
            <a:r>
              <a:rPr lang="en-GB" sz="1200" b="0" i="0" kern="1200">
                <a:solidFill>
                  <a:schemeClr val="tx1"/>
                </a:solidFill>
                <a:effectLst/>
                <a:latin typeface="+mn-lt"/>
                <a:ea typeface="+mn-ea"/>
                <a:cs typeface="+mn-cs"/>
              </a:rPr>
              <a:t>/ Enforcement</a:t>
            </a:r>
            <a:endParaRPr lang="en-GB"/>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9</a:t>
            </a:fld>
            <a:endParaRPr lang="en-GB"/>
          </a:p>
        </p:txBody>
      </p:sp>
    </p:spTree>
    <p:extLst>
      <p:ext uri="{BB962C8B-B14F-4D97-AF65-F5344CB8AC3E}">
        <p14:creationId xmlns:p14="http://schemas.microsoft.com/office/powerpoint/2010/main" val="25260671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Approaches include:</a:t>
            </a:r>
          </a:p>
          <a:p>
            <a:r>
              <a:rPr lang="en-GB" sz="1200" b="1" i="0" u="none" strike="noStrike" kern="1200" dirty="0">
                <a:solidFill>
                  <a:schemeClr val="tx1"/>
                </a:solidFill>
                <a:effectLst/>
                <a:latin typeface="+mn-lt"/>
                <a:ea typeface="+mn-ea"/>
                <a:cs typeface="+mn-cs"/>
              </a:rPr>
              <a:t>Collective representation </a:t>
            </a:r>
            <a:r>
              <a:rPr lang="en-GB" sz="1200" b="0" i="0" u="none" strike="noStrike" kern="1200" dirty="0">
                <a:solidFill>
                  <a:schemeClr val="tx1"/>
                </a:solidFill>
                <a:effectLst/>
                <a:latin typeface="+mn-lt"/>
                <a:ea typeface="+mn-ea"/>
                <a:cs typeface="+mn-cs"/>
              </a:rPr>
              <a:t>– negotiations between senior management and employee representatives (usually but not exclusively union representatives) leading to joint regulation of pay and other conditions of employment. These can be periodic in the case of pay, but continuous or ad hoc in the case of other matters, for example grievances.</a:t>
            </a:r>
          </a:p>
          <a:p>
            <a:r>
              <a:rPr lang="en-GB" sz="1200" b="1" i="0" u="none" strike="noStrike" kern="1200" dirty="0">
                <a:solidFill>
                  <a:schemeClr val="tx1"/>
                </a:solidFill>
                <a:effectLst/>
                <a:latin typeface="+mn-lt"/>
                <a:ea typeface="+mn-ea"/>
                <a:cs typeface="+mn-cs"/>
              </a:rPr>
              <a:t>Partnership schemes </a:t>
            </a:r>
            <a:r>
              <a:rPr lang="en-GB" sz="1200" b="0" i="0" u="none" strike="noStrike" kern="1200" dirty="0">
                <a:solidFill>
                  <a:schemeClr val="tx1"/>
                </a:solidFill>
                <a:effectLst/>
                <a:latin typeface="+mn-lt"/>
                <a:ea typeface="+mn-ea"/>
                <a:cs typeface="+mn-cs"/>
              </a:rPr>
              <a:t>– employee representatives and employers emphasise mutual gains and tackling issues in a spirit of co-operation, rather than through traditional adversarial relationships. This includes a high commitment to information sharing.</a:t>
            </a:r>
          </a:p>
          <a:p>
            <a:r>
              <a:rPr lang="en-GB" sz="1200" b="1" i="0" u="none" strike="noStrike" kern="1200" dirty="0">
                <a:solidFill>
                  <a:schemeClr val="tx1"/>
                </a:solidFill>
                <a:effectLst/>
                <a:latin typeface="+mn-lt"/>
                <a:ea typeface="+mn-ea"/>
                <a:cs typeface="+mn-cs"/>
              </a:rPr>
              <a:t>Joint consultation </a:t>
            </a:r>
            <a:r>
              <a:rPr lang="en-GB" sz="1200" b="0" i="0" u="none" strike="noStrike" kern="1200" dirty="0">
                <a:solidFill>
                  <a:schemeClr val="tx1"/>
                </a:solidFill>
                <a:effectLst/>
                <a:latin typeface="+mn-lt"/>
                <a:ea typeface="+mn-ea"/>
                <a:cs typeface="+mn-cs"/>
              </a:rPr>
              <a:t>- to consider issues that are deemed to be of common interest or of key importance to the parties, at non-union as well as unionised workplaces.</a:t>
            </a:r>
          </a:p>
          <a:p>
            <a:r>
              <a:rPr lang="en-GB" sz="1200" b="1" i="0" u="none" strike="noStrike" kern="1200" dirty="0">
                <a:solidFill>
                  <a:schemeClr val="tx1"/>
                </a:solidFill>
                <a:effectLst/>
                <a:latin typeface="+mn-lt"/>
                <a:ea typeface="+mn-ea"/>
                <a:cs typeface="+mn-cs"/>
              </a:rPr>
              <a:t>Employee forums </a:t>
            </a:r>
            <a:r>
              <a:rPr lang="en-GB" sz="1200" b="0" i="0" u="none" strike="noStrike" kern="1200" dirty="0">
                <a:solidFill>
                  <a:schemeClr val="tx1"/>
                </a:solidFill>
                <a:effectLst/>
                <a:latin typeface="+mn-lt"/>
                <a:ea typeface="+mn-ea"/>
                <a:cs typeface="+mn-cs"/>
              </a:rPr>
              <a:t>– groups of non-union or mixed groups of union/non-union employees meeting with management for consultation and information sharing.</a:t>
            </a:r>
          </a:p>
          <a:p>
            <a:r>
              <a:rPr lang="en-GB" sz="1200" b="0" i="0" u="none" strike="noStrike" kern="1200" dirty="0">
                <a:solidFill>
                  <a:schemeClr val="tx1"/>
                </a:solidFill>
                <a:effectLst/>
                <a:latin typeface="+mn-lt"/>
                <a:ea typeface="+mn-ea"/>
                <a:cs typeface="+mn-cs"/>
              </a:rPr>
              <a:t>European Works Councils – see above.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See Social Activism Article on Moodle. </a:t>
            </a:r>
          </a:p>
          <a:p>
            <a:endParaRPr lang="en-GB" dirty="0"/>
          </a:p>
        </p:txBody>
      </p:sp>
      <p:sp>
        <p:nvSpPr>
          <p:cNvPr id="4" name="Slide Number Placeholder 3"/>
          <p:cNvSpPr>
            <a:spLocks noGrp="1"/>
          </p:cNvSpPr>
          <p:nvPr>
            <p:ph type="sldNum" sz="quarter" idx="10"/>
          </p:nvPr>
        </p:nvSpPr>
        <p:spPr/>
        <p:txBody>
          <a:bodyPr/>
          <a:lstStyle/>
          <a:p>
            <a:fld id="{A74F7143-3262-4712-BBAC-9EEC69AABB0A}" type="slidenum">
              <a:rPr lang="en-GB" smtClean="0"/>
              <a:t>10</a:t>
            </a:fld>
            <a:endParaRPr lang="en-GB"/>
          </a:p>
        </p:txBody>
      </p:sp>
    </p:spTree>
    <p:extLst>
      <p:ext uri="{BB962C8B-B14F-4D97-AF65-F5344CB8AC3E}">
        <p14:creationId xmlns:p14="http://schemas.microsoft.com/office/powerpoint/2010/main" val="23067576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Upward problem-solving:</a:t>
            </a:r>
          </a:p>
          <a:p>
            <a:r>
              <a:rPr lang="en-GB" sz="1200" b="0" i="0" u="none" strike="noStrike" kern="1200" dirty="0">
                <a:solidFill>
                  <a:schemeClr val="tx1"/>
                </a:solidFill>
                <a:effectLst/>
                <a:latin typeface="+mn-lt"/>
                <a:ea typeface="+mn-ea"/>
                <a:cs typeface="+mn-cs"/>
              </a:rPr>
              <a:t>Managers can use a range of techniques to directly tap into employee ideas and opinions to improve work processes. Techniques include:</a:t>
            </a:r>
          </a:p>
          <a:p>
            <a:r>
              <a:rPr lang="en-GB" sz="1200" b="0" i="0" u="none" strike="noStrike" kern="1200" dirty="0">
                <a:solidFill>
                  <a:schemeClr val="tx1"/>
                </a:solidFill>
                <a:effectLst/>
                <a:latin typeface="+mn-lt"/>
                <a:ea typeface="+mn-ea"/>
                <a:cs typeface="+mn-cs"/>
              </a:rPr>
              <a:t>Digital media – seeking and discussing questions or ideas via electronic means, for example, by email. Increasingly, social media is being used in this way through enterprise social networks (ESNs).</a:t>
            </a:r>
          </a:p>
          <a:p>
            <a:r>
              <a:rPr lang="en-GB" sz="1200" b="0" i="0" u="none" strike="noStrike" kern="1200" dirty="0">
                <a:solidFill>
                  <a:schemeClr val="tx1"/>
                </a:solidFill>
                <a:effectLst/>
                <a:latin typeface="+mn-lt"/>
                <a:ea typeface="+mn-ea"/>
                <a:cs typeface="+mn-cs"/>
              </a:rPr>
              <a:t>Two-way communications - face-to-face discussions between managers and staff for whom they have responsibility; for example, through regular meetings every few weeks.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Employee Support Networks – South Wales Police for example have the following; 1. Black Police Association, 2. Christian Police Association, 3. Female Police Association, 4. Gay Staff Network, 5. Ability Support Network, 6. Trans Police Association.</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Large public sector organisations seem to be better with these employee support networks. </a:t>
            </a:r>
          </a:p>
          <a:p>
            <a:r>
              <a:rPr lang="en-GB" sz="1200" b="0" i="0" u="none" strike="noStrike" kern="1200" dirty="0">
                <a:solidFill>
                  <a:schemeClr val="tx1"/>
                </a:solidFill>
                <a:effectLst/>
                <a:latin typeface="+mn-lt"/>
                <a:ea typeface="+mn-ea"/>
                <a:cs typeface="+mn-cs"/>
              </a:rPr>
              <a:t>Suggestion schemes – under which employees put ideas to management, who then reward those whose ideas are implemented.</a:t>
            </a:r>
          </a:p>
          <a:p>
            <a:r>
              <a:rPr lang="en-GB" sz="1200" b="0" i="0" u="none" strike="noStrike" kern="1200" dirty="0">
                <a:solidFill>
                  <a:schemeClr val="tx1"/>
                </a:solidFill>
                <a:effectLst/>
                <a:latin typeface="+mn-lt"/>
                <a:ea typeface="+mn-ea"/>
                <a:cs typeface="+mn-cs"/>
              </a:rPr>
              <a:t>Attitude surveys – questionnaire-based surveys designed to gauge employees’ experiences and views of particular aspects of work.</a:t>
            </a:r>
          </a:p>
          <a:p>
            <a:r>
              <a:rPr lang="en-GB" sz="1200" b="0" i="0" u="none" strike="noStrike" kern="1200" dirty="0">
                <a:solidFill>
                  <a:schemeClr val="tx1"/>
                </a:solidFill>
                <a:effectLst/>
                <a:latin typeface="+mn-lt"/>
                <a:ea typeface="+mn-ea"/>
                <a:cs typeface="+mn-cs"/>
              </a:rPr>
              <a:t>Working groups – employees brought together on a regular or ad hoc basis to discuss specific organisational issues.</a:t>
            </a:r>
          </a:p>
          <a:p>
            <a:endParaRPr lang="en-GB" dirty="0"/>
          </a:p>
        </p:txBody>
      </p:sp>
      <p:sp>
        <p:nvSpPr>
          <p:cNvPr id="4" name="Slide Number Placeholder 3"/>
          <p:cNvSpPr>
            <a:spLocks noGrp="1"/>
          </p:cNvSpPr>
          <p:nvPr>
            <p:ph type="sldNum" sz="quarter" idx="10"/>
          </p:nvPr>
        </p:nvSpPr>
        <p:spPr/>
        <p:txBody>
          <a:bodyPr/>
          <a:lstStyle/>
          <a:p>
            <a:fld id="{A74F7143-3262-4712-BBAC-9EEC69AABB0A}" type="slidenum">
              <a:rPr lang="en-GB" smtClean="0"/>
              <a:t>11</a:t>
            </a:fld>
            <a:endParaRPr lang="en-GB"/>
          </a:p>
        </p:txBody>
      </p:sp>
    </p:spTree>
    <p:extLst>
      <p:ext uri="{BB962C8B-B14F-4D97-AF65-F5344CB8AC3E}">
        <p14:creationId xmlns:p14="http://schemas.microsoft.com/office/powerpoint/2010/main" val="19951321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Conflicts with groups – over pay, conditions. Strikes. ACAS state that disputes often occur when change is not managed properly – BA Strikes over pay.  Universities balloted to strike end of last year – See Moodle Articles.</a:t>
            </a:r>
          </a:p>
          <a:p>
            <a:endParaRPr lang="en-GB" dirty="0"/>
          </a:p>
          <a:p>
            <a:r>
              <a:rPr lang="en-GB" dirty="0"/>
              <a:t>Conflict between individuals – bullying/harassment/arguing over ways of carrying out work or over resources.  - #</a:t>
            </a:r>
            <a:r>
              <a:rPr lang="en-GB" dirty="0" err="1"/>
              <a:t>metoo</a:t>
            </a:r>
            <a:r>
              <a:rPr lang="en-GB" dirty="0"/>
              <a:t> campaign / Non Disclosure Agreements being misused in the NHS – See Moodle Articles. </a:t>
            </a:r>
          </a:p>
          <a:p>
            <a:endParaRPr lang="en-GB" dirty="0"/>
          </a:p>
          <a:p>
            <a:r>
              <a:rPr lang="en-GB" dirty="0"/>
              <a:t>Disciplinary issues:</a:t>
            </a:r>
          </a:p>
          <a:p>
            <a:endParaRPr lang="en-GB" dirty="0"/>
          </a:p>
          <a:p>
            <a:r>
              <a:rPr lang="en-GB" dirty="0"/>
              <a:t>The counsellor who falsified her flexi-sheets. She claimed she’d been working when she hadn’t. The relationship is based on trust and she abused that trust. Investigation, but resigned before hearing.</a:t>
            </a:r>
          </a:p>
          <a:p>
            <a:endParaRPr lang="en-GB" dirty="0"/>
          </a:p>
          <a:p>
            <a:r>
              <a:rPr lang="en-GB" dirty="0"/>
              <a:t>The grounds person who went swimming in work time, regularly, for a long period of time. Investigation then dismissal.</a:t>
            </a:r>
          </a:p>
          <a:p>
            <a:endParaRPr lang="en-GB" dirty="0"/>
          </a:p>
          <a:p>
            <a:r>
              <a:rPr lang="en-GB" dirty="0"/>
              <a:t>The refuse workers picking up commercial waste for back-handers.</a:t>
            </a:r>
          </a:p>
          <a:p>
            <a:endParaRPr lang="en-GB" dirty="0"/>
          </a:p>
          <a:p>
            <a:r>
              <a:rPr lang="en-GB" dirty="0"/>
              <a:t>Reversing incidents.</a:t>
            </a:r>
          </a:p>
          <a:p>
            <a:endParaRPr lang="en-GB" dirty="0"/>
          </a:p>
          <a:p>
            <a:r>
              <a:rPr lang="en-GB" dirty="0"/>
              <a:t>The social worker who was reported to social services for concerns over neglect of her child. </a:t>
            </a:r>
          </a:p>
          <a:p>
            <a:endParaRPr lang="en-GB" dirty="0"/>
          </a:p>
          <a:p>
            <a:r>
              <a:rPr lang="en-GB" dirty="0"/>
              <a:t>The social worker who was reported for concerns over emotional abuse of her child.</a:t>
            </a:r>
          </a:p>
          <a:p>
            <a:endParaRPr lang="en-GB" dirty="0"/>
          </a:p>
          <a:p>
            <a:r>
              <a:rPr lang="en-GB" dirty="0"/>
              <a:t>Oxfam – aid workers using prostitutes and blackmailing locals in Haiti. </a:t>
            </a:r>
          </a:p>
          <a:p>
            <a:endParaRPr lang="en-GB" dirty="0"/>
          </a:p>
          <a:p>
            <a:endParaRPr lang="en-GB" dirty="0"/>
          </a:p>
        </p:txBody>
      </p:sp>
      <p:sp>
        <p:nvSpPr>
          <p:cNvPr id="4" name="Slide Number Placeholder 3"/>
          <p:cNvSpPr>
            <a:spLocks noGrp="1"/>
          </p:cNvSpPr>
          <p:nvPr>
            <p:ph type="sldNum" sz="quarter" idx="10"/>
          </p:nvPr>
        </p:nvSpPr>
        <p:spPr/>
        <p:txBody>
          <a:bodyPr/>
          <a:lstStyle/>
          <a:p>
            <a:fld id="{EEF6D8B3-436E-4229-BCB1-5B22A96EA562}" type="slidenum">
              <a:rPr lang="en-GB" smtClean="0"/>
              <a:t>12</a:t>
            </a:fld>
            <a:endParaRPr lang="en-GB"/>
          </a:p>
        </p:txBody>
      </p:sp>
    </p:spTree>
    <p:extLst>
      <p:ext uri="{BB962C8B-B14F-4D97-AF65-F5344CB8AC3E}">
        <p14:creationId xmlns:p14="http://schemas.microsoft.com/office/powerpoint/2010/main" val="4055163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Conflict can be expressed by  1. strike action, 2. resignation, 3. Sabotage.  </a:t>
            </a:r>
          </a:p>
          <a:p>
            <a:endParaRPr lang="en-GB" dirty="0"/>
          </a:p>
          <a:p>
            <a:r>
              <a:rPr lang="en-GB" dirty="0"/>
              <a:t>Sabotage – Amazon Panorama programmes – employees were deliberately starting fires due to discontent.</a:t>
            </a:r>
          </a:p>
          <a:p>
            <a:r>
              <a:rPr lang="en-GB" dirty="0"/>
              <a:t>P.225 of Gennard and Judge.  “Edward </a:t>
            </a:r>
            <a:r>
              <a:rPr lang="en-GB" dirty="0" err="1"/>
              <a:t>Soylewski</a:t>
            </a:r>
            <a:r>
              <a:rPr lang="en-GB" dirty="0"/>
              <a:t> was given an 8yr prison sentence for spraying </a:t>
            </a:r>
            <a:r>
              <a:rPr lang="en-GB" dirty="0" err="1"/>
              <a:t>cillit</a:t>
            </a:r>
            <a:r>
              <a:rPr lang="en-GB" dirty="0"/>
              <a:t> bang into company computers over a 3 year period causing system failures and £32,000 in damage.</a:t>
            </a:r>
          </a:p>
          <a:p>
            <a:endParaRPr lang="en-GB" dirty="0"/>
          </a:p>
          <a:p>
            <a:r>
              <a:rPr lang="en-GB" dirty="0"/>
              <a:t>P232. – Gennard and Judge – Disciplinary and Grievances are more likely in large organisations</a:t>
            </a:r>
          </a:p>
          <a:p>
            <a:endParaRPr lang="en-GB" dirty="0"/>
          </a:p>
          <a:p>
            <a:endParaRPr lang="en-GB" dirty="0"/>
          </a:p>
        </p:txBody>
      </p:sp>
      <p:sp>
        <p:nvSpPr>
          <p:cNvPr id="4" name="Slide Number Placeholder 3"/>
          <p:cNvSpPr>
            <a:spLocks noGrp="1"/>
          </p:cNvSpPr>
          <p:nvPr>
            <p:ph type="sldNum" sz="quarter" idx="10"/>
          </p:nvPr>
        </p:nvSpPr>
        <p:spPr/>
        <p:txBody>
          <a:bodyPr/>
          <a:lstStyle/>
          <a:p>
            <a:fld id="{EEF6D8B3-436E-4229-BCB1-5B22A96EA562}" type="slidenum">
              <a:rPr lang="en-GB" smtClean="0"/>
              <a:t>13</a:t>
            </a:fld>
            <a:endParaRPr lang="en-GB"/>
          </a:p>
        </p:txBody>
      </p:sp>
    </p:spTree>
    <p:extLst>
      <p:ext uri="{BB962C8B-B14F-4D97-AF65-F5344CB8AC3E}">
        <p14:creationId xmlns:p14="http://schemas.microsoft.com/office/powerpoint/2010/main" val="22152514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Conflict has to be MANAGED. </a:t>
            </a:r>
          </a:p>
          <a:p>
            <a:endParaRPr lang="en-GB" dirty="0"/>
          </a:p>
          <a:p>
            <a:r>
              <a:rPr lang="en-GB" dirty="0"/>
              <a:t>Google example of an internal conflict which led to higher trust and respect.</a:t>
            </a:r>
          </a:p>
          <a:p>
            <a:r>
              <a:rPr lang="en-GB" sz="1200" kern="1200" dirty="0">
                <a:solidFill>
                  <a:schemeClr val="tx1"/>
                </a:solidFill>
                <a:effectLst/>
                <a:latin typeface="+mn-lt"/>
                <a:ea typeface="+mn-ea"/>
                <a:cs typeface="+mn-cs"/>
              </a:rPr>
              <a:t>“Free Tibet Goji Berry Choc Pie” caused great offence to some, resulted in a heated email where an employee threatened to quit, and a 1,300 strong email chain. Chef was initially sent home on a 3-day suspension, ongoing discussions about potential punishment &amp; freedoms of speech.  The chef’s suspension was revoked.  The debate was never resolved, eventually limped to a close.  – Laszlo’s take – these ‘brawls’ are part of free speech. A culture of transparency and voice – not every problem will get resolved.   Human Beings are thorny, complicated, messy things.  But those unquantifiable qualities are also what makes the magic happen. At minimum there is a chasm between the ideals we aspire to, and the grungy day-to-day we all live. (P.330-334).</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Works Rules for Screwing Up:</a:t>
            </a:r>
          </a:p>
          <a:p>
            <a:pPr lvl="0"/>
            <a:r>
              <a:rPr lang="en-GB" sz="1200" kern="1200" dirty="0">
                <a:solidFill>
                  <a:schemeClr val="tx1"/>
                </a:solidFill>
                <a:effectLst/>
                <a:latin typeface="+mn-lt"/>
                <a:ea typeface="+mn-ea"/>
                <a:cs typeface="+mn-cs"/>
              </a:rPr>
              <a:t>Admit your mistake, be transparent.</a:t>
            </a:r>
          </a:p>
          <a:p>
            <a:pPr lvl="0"/>
            <a:r>
              <a:rPr lang="en-GB" sz="1200" kern="1200" dirty="0">
                <a:solidFill>
                  <a:schemeClr val="tx1"/>
                </a:solidFill>
                <a:effectLst/>
                <a:latin typeface="+mn-lt"/>
                <a:ea typeface="+mn-ea"/>
                <a:cs typeface="+mn-cs"/>
              </a:rPr>
              <a:t>Take counsel from all directions.</a:t>
            </a:r>
          </a:p>
          <a:p>
            <a:pPr lvl="0"/>
            <a:r>
              <a:rPr lang="en-GB" sz="1200" kern="1200" dirty="0">
                <a:solidFill>
                  <a:schemeClr val="tx1"/>
                </a:solidFill>
                <a:effectLst/>
                <a:latin typeface="+mn-lt"/>
                <a:ea typeface="+mn-ea"/>
                <a:cs typeface="+mn-cs"/>
              </a:rPr>
              <a:t>Fix what ever broke.</a:t>
            </a:r>
          </a:p>
          <a:p>
            <a:pPr lvl="0"/>
            <a:r>
              <a:rPr lang="en-GB" sz="1200" kern="1200" dirty="0">
                <a:solidFill>
                  <a:schemeClr val="tx1"/>
                </a:solidFill>
                <a:effectLst/>
                <a:latin typeface="+mn-lt"/>
                <a:ea typeface="+mn-ea"/>
                <a:cs typeface="+mn-cs"/>
              </a:rPr>
              <a:t>Find the moral in the mistake and teach it. (P.334)</a:t>
            </a:r>
          </a:p>
          <a:p>
            <a:endParaRPr lang="en-GB" dirty="0"/>
          </a:p>
        </p:txBody>
      </p:sp>
      <p:sp>
        <p:nvSpPr>
          <p:cNvPr id="4" name="Slide Number Placeholder 3"/>
          <p:cNvSpPr>
            <a:spLocks noGrp="1"/>
          </p:cNvSpPr>
          <p:nvPr>
            <p:ph type="sldNum" sz="quarter" idx="10"/>
          </p:nvPr>
        </p:nvSpPr>
        <p:spPr/>
        <p:txBody>
          <a:bodyPr/>
          <a:lstStyle/>
          <a:p>
            <a:fld id="{EEF6D8B3-436E-4229-BCB1-5B22A96EA562}" type="slidenum">
              <a:rPr lang="en-GB" smtClean="0"/>
              <a:t>14</a:t>
            </a:fld>
            <a:endParaRPr lang="en-GB"/>
          </a:p>
        </p:txBody>
      </p:sp>
    </p:spTree>
    <p:extLst>
      <p:ext uri="{BB962C8B-B14F-4D97-AF65-F5344CB8AC3E}">
        <p14:creationId xmlns:p14="http://schemas.microsoft.com/office/powerpoint/2010/main" val="33046500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Organised – Recent BA strikes</a:t>
            </a:r>
          </a:p>
          <a:p>
            <a:r>
              <a:rPr lang="en-GB" dirty="0"/>
              <a:t>Unorganised – the protests outside Sports Direct where employees dressed in Victorian Age outfits to protest against poor work conditions.</a:t>
            </a:r>
          </a:p>
          <a:p>
            <a:endParaRPr lang="en-GB" dirty="0"/>
          </a:p>
          <a:p>
            <a:r>
              <a:rPr lang="en-GB" dirty="0"/>
              <a:t>The CIPD Podcast on TU’s on Moodle states “ 30 years ago Managers and Trade Unions spent most of their time dealing with collective pay disputes, now they spend most of their time dealing with individual conflicts such as disciplinaries, grievances, and employment tribunal cases.</a:t>
            </a:r>
          </a:p>
        </p:txBody>
      </p:sp>
      <p:sp>
        <p:nvSpPr>
          <p:cNvPr id="4" name="Slide Number Placeholder 3"/>
          <p:cNvSpPr>
            <a:spLocks noGrp="1"/>
          </p:cNvSpPr>
          <p:nvPr>
            <p:ph type="sldNum" sz="quarter" idx="5"/>
          </p:nvPr>
        </p:nvSpPr>
        <p:spPr/>
        <p:txBody>
          <a:bodyPr/>
          <a:lstStyle/>
          <a:p>
            <a:fld id="{A74F7143-3262-4712-BBAC-9EEC69AABB0A}" type="slidenum">
              <a:rPr lang="en-GB" smtClean="0"/>
              <a:t>15</a:t>
            </a:fld>
            <a:endParaRPr lang="en-GB"/>
          </a:p>
        </p:txBody>
      </p:sp>
    </p:spTree>
    <p:extLst>
      <p:ext uri="{BB962C8B-B14F-4D97-AF65-F5344CB8AC3E}">
        <p14:creationId xmlns:p14="http://schemas.microsoft.com/office/powerpoint/2010/main" val="11838041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communication breakdown is threaded through most conflict situations in the work place.   Hence why early discussions can prove very successful at diffusing conflicts.</a:t>
            </a:r>
          </a:p>
          <a:p>
            <a:endParaRPr lang="en-GB" dirty="0"/>
          </a:p>
          <a:p>
            <a:r>
              <a:rPr lang="en-GB" dirty="0"/>
              <a:t>See the Amazon documentary about poor working conditions on Moodle.</a:t>
            </a:r>
          </a:p>
          <a:p>
            <a:endParaRPr lang="en-GB" dirty="0"/>
          </a:p>
          <a:p>
            <a:endParaRPr lang="en-GB" dirty="0"/>
          </a:p>
        </p:txBody>
      </p:sp>
      <p:sp>
        <p:nvSpPr>
          <p:cNvPr id="4" name="Slide Number Placeholder 3"/>
          <p:cNvSpPr>
            <a:spLocks noGrp="1"/>
          </p:cNvSpPr>
          <p:nvPr>
            <p:ph type="sldNum" sz="quarter" idx="10"/>
          </p:nvPr>
        </p:nvSpPr>
        <p:spPr/>
        <p:txBody>
          <a:bodyPr/>
          <a:lstStyle/>
          <a:p>
            <a:fld id="{EEF6D8B3-436E-4229-BCB1-5B22A96EA562}" type="slidenum">
              <a:rPr lang="en-GB" smtClean="0"/>
              <a:t>16</a:t>
            </a:fld>
            <a:endParaRPr lang="en-GB"/>
          </a:p>
        </p:txBody>
      </p:sp>
    </p:spTree>
    <p:extLst>
      <p:ext uri="{BB962C8B-B14F-4D97-AF65-F5344CB8AC3E}">
        <p14:creationId xmlns:p14="http://schemas.microsoft.com/office/powerpoint/2010/main" val="13594318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 Strikes – leading to a better deal for employees. </a:t>
            </a:r>
          </a:p>
          <a:p>
            <a:r>
              <a:rPr lang="en-GB" dirty="0"/>
              <a:t>Last year – students did not have to pay parking fees. </a:t>
            </a:r>
          </a:p>
          <a:p>
            <a:endParaRPr lang="en-GB" dirty="0"/>
          </a:p>
          <a:p>
            <a:r>
              <a:rPr lang="en-GB" dirty="0"/>
              <a:t>Some other words to describe a conflict to help trigger your mind = dispute, quarrel, squabble, disagreement, dissension, differ, diverge, collide</a:t>
            </a:r>
          </a:p>
        </p:txBody>
      </p:sp>
      <p:sp>
        <p:nvSpPr>
          <p:cNvPr id="4" name="Slide Number Placeholder 3"/>
          <p:cNvSpPr>
            <a:spLocks noGrp="1"/>
          </p:cNvSpPr>
          <p:nvPr>
            <p:ph type="sldNum" sz="quarter" idx="10"/>
          </p:nvPr>
        </p:nvSpPr>
        <p:spPr/>
        <p:txBody>
          <a:bodyPr/>
          <a:lstStyle/>
          <a:p>
            <a:fld id="{EEF6D8B3-436E-4229-BCB1-5B22A96EA562}" type="slidenum">
              <a:rPr lang="en-GB" smtClean="0"/>
              <a:t>17</a:t>
            </a:fld>
            <a:endParaRPr lang="en-GB"/>
          </a:p>
        </p:txBody>
      </p:sp>
    </p:spTree>
    <p:extLst>
      <p:ext uri="{BB962C8B-B14F-4D97-AF65-F5344CB8AC3E}">
        <p14:creationId xmlns:p14="http://schemas.microsoft.com/office/powerpoint/2010/main" val="19260133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Conciliation – carried out by third party (ACAS) who acts as a go-between. Conciliator does not make recommendations. For example, if someone is made redundant they could apply to the Employment Tribunal, but settle before a hearing date via ACAS.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Arbitration - A process of settling disputes by getting a third party to review and discuss the negotiating stances of the disagreeing parties and make a recommendation on the terms of settlement which is binding on both parties. Last resort. </a:t>
            </a:r>
          </a:p>
          <a:p>
            <a:endParaRPr lang="en-GB" dirty="0"/>
          </a:p>
          <a:p>
            <a:r>
              <a:rPr lang="en-GB" dirty="0"/>
              <a:t>Mediation – half way between two. Recommendation not binding. </a:t>
            </a:r>
          </a:p>
          <a:p>
            <a:endParaRPr lang="en-GB" dirty="0"/>
          </a:p>
          <a:p>
            <a:r>
              <a:rPr lang="en-GB" dirty="0"/>
              <a:t>Some useful models – Thomas </a:t>
            </a:r>
            <a:r>
              <a:rPr lang="en-GB" dirty="0" err="1"/>
              <a:t>Killman</a:t>
            </a:r>
            <a:r>
              <a:rPr lang="en-GB" dirty="0"/>
              <a:t>  - </a:t>
            </a:r>
            <a:r>
              <a:rPr lang="en-GB" dirty="0" err="1"/>
              <a:t>iPEACE</a:t>
            </a:r>
            <a:r>
              <a:rPr lang="en-GB" dirty="0"/>
              <a:t> – both on Moodle.</a:t>
            </a:r>
          </a:p>
          <a:p>
            <a:endParaRPr lang="en-GB" dirty="0"/>
          </a:p>
          <a:p>
            <a:r>
              <a:rPr lang="en-GB" dirty="0"/>
              <a:t>Factors affecting success:</a:t>
            </a:r>
          </a:p>
          <a:p>
            <a:r>
              <a:rPr lang="en-GB" dirty="0"/>
              <a:t>1. Org structure, 2. resources, 3. leadership, 4. Culture, 5. Power, 6. External factors. – PESTLE (Political, Economic, Social, Technological, Legal, Environmental / Ethical ).</a:t>
            </a:r>
          </a:p>
        </p:txBody>
      </p:sp>
      <p:sp>
        <p:nvSpPr>
          <p:cNvPr id="4" name="Slide Number Placeholder 3"/>
          <p:cNvSpPr>
            <a:spLocks noGrp="1"/>
          </p:cNvSpPr>
          <p:nvPr>
            <p:ph type="sldNum" sz="quarter" idx="10"/>
          </p:nvPr>
        </p:nvSpPr>
        <p:spPr/>
        <p:txBody>
          <a:bodyPr/>
          <a:lstStyle/>
          <a:p>
            <a:fld id="{EEF6D8B3-436E-4229-BCB1-5B22A96EA562}" type="slidenum">
              <a:rPr lang="en-GB" smtClean="0"/>
              <a:t>18</a:t>
            </a:fld>
            <a:endParaRPr lang="en-GB"/>
          </a:p>
        </p:txBody>
      </p:sp>
    </p:spTree>
    <p:extLst>
      <p:ext uri="{BB962C8B-B14F-4D97-AF65-F5344CB8AC3E}">
        <p14:creationId xmlns:p14="http://schemas.microsoft.com/office/powerpoint/2010/main" val="4651460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ACAS effective?</a:t>
            </a:r>
          </a:p>
          <a:p>
            <a:endParaRPr lang="en-GB" dirty="0"/>
          </a:p>
          <a:p>
            <a:r>
              <a:rPr lang="en-GB" dirty="0"/>
              <a:t>It certainly has an important part to play, however many of my Lawyer friends say they experience huge delays because ACAS is over stretched.</a:t>
            </a:r>
          </a:p>
          <a:p>
            <a:endParaRPr lang="en-GB" dirty="0"/>
          </a:p>
        </p:txBody>
      </p:sp>
      <p:sp>
        <p:nvSpPr>
          <p:cNvPr id="4" name="Slide Number Placeholder 3"/>
          <p:cNvSpPr>
            <a:spLocks noGrp="1"/>
          </p:cNvSpPr>
          <p:nvPr>
            <p:ph type="sldNum" sz="quarter" idx="10"/>
          </p:nvPr>
        </p:nvSpPr>
        <p:spPr/>
        <p:txBody>
          <a:bodyPr/>
          <a:lstStyle/>
          <a:p>
            <a:fld id="{EEF6D8B3-436E-4229-BCB1-5B22A96EA562}" type="slidenum">
              <a:rPr lang="en-GB" smtClean="0"/>
              <a:t>19</a:t>
            </a:fld>
            <a:endParaRPr lang="en-GB"/>
          </a:p>
        </p:txBody>
      </p:sp>
    </p:spTree>
    <p:extLst>
      <p:ext uri="{BB962C8B-B14F-4D97-AF65-F5344CB8AC3E}">
        <p14:creationId xmlns:p14="http://schemas.microsoft.com/office/powerpoint/2010/main" val="33854174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the Business Poll, of the 22 per cent who said they had experienced conflict, more than half (55 per cent) said they had issues with disagreements among staff, a third (32 per cent) reported issues around attempts to manage poor </a:t>
            </a:r>
          </a:p>
          <a:p>
            <a:r>
              <a:rPr lang="en-GB" sz="1200" kern="1200" dirty="0">
                <a:solidFill>
                  <a:schemeClr val="tx1"/>
                </a:solidFill>
                <a:effectLst/>
                <a:latin typeface="+mn-lt"/>
                <a:ea typeface="+mn-ea"/>
                <a:cs typeface="+mn-cs"/>
              </a:rPr>
              <a:t>performance, one-fifth (20 per cent) issues around discrimination and ten per cent issues around managing absence and attendance. This supports findings from the previous qualitative research. For example, </a:t>
            </a:r>
            <a:r>
              <a:rPr lang="en-GB" sz="1200" kern="1200" dirty="0" err="1">
                <a:solidFill>
                  <a:schemeClr val="tx1"/>
                </a:solidFill>
                <a:effectLst/>
                <a:latin typeface="+mn-lt"/>
                <a:ea typeface="+mn-ea"/>
                <a:cs typeface="+mn-cs"/>
              </a:rPr>
              <a:t>Latreille</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Saundry</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(2015) found </a:t>
            </a:r>
            <a:r>
              <a:rPr lang="en-GB" sz="1200" b="1" kern="1200" dirty="0">
                <a:solidFill>
                  <a:schemeClr val="tx1"/>
                </a:solidFill>
                <a:effectLst/>
                <a:latin typeface="+mn-lt"/>
                <a:ea typeface="+mn-ea"/>
                <a:cs typeface="+mn-cs"/>
              </a:rPr>
              <a:t>the former two were the most common causes of conflict in an NHS Trust</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Saundry</a:t>
            </a:r>
            <a:r>
              <a:rPr lang="en-GB" sz="1200" kern="1200" dirty="0">
                <a:solidFill>
                  <a:schemeClr val="tx1"/>
                </a:solidFill>
                <a:effectLst/>
                <a:latin typeface="+mn-lt"/>
                <a:ea typeface="+mn-ea"/>
                <a:cs typeface="+mn-cs"/>
              </a:rPr>
              <a:t> et al (2016) found that within larger organisations, attempts to manage the performance of individual employees were the main causes of workplace conflict, especially in the public sector, where an increased focus on cost, efficiency and regulatory compliance had seen employers adopt more rigorous approaches to performance management. For many HR practitioners in that study, addressing absence and underperformance was long overdue. However, TU reps interviewed were concerned that strict application of targets and rigid interpretations of sickness absence could crossover into bullying and harassment. Managers and HR practitioners accepted that poor performance management practices could have a negative impact on employee well-being and in certain situations lead to bullying behaviours, particularly where performance issues had not been managed at an early point. The Business Poll found that 12 per cent of organisations that had experienced conflict had issues with accusations of unfair treatment against managers. The Business Poll also found that a small percentage of those who had experienced conflict in the previous 12 months had issues with use or misuse of social media (3 per cent), and </a:t>
            </a:r>
            <a:r>
              <a:rPr lang="en-GB" sz="1200" kern="1200" dirty="0" err="1">
                <a:solidFill>
                  <a:schemeClr val="tx1"/>
                </a:solidFill>
                <a:effectLst/>
                <a:latin typeface="+mn-lt"/>
                <a:ea typeface="+mn-ea"/>
                <a:cs typeface="+mn-cs"/>
              </a:rPr>
              <a:t>Saundry</a:t>
            </a:r>
            <a:r>
              <a:rPr lang="en-GB" sz="1200" kern="1200" dirty="0">
                <a:solidFill>
                  <a:schemeClr val="tx1"/>
                </a:solidFill>
                <a:effectLst/>
                <a:latin typeface="+mn-lt"/>
                <a:ea typeface="+mn-ea"/>
                <a:cs typeface="+mn-cs"/>
              </a:rPr>
              <a:t> et al (2016) found that participants in their study held the view that social media was playing an increasingly important role in conflict escalation and although businesses encouraged the use of social media by staff for professional purposes, it was felt that it could undermine the ability of organisations to control and manage conflict reflecting the role of social media in blurring the lines between social and work life. </a:t>
            </a:r>
          </a:p>
          <a:p>
            <a:endParaRPr lang="en-GB" dirty="0"/>
          </a:p>
        </p:txBody>
      </p:sp>
      <p:sp>
        <p:nvSpPr>
          <p:cNvPr id="4" name="Slide Number Placeholder 3"/>
          <p:cNvSpPr>
            <a:spLocks noGrp="1"/>
          </p:cNvSpPr>
          <p:nvPr>
            <p:ph type="sldNum" sz="quarter" idx="10"/>
          </p:nvPr>
        </p:nvSpPr>
        <p:spPr/>
        <p:txBody>
          <a:bodyPr/>
          <a:lstStyle/>
          <a:p>
            <a:fld id="{EEF6D8B3-436E-4229-BCB1-5B22A96EA562}" type="slidenum">
              <a:rPr lang="en-GB" smtClean="0"/>
              <a:t>20</a:t>
            </a:fld>
            <a:endParaRPr lang="en-GB"/>
          </a:p>
        </p:txBody>
      </p:sp>
    </p:spTree>
    <p:extLst>
      <p:ext uri="{BB962C8B-B14F-4D97-AF65-F5344CB8AC3E}">
        <p14:creationId xmlns:p14="http://schemas.microsoft.com/office/powerpoint/2010/main" val="7448412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HR’s role – see the CIPD Podcast “Landing Transformational Change” on Moodle. </a:t>
            </a:r>
          </a:p>
          <a:p>
            <a:endParaRPr lang="en-GB" dirty="0"/>
          </a:p>
          <a:p>
            <a:r>
              <a:rPr lang="en-GB" dirty="0"/>
              <a:t>Is HR losing Employee Relations Skills – See Andy Cook Article on Moodle.</a:t>
            </a:r>
          </a:p>
          <a:p>
            <a:endParaRPr lang="en-GB" dirty="0"/>
          </a:p>
          <a:p>
            <a:endParaRPr lang="en-GB" dirty="0"/>
          </a:p>
        </p:txBody>
      </p:sp>
      <p:sp>
        <p:nvSpPr>
          <p:cNvPr id="4" name="Slide Number Placeholder 3"/>
          <p:cNvSpPr>
            <a:spLocks noGrp="1"/>
          </p:cNvSpPr>
          <p:nvPr>
            <p:ph type="sldNum" sz="quarter" idx="10"/>
          </p:nvPr>
        </p:nvSpPr>
        <p:spPr/>
        <p:txBody>
          <a:bodyPr/>
          <a:lstStyle/>
          <a:p>
            <a:fld id="{EEF6D8B3-436E-4229-BCB1-5B22A96EA562}" type="slidenum">
              <a:rPr lang="en-GB" smtClean="0"/>
              <a:t>21</a:t>
            </a:fld>
            <a:endParaRPr lang="en-GB"/>
          </a:p>
        </p:txBody>
      </p:sp>
    </p:spTree>
    <p:extLst>
      <p:ext uri="{BB962C8B-B14F-4D97-AF65-F5344CB8AC3E}">
        <p14:creationId xmlns:p14="http://schemas.microsoft.com/office/powerpoint/2010/main" val="27670513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Follow Daniel Barnett on </a:t>
            </a:r>
            <a:r>
              <a:rPr lang="en-GB" dirty="0" err="1"/>
              <a:t>Linkedin</a:t>
            </a:r>
            <a:r>
              <a:rPr lang="en-GB" dirty="0"/>
              <a:t>/FB and sign up to his newsletters.</a:t>
            </a:r>
          </a:p>
          <a:p>
            <a:endParaRPr lang="en-GB" dirty="0"/>
          </a:p>
          <a:p>
            <a:r>
              <a:rPr lang="en-GB" dirty="0"/>
              <a:t>A failure to follow the ACAS Code of Practice on Disciplinary and Grievance Procedures can result in an uplift or a reduction in compensation of up to 25%</a:t>
            </a:r>
          </a:p>
        </p:txBody>
      </p:sp>
      <p:sp>
        <p:nvSpPr>
          <p:cNvPr id="4" name="Slide Number Placeholder 3"/>
          <p:cNvSpPr>
            <a:spLocks noGrp="1"/>
          </p:cNvSpPr>
          <p:nvPr>
            <p:ph type="sldNum" sz="quarter" idx="10"/>
          </p:nvPr>
        </p:nvSpPr>
        <p:spPr/>
        <p:txBody>
          <a:bodyPr/>
          <a:lstStyle/>
          <a:p>
            <a:fld id="{EEF6D8B3-436E-4229-BCB1-5B22A96EA562}" type="slidenum">
              <a:rPr lang="en-GB" smtClean="0"/>
              <a:t>22</a:t>
            </a:fld>
            <a:endParaRPr lang="en-GB"/>
          </a:p>
        </p:txBody>
      </p:sp>
    </p:spTree>
    <p:extLst>
      <p:ext uri="{BB962C8B-B14F-4D97-AF65-F5344CB8AC3E}">
        <p14:creationId xmlns:p14="http://schemas.microsoft.com/office/powerpoint/2010/main" val="36331036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Early conciliation with ACAS often avoids the need to go to court. </a:t>
            </a:r>
          </a:p>
        </p:txBody>
      </p:sp>
      <p:sp>
        <p:nvSpPr>
          <p:cNvPr id="4" name="Slide Number Placeholder 3"/>
          <p:cNvSpPr>
            <a:spLocks noGrp="1"/>
          </p:cNvSpPr>
          <p:nvPr>
            <p:ph type="sldNum" sz="quarter" idx="10"/>
          </p:nvPr>
        </p:nvSpPr>
        <p:spPr/>
        <p:txBody>
          <a:bodyPr/>
          <a:lstStyle/>
          <a:p>
            <a:fld id="{EEF6D8B3-436E-4229-BCB1-5B22A96EA562}" type="slidenum">
              <a:rPr lang="en-GB" smtClean="0"/>
              <a:t>23</a:t>
            </a:fld>
            <a:endParaRPr lang="en-GB"/>
          </a:p>
        </p:txBody>
      </p:sp>
    </p:spTree>
    <p:extLst>
      <p:ext uri="{BB962C8B-B14F-4D97-AF65-F5344CB8AC3E}">
        <p14:creationId xmlns:p14="http://schemas.microsoft.com/office/powerpoint/2010/main" val="388633978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Tribunal can adjust any awards made in relevant cases by up to 25 per cent for unreasonable failure to comply with any provisions of the code.</a:t>
            </a:r>
          </a:p>
        </p:txBody>
      </p:sp>
      <p:sp>
        <p:nvSpPr>
          <p:cNvPr id="4" name="Slide Number Placeholder 3"/>
          <p:cNvSpPr>
            <a:spLocks noGrp="1"/>
          </p:cNvSpPr>
          <p:nvPr>
            <p:ph type="sldNum" sz="quarter" idx="10"/>
          </p:nvPr>
        </p:nvSpPr>
        <p:spPr/>
        <p:txBody>
          <a:bodyPr/>
          <a:lstStyle/>
          <a:p>
            <a:fld id="{EEF6D8B3-436E-4229-BCB1-5B22A96EA562}" type="slidenum">
              <a:rPr lang="en-GB" smtClean="0"/>
              <a:t>24</a:t>
            </a:fld>
            <a:endParaRPr lang="en-GB"/>
          </a:p>
        </p:txBody>
      </p:sp>
    </p:spTree>
    <p:extLst>
      <p:ext uri="{BB962C8B-B14F-4D97-AF65-F5344CB8AC3E}">
        <p14:creationId xmlns:p14="http://schemas.microsoft.com/office/powerpoint/2010/main" val="182695646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CIPD also recommend use of an oral/verbal warning as a first stage for acts of minor misconduct, to stop escalation of issues. </a:t>
            </a:r>
          </a:p>
          <a:p>
            <a:endParaRPr lang="en-GB" dirty="0"/>
          </a:p>
          <a:p>
            <a:r>
              <a:rPr lang="en-GB" dirty="0"/>
              <a:t>Throughout this process it is imperative employers take notes to create a robust evidence trail should the matter escalate to the employment tribunals. </a:t>
            </a:r>
          </a:p>
        </p:txBody>
      </p:sp>
      <p:sp>
        <p:nvSpPr>
          <p:cNvPr id="4" name="Slide Number Placeholder 3"/>
          <p:cNvSpPr>
            <a:spLocks noGrp="1"/>
          </p:cNvSpPr>
          <p:nvPr>
            <p:ph type="sldNum" sz="quarter" idx="10"/>
          </p:nvPr>
        </p:nvSpPr>
        <p:spPr/>
        <p:txBody>
          <a:bodyPr/>
          <a:lstStyle/>
          <a:p>
            <a:fld id="{EEF6D8B3-436E-4229-BCB1-5B22A96EA562}" type="slidenum">
              <a:rPr lang="en-GB" smtClean="0"/>
              <a:t>25</a:t>
            </a:fld>
            <a:endParaRPr lang="en-GB"/>
          </a:p>
        </p:txBody>
      </p:sp>
    </p:spTree>
    <p:extLst>
      <p:ext uri="{BB962C8B-B14F-4D97-AF65-F5344CB8AC3E}">
        <p14:creationId xmlns:p14="http://schemas.microsoft.com/office/powerpoint/2010/main" val="229674984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See the </a:t>
            </a:r>
            <a:r>
              <a:rPr lang="en-GB" dirty="0" err="1"/>
              <a:t>HRZone</a:t>
            </a:r>
            <a:r>
              <a:rPr lang="en-GB" dirty="0"/>
              <a:t> Article on Moodle “Good Employment Relations start with L&amp;D”.</a:t>
            </a:r>
          </a:p>
        </p:txBody>
      </p:sp>
      <p:sp>
        <p:nvSpPr>
          <p:cNvPr id="4" name="Slide Number Placeholder 3"/>
          <p:cNvSpPr>
            <a:spLocks noGrp="1"/>
          </p:cNvSpPr>
          <p:nvPr>
            <p:ph type="sldNum" sz="quarter" idx="10"/>
          </p:nvPr>
        </p:nvSpPr>
        <p:spPr/>
        <p:txBody>
          <a:bodyPr/>
          <a:lstStyle/>
          <a:p>
            <a:fld id="{EEF6D8B3-436E-4229-BCB1-5B22A96EA562}" type="slidenum">
              <a:rPr lang="en-GB" smtClean="0"/>
              <a:t>26</a:t>
            </a:fld>
            <a:endParaRPr lang="en-GB"/>
          </a:p>
        </p:txBody>
      </p:sp>
    </p:spTree>
    <p:extLst>
      <p:ext uri="{BB962C8B-B14F-4D97-AF65-F5344CB8AC3E}">
        <p14:creationId xmlns:p14="http://schemas.microsoft.com/office/powerpoint/2010/main" val="316031336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Natural justice –  right to an unbiased, fair hearing, opportunity to state case, right to appeal. </a:t>
            </a:r>
          </a:p>
        </p:txBody>
      </p:sp>
      <p:sp>
        <p:nvSpPr>
          <p:cNvPr id="4" name="Slide Number Placeholder 3"/>
          <p:cNvSpPr>
            <a:spLocks noGrp="1"/>
          </p:cNvSpPr>
          <p:nvPr>
            <p:ph type="sldNum" sz="quarter" idx="10"/>
          </p:nvPr>
        </p:nvSpPr>
        <p:spPr/>
        <p:txBody>
          <a:bodyPr/>
          <a:lstStyle/>
          <a:p>
            <a:fld id="{EEF6D8B3-436E-4229-BCB1-5B22A96EA562}" type="slidenum">
              <a:rPr lang="en-GB" smtClean="0"/>
              <a:t>27</a:t>
            </a:fld>
            <a:endParaRPr lang="en-GB"/>
          </a:p>
        </p:txBody>
      </p:sp>
    </p:spTree>
    <p:extLst>
      <p:ext uri="{BB962C8B-B14F-4D97-AF65-F5344CB8AC3E}">
        <p14:creationId xmlns:p14="http://schemas.microsoft.com/office/powerpoint/2010/main" val="41932147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might an employee with a Unitarist perspective challenge this conflict?</a:t>
            </a:r>
          </a:p>
          <a:p>
            <a:endParaRPr lang="en-GB" dirty="0"/>
          </a:p>
          <a:p>
            <a:r>
              <a:rPr lang="en-GB" dirty="0"/>
              <a:t>= Raise a grievance (individually or collectively).</a:t>
            </a:r>
          </a:p>
        </p:txBody>
      </p:sp>
      <p:sp>
        <p:nvSpPr>
          <p:cNvPr id="4" name="Slide Number Placeholder 3"/>
          <p:cNvSpPr>
            <a:spLocks noGrp="1"/>
          </p:cNvSpPr>
          <p:nvPr>
            <p:ph type="sldNum" sz="quarter" idx="10"/>
          </p:nvPr>
        </p:nvSpPr>
        <p:spPr/>
        <p:txBody>
          <a:bodyPr/>
          <a:lstStyle/>
          <a:p>
            <a:fld id="{EEF6D8B3-436E-4229-BCB1-5B22A96EA562}" type="slidenum">
              <a:rPr lang="en-GB" smtClean="0"/>
              <a:t>28</a:t>
            </a:fld>
            <a:endParaRPr lang="en-GB"/>
          </a:p>
        </p:txBody>
      </p:sp>
    </p:spTree>
    <p:extLst>
      <p:ext uri="{BB962C8B-B14F-4D97-AF65-F5344CB8AC3E}">
        <p14:creationId xmlns:p14="http://schemas.microsoft.com/office/powerpoint/2010/main" val="329286442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might an employee with a pluralistic perspective challenge a conflict?</a:t>
            </a:r>
          </a:p>
          <a:p>
            <a:endParaRPr lang="en-GB" dirty="0"/>
          </a:p>
          <a:p>
            <a:r>
              <a:rPr lang="en-GB" dirty="0"/>
              <a:t>= Raise concerns via a Trade Union or Employee Support Network and rally support from others.</a:t>
            </a:r>
          </a:p>
        </p:txBody>
      </p:sp>
      <p:sp>
        <p:nvSpPr>
          <p:cNvPr id="4" name="Slide Number Placeholder 3"/>
          <p:cNvSpPr>
            <a:spLocks noGrp="1"/>
          </p:cNvSpPr>
          <p:nvPr>
            <p:ph type="sldNum" sz="quarter" idx="10"/>
          </p:nvPr>
        </p:nvSpPr>
        <p:spPr/>
        <p:txBody>
          <a:bodyPr/>
          <a:lstStyle/>
          <a:p>
            <a:fld id="{EEF6D8B3-436E-4229-BCB1-5B22A96EA562}" type="slidenum">
              <a:rPr lang="en-GB" smtClean="0"/>
              <a:t>29</a:t>
            </a:fld>
            <a:endParaRPr lang="en-GB"/>
          </a:p>
        </p:txBody>
      </p:sp>
    </p:spTree>
    <p:extLst>
      <p:ext uri="{BB962C8B-B14F-4D97-AF65-F5344CB8AC3E}">
        <p14:creationId xmlns:p14="http://schemas.microsoft.com/office/powerpoint/2010/main" val="303001558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Two-way communication, a positive psychological contract and an ethos of partnership and collaborative working will foster positive employee relations.</a:t>
            </a:r>
          </a:p>
          <a:p>
            <a:r>
              <a:rPr lang="en-GB" dirty="0"/>
              <a:t>Where resources allow, training and development strategies should be drafted with this approach in mind.</a:t>
            </a:r>
          </a:p>
        </p:txBody>
      </p:sp>
      <p:sp>
        <p:nvSpPr>
          <p:cNvPr id="4" name="Slide Number Placeholder 3"/>
          <p:cNvSpPr>
            <a:spLocks noGrp="1"/>
          </p:cNvSpPr>
          <p:nvPr>
            <p:ph type="sldNum" sz="quarter" idx="10"/>
          </p:nvPr>
        </p:nvSpPr>
        <p:spPr/>
        <p:txBody>
          <a:bodyPr/>
          <a:lstStyle/>
          <a:p>
            <a:fld id="{EEF6D8B3-436E-4229-BCB1-5B22A96EA562}" type="slidenum">
              <a:rPr lang="en-GB" smtClean="0"/>
              <a:t>30</a:t>
            </a:fld>
            <a:endParaRPr lang="en-GB"/>
          </a:p>
        </p:txBody>
      </p:sp>
    </p:spTree>
    <p:extLst>
      <p:ext uri="{BB962C8B-B14F-4D97-AF65-F5344CB8AC3E}">
        <p14:creationId xmlns:p14="http://schemas.microsoft.com/office/powerpoint/2010/main" val="404035704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F6D8B3-436E-4229-BCB1-5B22A96EA562}" type="slidenum">
              <a:rPr lang="en-GB" smtClean="0"/>
              <a:t>31</a:t>
            </a:fld>
            <a:endParaRPr lang="en-GB"/>
          </a:p>
        </p:txBody>
      </p:sp>
    </p:spTree>
    <p:extLst>
      <p:ext uri="{BB962C8B-B14F-4D97-AF65-F5344CB8AC3E}">
        <p14:creationId xmlns:p14="http://schemas.microsoft.com/office/powerpoint/2010/main" val="274833286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F6D8B3-436E-4229-BCB1-5B22A96EA562}" type="slidenum">
              <a:rPr lang="en-GB" smtClean="0"/>
              <a:t>32</a:t>
            </a:fld>
            <a:endParaRPr lang="en-GB"/>
          </a:p>
        </p:txBody>
      </p:sp>
    </p:spTree>
    <p:extLst>
      <p:ext uri="{BB962C8B-B14F-4D97-AF65-F5344CB8AC3E}">
        <p14:creationId xmlns:p14="http://schemas.microsoft.com/office/powerpoint/2010/main" val="37825374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0F60ABDC-9C29-4BA0-9B16-28335B2C8827}" type="datetime1">
              <a:rPr lang="en-GB" smtClean="0"/>
              <a:t>02/11/2021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B4359F-D85D-493D-B992-721303E48B07}" type="datetime1">
              <a:rPr lang="en-GB" smtClean="0"/>
              <a:t>02/11/2021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369B21-1CD2-48C1-820F-FFB977988FA9}" type="datetime1">
              <a:rPr lang="en-GB" smtClean="0"/>
              <a:t>02/11/2021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B026233-6070-4AB0-8350-C01010E9224F}" type="datetime1">
              <a:rPr lang="en-GB" smtClean="0"/>
              <a:t>02/11/2021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6BE3B43-DD10-4AB5-AC82-A53516B4BF3B}" type="datetime1">
              <a:rPr lang="en-GB" smtClean="0"/>
              <a:t>02/11/2021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EA9DA66-BEBD-44BE-96DB-433F1BE4A1C4}" type="datetime1">
              <a:rPr lang="en-GB" smtClean="0"/>
              <a:t>02/11/2021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8896EE-30E6-4973-91DD-DF74CF2302F0}" type="datetime1">
              <a:rPr lang="en-GB" smtClean="0"/>
              <a:t>02/11/2021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604E20-B564-44A3-A659-6CC40D251C3F}" type="datetime1">
              <a:rPr lang="en-GB" smtClean="0"/>
              <a:t>02/11/2021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AC9CCFD-D87D-443D-A25D-EB962DBD6543}" type="datetime1">
              <a:rPr lang="en-GB" smtClean="0"/>
              <a:t>02/11/2021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F14409-E531-4967-9DD6-9EA96B16C956}" type="datetime1">
              <a:rPr lang="en-GB" smtClean="0"/>
              <a:t>02/11/2021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01D1F23-D1BE-4CCC-A9EE-F8DEE415A6F1}" type="datetime1">
              <a:rPr lang="en-GB" smtClean="0"/>
              <a:t>02/11/2021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40D14B8-59B5-47FC-908A-6212BCE463D5}" type="datetime1">
              <a:rPr lang="en-GB" smtClean="0"/>
              <a:t>02/11/2021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jpe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jpeg"/><Relationship Id="rId4" Type="http://schemas.openxmlformats.org/officeDocument/2006/relationships/image" Target="../media/image4.png"/><Relationship Id="rId9" Type="http://schemas.openxmlformats.org/officeDocument/2006/relationships/image" Target="../media/image9.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legislation.gov.uk/ukdsi/2019/9780111177457/pdfs/ukdsi_9780111177457_en.pdf"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acas.org.uk/index.aspx?articleid=1364"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user/acasorguk"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www.youtube.com/watch?v=PN24INnPdec"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6Mqi7FTXy6Y"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acas.org.uk/index.aspx?articleid=1889"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acas.org.uk/index.aspx?articleid=4489"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www.cipd.co.uk/hr-resources/factsheets/discipline-grievances-at-work.aspx"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5" Type="http://schemas.openxmlformats.org/officeDocument/2006/relationships/hyperlink" Target="https://hbr.org/2014/05/win-at-workplace-conflict/" TargetMode="External"/><Relationship Id="rId4" Type="http://schemas.openxmlformats.org/officeDocument/2006/relationships/hyperlink" Target="http://www.cipd.co.uk/hr-resources/podcasts/69-dispute-resolutions.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00915" y="1124744"/>
            <a:ext cx="7772400" cy="1470025"/>
          </a:xfrm>
        </p:spPr>
        <p:txBody>
          <a:bodyPr>
            <a:normAutofit/>
          </a:bodyPr>
          <a:lstStyle/>
          <a:p>
            <a:r>
              <a:rPr lang="en-GB" b="1" dirty="0">
                <a:effectLst>
                  <a:outerShdw blurRad="38100" dist="38100" dir="2700000" algn="tl">
                    <a:srgbClr val="000000">
                      <a:alpha val="43137"/>
                    </a:srgbClr>
                  </a:outerShdw>
                </a:effectLst>
              </a:rPr>
              <a:t>CIPD Diploma in Applied HR</a:t>
            </a:r>
            <a:endParaRPr lang="en-GB" dirty="0"/>
          </a:p>
        </p:txBody>
      </p:sp>
      <p:sp>
        <p:nvSpPr>
          <p:cNvPr id="3" name="Subtitle 2"/>
          <p:cNvSpPr>
            <a:spLocks noGrp="1"/>
          </p:cNvSpPr>
          <p:nvPr>
            <p:ph type="subTitle" idx="1"/>
          </p:nvPr>
        </p:nvSpPr>
        <p:spPr>
          <a:xfrm>
            <a:off x="2051720" y="2420888"/>
            <a:ext cx="6400800" cy="1752600"/>
          </a:xfrm>
        </p:spPr>
        <p:txBody>
          <a:bodyPr>
            <a:normAutofit fontScale="25000" lnSpcReduction="20000"/>
          </a:bodyPr>
          <a:lstStyle/>
          <a:p>
            <a:r>
              <a:rPr lang="en-GB" sz="12800" b="1" dirty="0">
                <a:solidFill>
                  <a:schemeClr val="accent6">
                    <a:lumMod val="75000"/>
                  </a:schemeClr>
                </a:solidFill>
              </a:rPr>
              <a:t>Understanding the Management of Employment Relations</a:t>
            </a:r>
          </a:p>
          <a:p>
            <a:r>
              <a:rPr lang="en-GB" sz="12800" b="1" dirty="0">
                <a:solidFill>
                  <a:schemeClr val="accent6">
                    <a:lumMod val="75000"/>
                  </a:schemeClr>
                </a:solidFill>
              </a:rPr>
              <a:t>Deborah Rees</a:t>
            </a:r>
          </a:p>
          <a:p>
            <a:endParaRPr lang="en-GB" sz="12800" b="1" dirty="0">
              <a:solidFill>
                <a:schemeClr val="accent6">
                  <a:lumMod val="75000"/>
                </a:schemeClr>
              </a:solidFill>
            </a:endParaRPr>
          </a:p>
          <a:p>
            <a:endParaRPr lang="en-GB" sz="12800" b="1" dirty="0">
              <a:solidFill>
                <a:schemeClr val="accent6">
                  <a:lumMod val="75000"/>
                </a:schemeClr>
              </a:solidFill>
            </a:endParaRPr>
          </a:p>
          <a:p>
            <a:endParaRPr lang="en-GB" sz="12800" b="1" dirty="0">
              <a:solidFill>
                <a:schemeClr val="accent6">
                  <a:lumMod val="75000"/>
                </a:schemeClr>
              </a:solidFill>
            </a:endParaRPr>
          </a:p>
          <a:p>
            <a:r>
              <a:rPr lang="en-GB" sz="12800" b="1" dirty="0">
                <a:solidFill>
                  <a:schemeClr val="accent6">
                    <a:lumMod val="75000"/>
                  </a:schemeClr>
                </a:solidFill>
              </a:rPr>
              <a:t>Session Two</a:t>
            </a:r>
          </a:p>
          <a:p>
            <a:br>
              <a:rPr lang="en-GB" sz="4600" b="1" dirty="0"/>
            </a:br>
            <a:br>
              <a:rPr lang="en-GB" altLang="en-US" sz="1600" dirty="0"/>
            </a:br>
            <a:br>
              <a:rPr lang="en-GB" altLang="en-US" dirty="0"/>
            </a:br>
            <a:endParaRPr lang="en-GB" dirty="0"/>
          </a:p>
          <a:p>
            <a:endParaRPr lang="en-GB" dirty="0"/>
          </a:p>
        </p:txBody>
      </p:sp>
      <p:sp>
        <p:nvSpPr>
          <p:cNvPr id="4" name="Slide Number Placeholder 3">
            <a:extLst>
              <a:ext uri="{FF2B5EF4-FFF2-40B4-BE49-F238E27FC236}">
                <a16:creationId xmlns:a16="http://schemas.microsoft.com/office/drawing/2014/main" id="{E2AB8713-5AAC-4F01-9C64-D9799E7BF322}"/>
              </a:ext>
            </a:extLst>
          </p:cNvPr>
          <p:cNvSpPr>
            <a:spLocks noGrp="1"/>
          </p:cNvSpPr>
          <p:nvPr>
            <p:ph type="sldNum" sz="quarter" idx="12"/>
          </p:nvPr>
        </p:nvSpPr>
        <p:spPr/>
        <p:txBody>
          <a:bodyPr/>
          <a:lstStyle/>
          <a:p>
            <a:fld id="{AC82685A-BD3A-4230-8D85-804689F67293}" type="slidenum">
              <a:rPr lang="en-GB" smtClean="0"/>
              <a:t>1</a:t>
            </a:fld>
            <a:endParaRPr lang="en-GB"/>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3D886DC-10D4-46F4-9A19-BDE3C57D6101}"/>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10" name="Title 1">
            <a:extLst>
              <a:ext uri="{FF2B5EF4-FFF2-40B4-BE49-F238E27FC236}">
                <a16:creationId xmlns:a16="http://schemas.microsoft.com/office/drawing/2014/main" id="{047C32F9-6BAB-4448-8A05-01DC21F2A5AE}"/>
              </a:ext>
            </a:extLst>
          </p:cNvPr>
          <p:cNvSpPr txBox="1">
            <a:spLocks/>
          </p:cNvSpPr>
          <p:nvPr/>
        </p:nvSpPr>
        <p:spPr>
          <a:xfrm>
            <a:off x="2087232" y="150729"/>
            <a:ext cx="6858000" cy="1131404"/>
          </a:xfrm>
          <a:prstGeom prst="rect">
            <a:avLst/>
          </a:prstGeom>
        </p:spPr>
        <p:txBody>
          <a:bodyPr vert="horz" lIns="91440" tIns="45720" rIns="91440" bIns="45720" rtlCol="0" anchor="ctr">
            <a:normAutofit fontScale="82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t>Deborah Rees </a:t>
            </a:r>
            <a:br>
              <a:rPr lang="en-GB" sz="2400" b="1" dirty="0"/>
            </a:br>
            <a:r>
              <a:rPr lang="en-GB" sz="2400" dirty="0"/>
              <a:t>LLM Employment Law, Chartered MCIPD, </a:t>
            </a:r>
            <a:br>
              <a:rPr lang="en-GB" sz="2400" dirty="0"/>
            </a:br>
            <a:r>
              <a:rPr lang="en-GB" sz="2400" dirty="0"/>
              <a:t>ILML7 Executive Coaching and Leadership Mentoring, FRSA</a:t>
            </a:r>
            <a:br>
              <a:rPr lang="en-GB" sz="2400" dirty="0"/>
            </a:br>
            <a:r>
              <a:rPr lang="en-GB" sz="1650" b="1" dirty="0"/>
              <a:t>Lecturer Human Resource Management</a:t>
            </a:r>
          </a:p>
        </p:txBody>
      </p:sp>
      <p:sp>
        <p:nvSpPr>
          <p:cNvPr id="11" name="Subtitle 2">
            <a:extLst>
              <a:ext uri="{FF2B5EF4-FFF2-40B4-BE49-F238E27FC236}">
                <a16:creationId xmlns:a16="http://schemas.microsoft.com/office/drawing/2014/main" id="{800234C0-2436-487E-92BB-98DF27499A13}"/>
              </a:ext>
            </a:extLst>
          </p:cNvPr>
          <p:cNvSpPr txBox="1">
            <a:spLocks/>
          </p:cNvSpPr>
          <p:nvPr/>
        </p:nvSpPr>
        <p:spPr>
          <a:xfrm>
            <a:off x="86594" y="2127956"/>
            <a:ext cx="3110446" cy="124182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spcBef>
                <a:spcPts val="1000"/>
              </a:spcBef>
              <a:buFont typeface="Wingdings" panose="05000000000000000000" pitchFamily="2" charset="2"/>
              <a:buChar char="Ø"/>
            </a:pPr>
            <a:r>
              <a:rPr lang="en-GB" sz="1600" b="1" dirty="0">
                <a:solidFill>
                  <a:schemeClr val="accent6">
                    <a:lumMod val="75000"/>
                  </a:schemeClr>
                </a:solidFill>
              </a:rPr>
              <a:t>Places where I have worked:</a:t>
            </a:r>
          </a:p>
        </p:txBody>
      </p:sp>
      <p:pic>
        <p:nvPicPr>
          <p:cNvPr id="12" name="Picture 2" descr="Tata group logo">
            <a:extLst>
              <a:ext uri="{FF2B5EF4-FFF2-40B4-BE49-F238E27FC236}">
                <a16:creationId xmlns:a16="http://schemas.microsoft.com/office/drawing/2014/main" id="{AB5E58A8-E3B3-4EE5-B9F3-27ECCC826C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68570" y="1939551"/>
            <a:ext cx="1186099" cy="1041452"/>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4" descr="South Wales Police Crest">
            <a:extLst>
              <a:ext uri="{FF2B5EF4-FFF2-40B4-BE49-F238E27FC236}">
                <a16:creationId xmlns:a16="http://schemas.microsoft.com/office/drawing/2014/main" id="{F0EB97FD-BD56-4310-824F-417A2BB0A11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7140" y="1793216"/>
            <a:ext cx="1249763" cy="1131405"/>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a:extLst>
              <a:ext uri="{FF2B5EF4-FFF2-40B4-BE49-F238E27FC236}">
                <a16:creationId xmlns:a16="http://schemas.microsoft.com/office/drawing/2014/main" id="{EBB59430-A6BD-40BD-BCE4-0D8B620E1D0A}"/>
              </a:ext>
            </a:extLst>
          </p:cNvPr>
          <p:cNvPicPr/>
          <p:nvPr/>
        </p:nvPicPr>
        <p:blipFill rotWithShape="1">
          <a:blip r:embed="rId5"/>
          <a:srcRect l="3490" t="16847" r="70585" b="49754"/>
          <a:stretch/>
        </p:blipFill>
        <p:spPr bwMode="auto">
          <a:xfrm>
            <a:off x="2126860" y="3289523"/>
            <a:ext cx="2298892" cy="1041452"/>
          </a:xfrm>
          <a:prstGeom prst="rect">
            <a:avLst/>
          </a:prstGeom>
          <a:ln>
            <a:noFill/>
          </a:ln>
          <a:extLst>
            <a:ext uri="{53640926-AAD7-44D8-BBD7-CCE9431645EC}">
              <a14:shadowObscured xmlns:a14="http://schemas.microsoft.com/office/drawing/2010/main"/>
            </a:ext>
          </a:extLst>
        </p:spPr>
      </p:pic>
      <p:pic>
        <p:nvPicPr>
          <p:cNvPr id="15" name="Picture 6" descr="Image result for NHS Logo picture">
            <a:extLst>
              <a:ext uri="{FF2B5EF4-FFF2-40B4-BE49-F238E27FC236}">
                <a16:creationId xmlns:a16="http://schemas.microsoft.com/office/drawing/2014/main" id="{B42F9404-DFD6-47BB-ACE8-B6AD282722E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402001" y="3112862"/>
            <a:ext cx="1405923" cy="782479"/>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8" descr="Image result for Bridgend Council Logo Picture">
            <a:extLst>
              <a:ext uri="{FF2B5EF4-FFF2-40B4-BE49-F238E27FC236}">
                <a16:creationId xmlns:a16="http://schemas.microsoft.com/office/drawing/2014/main" id="{491D5736-2D30-4F12-99E5-E6C3C9554E3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813271" y="1968454"/>
            <a:ext cx="1405923" cy="1251665"/>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0" descr="Image result for NTL logo picture">
            <a:extLst>
              <a:ext uri="{FF2B5EF4-FFF2-40B4-BE49-F238E27FC236}">
                <a16:creationId xmlns:a16="http://schemas.microsoft.com/office/drawing/2014/main" id="{00A3D98C-5F21-44DE-AFEF-8F6D8B92775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78833" y="3082838"/>
            <a:ext cx="1593056" cy="928688"/>
          </a:xfrm>
          <a:prstGeom prst="rect">
            <a:avLst/>
          </a:prstGeom>
          <a:noFill/>
          <a:extLst>
            <a:ext uri="{909E8E84-426E-40DD-AFC4-6F175D3DCCD1}">
              <a14:hiddenFill xmlns:a14="http://schemas.microsoft.com/office/drawing/2010/main">
                <a:solidFill>
                  <a:srgbClr val="FFFFFF"/>
                </a:solidFill>
              </a14:hiddenFill>
            </a:ext>
          </a:extLst>
        </p:spPr>
      </p:pic>
      <p:sp>
        <p:nvSpPr>
          <p:cNvPr id="18" name="Subtitle 2">
            <a:extLst>
              <a:ext uri="{FF2B5EF4-FFF2-40B4-BE49-F238E27FC236}">
                <a16:creationId xmlns:a16="http://schemas.microsoft.com/office/drawing/2014/main" id="{AB11F3C4-213B-4C2E-A226-279F2E251229}"/>
              </a:ext>
            </a:extLst>
          </p:cNvPr>
          <p:cNvSpPr txBox="1">
            <a:spLocks/>
          </p:cNvSpPr>
          <p:nvPr/>
        </p:nvSpPr>
        <p:spPr>
          <a:xfrm>
            <a:off x="254984" y="4695877"/>
            <a:ext cx="7799370" cy="1428750"/>
          </a:xfrm>
          <a:prstGeom prst="rect">
            <a:avLst/>
          </a:prstGeom>
        </p:spPr>
        <p:txBody>
          <a:bodyPr vert="horz" lIns="68580" tIns="34290" rIns="68580" bIns="3429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285750" indent="-285750" algn="l">
              <a:buFont typeface="Wingdings" panose="05000000000000000000" pitchFamily="2" charset="2"/>
              <a:buChar char="Ø"/>
            </a:pPr>
            <a:r>
              <a:rPr lang="en-GB" sz="1600" b="1" dirty="0">
                <a:solidFill>
                  <a:schemeClr val="accent6">
                    <a:lumMod val="75000"/>
                  </a:schemeClr>
                </a:solidFill>
              </a:rPr>
              <a:t>Interesting facts:</a:t>
            </a:r>
          </a:p>
          <a:p>
            <a:pPr algn="l"/>
            <a:r>
              <a:rPr lang="en-GB" sz="1600" b="1" dirty="0">
                <a:solidFill>
                  <a:schemeClr val="accent6">
                    <a:lumMod val="75000"/>
                  </a:schemeClr>
                </a:solidFill>
              </a:rPr>
              <a:t>I was born in Cyprus and lived in Germany for 5 years.  I am crazy about my 4 horses and 4 dogs.  My biggest achievement by far is my daughter.</a:t>
            </a:r>
          </a:p>
        </p:txBody>
      </p:sp>
      <p:pic>
        <p:nvPicPr>
          <p:cNvPr id="19" name="Picture 12" descr="Image result for Pure Wafer picture logo">
            <a:extLst>
              <a:ext uri="{FF2B5EF4-FFF2-40B4-BE49-F238E27FC236}">
                <a16:creationId xmlns:a16="http://schemas.microsoft.com/office/drawing/2014/main" id="{4666B351-243C-4416-AECA-F1CD25B0F90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70897" y="3436416"/>
            <a:ext cx="2246243" cy="928688"/>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4" descr="Edit photo">
            <a:extLst>
              <a:ext uri="{FF2B5EF4-FFF2-40B4-BE49-F238E27FC236}">
                <a16:creationId xmlns:a16="http://schemas.microsoft.com/office/drawing/2014/main" id="{C3C7B5B0-27E9-491E-B6D5-848D1DB9BF9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28758" y="222701"/>
            <a:ext cx="1428750" cy="1428750"/>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20">
            <a:extLst>
              <a:ext uri="{FF2B5EF4-FFF2-40B4-BE49-F238E27FC236}">
                <a16:creationId xmlns:a16="http://schemas.microsoft.com/office/drawing/2014/main" id="{42570D52-B545-41DC-A5E2-2765E6EAA528}"/>
              </a:ext>
            </a:extLst>
          </p:cNvPr>
          <p:cNvPicPr/>
          <p:nvPr/>
        </p:nvPicPr>
        <p:blipFill rotWithShape="1">
          <a:blip r:embed="rId11"/>
          <a:srcRect l="36561" t="41834" r="38179" b="35475"/>
          <a:stretch/>
        </p:blipFill>
        <p:spPr bwMode="auto">
          <a:xfrm>
            <a:off x="3635896" y="4220805"/>
            <a:ext cx="2787585" cy="767588"/>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25921213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Session</a:t>
            </a:r>
          </a:p>
        </p:txBody>
      </p:sp>
      <p:sp>
        <p:nvSpPr>
          <p:cNvPr id="3" name="Content Placeholder 2"/>
          <p:cNvSpPr>
            <a:spLocks noGrp="1"/>
          </p:cNvSpPr>
          <p:nvPr>
            <p:ph idx="1"/>
          </p:nvPr>
        </p:nvSpPr>
        <p:spPr>
          <a:xfrm>
            <a:off x="457200" y="1417638"/>
            <a:ext cx="8229600" cy="4099594"/>
          </a:xfrm>
        </p:spPr>
        <p:txBody>
          <a:bodyPr>
            <a:normAutofit/>
          </a:bodyPr>
          <a:lstStyle/>
          <a:p>
            <a:r>
              <a:rPr lang="en-GB" dirty="0"/>
              <a:t>Learning Outcome 3 – Understand different models of employee representation</a:t>
            </a:r>
          </a:p>
          <a:p>
            <a:r>
              <a:rPr lang="en-GB" dirty="0"/>
              <a:t>Learning Outcome 4 – Understand different forms of conflict behaviour and dispute resolution</a:t>
            </a:r>
          </a:p>
        </p:txBody>
      </p:sp>
      <p:sp>
        <p:nvSpPr>
          <p:cNvPr id="4" name="Slide Number Placeholder 3">
            <a:extLst>
              <a:ext uri="{FF2B5EF4-FFF2-40B4-BE49-F238E27FC236}">
                <a16:creationId xmlns:a16="http://schemas.microsoft.com/office/drawing/2014/main" id="{963793F5-AC5C-47B7-A830-4F80575376E3}"/>
              </a:ext>
            </a:extLst>
          </p:cNvPr>
          <p:cNvSpPr>
            <a:spLocks noGrp="1"/>
          </p:cNvSpPr>
          <p:nvPr>
            <p:ph type="sldNum" sz="quarter" idx="12"/>
          </p:nvPr>
        </p:nvSpPr>
        <p:spPr/>
        <p:txBody>
          <a:bodyPr/>
          <a:lstStyle/>
          <a:p>
            <a:fld id="{AC82685A-BD3A-4230-8D85-804689F67293}" type="slidenum">
              <a:rPr lang="en-GB" smtClean="0"/>
              <a:t>3</a:t>
            </a:fld>
            <a:endParaRPr lang="en-GB"/>
          </a:p>
        </p:txBody>
      </p:sp>
    </p:spTree>
    <p:extLst>
      <p:ext uri="{BB962C8B-B14F-4D97-AF65-F5344CB8AC3E}">
        <p14:creationId xmlns:p14="http://schemas.microsoft.com/office/powerpoint/2010/main" val="3203496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746737"/>
          </a:xfrm>
        </p:spPr>
        <p:txBody>
          <a:bodyPr>
            <a:normAutofit fontScale="90000"/>
          </a:bodyPr>
          <a:lstStyle/>
          <a:p>
            <a:pPr>
              <a:spcBef>
                <a:spcPts val="0"/>
              </a:spcBef>
              <a:defRPr/>
            </a:pPr>
            <a:r>
              <a:rPr lang="en-GB" b="1" dirty="0">
                <a:solidFill>
                  <a:srgbClr val="660066"/>
                </a:solidFill>
              </a:rPr>
              <a:t>Employee Voice – Representation and Resolution</a:t>
            </a:r>
          </a:p>
        </p:txBody>
      </p:sp>
      <p:sp>
        <p:nvSpPr>
          <p:cNvPr id="3" name="Content Placeholder 2"/>
          <p:cNvSpPr>
            <a:spLocks noGrp="1"/>
          </p:cNvSpPr>
          <p:nvPr>
            <p:ph idx="1"/>
          </p:nvPr>
        </p:nvSpPr>
        <p:spPr>
          <a:xfrm>
            <a:off x="641143" y="1484784"/>
            <a:ext cx="7886700" cy="4532677"/>
          </a:xfrm>
        </p:spPr>
        <p:txBody>
          <a:bodyPr>
            <a:normAutofit fontScale="92500" lnSpcReduction="20000"/>
          </a:bodyPr>
          <a:lstStyle/>
          <a:p>
            <a:pPr>
              <a:lnSpc>
                <a:spcPct val="120000"/>
              </a:lnSpc>
              <a:spcBef>
                <a:spcPts val="0"/>
              </a:spcBef>
              <a:defRPr/>
            </a:pPr>
            <a:r>
              <a:rPr lang="en-GB" sz="2800" dirty="0"/>
              <a:t>Employee representation central to informal processes of resolution</a:t>
            </a:r>
            <a:r>
              <a:rPr lang="en-GB" altLang="en-US" sz="2800" dirty="0"/>
              <a:t> (</a:t>
            </a:r>
            <a:r>
              <a:rPr lang="en-GB" altLang="en-US" sz="2800" dirty="0" err="1"/>
              <a:t>Saundry</a:t>
            </a:r>
            <a:r>
              <a:rPr lang="en-GB" altLang="en-US" sz="2800" dirty="0"/>
              <a:t> et al., 2011)</a:t>
            </a:r>
            <a:endParaRPr lang="en-GB" sz="2800" dirty="0"/>
          </a:p>
          <a:p>
            <a:pPr>
              <a:lnSpc>
                <a:spcPct val="120000"/>
              </a:lnSpc>
              <a:spcBef>
                <a:spcPts val="0"/>
              </a:spcBef>
              <a:defRPr/>
            </a:pPr>
            <a:r>
              <a:rPr lang="en-GB" sz="2800" dirty="0"/>
              <a:t>High trust relations central to effective resolution </a:t>
            </a:r>
          </a:p>
          <a:p>
            <a:pPr>
              <a:lnSpc>
                <a:spcPct val="120000"/>
              </a:lnSpc>
              <a:spcBef>
                <a:spcPts val="0"/>
              </a:spcBef>
              <a:defRPr/>
            </a:pPr>
            <a:r>
              <a:rPr lang="en-GB" sz="2800" dirty="0"/>
              <a:t>Trade unions seen by management as a source of procedural and legal expertise</a:t>
            </a:r>
          </a:p>
          <a:p>
            <a:pPr>
              <a:lnSpc>
                <a:spcPct val="120000"/>
              </a:lnSpc>
              <a:spcBef>
                <a:spcPts val="0"/>
              </a:spcBef>
              <a:defRPr/>
            </a:pPr>
            <a:r>
              <a:rPr lang="en-GB" sz="2800" dirty="0"/>
              <a:t>Third party can ‘unfreeze’ subjective and adversarial positions</a:t>
            </a:r>
          </a:p>
          <a:p>
            <a:pPr>
              <a:lnSpc>
                <a:spcPct val="120000"/>
              </a:lnSpc>
              <a:spcBef>
                <a:spcPts val="0"/>
              </a:spcBef>
              <a:defRPr/>
            </a:pPr>
            <a:r>
              <a:rPr lang="en-GB" sz="2800" dirty="0"/>
              <a:t>Absence of employee voice</a:t>
            </a:r>
          </a:p>
          <a:p>
            <a:pPr lvl="1">
              <a:lnSpc>
                <a:spcPct val="120000"/>
              </a:lnSpc>
              <a:spcBef>
                <a:spcPts val="0"/>
              </a:spcBef>
              <a:defRPr/>
            </a:pPr>
            <a:r>
              <a:rPr lang="en-GB" sz="2200" i="1" dirty="0"/>
              <a:t>Resolution reduced to managerial authority</a:t>
            </a:r>
          </a:p>
          <a:p>
            <a:pPr lvl="1">
              <a:lnSpc>
                <a:spcPct val="120000"/>
              </a:lnSpc>
              <a:spcBef>
                <a:spcPts val="0"/>
              </a:spcBef>
              <a:defRPr/>
            </a:pPr>
            <a:r>
              <a:rPr lang="en-GB" sz="2200" i="1" dirty="0"/>
              <a:t>Lack of perspective – defensive approaches</a:t>
            </a:r>
          </a:p>
          <a:p>
            <a:pPr lvl="1">
              <a:lnSpc>
                <a:spcPct val="120000"/>
              </a:lnSpc>
              <a:spcBef>
                <a:spcPts val="0"/>
              </a:spcBef>
              <a:defRPr/>
            </a:pPr>
            <a:r>
              <a:rPr lang="en-GB" sz="2200" i="1" dirty="0"/>
              <a:t>No channel of communication</a:t>
            </a:r>
          </a:p>
          <a:p>
            <a:pPr>
              <a:lnSpc>
                <a:spcPct val="120000"/>
              </a:lnSpc>
              <a:spcBef>
                <a:spcPts val="0"/>
              </a:spcBef>
              <a:buFont typeface="Arial" charset="0"/>
              <a:buNone/>
              <a:defRPr/>
            </a:pPr>
            <a:endParaRPr lang="en-GB" dirty="0"/>
          </a:p>
          <a:p>
            <a:pPr>
              <a:lnSpc>
                <a:spcPct val="120000"/>
              </a:lnSpc>
              <a:spcBef>
                <a:spcPts val="0"/>
              </a:spcBef>
              <a:defRPr/>
            </a:pPr>
            <a:endParaRPr lang="en-GB" dirty="0"/>
          </a:p>
        </p:txBody>
      </p:sp>
    </p:spTree>
    <p:extLst>
      <p:ext uri="{BB962C8B-B14F-4D97-AF65-F5344CB8AC3E}">
        <p14:creationId xmlns:p14="http://schemas.microsoft.com/office/powerpoint/2010/main" val="2937648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735014"/>
          </a:xfrm>
        </p:spPr>
        <p:txBody>
          <a:bodyPr>
            <a:normAutofit fontScale="90000"/>
          </a:bodyPr>
          <a:lstStyle/>
          <a:p>
            <a:pPr>
              <a:spcBef>
                <a:spcPts val="0"/>
              </a:spcBef>
              <a:defRPr/>
            </a:pPr>
            <a:r>
              <a:rPr lang="en-GB" b="1" dirty="0">
                <a:solidFill>
                  <a:srgbClr val="660066"/>
                </a:solidFill>
              </a:rPr>
              <a:t>From Representation to Resolution Gap – A Crisis of Confidence</a:t>
            </a:r>
          </a:p>
        </p:txBody>
      </p:sp>
      <p:sp>
        <p:nvSpPr>
          <p:cNvPr id="3" name="Content Placeholder 2"/>
          <p:cNvSpPr>
            <a:spLocks noGrp="1"/>
          </p:cNvSpPr>
          <p:nvPr>
            <p:ph idx="1"/>
          </p:nvPr>
        </p:nvSpPr>
        <p:spPr>
          <a:xfrm>
            <a:off x="628650" y="1594338"/>
            <a:ext cx="7886700" cy="4626462"/>
          </a:xfrm>
        </p:spPr>
        <p:txBody>
          <a:bodyPr>
            <a:normAutofit fontScale="92500" lnSpcReduction="20000"/>
          </a:bodyPr>
          <a:lstStyle/>
          <a:p>
            <a:pPr>
              <a:lnSpc>
                <a:spcPct val="120000"/>
              </a:lnSpc>
              <a:spcBef>
                <a:spcPts val="0"/>
              </a:spcBef>
              <a:defRPr/>
            </a:pPr>
            <a:r>
              <a:rPr lang="en-GB" sz="2800" dirty="0"/>
              <a:t>Declining union density and presence in GB workplaces</a:t>
            </a:r>
          </a:p>
          <a:p>
            <a:pPr>
              <a:lnSpc>
                <a:spcPct val="120000"/>
              </a:lnSpc>
              <a:spcBef>
                <a:spcPts val="0"/>
              </a:spcBef>
              <a:defRPr/>
            </a:pPr>
            <a:r>
              <a:rPr lang="en-GB" sz="2800" dirty="0"/>
              <a:t>Representative structures under increasing pressure</a:t>
            </a:r>
          </a:p>
          <a:p>
            <a:pPr lvl="1">
              <a:lnSpc>
                <a:spcPct val="120000"/>
              </a:lnSpc>
              <a:spcBef>
                <a:spcPts val="0"/>
              </a:spcBef>
              <a:defRPr/>
            </a:pPr>
            <a:r>
              <a:rPr lang="en-GB" sz="2200" i="1" dirty="0"/>
              <a:t>Workplaces with any ER structures fell from 45% (2004) to 35%(2011)</a:t>
            </a:r>
          </a:p>
          <a:p>
            <a:pPr lvl="1">
              <a:lnSpc>
                <a:spcPct val="120000"/>
              </a:lnSpc>
              <a:spcBef>
                <a:spcPts val="0"/>
              </a:spcBef>
              <a:defRPr/>
            </a:pPr>
            <a:r>
              <a:rPr lang="en-GB" sz="2200" i="1" dirty="0"/>
              <a:t>Proportion with on site representatives fell from 15 to 14%</a:t>
            </a:r>
          </a:p>
          <a:p>
            <a:pPr>
              <a:lnSpc>
                <a:spcPct val="120000"/>
              </a:lnSpc>
              <a:spcBef>
                <a:spcPts val="0"/>
              </a:spcBef>
              <a:defRPr/>
            </a:pPr>
            <a:r>
              <a:rPr lang="en-GB" sz="2800" dirty="0"/>
              <a:t>Restrictions on facility time curtail ability of union representatives to develop informal channels of resolution with management</a:t>
            </a:r>
          </a:p>
          <a:p>
            <a:pPr>
              <a:lnSpc>
                <a:spcPct val="120000"/>
              </a:lnSpc>
              <a:spcBef>
                <a:spcPts val="0"/>
              </a:spcBef>
              <a:defRPr/>
            </a:pPr>
            <a:r>
              <a:rPr lang="en-GB" sz="2800" dirty="0"/>
              <a:t>Non-union representatives play little role in conflict resolution</a:t>
            </a:r>
          </a:p>
          <a:p>
            <a:pPr>
              <a:lnSpc>
                <a:spcPct val="120000"/>
              </a:lnSpc>
              <a:spcBef>
                <a:spcPts val="0"/>
              </a:spcBef>
              <a:defRPr/>
            </a:pPr>
            <a:endParaRPr lang="en-GB" dirty="0"/>
          </a:p>
          <a:p>
            <a:pPr>
              <a:lnSpc>
                <a:spcPct val="120000"/>
              </a:lnSpc>
              <a:spcBef>
                <a:spcPts val="0"/>
              </a:spcBef>
              <a:defRPr/>
            </a:pPr>
            <a:endParaRPr lang="en-GB" dirty="0"/>
          </a:p>
          <a:p>
            <a:pPr>
              <a:lnSpc>
                <a:spcPct val="120000"/>
              </a:lnSpc>
              <a:spcBef>
                <a:spcPts val="0"/>
              </a:spcBef>
              <a:defRPr/>
            </a:pPr>
            <a:endParaRPr lang="en-GB" dirty="0"/>
          </a:p>
        </p:txBody>
      </p:sp>
    </p:spTree>
    <p:extLst>
      <p:ext uri="{BB962C8B-B14F-4D97-AF65-F5344CB8AC3E}">
        <p14:creationId xmlns:p14="http://schemas.microsoft.com/office/powerpoint/2010/main" val="2846665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p:cNvSpPr>
          <p:nvPr>
            <p:ph type="title"/>
          </p:nvPr>
        </p:nvSpPr>
        <p:spPr>
          <a:xfrm>
            <a:off x="628650" y="0"/>
            <a:ext cx="7886700" cy="1231900"/>
          </a:xfrm>
        </p:spPr>
        <p:txBody>
          <a:bodyPr/>
          <a:lstStyle/>
          <a:p>
            <a:r>
              <a:rPr lang="en-GB" sz="4000" dirty="0">
                <a:cs typeface="Arial" charset="0"/>
              </a:rPr>
              <a:t>Employee Voice</a:t>
            </a:r>
          </a:p>
        </p:txBody>
      </p:sp>
      <p:sp>
        <p:nvSpPr>
          <p:cNvPr id="80899" name="Rectangle 3"/>
          <p:cNvSpPr>
            <a:spLocks noGrp="1"/>
          </p:cNvSpPr>
          <p:nvPr>
            <p:ph type="body" idx="1"/>
          </p:nvPr>
        </p:nvSpPr>
        <p:spPr>
          <a:xfrm>
            <a:off x="628650" y="1110356"/>
            <a:ext cx="7886700" cy="4899025"/>
          </a:xfrm>
        </p:spPr>
        <p:txBody>
          <a:bodyPr>
            <a:normAutofit/>
          </a:bodyPr>
          <a:lstStyle/>
          <a:p>
            <a:pPr marL="0" indent="0">
              <a:lnSpc>
                <a:spcPct val="80000"/>
              </a:lnSpc>
              <a:buNone/>
            </a:pPr>
            <a:r>
              <a:rPr lang="en-GB" sz="2800" dirty="0">
                <a:cs typeface="Arial" charset="0"/>
              </a:rPr>
              <a:t>Practices designed to give employees a say – involvement and participation in organisational decision making</a:t>
            </a:r>
          </a:p>
          <a:p>
            <a:pPr marL="476250" indent="-476250">
              <a:lnSpc>
                <a:spcPct val="80000"/>
              </a:lnSpc>
            </a:pPr>
            <a:r>
              <a:rPr lang="en-GB" sz="2800" dirty="0">
                <a:cs typeface="Arial" charset="0"/>
              </a:rPr>
              <a:t>Two main forms: </a:t>
            </a:r>
          </a:p>
          <a:p>
            <a:pPr marL="838200" lvl="1" indent="-381000">
              <a:lnSpc>
                <a:spcPct val="80000"/>
              </a:lnSpc>
              <a:buFont typeface="Arial" charset="0"/>
              <a:buAutoNum type="arabicPeriod"/>
            </a:pPr>
            <a:r>
              <a:rPr lang="en-GB" dirty="0">
                <a:cs typeface="Arial" charset="0"/>
              </a:rPr>
              <a:t>Employee participation: employees participate in organisational decision making through their representatives</a:t>
            </a:r>
          </a:p>
          <a:p>
            <a:pPr marL="838200" lvl="1" indent="-381000">
              <a:lnSpc>
                <a:spcPct val="80000"/>
              </a:lnSpc>
              <a:buFont typeface="Arial" charset="0"/>
              <a:buAutoNum type="arabicPeriod"/>
            </a:pPr>
            <a:r>
              <a:rPr lang="en-GB" dirty="0">
                <a:cs typeface="Arial" charset="0"/>
              </a:rPr>
              <a:t>Employee involvement: management introduces practices directly with employees in order to gain their ideas and co-operation</a:t>
            </a:r>
          </a:p>
          <a:p>
            <a:pPr marL="838200" lvl="1" indent="-381000">
              <a:lnSpc>
                <a:spcPct val="80000"/>
              </a:lnSpc>
              <a:buFont typeface="Arial" charset="0"/>
              <a:buAutoNum type="arabicPeriod"/>
            </a:pPr>
            <a:endParaRPr lang="en-GB" dirty="0">
              <a:latin typeface="Arial" charset="0"/>
              <a:cs typeface="Arial" charset="0"/>
            </a:endParaRPr>
          </a:p>
        </p:txBody>
      </p:sp>
      <p:sp>
        <p:nvSpPr>
          <p:cNvPr id="2" name="Slide Number Placeholder 1">
            <a:extLst>
              <a:ext uri="{FF2B5EF4-FFF2-40B4-BE49-F238E27FC236}">
                <a16:creationId xmlns:a16="http://schemas.microsoft.com/office/drawing/2014/main" id="{2278647C-07A8-40FA-81FB-A5E7A9E9AF06}"/>
              </a:ext>
            </a:extLst>
          </p:cNvPr>
          <p:cNvSpPr>
            <a:spLocks noGrp="1"/>
          </p:cNvSpPr>
          <p:nvPr>
            <p:ph type="sldNum" sz="quarter" idx="12"/>
          </p:nvPr>
        </p:nvSpPr>
        <p:spPr/>
        <p:txBody>
          <a:bodyPr/>
          <a:lstStyle/>
          <a:p>
            <a:fld id="{AC82685A-BD3A-4230-8D85-804689F67293}" type="slidenum">
              <a:rPr lang="en-GB" smtClean="0"/>
              <a:t>6</a:t>
            </a:fld>
            <a:endParaRPr lang="en-GB"/>
          </a:p>
        </p:txBody>
      </p:sp>
    </p:spTree>
    <p:extLst>
      <p:ext uri="{BB962C8B-B14F-4D97-AF65-F5344CB8AC3E}">
        <p14:creationId xmlns:p14="http://schemas.microsoft.com/office/powerpoint/2010/main" val="2389919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Employee Voice (2)</a:t>
            </a:r>
          </a:p>
        </p:txBody>
      </p:sp>
      <p:sp>
        <p:nvSpPr>
          <p:cNvPr id="3" name="Content Placeholder 2"/>
          <p:cNvSpPr>
            <a:spLocks noGrp="1"/>
          </p:cNvSpPr>
          <p:nvPr>
            <p:ph idx="1"/>
          </p:nvPr>
        </p:nvSpPr>
        <p:spPr/>
        <p:txBody>
          <a:bodyPr/>
          <a:lstStyle/>
          <a:p>
            <a:pPr marL="476250" indent="-476250">
              <a:lnSpc>
                <a:spcPct val="80000"/>
              </a:lnSpc>
            </a:pPr>
            <a:r>
              <a:rPr lang="en-GB" dirty="0">
                <a:cs typeface="Arial" charset="0"/>
              </a:rPr>
              <a:t>Information and Consultation of Employees (ICE) Regulations (2004) provide employees with a legal right to voice</a:t>
            </a:r>
          </a:p>
          <a:p>
            <a:pPr marL="476250" indent="-476250">
              <a:lnSpc>
                <a:spcPct val="80000"/>
              </a:lnSpc>
            </a:pPr>
            <a:r>
              <a:rPr lang="en-GB" dirty="0">
                <a:cs typeface="Arial" charset="0"/>
              </a:rPr>
              <a:t>CIPD Factsheet on Employee Voice (2017) - voice is mutually beneficial for organisations and employees </a:t>
            </a:r>
          </a:p>
          <a:p>
            <a:endParaRPr lang="en-GB" dirty="0"/>
          </a:p>
        </p:txBody>
      </p:sp>
      <p:sp>
        <p:nvSpPr>
          <p:cNvPr id="4" name="Slide Number Placeholder 3">
            <a:extLst>
              <a:ext uri="{FF2B5EF4-FFF2-40B4-BE49-F238E27FC236}">
                <a16:creationId xmlns:a16="http://schemas.microsoft.com/office/drawing/2014/main" id="{D5DE1393-D980-4940-8D26-94AB26E63E02}"/>
              </a:ext>
            </a:extLst>
          </p:cNvPr>
          <p:cNvSpPr>
            <a:spLocks noGrp="1"/>
          </p:cNvSpPr>
          <p:nvPr>
            <p:ph type="sldNum" sz="quarter" idx="12"/>
          </p:nvPr>
        </p:nvSpPr>
        <p:spPr/>
        <p:txBody>
          <a:bodyPr/>
          <a:lstStyle/>
          <a:p>
            <a:fld id="{AC82685A-BD3A-4230-8D85-804689F67293}" type="slidenum">
              <a:rPr lang="en-GB" smtClean="0"/>
              <a:t>7</a:t>
            </a:fld>
            <a:endParaRPr lang="en-GB"/>
          </a:p>
        </p:txBody>
      </p:sp>
    </p:spTree>
    <p:extLst>
      <p:ext uri="{BB962C8B-B14F-4D97-AF65-F5344CB8AC3E}">
        <p14:creationId xmlns:p14="http://schemas.microsoft.com/office/powerpoint/2010/main" val="355732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820B5C25-A1F5-4D02-A71D-4A4CAA2386EF}"/>
              </a:ext>
            </a:extLst>
          </p:cNvPr>
          <p:cNvSpPr>
            <a:spLocks noGrp="1" noChangeArrowheads="1"/>
          </p:cNvSpPr>
          <p:nvPr>
            <p:ph type="title"/>
          </p:nvPr>
        </p:nvSpPr>
        <p:spPr/>
        <p:txBody>
          <a:bodyPr/>
          <a:lstStyle/>
          <a:p>
            <a:pPr eaLnBrk="1" hangingPunct="1"/>
            <a:r>
              <a:rPr lang="en-GB" altLang="en-US" b="1"/>
              <a:t>Employee Participation</a:t>
            </a:r>
          </a:p>
        </p:txBody>
      </p:sp>
      <p:sp>
        <p:nvSpPr>
          <p:cNvPr id="16387" name="Rectangle 3">
            <a:extLst>
              <a:ext uri="{FF2B5EF4-FFF2-40B4-BE49-F238E27FC236}">
                <a16:creationId xmlns:a16="http://schemas.microsoft.com/office/drawing/2014/main" id="{6CBF0EC3-4182-4F81-A8A5-0FA84A3E8A78}"/>
              </a:ext>
            </a:extLst>
          </p:cNvPr>
          <p:cNvSpPr>
            <a:spLocks noGrp="1" noChangeArrowheads="1"/>
          </p:cNvSpPr>
          <p:nvPr>
            <p:ph type="body" idx="1"/>
          </p:nvPr>
        </p:nvSpPr>
        <p:spPr>
          <a:xfrm>
            <a:off x="457200" y="1916113"/>
            <a:ext cx="8229600" cy="4210050"/>
          </a:xfrm>
        </p:spPr>
        <p:txBody>
          <a:bodyPr/>
          <a:lstStyle/>
          <a:p>
            <a:pPr eaLnBrk="1" hangingPunct="1"/>
            <a:r>
              <a:rPr lang="en-GB" altLang="en-US"/>
              <a:t>European Works Council (EWC)</a:t>
            </a:r>
          </a:p>
          <a:p>
            <a:pPr eaLnBrk="1" hangingPunct="1"/>
            <a:r>
              <a:rPr lang="en-GB" altLang="en-US"/>
              <a:t>Information and Consultation of Employees (ICE) Regulations 2004</a:t>
            </a:r>
          </a:p>
          <a:p>
            <a:pPr eaLnBrk="1" hangingPunct="1"/>
            <a:r>
              <a:rPr lang="en-GB" altLang="en-US"/>
              <a:t>Democracy in the workplace</a:t>
            </a:r>
          </a:p>
          <a:p>
            <a:pPr eaLnBrk="1" hangingPunct="1"/>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BDBA4-11AF-46B2-A65F-236826F7AE60}"/>
              </a:ext>
            </a:extLst>
          </p:cNvPr>
          <p:cNvSpPr>
            <a:spLocks noGrp="1"/>
          </p:cNvSpPr>
          <p:nvPr>
            <p:ph type="title"/>
          </p:nvPr>
        </p:nvSpPr>
        <p:spPr/>
        <p:txBody>
          <a:bodyPr/>
          <a:lstStyle/>
          <a:p>
            <a:r>
              <a:rPr lang="en-GB" dirty="0"/>
              <a:t>Good Work Plan</a:t>
            </a:r>
          </a:p>
        </p:txBody>
      </p:sp>
      <p:sp>
        <p:nvSpPr>
          <p:cNvPr id="3" name="Content Placeholder 2">
            <a:extLst>
              <a:ext uri="{FF2B5EF4-FFF2-40B4-BE49-F238E27FC236}">
                <a16:creationId xmlns:a16="http://schemas.microsoft.com/office/drawing/2014/main" id="{C97DBFD9-C9F3-4BD2-9644-DC4BD5DDEA5F}"/>
              </a:ext>
            </a:extLst>
          </p:cNvPr>
          <p:cNvSpPr>
            <a:spLocks noGrp="1"/>
          </p:cNvSpPr>
          <p:nvPr>
            <p:ph idx="1"/>
          </p:nvPr>
        </p:nvSpPr>
        <p:spPr/>
        <p:txBody>
          <a:bodyPr>
            <a:normAutofit fontScale="77500" lnSpcReduction="20000"/>
          </a:bodyPr>
          <a:lstStyle/>
          <a:p>
            <a:r>
              <a:rPr lang="en-GB" dirty="0"/>
              <a:t>The government’s ‘Good work plan’, published in December 2018, made a commitment to increase the penalties for employers that repeatedly breach their employment law obligations. Tribunals have the power to impose a £5,000 ‘aggravated breach’ penalty on employers losing cases, and from 6 April 2019, the maximum limit on these penalties will rise to £20,000.</a:t>
            </a:r>
          </a:p>
          <a:p>
            <a:r>
              <a:rPr lang="en-GB" dirty="0"/>
              <a:t>The change is contained in Part 1 of the </a:t>
            </a:r>
            <a:r>
              <a:rPr lang="en-GB" u="sng" dirty="0">
                <a:hlinkClick r:id="rId3" tooltip="Employment Rights (Miscellaneous Amendments) Regulations 2019"/>
              </a:rPr>
              <a:t>Employment Rights (Miscellaneous Amendments) Regulations 2019</a:t>
            </a:r>
            <a:r>
              <a:rPr lang="en-GB" dirty="0"/>
              <a:t>.</a:t>
            </a:r>
          </a:p>
          <a:p>
            <a:pPr marL="0" indent="0">
              <a:buNone/>
            </a:pPr>
            <a:r>
              <a:rPr lang="en-GB" dirty="0"/>
              <a:t>CIPD (2020)</a:t>
            </a:r>
          </a:p>
        </p:txBody>
      </p:sp>
      <p:sp>
        <p:nvSpPr>
          <p:cNvPr id="4" name="Slide Number Placeholder 3">
            <a:extLst>
              <a:ext uri="{FF2B5EF4-FFF2-40B4-BE49-F238E27FC236}">
                <a16:creationId xmlns:a16="http://schemas.microsoft.com/office/drawing/2014/main" id="{9E9F21E0-DB9D-4A3E-90DF-ADD46CA6460E}"/>
              </a:ext>
            </a:extLst>
          </p:cNvPr>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35922009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8731" y="116632"/>
            <a:ext cx="8229600" cy="940966"/>
          </a:xfrm>
        </p:spPr>
        <p:txBody>
          <a:bodyPr/>
          <a:lstStyle/>
          <a:p>
            <a:r>
              <a:rPr lang="en-GB" dirty="0"/>
              <a:t>Employee Participation</a:t>
            </a:r>
          </a:p>
        </p:txBody>
      </p:sp>
      <p:sp>
        <p:nvSpPr>
          <p:cNvPr id="3" name="Content Placeholder 2"/>
          <p:cNvSpPr>
            <a:spLocks noGrp="1"/>
          </p:cNvSpPr>
          <p:nvPr>
            <p:ph idx="1"/>
          </p:nvPr>
        </p:nvSpPr>
        <p:spPr>
          <a:xfrm>
            <a:off x="251520" y="1057598"/>
            <a:ext cx="8712968" cy="4459635"/>
          </a:xfrm>
        </p:spPr>
        <p:txBody>
          <a:bodyPr>
            <a:noAutofit/>
          </a:bodyPr>
          <a:lstStyle/>
          <a:p>
            <a:pPr marL="0" indent="0">
              <a:buNone/>
            </a:pPr>
            <a:r>
              <a:rPr lang="en-GB" sz="2400" dirty="0"/>
              <a:t>Representative participation refers to schemes under which employee representatives meet managers on a regular basis in the case of scheduled committees, or through more ad hoc arrangements. The essential characteristic is that participation is not direct between individual employees and their managers but is mediated through representatives. Approaches include:</a:t>
            </a:r>
          </a:p>
          <a:p>
            <a:r>
              <a:rPr lang="en-GB" sz="2400" dirty="0"/>
              <a:t>Collective representation </a:t>
            </a:r>
          </a:p>
          <a:p>
            <a:r>
              <a:rPr lang="en-GB" sz="2400" dirty="0"/>
              <a:t>Partnership schemes </a:t>
            </a:r>
          </a:p>
          <a:p>
            <a:r>
              <a:rPr lang="en-GB" sz="2400" dirty="0"/>
              <a:t>Joint consultation </a:t>
            </a:r>
          </a:p>
          <a:p>
            <a:r>
              <a:rPr lang="en-GB" sz="2400" dirty="0"/>
              <a:t>Employee forums </a:t>
            </a:r>
          </a:p>
          <a:p>
            <a:r>
              <a:rPr lang="en-GB" sz="2400" dirty="0"/>
              <a:t>European Works Councils  (CIPD, 2017)</a:t>
            </a:r>
          </a:p>
        </p:txBody>
      </p:sp>
      <p:sp>
        <p:nvSpPr>
          <p:cNvPr id="4" name="Slide Number Placeholder 3">
            <a:extLst>
              <a:ext uri="{FF2B5EF4-FFF2-40B4-BE49-F238E27FC236}">
                <a16:creationId xmlns:a16="http://schemas.microsoft.com/office/drawing/2014/main" id="{2628F63B-7638-4025-8ABC-51441E2DEF69}"/>
              </a:ext>
            </a:extLst>
          </p:cNvPr>
          <p:cNvSpPr>
            <a:spLocks noGrp="1"/>
          </p:cNvSpPr>
          <p:nvPr>
            <p:ph type="sldNum" sz="quarter" idx="12"/>
          </p:nvPr>
        </p:nvSpPr>
        <p:spPr/>
        <p:txBody>
          <a:bodyPr/>
          <a:lstStyle/>
          <a:p>
            <a:fld id="{AC82685A-BD3A-4230-8D85-804689F67293}" type="slidenum">
              <a:rPr lang="en-GB" smtClean="0"/>
              <a:t>10</a:t>
            </a:fld>
            <a:endParaRPr lang="en-GB"/>
          </a:p>
        </p:txBody>
      </p:sp>
    </p:spTree>
    <p:extLst>
      <p:ext uri="{BB962C8B-B14F-4D97-AF65-F5344CB8AC3E}">
        <p14:creationId xmlns:p14="http://schemas.microsoft.com/office/powerpoint/2010/main" val="14732833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92088"/>
          </a:xfrm>
        </p:spPr>
        <p:txBody>
          <a:bodyPr>
            <a:normAutofit/>
          </a:bodyPr>
          <a:lstStyle/>
          <a:p>
            <a:r>
              <a:rPr lang="en-GB" dirty="0"/>
              <a:t>Employee Involvement</a:t>
            </a:r>
          </a:p>
        </p:txBody>
      </p:sp>
      <p:sp>
        <p:nvSpPr>
          <p:cNvPr id="3" name="Content Placeholder 2"/>
          <p:cNvSpPr>
            <a:spLocks noGrp="1"/>
          </p:cNvSpPr>
          <p:nvPr>
            <p:ph idx="1"/>
          </p:nvPr>
        </p:nvSpPr>
        <p:spPr>
          <a:xfrm>
            <a:off x="457200" y="1196752"/>
            <a:ext cx="8311952" cy="4392489"/>
          </a:xfrm>
        </p:spPr>
        <p:txBody>
          <a:bodyPr>
            <a:normAutofit fontScale="62500" lnSpcReduction="20000"/>
          </a:bodyPr>
          <a:lstStyle/>
          <a:p>
            <a:pPr marL="0" indent="0">
              <a:buNone/>
            </a:pPr>
            <a:r>
              <a:rPr lang="en-GB" dirty="0"/>
              <a:t>CIPD (2017) – ‘Upward problem-solving’</a:t>
            </a:r>
          </a:p>
          <a:p>
            <a:pPr marL="0" indent="0">
              <a:buNone/>
            </a:pPr>
            <a:endParaRPr lang="en-GB" dirty="0"/>
          </a:p>
          <a:p>
            <a:pPr marL="0" indent="0">
              <a:buNone/>
            </a:pPr>
            <a:r>
              <a:rPr lang="en-GB" dirty="0"/>
              <a:t>Managers can use a range of techniques to directly tap into employee ideas and opinions to improve work processes. Techniques include:</a:t>
            </a:r>
          </a:p>
          <a:p>
            <a:r>
              <a:rPr lang="en-GB" dirty="0"/>
              <a:t>Digital media </a:t>
            </a:r>
          </a:p>
          <a:p>
            <a:r>
              <a:rPr lang="en-GB" dirty="0"/>
              <a:t>Two-way communications</a:t>
            </a:r>
          </a:p>
          <a:p>
            <a:r>
              <a:rPr lang="en-GB" dirty="0"/>
              <a:t>Suggestion schemes </a:t>
            </a:r>
          </a:p>
          <a:p>
            <a:r>
              <a:rPr lang="en-GB" dirty="0"/>
              <a:t>Attitude surveys </a:t>
            </a:r>
          </a:p>
          <a:p>
            <a:r>
              <a:rPr lang="en-GB" dirty="0"/>
              <a:t>Working groups</a:t>
            </a:r>
          </a:p>
          <a:p>
            <a:pPr marL="0" indent="0">
              <a:buNone/>
            </a:pPr>
            <a:endParaRPr lang="en-GB" dirty="0"/>
          </a:p>
          <a:p>
            <a:pPr marL="0" indent="0">
              <a:buNone/>
            </a:pPr>
            <a:r>
              <a:rPr lang="en-GB" dirty="0"/>
              <a:t>Many of these mechanisms are formalised, but informal mechanisms can be a very effective form of voice, particularly in the use of social media or ESNs through which employees can converse with colleagues at the same time as giving their opinions to management.</a:t>
            </a:r>
          </a:p>
          <a:p>
            <a:endParaRPr lang="en-GB" dirty="0"/>
          </a:p>
        </p:txBody>
      </p:sp>
      <p:sp>
        <p:nvSpPr>
          <p:cNvPr id="4" name="Slide Number Placeholder 3">
            <a:extLst>
              <a:ext uri="{FF2B5EF4-FFF2-40B4-BE49-F238E27FC236}">
                <a16:creationId xmlns:a16="http://schemas.microsoft.com/office/drawing/2014/main" id="{300F15CC-13BF-4B6E-A8B1-6EC1844688EA}"/>
              </a:ext>
            </a:extLst>
          </p:cNvPr>
          <p:cNvSpPr>
            <a:spLocks noGrp="1"/>
          </p:cNvSpPr>
          <p:nvPr>
            <p:ph type="sldNum" sz="quarter" idx="12"/>
          </p:nvPr>
        </p:nvSpPr>
        <p:spPr/>
        <p:txBody>
          <a:bodyPr/>
          <a:lstStyle/>
          <a:p>
            <a:fld id="{AC82685A-BD3A-4230-8D85-804689F67293}" type="slidenum">
              <a:rPr lang="en-GB" smtClean="0"/>
              <a:t>11</a:t>
            </a:fld>
            <a:endParaRPr lang="en-GB"/>
          </a:p>
        </p:txBody>
      </p:sp>
    </p:spTree>
    <p:extLst>
      <p:ext uri="{BB962C8B-B14F-4D97-AF65-F5344CB8AC3E}">
        <p14:creationId xmlns:p14="http://schemas.microsoft.com/office/powerpoint/2010/main" val="20193469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What do you think Conflict is?</a:t>
            </a:r>
          </a:p>
        </p:txBody>
      </p:sp>
      <p:sp>
        <p:nvSpPr>
          <p:cNvPr id="3" name="Content Placeholder 2"/>
          <p:cNvSpPr>
            <a:spLocks noGrp="1"/>
          </p:cNvSpPr>
          <p:nvPr>
            <p:ph idx="1"/>
          </p:nvPr>
        </p:nvSpPr>
        <p:spPr/>
        <p:txBody>
          <a:bodyPr/>
          <a:lstStyle/>
          <a:p>
            <a:r>
              <a:rPr lang="en-US" dirty="0"/>
              <a:t>Examples?</a:t>
            </a:r>
          </a:p>
          <a:p>
            <a:endParaRPr lang="en-US" dirty="0"/>
          </a:p>
          <a:p>
            <a:r>
              <a:rPr lang="en-US" dirty="0">
                <a:hlinkClick r:id="rId3"/>
              </a:rPr>
              <a:t>http://www.acas.org.uk/index.aspx?articleid=1364</a:t>
            </a:r>
            <a:endParaRPr lang="en-US" dirty="0"/>
          </a:p>
          <a:p>
            <a:pPr marL="0" indent="0">
              <a:buNone/>
            </a:pPr>
            <a:endParaRPr lang="en-US" dirty="0"/>
          </a:p>
        </p:txBody>
      </p:sp>
      <p:sp>
        <p:nvSpPr>
          <p:cNvPr id="4" name="Slide Number Placeholder 3">
            <a:extLst>
              <a:ext uri="{FF2B5EF4-FFF2-40B4-BE49-F238E27FC236}">
                <a16:creationId xmlns:a16="http://schemas.microsoft.com/office/drawing/2014/main" id="{80879F03-EE84-44A5-B250-CB89F8D806DA}"/>
              </a:ext>
            </a:extLst>
          </p:cNvPr>
          <p:cNvSpPr>
            <a:spLocks noGrp="1"/>
          </p:cNvSpPr>
          <p:nvPr>
            <p:ph type="sldNum" sz="quarter" idx="12"/>
          </p:nvPr>
        </p:nvSpPr>
        <p:spPr/>
        <p:txBody>
          <a:bodyPr/>
          <a:lstStyle/>
          <a:p>
            <a:fld id="{AC82685A-BD3A-4230-8D85-804689F67293}" type="slidenum">
              <a:rPr lang="en-GB" smtClean="0"/>
              <a:t>12</a:t>
            </a:fld>
            <a:endParaRPr lang="en-GB"/>
          </a:p>
        </p:txBody>
      </p:sp>
    </p:spTree>
    <p:extLst>
      <p:ext uri="{BB962C8B-B14F-4D97-AF65-F5344CB8AC3E}">
        <p14:creationId xmlns:p14="http://schemas.microsoft.com/office/powerpoint/2010/main" val="23249323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Definitions of Conflict</a:t>
            </a:r>
          </a:p>
        </p:txBody>
      </p:sp>
      <p:sp>
        <p:nvSpPr>
          <p:cNvPr id="3" name="Content Placeholder 2"/>
          <p:cNvSpPr>
            <a:spLocks noGrp="1"/>
          </p:cNvSpPr>
          <p:nvPr>
            <p:ph idx="1"/>
          </p:nvPr>
        </p:nvSpPr>
        <p:spPr/>
        <p:txBody>
          <a:bodyPr>
            <a:noAutofit/>
          </a:bodyPr>
          <a:lstStyle/>
          <a:p>
            <a:r>
              <a:rPr lang="en-GB" sz="1600" dirty="0"/>
              <a:t>Conflict can be defined as disagreement between two or more parties as for example, individuals, groups, departments, organisations, countries - who perceive that they have incompatible concerns (</a:t>
            </a:r>
            <a:r>
              <a:rPr lang="en-GB" sz="1600" dirty="0" err="1"/>
              <a:t>Bloisi</a:t>
            </a:r>
            <a:r>
              <a:rPr lang="en-GB" sz="1600" dirty="0"/>
              <a:t>, 2007).</a:t>
            </a:r>
            <a:br>
              <a:rPr lang="en-GB" sz="1600" dirty="0"/>
            </a:br>
            <a:endParaRPr lang="en-GB" sz="1600" dirty="0"/>
          </a:p>
          <a:p>
            <a:r>
              <a:rPr lang="en-GB" sz="1600" dirty="0"/>
              <a:t>Conflicts present whenever an action by one party is perceived as preventing or interfering with the goals, needs, or actions of another. Conflict can be regarded as a reality of management and organisational behaviour which is related to power and politics. </a:t>
            </a:r>
            <a:br>
              <a:rPr lang="en-GB" sz="1600" dirty="0"/>
            </a:br>
            <a:endParaRPr lang="en-GB" sz="1600" dirty="0"/>
          </a:p>
          <a:p>
            <a:r>
              <a:rPr lang="en-GB" sz="1600" dirty="0"/>
              <a:t>According to Mullins (2005) conflict is a behaviour intended to obstruct the achievement of some other person's goals which is based on the incompatibility of goals and arises from opposing behaviours.</a:t>
            </a:r>
            <a:br>
              <a:rPr lang="en-GB" sz="1600" dirty="0"/>
            </a:br>
            <a:endParaRPr lang="en-GB" sz="1600" dirty="0"/>
          </a:p>
          <a:p>
            <a:r>
              <a:rPr lang="en-GB" sz="1600" dirty="0"/>
              <a:t>Modern theories of conflict emphasise that it is a process which involves the perceptions, thoughts, feelings and intentions of all participants (Furnham, 2005).</a:t>
            </a:r>
            <a:br>
              <a:rPr lang="en-GB" sz="1600" dirty="0"/>
            </a:br>
            <a:br>
              <a:rPr lang="en-GB" sz="1600" dirty="0"/>
            </a:br>
            <a:endParaRPr lang="en-GB" sz="1600" dirty="0"/>
          </a:p>
        </p:txBody>
      </p:sp>
      <p:sp>
        <p:nvSpPr>
          <p:cNvPr id="4" name="Slide Number Placeholder 3">
            <a:extLst>
              <a:ext uri="{FF2B5EF4-FFF2-40B4-BE49-F238E27FC236}">
                <a16:creationId xmlns:a16="http://schemas.microsoft.com/office/drawing/2014/main" id="{CF17A61F-9457-4EDD-99DE-518A65C6FD11}"/>
              </a:ext>
            </a:extLst>
          </p:cNvPr>
          <p:cNvSpPr>
            <a:spLocks noGrp="1"/>
          </p:cNvSpPr>
          <p:nvPr>
            <p:ph type="sldNum" sz="quarter" idx="12"/>
          </p:nvPr>
        </p:nvSpPr>
        <p:spPr/>
        <p:txBody>
          <a:bodyPr/>
          <a:lstStyle/>
          <a:p>
            <a:fld id="{AC82685A-BD3A-4230-8D85-804689F67293}" type="slidenum">
              <a:rPr lang="en-GB" smtClean="0"/>
              <a:t>13</a:t>
            </a:fld>
            <a:endParaRPr lang="en-GB"/>
          </a:p>
        </p:txBody>
      </p:sp>
    </p:spTree>
    <p:extLst>
      <p:ext uri="{BB962C8B-B14F-4D97-AF65-F5344CB8AC3E}">
        <p14:creationId xmlns:p14="http://schemas.microsoft.com/office/powerpoint/2010/main" val="3852444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Conflict</a:t>
            </a:r>
          </a:p>
        </p:txBody>
      </p:sp>
      <p:sp>
        <p:nvSpPr>
          <p:cNvPr id="3" name="Content Placeholder 2"/>
          <p:cNvSpPr>
            <a:spLocks noGrp="1"/>
          </p:cNvSpPr>
          <p:nvPr>
            <p:ph idx="1"/>
          </p:nvPr>
        </p:nvSpPr>
        <p:spPr/>
        <p:txBody>
          <a:bodyPr>
            <a:normAutofit fontScale="25000" lnSpcReduction="20000"/>
          </a:bodyPr>
          <a:lstStyle/>
          <a:p>
            <a:r>
              <a:rPr lang="en-GB" sz="8000" dirty="0"/>
              <a:t>Conflict is an essential force governing all aspects of life.</a:t>
            </a:r>
            <a:br>
              <a:rPr lang="en-GB" sz="8000" dirty="0"/>
            </a:br>
            <a:endParaRPr lang="en-GB" sz="8000" dirty="0"/>
          </a:p>
          <a:p>
            <a:r>
              <a:rPr lang="en-GB" sz="8000" dirty="0"/>
              <a:t> It has always existed between individuals, groups and organisations.</a:t>
            </a:r>
            <a:br>
              <a:rPr lang="en-GB" sz="8000" dirty="0"/>
            </a:br>
            <a:endParaRPr lang="en-GB" sz="8000" dirty="0"/>
          </a:p>
          <a:p>
            <a:r>
              <a:rPr lang="en-GB" sz="8000" dirty="0"/>
              <a:t>Understanding and managing conflict is a vital investment to improve organisational performance.</a:t>
            </a:r>
            <a:br>
              <a:rPr lang="en-GB" sz="8000" dirty="0"/>
            </a:br>
            <a:endParaRPr lang="en-GB" sz="8000" dirty="0"/>
          </a:p>
          <a:p>
            <a:r>
              <a:rPr lang="en-GB" sz="8000" dirty="0"/>
              <a:t>Effective conflict management helps organisations to keep in touch with new developments and create suitable solutions for new threats and opportunities.</a:t>
            </a:r>
            <a:br>
              <a:rPr lang="en-GB" sz="8000" dirty="0"/>
            </a:br>
            <a:endParaRPr lang="en-GB" sz="8000" dirty="0"/>
          </a:p>
          <a:p>
            <a:r>
              <a:rPr lang="en-GB" sz="8000" dirty="0"/>
              <a:t>Managing conflict is a way to improve organisational decision making and resource allocating, ultimately making the organisation more effective (</a:t>
            </a:r>
            <a:r>
              <a:rPr lang="en-GB" sz="8000" dirty="0" err="1"/>
              <a:t>Kabanoff</a:t>
            </a:r>
            <a:r>
              <a:rPr lang="en-GB" sz="8000" dirty="0"/>
              <a:t>, 1991)</a:t>
            </a:r>
            <a:br>
              <a:rPr lang="en-GB" sz="8000" dirty="0"/>
            </a:br>
            <a:endParaRPr lang="en-GB" sz="8000" dirty="0"/>
          </a:p>
          <a:p>
            <a:pPr>
              <a:buNone/>
            </a:pPr>
            <a:br>
              <a:rPr lang="en-GB" dirty="0"/>
            </a:br>
            <a:br>
              <a:rPr lang="en-GB" dirty="0"/>
            </a:br>
            <a:endParaRPr lang="en-GB" dirty="0"/>
          </a:p>
        </p:txBody>
      </p:sp>
      <p:sp>
        <p:nvSpPr>
          <p:cNvPr id="4" name="Slide Number Placeholder 3">
            <a:extLst>
              <a:ext uri="{FF2B5EF4-FFF2-40B4-BE49-F238E27FC236}">
                <a16:creationId xmlns:a16="http://schemas.microsoft.com/office/drawing/2014/main" id="{9963D701-5846-4B1D-AA06-0C9D2059717A}"/>
              </a:ext>
            </a:extLst>
          </p:cNvPr>
          <p:cNvSpPr>
            <a:spLocks noGrp="1"/>
          </p:cNvSpPr>
          <p:nvPr>
            <p:ph type="sldNum" sz="quarter" idx="12"/>
          </p:nvPr>
        </p:nvSpPr>
        <p:spPr/>
        <p:txBody>
          <a:bodyPr/>
          <a:lstStyle/>
          <a:p>
            <a:fld id="{AC82685A-BD3A-4230-8D85-804689F67293}" type="slidenum">
              <a:rPr lang="en-GB" smtClean="0"/>
              <a:t>14</a:t>
            </a:fld>
            <a:endParaRPr lang="en-GB"/>
          </a:p>
        </p:txBody>
      </p:sp>
    </p:spTree>
    <p:extLst>
      <p:ext uri="{BB962C8B-B14F-4D97-AF65-F5344CB8AC3E}">
        <p14:creationId xmlns:p14="http://schemas.microsoft.com/office/powerpoint/2010/main" val="588601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1"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1" nodeType="click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1" nodeType="click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1" nodeType="clickEffect">
                                  <p:stCondLst>
                                    <p:cond delay="0"/>
                                  </p:stCondLst>
                                  <p:childTnLst>
                                    <p:set>
                                      <p:cBhvr>
                                        <p:cTn id="4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1"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1" nodeType="clickEffect">
                                  <p:stCondLst>
                                    <p:cond delay="0"/>
                                  </p:stCondLst>
                                  <p:childTnLst>
                                    <p:set>
                                      <p:cBhvr>
                                        <p:cTn id="5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p:cNvSpPr>
          <p:nvPr>
            <p:ph type="title"/>
          </p:nvPr>
        </p:nvSpPr>
        <p:spPr>
          <a:xfrm>
            <a:off x="628650" y="0"/>
            <a:ext cx="7886700" cy="1231900"/>
          </a:xfrm>
        </p:spPr>
        <p:txBody>
          <a:bodyPr/>
          <a:lstStyle/>
          <a:p>
            <a:r>
              <a:rPr lang="en-GB" sz="4000" b="1" dirty="0">
                <a:latin typeface="Arial" charset="0"/>
                <a:cs typeface="Arial" charset="0"/>
              </a:rPr>
              <a:t>Conflict at Work</a:t>
            </a:r>
          </a:p>
        </p:txBody>
      </p:sp>
      <p:sp>
        <p:nvSpPr>
          <p:cNvPr id="81923" name="Rectangle 3"/>
          <p:cNvSpPr>
            <a:spLocks noGrp="1"/>
          </p:cNvSpPr>
          <p:nvPr>
            <p:ph type="body" idx="1"/>
          </p:nvPr>
        </p:nvSpPr>
        <p:spPr>
          <a:xfrm>
            <a:off x="628650" y="1136860"/>
            <a:ext cx="7886700" cy="4899025"/>
          </a:xfrm>
        </p:spPr>
        <p:txBody>
          <a:bodyPr>
            <a:normAutofit fontScale="85000" lnSpcReduction="20000"/>
          </a:bodyPr>
          <a:lstStyle/>
          <a:p>
            <a:r>
              <a:rPr lang="en-GB" dirty="0">
                <a:latin typeface="Arial" charset="0"/>
                <a:cs typeface="Arial" charset="0"/>
              </a:rPr>
              <a:t>Different forms of conflict:</a:t>
            </a:r>
          </a:p>
          <a:p>
            <a:pPr lvl="1"/>
            <a:r>
              <a:rPr lang="en-GB" sz="2400" dirty="0">
                <a:latin typeface="Arial" charset="0"/>
                <a:cs typeface="Arial" charset="0"/>
              </a:rPr>
              <a:t>Organised v unorganised</a:t>
            </a:r>
          </a:p>
          <a:p>
            <a:r>
              <a:rPr lang="en-GB" dirty="0">
                <a:latin typeface="Arial" charset="0"/>
                <a:cs typeface="Arial" charset="0"/>
              </a:rPr>
              <a:t>Traditionally associated with strikes</a:t>
            </a:r>
          </a:p>
          <a:p>
            <a:r>
              <a:rPr lang="en-GB" dirty="0">
                <a:latin typeface="Arial" charset="0"/>
                <a:cs typeface="Arial" charset="0"/>
              </a:rPr>
              <a:t>Decline in strike activity in the UK</a:t>
            </a:r>
          </a:p>
          <a:p>
            <a:r>
              <a:rPr lang="en-GB" dirty="0">
                <a:latin typeface="Arial" charset="0"/>
                <a:cs typeface="Arial" charset="0"/>
              </a:rPr>
              <a:t>Conflict is more associated with individual than with collective forms, (e.g. grievances, absence, resignations and complaints to employment tribunals)</a:t>
            </a:r>
          </a:p>
          <a:p>
            <a:r>
              <a:rPr lang="en-GB" dirty="0">
                <a:latin typeface="Arial" charset="0"/>
                <a:cs typeface="Arial" charset="0"/>
              </a:rPr>
              <a:t>Conflict regarded as dysfunctional</a:t>
            </a:r>
          </a:p>
          <a:p>
            <a:r>
              <a:rPr lang="en-GB" dirty="0">
                <a:latin typeface="Arial" charset="0"/>
                <a:cs typeface="Arial" charset="0"/>
              </a:rPr>
              <a:t>Recent reforms to the UK conflict management system have encouraged more informal and flexible approaches to conflict resolution</a:t>
            </a:r>
          </a:p>
        </p:txBody>
      </p:sp>
      <p:sp>
        <p:nvSpPr>
          <p:cNvPr id="2" name="Slide Number Placeholder 1">
            <a:extLst>
              <a:ext uri="{FF2B5EF4-FFF2-40B4-BE49-F238E27FC236}">
                <a16:creationId xmlns:a16="http://schemas.microsoft.com/office/drawing/2014/main" id="{EDE47DF3-34FF-4896-A414-EDC3AA645CC0}"/>
              </a:ext>
            </a:extLst>
          </p:cNvPr>
          <p:cNvSpPr>
            <a:spLocks noGrp="1"/>
          </p:cNvSpPr>
          <p:nvPr>
            <p:ph type="sldNum" sz="quarter" idx="12"/>
          </p:nvPr>
        </p:nvSpPr>
        <p:spPr/>
        <p:txBody>
          <a:bodyPr/>
          <a:lstStyle/>
          <a:p>
            <a:fld id="{AC82685A-BD3A-4230-8D85-804689F67293}" type="slidenum">
              <a:rPr lang="en-GB" smtClean="0"/>
              <a:t>15</a:t>
            </a:fld>
            <a:endParaRPr lang="en-GB"/>
          </a:p>
        </p:txBody>
      </p:sp>
    </p:spTree>
    <p:extLst>
      <p:ext uri="{BB962C8B-B14F-4D97-AF65-F5344CB8AC3E}">
        <p14:creationId xmlns:p14="http://schemas.microsoft.com/office/powerpoint/2010/main" val="5282613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Prompts Conflict?</a:t>
            </a:r>
          </a:p>
        </p:txBody>
      </p:sp>
      <p:sp>
        <p:nvSpPr>
          <p:cNvPr id="3" name="Content Placeholder 2"/>
          <p:cNvSpPr>
            <a:spLocks noGrp="1"/>
          </p:cNvSpPr>
          <p:nvPr>
            <p:ph idx="1"/>
          </p:nvPr>
        </p:nvSpPr>
        <p:spPr/>
        <p:txBody>
          <a:bodyPr>
            <a:normAutofit fontScale="62500" lnSpcReduction="20000"/>
          </a:bodyPr>
          <a:lstStyle/>
          <a:p>
            <a:pPr>
              <a:buNone/>
            </a:pPr>
            <a:r>
              <a:rPr lang="en-GB" b="1" dirty="0"/>
              <a:t>Organisational</a:t>
            </a:r>
            <a:r>
              <a:rPr lang="en-GB" dirty="0"/>
              <a:t> based factors include:</a:t>
            </a:r>
          </a:p>
          <a:p>
            <a:r>
              <a:rPr lang="en-GB" dirty="0"/>
              <a:t> Competition over scarce resources</a:t>
            </a:r>
          </a:p>
          <a:p>
            <a:r>
              <a:rPr lang="en-GB" dirty="0"/>
              <a:t> Uncertainty over responsibility</a:t>
            </a:r>
          </a:p>
          <a:p>
            <a:r>
              <a:rPr lang="en-GB" dirty="0"/>
              <a:t> Inter-dependence</a:t>
            </a:r>
          </a:p>
          <a:p>
            <a:r>
              <a:rPr lang="en-GB" dirty="0"/>
              <a:t> Reward systems that pit people against one another</a:t>
            </a:r>
          </a:p>
          <a:p>
            <a:r>
              <a:rPr lang="en-GB" dirty="0"/>
              <a:t> Power differentials</a:t>
            </a:r>
            <a:br>
              <a:rPr lang="en-GB" dirty="0"/>
            </a:br>
            <a:endParaRPr lang="en-GB" dirty="0"/>
          </a:p>
          <a:p>
            <a:pPr>
              <a:buNone/>
            </a:pPr>
            <a:r>
              <a:rPr lang="en-GB" dirty="0"/>
              <a:t> </a:t>
            </a:r>
            <a:r>
              <a:rPr lang="en-GB" b="1" dirty="0"/>
              <a:t>Interpersonal</a:t>
            </a:r>
            <a:r>
              <a:rPr lang="en-GB" dirty="0"/>
              <a:t> factors include</a:t>
            </a:r>
          </a:p>
          <a:p>
            <a:r>
              <a:rPr lang="en-GB" dirty="0"/>
              <a:t>Errors</a:t>
            </a:r>
          </a:p>
          <a:p>
            <a:r>
              <a:rPr lang="en-GB" dirty="0"/>
              <a:t>Faulty communications/lack of understanding</a:t>
            </a:r>
          </a:p>
          <a:p>
            <a:r>
              <a:rPr lang="en-GB" dirty="0"/>
              <a:t>Personal characteristics or traits.</a:t>
            </a:r>
            <a:br>
              <a:rPr lang="en-GB" dirty="0"/>
            </a:br>
            <a:br>
              <a:rPr lang="en-GB" dirty="0"/>
            </a:br>
            <a:endParaRPr lang="en-GB" dirty="0"/>
          </a:p>
        </p:txBody>
      </p:sp>
      <p:sp>
        <p:nvSpPr>
          <p:cNvPr id="4" name="Slide Number Placeholder 3">
            <a:extLst>
              <a:ext uri="{FF2B5EF4-FFF2-40B4-BE49-F238E27FC236}">
                <a16:creationId xmlns:a16="http://schemas.microsoft.com/office/drawing/2014/main" id="{5F590BE4-AE29-4F7C-8DCC-58FBE52D7F71}"/>
              </a:ext>
            </a:extLst>
          </p:cNvPr>
          <p:cNvSpPr>
            <a:spLocks noGrp="1"/>
          </p:cNvSpPr>
          <p:nvPr>
            <p:ph type="sldNum" sz="quarter" idx="12"/>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1324385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r>
              <a:rPr lang="en-US" dirty="0"/>
              <a:t>Can you think of a time when conflict led to change?</a:t>
            </a:r>
          </a:p>
          <a:p>
            <a:r>
              <a:rPr lang="en-US" dirty="0"/>
              <a:t>List some examples.</a:t>
            </a:r>
          </a:p>
        </p:txBody>
      </p:sp>
      <p:sp>
        <p:nvSpPr>
          <p:cNvPr id="4" name="Slide Number Placeholder 3">
            <a:extLst>
              <a:ext uri="{FF2B5EF4-FFF2-40B4-BE49-F238E27FC236}">
                <a16:creationId xmlns:a16="http://schemas.microsoft.com/office/drawing/2014/main" id="{E7DA8480-310D-41AC-A214-9997A7F14D24}"/>
              </a:ext>
            </a:extLst>
          </p:cNvPr>
          <p:cNvSpPr>
            <a:spLocks noGrp="1"/>
          </p:cNvSpPr>
          <p:nvPr>
            <p:ph type="sldNum" sz="quarter" idx="12"/>
          </p:nvPr>
        </p:nvSpPr>
        <p:spPr/>
        <p:txBody>
          <a:bodyPr/>
          <a:lstStyle/>
          <a:p>
            <a:fld id="{AC82685A-BD3A-4230-8D85-804689F67293}" type="slidenum">
              <a:rPr lang="en-GB" smtClean="0"/>
              <a:t>17</a:t>
            </a:fld>
            <a:endParaRPr lang="en-GB"/>
          </a:p>
        </p:txBody>
      </p:sp>
    </p:spTree>
    <p:extLst>
      <p:ext uri="{BB962C8B-B14F-4D97-AF65-F5344CB8AC3E}">
        <p14:creationId xmlns:p14="http://schemas.microsoft.com/office/powerpoint/2010/main" val="2845443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Ways of Resolving Conflict</a:t>
            </a:r>
          </a:p>
        </p:txBody>
      </p:sp>
      <p:sp>
        <p:nvSpPr>
          <p:cNvPr id="3" name="Content Placeholder 2"/>
          <p:cNvSpPr>
            <a:spLocks noGrp="1"/>
          </p:cNvSpPr>
          <p:nvPr>
            <p:ph idx="1"/>
          </p:nvPr>
        </p:nvSpPr>
        <p:spPr/>
        <p:txBody>
          <a:bodyPr/>
          <a:lstStyle/>
          <a:p>
            <a:r>
              <a:rPr lang="en-US" dirty="0"/>
              <a:t>Conciliation</a:t>
            </a:r>
          </a:p>
          <a:p>
            <a:r>
              <a:rPr lang="en-US" dirty="0"/>
              <a:t>Arbitration</a:t>
            </a:r>
          </a:p>
          <a:p>
            <a:r>
              <a:rPr lang="en-US" dirty="0"/>
              <a:t>Mediation</a:t>
            </a:r>
          </a:p>
        </p:txBody>
      </p:sp>
      <p:sp>
        <p:nvSpPr>
          <p:cNvPr id="4" name="Slide Number Placeholder 3">
            <a:extLst>
              <a:ext uri="{FF2B5EF4-FFF2-40B4-BE49-F238E27FC236}">
                <a16:creationId xmlns:a16="http://schemas.microsoft.com/office/drawing/2014/main" id="{62EA7786-C635-4D85-813E-CF38BDCC4B50}"/>
              </a:ext>
            </a:extLst>
          </p:cNvPr>
          <p:cNvSpPr>
            <a:spLocks noGrp="1"/>
          </p:cNvSpPr>
          <p:nvPr>
            <p:ph type="sldNum" sz="quarter" idx="12"/>
          </p:nvPr>
        </p:nvSpPr>
        <p:spPr/>
        <p:txBody>
          <a:bodyPr/>
          <a:lstStyle/>
          <a:p>
            <a:fld id="{AC82685A-BD3A-4230-8D85-804689F67293}" type="slidenum">
              <a:rPr lang="en-GB" smtClean="0"/>
              <a:t>18</a:t>
            </a:fld>
            <a:endParaRPr lang="en-GB"/>
          </a:p>
        </p:txBody>
      </p:sp>
    </p:spTree>
    <p:extLst>
      <p:ext uri="{BB962C8B-B14F-4D97-AF65-F5344CB8AC3E}">
        <p14:creationId xmlns:p14="http://schemas.microsoft.com/office/powerpoint/2010/main" val="23186307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ACAS</a:t>
            </a:r>
          </a:p>
        </p:txBody>
      </p:sp>
      <p:sp>
        <p:nvSpPr>
          <p:cNvPr id="3" name="Content Placeholder 2"/>
          <p:cNvSpPr>
            <a:spLocks noGrp="1"/>
          </p:cNvSpPr>
          <p:nvPr>
            <p:ph idx="1"/>
          </p:nvPr>
        </p:nvSpPr>
        <p:spPr/>
        <p:txBody>
          <a:bodyPr/>
          <a:lstStyle/>
          <a:p>
            <a:r>
              <a:rPr lang="en-GB" dirty="0">
                <a:hlinkClick r:id="rId3"/>
              </a:rPr>
              <a:t>https://www.youtube.com/user/acasorguk</a:t>
            </a:r>
            <a:endParaRPr lang="en-GB" dirty="0"/>
          </a:p>
          <a:p>
            <a:r>
              <a:rPr lang="en-GB" dirty="0"/>
              <a:t>What is ACAS?</a:t>
            </a:r>
          </a:p>
          <a:p>
            <a:r>
              <a:rPr lang="en-GB" dirty="0"/>
              <a:t>What is the role of ACAS?</a:t>
            </a:r>
          </a:p>
          <a:p>
            <a:r>
              <a:rPr lang="en-GB" dirty="0"/>
              <a:t>What is the ACAS code?</a:t>
            </a:r>
          </a:p>
          <a:p>
            <a:r>
              <a:rPr lang="en-GB" dirty="0">
                <a:hlinkClick r:id="rId4"/>
              </a:rPr>
              <a:t>https://www.youtube.com/watch?v=PN24INnPdec</a:t>
            </a:r>
            <a:endParaRPr lang="en-GB" dirty="0"/>
          </a:p>
          <a:p>
            <a:endParaRPr lang="en-GB" dirty="0"/>
          </a:p>
        </p:txBody>
      </p:sp>
      <p:sp>
        <p:nvSpPr>
          <p:cNvPr id="4" name="Slide Number Placeholder 3">
            <a:extLst>
              <a:ext uri="{FF2B5EF4-FFF2-40B4-BE49-F238E27FC236}">
                <a16:creationId xmlns:a16="http://schemas.microsoft.com/office/drawing/2014/main" id="{DAB7F87D-A27F-4E93-B5D5-FCD9039C2C56}"/>
              </a:ext>
            </a:extLst>
          </p:cNvPr>
          <p:cNvSpPr>
            <a:spLocks noGrp="1"/>
          </p:cNvSpPr>
          <p:nvPr>
            <p:ph type="sldNum" sz="quarter" idx="12"/>
          </p:nvPr>
        </p:nvSpPr>
        <p:spPr/>
        <p:txBody>
          <a:bodyPr/>
          <a:lstStyle/>
          <a:p>
            <a:fld id="{AC82685A-BD3A-4230-8D85-804689F67293}" type="slidenum">
              <a:rPr lang="en-GB" smtClean="0"/>
              <a:t>19</a:t>
            </a:fld>
            <a:endParaRPr lang="en-GB"/>
          </a:p>
        </p:txBody>
      </p:sp>
    </p:spTree>
    <p:extLst>
      <p:ext uri="{BB962C8B-B14F-4D97-AF65-F5344CB8AC3E}">
        <p14:creationId xmlns:p14="http://schemas.microsoft.com/office/powerpoint/2010/main" val="23609370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4" descr="A screenshot of a cell phone&#10;&#10;Description generated with high confidence">
            <a:extLst>
              <a:ext uri="{FF2B5EF4-FFF2-40B4-BE49-F238E27FC236}">
                <a16:creationId xmlns:a16="http://schemas.microsoft.com/office/drawing/2014/main" id="{1F53C539-BD65-4CE7-B4E5-43CBDC7FF73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1908" b="40889"/>
          <a:stretch/>
        </p:blipFill>
        <p:spPr>
          <a:xfrm>
            <a:off x="3479292" y="10"/>
            <a:ext cx="5664708" cy="5661238"/>
          </a:xfrm>
          <a:prstGeom prst="rect">
            <a:avLst/>
          </a:prstGeom>
          <a:effectLst/>
        </p:spPr>
      </p:pic>
      <p:sp>
        <p:nvSpPr>
          <p:cNvPr id="10" name="Content Placeholder 9"/>
          <p:cNvSpPr>
            <a:spLocks noGrp="1"/>
          </p:cNvSpPr>
          <p:nvPr>
            <p:ph idx="1"/>
          </p:nvPr>
        </p:nvSpPr>
        <p:spPr>
          <a:xfrm>
            <a:off x="179512" y="10"/>
            <a:ext cx="3528392" cy="5805254"/>
          </a:xfrm>
        </p:spPr>
        <p:txBody>
          <a:bodyPr>
            <a:normAutofit fontScale="92500" lnSpcReduction="10000"/>
          </a:bodyPr>
          <a:lstStyle/>
          <a:p>
            <a:pPr marL="0" indent="0">
              <a:buNone/>
            </a:pPr>
            <a:r>
              <a:rPr lang="en-US" sz="1600" dirty="0"/>
              <a:t>For full infographic – see Moodle.</a:t>
            </a:r>
          </a:p>
          <a:p>
            <a:pPr marL="0" indent="0">
              <a:buNone/>
            </a:pPr>
            <a:endParaRPr lang="en-US" sz="1600" dirty="0"/>
          </a:p>
          <a:p>
            <a:r>
              <a:rPr lang="en-US" sz="1600" dirty="0"/>
              <a:t>ACAS research.</a:t>
            </a:r>
          </a:p>
          <a:p>
            <a:r>
              <a:rPr lang="en-US" sz="1600" dirty="0"/>
              <a:t>Overall </a:t>
            </a:r>
            <a:r>
              <a:rPr lang="en-US" sz="1600" dirty="0" err="1"/>
              <a:t>organisational</a:t>
            </a:r>
            <a:r>
              <a:rPr lang="en-US" sz="1600" dirty="0"/>
              <a:t> conflict is rare.</a:t>
            </a:r>
          </a:p>
          <a:p>
            <a:r>
              <a:rPr lang="en-US" sz="1600" dirty="0"/>
              <a:t>However, 22% of businesses said they have experienced conflict in past 12 months.</a:t>
            </a:r>
          </a:p>
          <a:p>
            <a:r>
              <a:rPr lang="en-US" sz="1600" dirty="0"/>
              <a:t>Of 22%, 55% said they had issues with disagreements among staff.</a:t>
            </a:r>
          </a:p>
          <a:p>
            <a:r>
              <a:rPr lang="en-US" sz="1600" dirty="0"/>
              <a:t>81% said it has a negative impact on performance.</a:t>
            </a:r>
          </a:p>
          <a:p>
            <a:r>
              <a:rPr lang="en-US" sz="1600" dirty="0"/>
              <a:t>Managing conflict is less of a priority for small businesses.</a:t>
            </a:r>
          </a:p>
          <a:p>
            <a:r>
              <a:rPr lang="en-US" sz="1600" dirty="0"/>
              <a:t>Small and medium businesses use line managers to manage conflict (large use HR).</a:t>
            </a:r>
          </a:p>
          <a:p>
            <a:r>
              <a:rPr lang="en-US" sz="1600" dirty="0"/>
              <a:t>83% agreed line managers have the skills and are encouraged to resolve conflict informally</a:t>
            </a:r>
          </a:p>
          <a:p>
            <a:r>
              <a:rPr lang="en-US" sz="1600" dirty="0"/>
              <a:t>Small businesses more likely to use line managers but less likely to see it as a priority and give them training. </a:t>
            </a:r>
          </a:p>
          <a:p>
            <a:endParaRPr lang="en-US" sz="1600" dirty="0"/>
          </a:p>
          <a:p>
            <a:endParaRPr lang="en-US" sz="1600" dirty="0"/>
          </a:p>
          <a:p>
            <a:endParaRPr lang="en-US" sz="1600" dirty="0"/>
          </a:p>
        </p:txBody>
      </p:sp>
      <p:sp>
        <p:nvSpPr>
          <p:cNvPr id="2" name="Slide Number Placeholder 1">
            <a:extLst>
              <a:ext uri="{FF2B5EF4-FFF2-40B4-BE49-F238E27FC236}">
                <a16:creationId xmlns:a16="http://schemas.microsoft.com/office/drawing/2014/main" id="{A7FF1888-3878-4E9A-9E29-3DED484371D7}"/>
              </a:ext>
            </a:extLst>
          </p:cNvPr>
          <p:cNvSpPr>
            <a:spLocks noGrp="1"/>
          </p:cNvSpPr>
          <p:nvPr>
            <p:ph type="sldNum" sz="quarter" idx="12"/>
          </p:nvPr>
        </p:nvSpPr>
        <p:spPr/>
        <p:txBody>
          <a:bodyPr/>
          <a:lstStyle/>
          <a:p>
            <a:fld id="{AC82685A-BD3A-4230-8D85-804689F67293}" type="slidenum">
              <a:rPr lang="en-GB" smtClean="0"/>
              <a:t>20</a:t>
            </a:fld>
            <a:endParaRPr lang="en-GB"/>
          </a:p>
        </p:txBody>
      </p:sp>
    </p:spTree>
    <p:extLst>
      <p:ext uri="{BB962C8B-B14F-4D97-AF65-F5344CB8AC3E}">
        <p14:creationId xmlns:p14="http://schemas.microsoft.com/office/powerpoint/2010/main" val="23842675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Grievance and Disciplinary</a:t>
            </a:r>
          </a:p>
        </p:txBody>
      </p:sp>
      <p:sp>
        <p:nvSpPr>
          <p:cNvPr id="3" name="Content Placeholder 2"/>
          <p:cNvSpPr>
            <a:spLocks noGrp="1"/>
          </p:cNvSpPr>
          <p:nvPr>
            <p:ph idx="1"/>
          </p:nvPr>
        </p:nvSpPr>
        <p:spPr/>
        <p:txBody>
          <a:bodyPr/>
          <a:lstStyle/>
          <a:p>
            <a:r>
              <a:rPr lang="en-GB" dirty="0"/>
              <a:t>What is grievance?</a:t>
            </a:r>
          </a:p>
          <a:p>
            <a:pPr marL="0" indent="0">
              <a:buNone/>
            </a:pPr>
            <a:r>
              <a:rPr lang="en-GB" dirty="0">
                <a:hlinkClick r:id="rId3"/>
              </a:rPr>
              <a:t>https://www.youtube.com/watch?v=6Mqi7FTXy6Y</a:t>
            </a:r>
            <a:endParaRPr lang="en-GB" dirty="0"/>
          </a:p>
          <a:p>
            <a:endParaRPr lang="en-GB" dirty="0"/>
          </a:p>
          <a:p>
            <a:r>
              <a:rPr lang="en-GB" dirty="0"/>
              <a:t>What is disciplinary?</a:t>
            </a:r>
          </a:p>
          <a:p>
            <a:pPr>
              <a:buNone/>
            </a:pPr>
            <a:endParaRPr lang="en-GB" dirty="0"/>
          </a:p>
        </p:txBody>
      </p:sp>
      <p:sp>
        <p:nvSpPr>
          <p:cNvPr id="4" name="Slide Number Placeholder 3">
            <a:extLst>
              <a:ext uri="{FF2B5EF4-FFF2-40B4-BE49-F238E27FC236}">
                <a16:creationId xmlns:a16="http://schemas.microsoft.com/office/drawing/2014/main" id="{EA33E36E-F069-4991-BEBE-E9F21096E175}"/>
              </a:ext>
            </a:extLst>
          </p:cNvPr>
          <p:cNvSpPr>
            <a:spLocks noGrp="1"/>
          </p:cNvSpPr>
          <p:nvPr>
            <p:ph type="sldNum" sz="quarter" idx="12"/>
          </p:nvPr>
        </p:nvSpPr>
        <p:spPr/>
        <p:txBody>
          <a:bodyPr/>
          <a:lstStyle/>
          <a:p>
            <a:fld id="{AC82685A-BD3A-4230-8D85-804689F67293}" type="slidenum">
              <a:rPr lang="en-GB" smtClean="0"/>
              <a:t>21</a:t>
            </a:fld>
            <a:endParaRPr lang="en-GB"/>
          </a:p>
        </p:txBody>
      </p:sp>
    </p:spTree>
    <p:extLst>
      <p:ext uri="{BB962C8B-B14F-4D97-AF65-F5344CB8AC3E}">
        <p14:creationId xmlns:p14="http://schemas.microsoft.com/office/powerpoint/2010/main" val="11961845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Legal</a:t>
            </a:r>
          </a:p>
        </p:txBody>
      </p:sp>
      <p:sp>
        <p:nvSpPr>
          <p:cNvPr id="3" name="Content Placeholder 2"/>
          <p:cNvSpPr>
            <a:spLocks noGrp="1"/>
          </p:cNvSpPr>
          <p:nvPr>
            <p:ph idx="1"/>
          </p:nvPr>
        </p:nvSpPr>
        <p:spPr/>
        <p:txBody>
          <a:bodyPr>
            <a:normAutofit fontScale="92500" lnSpcReduction="20000"/>
          </a:bodyPr>
          <a:lstStyle/>
          <a:p>
            <a:pPr marL="0" indent="0">
              <a:buNone/>
            </a:pPr>
            <a:r>
              <a:rPr lang="en-US" dirty="0"/>
              <a:t>The most important UK provisions governing discipline and grievance at work are to be found in:</a:t>
            </a:r>
          </a:p>
          <a:p>
            <a:r>
              <a:rPr lang="en-US" dirty="0"/>
              <a:t>The Employment Act 2008</a:t>
            </a:r>
          </a:p>
          <a:p>
            <a:pPr marL="0" indent="0">
              <a:buNone/>
            </a:pPr>
            <a:endParaRPr lang="en-US" dirty="0"/>
          </a:p>
          <a:p>
            <a:pPr marL="0" indent="0">
              <a:buNone/>
            </a:pPr>
            <a:r>
              <a:rPr lang="en-US" dirty="0"/>
              <a:t>Following the ACAS Code of Practice is crucially important for employers; an employment tribunal will consider whether or not an employer has followed the Code. </a:t>
            </a:r>
          </a:p>
          <a:p>
            <a:pPr marL="0" indent="0">
              <a:buNone/>
            </a:pPr>
            <a:endParaRPr lang="en-US" dirty="0"/>
          </a:p>
          <a:p>
            <a:pPr marL="0" indent="0">
              <a:buNone/>
            </a:pPr>
            <a:endParaRPr lang="en-US" dirty="0"/>
          </a:p>
        </p:txBody>
      </p:sp>
      <p:sp>
        <p:nvSpPr>
          <p:cNvPr id="4" name="Slide Number Placeholder 3">
            <a:extLst>
              <a:ext uri="{FF2B5EF4-FFF2-40B4-BE49-F238E27FC236}">
                <a16:creationId xmlns:a16="http://schemas.microsoft.com/office/drawing/2014/main" id="{4A8D85ED-6DA4-481D-A3A7-BABDF3E3E869}"/>
              </a:ext>
            </a:extLst>
          </p:cNvPr>
          <p:cNvSpPr>
            <a:spLocks noGrp="1"/>
          </p:cNvSpPr>
          <p:nvPr>
            <p:ph type="sldNum" sz="quarter" idx="12"/>
          </p:nvPr>
        </p:nvSpPr>
        <p:spPr/>
        <p:txBody>
          <a:bodyPr/>
          <a:lstStyle/>
          <a:p>
            <a:fld id="{AC82685A-BD3A-4230-8D85-804689F67293}" type="slidenum">
              <a:rPr lang="en-GB" smtClean="0"/>
              <a:t>22</a:t>
            </a:fld>
            <a:endParaRPr lang="en-GB"/>
          </a:p>
        </p:txBody>
      </p:sp>
    </p:spTree>
    <p:extLst>
      <p:ext uri="{BB962C8B-B14F-4D97-AF65-F5344CB8AC3E}">
        <p14:creationId xmlns:p14="http://schemas.microsoft.com/office/powerpoint/2010/main" val="17385171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US" dirty="0"/>
              <a:t>Employment Tribunals</a:t>
            </a:r>
          </a:p>
        </p:txBody>
      </p:sp>
      <p:sp>
        <p:nvSpPr>
          <p:cNvPr id="3" name="Content Placeholder 2"/>
          <p:cNvSpPr>
            <a:spLocks noGrp="1"/>
          </p:cNvSpPr>
          <p:nvPr>
            <p:ph idx="1"/>
          </p:nvPr>
        </p:nvSpPr>
        <p:spPr>
          <a:xfrm>
            <a:off x="457200" y="404664"/>
            <a:ext cx="8229600" cy="5328592"/>
          </a:xfrm>
        </p:spPr>
        <p:txBody>
          <a:bodyPr>
            <a:normAutofit fontScale="92500" lnSpcReduction="10000"/>
          </a:bodyPr>
          <a:lstStyle/>
          <a:p>
            <a:pPr marL="0" indent="0">
              <a:buNone/>
            </a:pPr>
            <a:endParaRPr lang="en-US" dirty="0"/>
          </a:p>
          <a:p>
            <a:pPr marL="0" indent="0">
              <a:buNone/>
            </a:pPr>
            <a:r>
              <a:rPr lang="en-US" dirty="0">
                <a:hlinkClick r:id="rId3"/>
              </a:rPr>
              <a:t>http://www.acas.org.uk/index.aspx?articleid=1889</a:t>
            </a:r>
            <a:endParaRPr lang="en-US" dirty="0"/>
          </a:p>
          <a:p>
            <a:pPr marL="0" indent="0">
              <a:buNone/>
            </a:pPr>
            <a:r>
              <a:rPr lang="en-GB" sz="2600" dirty="0"/>
              <a:t>The Employment Tribunals are an independent judicial body established to resolve disputes between employers and employees over employment rights. The tribunal will hear claims about employment matters such as unfair dismissal, discrimination, wages and redundancy payments.</a:t>
            </a:r>
          </a:p>
          <a:p>
            <a:pPr marL="0" indent="0">
              <a:buNone/>
            </a:pPr>
            <a:r>
              <a:rPr lang="en-GB" sz="2600" dirty="0"/>
              <a:t>Employment Tribunals are less formal than a court, for example no one wears a wig or gown. However, like a court, tribunals cannot give out legal advice, almost all hearings are open to the public, and evidence will be given under oath or affirmation.</a:t>
            </a:r>
          </a:p>
          <a:p>
            <a:pPr marL="0" indent="0">
              <a:buNone/>
            </a:pPr>
            <a:endParaRPr lang="en-US" dirty="0"/>
          </a:p>
          <a:p>
            <a:pPr marL="0" indent="0">
              <a:buNone/>
            </a:pPr>
            <a:endParaRPr lang="en-US" dirty="0"/>
          </a:p>
          <a:p>
            <a:pPr marL="0" indent="0">
              <a:buNone/>
            </a:pPr>
            <a:endParaRPr lang="en-US" dirty="0"/>
          </a:p>
        </p:txBody>
      </p:sp>
      <p:sp>
        <p:nvSpPr>
          <p:cNvPr id="4" name="Slide Number Placeholder 3">
            <a:extLst>
              <a:ext uri="{FF2B5EF4-FFF2-40B4-BE49-F238E27FC236}">
                <a16:creationId xmlns:a16="http://schemas.microsoft.com/office/drawing/2014/main" id="{F2AC9B91-3EB1-4D37-9F1E-215953AB0DAA}"/>
              </a:ext>
            </a:extLst>
          </p:cNvPr>
          <p:cNvSpPr>
            <a:spLocks noGrp="1"/>
          </p:cNvSpPr>
          <p:nvPr>
            <p:ph type="sldNum" sz="quarter" idx="12"/>
          </p:nvPr>
        </p:nvSpPr>
        <p:spPr/>
        <p:txBody>
          <a:bodyPr/>
          <a:lstStyle/>
          <a:p>
            <a:fld id="{AC82685A-BD3A-4230-8D85-804689F67293}" type="slidenum">
              <a:rPr lang="en-GB" smtClean="0"/>
              <a:t>23</a:t>
            </a:fld>
            <a:endParaRPr lang="en-GB"/>
          </a:p>
        </p:txBody>
      </p:sp>
    </p:spTree>
    <p:extLst>
      <p:ext uri="{BB962C8B-B14F-4D97-AF65-F5344CB8AC3E}">
        <p14:creationId xmlns:p14="http://schemas.microsoft.com/office/powerpoint/2010/main" val="40956626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66A3A-E2F7-4F54-ADE6-6DCBCCAF4A1D}"/>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765EE871-1E9F-45B7-925D-E4D9A0582DE9}"/>
              </a:ext>
            </a:extLst>
          </p:cNvPr>
          <p:cNvSpPr>
            <a:spLocks noGrp="1"/>
          </p:cNvSpPr>
          <p:nvPr>
            <p:ph idx="1"/>
          </p:nvPr>
        </p:nvSpPr>
        <p:spPr/>
        <p:txBody>
          <a:bodyPr>
            <a:normAutofit fontScale="85000" lnSpcReduction="20000"/>
          </a:bodyPr>
          <a:lstStyle/>
          <a:p>
            <a:pPr marL="0" indent="0">
              <a:buNone/>
            </a:pPr>
            <a:r>
              <a:rPr lang="en-GB" dirty="0"/>
              <a:t>In your groups use the ACAS website and other resources to answer the following questions:</a:t>
            </a:r>
          </a:p>
          <a:p>
            <a:r>
              <a:rPr lang="en-GB" dirty="0"/>
              <a:t>What are the main elements of the ACAS Code of Practice on Disciplinary and Grievance Procedures?</a:t>
            </a:r>
          </a:p>
          <a:p>
            <a:r>
              <a:rPr lang="en-GB" dirty="0"/>
              <a:t>What are the rules of natural justice and why are they important in managing disciplinary situations?</a:t>
            </a:r>
          </a:p>
          <a:p>
            <a:r>
              <a:rPr lang="en-GB" dirty="0"/>
              <a:t>What are the implications for employers if they do not follow the code when dealing with disciplinary situations? </a:t>
            </a:r>
          </a:p>
          <a:p>
            <a:endParaRPr lang="en-GB" dirty="0"/>
          </a:p>
        </p:txBody>
      </p:sp>
      <p:sp>
        <p:nvSpPr>
          <p:cNvPr id="4" name="Slide Number Placeholder 3">
            <a:extLst>
              <a:ext uri="{FF2B5EF4-FFF2-40B4-BE49-F238E27FC236}">
                <a16:creationId xmlns:a16="http://schemas.microsoft.com/office/drawing/2014/main" id="{35B06929-4F8D-470B-8BD0-AC5082771346}"/>
              </a:ext>
            </a:extLst>
          </p:cNvPr>
          <p:cNvSpPr>
            <a:spLocks noGrp="1"/>
          </p:cNvSpPr>
          <p:nvPr>
            <p:ph type="sldNum" sz="quarter" idx="12"/>
          </p:nvPr>
        </p:nvSpPr>
        <p:spPr/>
        <p:txBody>
          <a:bodyPr/>
          <a:lstStyle/>
          <a:p>
            <a:fld id="{AC82685A-BD3A-4230-8D85-804689F67293}" type="slidenum">
              <a:rPr lang="en-GB" smtClean="0"/>
              <a:t>24</a:t>
            </a:fld>
            <a:endParaRPr lang="en-GB"/>
          </a:p>
        </p:txBody>
      </p:sp>
    </p:spTree>
    <p:extLst>
      <p:ext uri="{BB962C8B-B14F-4D97-AF65-F5344CB8AC3E}">
        <p14:creationId xmlns:p14="http://schemas.microsoft.com/office/powerpoint/2010/main" val="38398740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102B6-D4E4-4402-8FF3-0C7D542360BA}"/>
              </a:ext>
            </a:extLst>
          </p:cNvPr>
          <p:cNvSpPr>
            <a:spLocks noGrp="1"/>
          </p:cNvSpPr>
          <p:nvPr>
            <p:ph type="title"/>
          </p:nvPr>
        </p:nvSpPr>
        <p:spPr>
          <a:xfrm>
            <a:off x="457200" y="-99392"/>
            <a:ext cx="8229600" cy="1143000"/>
          </a:xfrm>
        </p:spPr>
        <p:txBody>
          <a:bodyPr/>
          <a:lstStyle/>
          <a:p>
            <a:r>
              <a:rPr lang="en-GB" dirty="0"/>
              <a:t>The ACAS Code</a:t>
            </a:r>
          </a:p>
        </p:txBody>
      </p:sp>
      <p:sp>
        <p:nvSpPr>
          <p:cNvPr id="3" name="Content Placeholder 2">
            <a:extLst>
              <a:ext uri="{FF2B5EF4-FFF2-40B4-BE49-F238E27FC236}">
                <a16:creationId xmlns:a16="http://schemas.microsoft.com/office/drawing/2014/main" id="{44FD4DBB-2F54-44F5-B987-8ABEEB693BEB}"/>
              </a:ext>
            </a:extLst>
          </p:cNvPr>
          <p:cNvSpPr>
            <a:spLocks noGrp="1"/>
          </p:cNvSpPr>
          <p:nvPr>
            <p:ph idx="1"/>
          </p:nvPr>
        </p:nvSpPr>
        <p:spPr>
          <a:xfrm>
            <a:off x="107504" y="908720"/>
            <a:ext cx="8856984" cy="4824536"/>
          </a:xfrm>
        </p:spPr>
        <p:txBody>
          <a:bodyPr>
            <a:normAutofit fontScale="92500" lnSpcReduction="20000"/>
          </a:bodyPr>
          <a:lstStyle/>
          <a:p>
            <a:r>
              <a:rPr lang="en-GB" dirty="0"/>
              <a:t>Carry out an investigation to establish the facts of the case</a:t>
            </a:r>
          </a:p>
          <a:p>
            <a:r>
              <a:rPr lang="en-GB" dirty="0"/>
              <a:t>Notify employee in writing of the issue – alleged misconduct/poor performance (include evidence)</a:t>
            </a:r>
          </a:p>
          <a:p>
            <a:r>
              <a:rPr lang="en-GB" dirty="0"/>
              <a:t>Right to be accompanied</a:t>
            </a:r>
          </a:p>
          <a:p>
            <a:r>
              <a:rPr lang="en-GB" dirty="0"/>
              <a:t>Hold the meeting (hearing)</a:t>
            </a:r>
          </a:p>
          <a:p>
            <a:r>
              <a:rPr lang="en-GB" dirty="0"/>
              <a:t>Give employee opportunity to respond – state case, witnesses, ask questions</a:t>
            </a:r>
          </a:p>
          <a:p>
            <a:r>
              <a:rPr lang="en-GB" dirty="0"/>
              <a:t>Decide on appropriate action – written warning/final written warning/dismissal</a:t>
            </a:r>
          </a:p>
          <a:p>
            <a:r>
              <a:rPr lang="en-GB" dirty="0"/>
              <a:t>Right of appeal</a:t>
            </a:r>
          </a:p>
          <a:p>
            <a:endParaRPr lang="en-GB" dirty="0"/>
          </a:p>
          <a:p>
            <a:endParaRPr lang="en-GB" dirty="0"/>
          </a:p>
        </p:txBody>
      </p:sp>
      <p:sp>
        <p:nvSpPr>
          <p:cNvPr id="4" name="Slide Number Placeholder 3">
            <a:extLst>
              <a:ext uri="{FF2B5EF4-FFF2-40B4-BE49-F238E27FC236}">
                <a16:creationId xmlns:a16="http://schemas.microsoft.com/office/drawing/2014/main" id="{6F2DA5DF-0566-441B-82FE-4BE90D4C4889}"/>
              </a:ext>
            </a:extLst>
          </p:cNvPr>
          <p:cNvSpPr>
            <a:spLocks noGrp="1"/>
          </p:cNvSpPr>
          <p:nvPr>
            <p:ph type="sldNum" sz="quarter" idx="12"/>
          </p:nvPr>
        </p:nvSpPr>
        <p:spPr/>
        <p:txBody>
          <a:bodyPr/>
          <a:lstStyle/>
          <a:p>
            <a:fld id="{AC82685A-BD3A-4230-8D85-804689F67293}" type="slidenum">
              <a:rPr lang="en-GB" smtClean="0"/>
              <a:t>25</a:t>
            </a:fld>
            <a:endParaRPr lang="en-GB"/>
          </a:p>
        </p:txBody>
      </p:sp>
    </p:spTree>
    <p:extLst>
      <p:ext uri="{BB962C8B-B14F-4D97-AF65-F5344CB8AC3E}">
        <p14:creationId xmlns:p14="http://schemas.microsoft.com/office/powerpoint/2010/main" val="29970945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00C50-0B2F-491C-A1E1-9FC612528857}"/>
              </a:ext>
            </a:extLst>
          </p:cNvPr>
          <p:cNvSpPr>
            <a:spLocks noGrp="1"/>
          </p:cNvSpPr>
          <p:nvPr>
            <p:ph type="title"/>
          </p:nvPr>
        </p:nvSpPr>
        <p:spPr>
          <a:xfrm>
            <a:off x="179512" y="274638"/>
            <a:ext cx="8784976" cy="778098"/>
          </a:xfrm>
        </p:spPr>
        <p:txBody>
          <a:bodyPr>
            <a:normAutofit fontScale="90000"/>
          </a:bodyPr>
          <a:lstStyle/>
          <a:p>
            <a:r>
              <a:rPr lang="en-GB" dirty="0"/>
              <a:t>What can be done to minimise Conflict? (ACAS)</a:t>
            </a:r>
          </a:p>
        </p:txBody>
      </p:sp>
      <p:sp>
        <p:nvSpPr>
          <p:cNvPr id="3" name="Content Placeholder 2">
            <a:extLst>
              <a:ext uri="{FF2B5EF4-FFF2-40B4-BE49-F238E27FC236}">
                <a16:creationId xmlns:a16="http://schemas.microsoft.com/office/drawing/2014/main" id="{B10B932A-A41B-4885-AF02-4292D8CF8D34}"/>
              </a:ext>
            </a:extLst>
          </p:cNvPr>
          <p:cNvSpPr>
            <a:spLocks noGrp="1"/>
          </p:cNvSpPr>
          <p:nvPr>
            <p:ph idx="1"/>
          </p:nvPr>
        </p:nvSpPr>
        <p:spPr>
          <a:xfrm>
            <a:off x="457200" y="1340768"/>
            <a:ext cx="8229600" cy="4392488"/>
          </a:xfrm>
        </p:spPr>
        <p:txBody>
          <a:bodyPr>
            <a:normAutofit fontScale="70000" lnSpcReduction="20000"/>
          </a:bodyPr>
          <a:lstStyle/>
          <a:p>
            <a:pPr marL="0" indent="0">
              <a:buNone/>
            </a:pPr>
            <a:r>
              <a:rPr lang="en-GB" b="1" dirty="0"/>
              <a:t>Simple steps for employers</a:t>
            </a:r>
          </a:p>
          <a:p>
            <a:r>
              <a:rPr lang="en-GB" dirty="0"/>
              <a:t>Train managers to handle difficult conversations with employees (</a:t>
            </a:r>
            <a:r>
              <a:rPr lang="en-GB" dirty="0" err="1"/>
              <a:t>Acas</a:t>
            </a:r>
            <a:r>
              <a:rPr lang="en-GB" dirty="0"/>
              <a:t> can provide advice and training).</a:t>
            </a:r>
          </a:p>
          <a:p>
            <a:r>
              <a:rPr lang="en-GB" dirty="0"/>
              <a:t>Encourage open expression of opinions and recognise the importance of feelings.</a:t>
            </a:r>
          </a:p>
          <a:p>
            <a:r>
              <a:rPr lang="en-GB" dirty="0"/>
              <a:t>Listen to what people have to say.</a:t>
            </a:r>
          </a:p>
          <a:p>
            <a:r>
              <a:rPr lang="en-GB" dirty="0"/>
              <a:t>Focus on interests not positions and personalities.</a:t>
            </a:r>
          </a:p>
          <a:p>
            <a:r>
              <a:rPr lang="en-GB" dirty="0"/>
              <a:t>Have clear discipline, grievance and dispute procedures for dealing with conflict</a:t>
            </a:r>
          </a:p>
          <a:p>
            <a:r>
              <a:rPr lang="en-GB" dirty="0"/>
              <a:t>Contact </a:t>
            </a:r>
            <a:r>
              <a:rPr lang="en-GB" dirty="0" err="1"/>
              <a:t>Acas</a:t>
            </a:r>
            <a:r>
              <a:rPr lang="en-GB" dirty="0"/>
              <a:t> Helpline (0300 123 1100) or </a:t>
            </a:r>
            <a:r>
              <a:rPr lang="en-GB" dirty="0">
                <a:hlinkClick r:id="rId3"/>
              </a:rPr>
              <a:t>Helpline Online</a:t>
            </a:r>
            <a:r>
              <a:rPr lang="en-GB" dirty="0"/>
              <a:t> for advice.</a:t>
            </a:r>
          </a:p>
          <a:p>
            <a:r>
              <a:rPr lang="en-GB" dirty="0"/>
              <a:t>Include involving </a:t>
            </a:r>
            <a:r>
              <a:rPr lang="en-GB" dirty="0" err="1"/>
              <a:t>Acas</a:t>
            </a:r>
            <a:r>
              <a:rPr lang="en-GB" dirty="0"/>
              <a:t> support into your contracts of employment and/or individual disciplinary and grievance procedures.</a:t>
            </a:r>
          </a:p>
          <a:p>
            <a:endParaRPr lang="en-GB" dirty="0"/>
          </a:p>
        </p:txBody>
      </p:sp>
      <p:sp>
        <p:nvSpPr>
          <p:cNvPr id="4" name="Slide Number Placeholder 3">
            <a:extLst>
              <a:ext uri="{FF2B5EF4-FFF2-40B4-BE49-F238E27FC236}">
                <a16:creationId xmlns:a16="http://schemas.microsoft.com/office/drawing/2014/main" id="{4A0C1670-C8DA-4172-A378-134B751A0D11}"/>
              </a:ext>
            </a:extLst>
          </p:cNvPr>
          <p:cNvSpPr>
            <a:spLocks noGrp="1"/>
          </p:cNvSpPr>
          <p:nvPr>
            <p:ph type="sldNum" sz="quarter" idx="12"/>
          </p:nvPr>
        </p:nvSpPr>
        <p:spPr/>
        <p:txBody>
          <a:bodyPr/>
          <a:lstStyle/>
          <a:p>
            <a:fld id="{AC82685A-BD3A-4230-8D85-804689F67293}" type="slidenum">
              <a:rPr lang="en-GB" smtClean="0"/>
              <a:t>26</a:t>
            </a:fld>
            <a:endParaRPr lang="en-GB"/>
          </a:p>
        </p:txBody>
      </p:sp>
    </p:spTree>
    <p:extLst>
      <p:ext uri="{BB962C8B-B14F-4D97-AF65-F5344CB8AC3E}">
        <p14:creationId xmlns:p14="http://schemas.microsoft.com/office/powerpoint/2010/main" val="20080307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69"/>
            <a:ext cx="8229600" cy="1143000"/>
          </a:xfrm>
        </p:spPr>
        <p:txBody>
          <a:bodyPr/>
          <a:lstStyle/>
          <a:p>
            <a:r>
              <a:rPr lang="en-GB" b="1" dirty="0"/>
              <a:t>CIPD Viewpoint</a:t>
            </a:r>
          </a:p>
        </p:txBody>
      </p:sp>
      <p:sp>
        <p:nvSpPr>
          <p:cNvPr id="3" name="Content Placeholder 2"/>
          <p:cNvSpPr>
            <a:spLocks noGrp="1"/>
          </p:cNvSpPr>
          <p:nvPr>
            <p:ph idx="1"/>
          </p:nvPr>
        </p:nvSpPr>
        <p:spPr>
          <a:xfrm>
            <a:off x="457200" y="980728"/>
            <a:ext cx="8229600" cy="4680520"/>
          </a:xfrm>
        </p:spPr>
        <p:txBody>
          <a:bodyPr>
            <a:normAutofit fontScale="85000" lnSpcReduction="20000"/>
          </a:bodyPr>
          <a:lstStyle/>
          <a:p>
            <a:r>
              <a:rPr lang="en-GB" sz="2100" dirty="0"/>
              <a:t>Ensuring that people are </a:t>
            </a:r>
            <a:r>
              <a:rPr lang="en-GB" sz="2100" b="1" dirty="0"/>
              <a:t>treated fairly </a:t>
            </a:r>
            <a:r>
              <a:rPr lang="en-GB" sz="2100" dirty="0"/>
              <a:t>and reducing the scale of conflict are important factors in the creation of a productive working environment. </a:t>
            </a:r>
            <a:br>
              <a:rPr lang="en-GB" sz="2100" dirty="0"/>
            </a:br>
            <a:endParaRPr lang="en-GB" sz="2100" dirty="0"/>
          </a:p>
          <a:p>
            <a:r>
              <a:rPr lang="en-GB" sz="2100" dirty="0"/>
              <a:t>The CIPD believes that </a:t>
            </a:r>
            <a:r>
              <a:rPr lang="en-GB" sz="2100" b="1" dirty="0"/>
              <a:t>employers and employees should seek informally to resolve most matters</a:t>
            </a:r>
            <a:r>
              <a:rPr lang="en-GB" sz="2100" dirty="0"/>
              <a:t> that arise in the course of the working relationship. This approach helps minor concerns to be resolved speedily without the need to have recourse to formal action. It also limits disruption to work and reduces any personal embarrassment in discussing issues of concern.  </a:t>
            </a:r>
            <a:br>
              <a:rPr lang="en-GB" sz="2100" dirty="0"/>
            </a:br>
            <a:br>
              <a:rPr lang="en-GB" sz="2100" dirty="0"/>
            </a:br>
            <a:r>
              <a:rPr lang="en-GB" sz="2100" b="1" dirty="0"/>
              <a:t>Disciplinary and grievance procedures are essential </a:t>
            </a:r>
            <a:r>
              <a:rPr lang="en-GB" sz="2100" dirty="0"/>
              <a:t>when informal mechanisms are ineffective, or where they are inappropriate given the nature of the issue arising. These procedures can also help prevent unnecessary staff turnover and absenteeism, as well as avoiding costly and time-consuming tribunal cases.</a:t>
            </a:r>
            <a:br>
              <a:rPr lang="en-GB" sz="2100" dirty="0"/>
            </a:br>
            <a:endParaRPr lang="en-GB" sz="2100" dirty="0"/>
          </a:p>
          <a:p>
            <a:r>
              <a:rPr lang="en-GB" sz="2100" dirty="0"/>
              <a:t>It is essential that those implementing these procedures have the necessary training and guidance to do so, in line not just with minimum legal obligations but also with the principles of </a:t>
            </a:r>
            <a:r>
              <a:rPr lang="en-GB" sz="2100" b="1" dirty="0"/>
              <a:t>fairness and natural justice </a:t>
            </a:r>
            <a:r>
              <a:rPr lang="en-GB" sz="2100" dirty="0"/>
              <a:t>reflected in the ACAS Code.</a:t>
            </a:r>
          </a:p>
          <a:p>
            <a:endParaRPr lang="en-GB" dirty="0"/>
          </a:p>
        </p:txBody>
      </p:sp>
      <p:sp>
        <p:nvSpPr>
          <p:cNvPr id="4" name="Slide Number Placeholder 3">
            <a:extLst>
              <a:ext uri="{FF2B5EF4-FFF2-40B4-BE49-F238E27FC236}">
                <a16:creationId xmlns:a16="http://schemas.microsoft.com/office/drawing/2014/main" id="{4F642845-78CF-46C6-A229-010E8E60723A}"/>
              </a:ext>
            </a:extLst>
          </p:cNvPr>
          <p:cNvSpPr>
            <a:spLocks noGrp="1"/>
          </p:cNvSpPr>
          <p:nvPr>
            <p:ph type="sldNum" sz="quarter" idx="12"/>
          </p:nvPr>
        </p:nvSpPr>
        <p:spPr/>
        <p:txBody>
          <a:bodyPr/>
          <a:lstStyle/>
          <a:p>
            <a:fld id="{AC82685A-BD3A-4230-8D85-804689F67293}" type="slidenum">
              <a:rPr lang="en-GB" smtClean="0"/>
              <a:t>27</a:t>
            </a:fld>
            <a:endParaRPr lang="en-GB"/>
          </a:p>
        </p:txBody>
      </p:sp>
    </p:spTree>
    <p:extLst>
      <p:ext uri="{BB962C8B-B14F-4D97-AF65-F5344CB8AC3E}">
        <p14:creationId xmlns:p14="http://schemas.microsoft.com/office/powerpoint/2010/main" val="32740636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Conflict - Unitary Perspective</a:t>
            </a:r>
          </a:p>
        </p:txBody>
      </p:sp>
      <p:sp>
        <p:nvSpPr>
          <p:cNvPr id="3" name="Content Placeholder 2"/>
          <p:cNvSpPr>
            <a:spLocks noGrp="1"/>
          </p:cNvSpPr>
          <p:nvPr>
            <p:ph idx="1"/>
          </p:nvPr>
        </p:nvSpPr>
        <p:spPr/>
        <p:txBody>
          <a:bodyPr>
            <a:normAutofit fontScale="92500" lnSpcReduction="10000"/>
          </a:bodyPr>
          <a:lstStyle/>
          <a:p>
            <a:r>
              <a:rPr lang="en-GB" dirty="0"/>
              <a:t>Does </a:t>
            </a:r>
            <a:r>
              <a:rPr lang="en-GB" b="1" dirty="0"/>
              <a:t>not</a:t>
            </a:r>
            <a:r>
              <a:rPr lang="en-GB" dirty="0"/>
              <a:t> accept the conflict </a:t>
            </a:r>
            <a:r>
              <a:rPr lang="en-GB" b="1" dirty="0"/>
              <a:t>should</a:t>
            </a:r>
            <a:r>
              <a:rPr lang="en-GB" dirty="0"/>
              <a:t> exist.</a:t>
            </a:r>
            <a:br>
              <a:rPr lang="en-GB" dirty="0"/>
            </a:br>
            <a:r>
              <a:rPr lang="en-GB" dirty="0"/>
              <a:t> </a:t>
            </a:r>
          </a:p>
          <a:p>
            <a:r>
              <a:rPr lang="en-GB" dirty="0"/>
              <a:t>According to this view conflict was seen as a negative outcome of poor communication, lack of openness and trust between people, and the inability of managers to respond to the needs and aspirations of team members.</a:t>
            </a:r>
            <a:br>
              <a:rPr lang="en-GB" dirty="0"/>
            </a:br>
            <a:br>
              <a:rPr lang="en-GB" dirty="0"/>
            </a:br>
            <a:endParaRPr lang="en-GB" dirty="0"/>
          </a:p>
        </p:txBody>
      </p:sp>
      <p:sp>
        <p:nvSpPr>
          <p:cNvPr id="4" name="Slide Number Placeholder 3">
            <a:extLst>
              <a:ext uri="{FF2B5EF4-FFF2-40B4-BE49-F238E27FC236}">
                <a16:creationId xmlns:a16="http://schemas.microsoft.com/office/drawing/2014/main" id="{EBB683F1-F5B0-4EA6-A090-FA113AE5FD04}"/>
              </a:ext>
            </a:extLst>
          </p:cNvPr>
          <p:cNvSpPr>
            <a:spLocks noGrp="1"/>
          </p:cNvSpPr>
          <p:nvPr>
            <p:ph type="sldNum" sz="quarter" idx="12"/>
          </p:nvPr>
        </p:nvSpPr>
        <p:spPr/>
        <p:txBody>
          <a:bodyPr/>
          <a:lstStyle/>
          <a:p>
            <a:fld id="{AC82685A-BD3A-4230-8D85-804689F67293}" type="slidenum">
              <a:rPr lang="en-GB" smtClean="0"/>
              <a:t>28</a:t>
            </a:fld>
            <a:endParaRPr lang="en-GB"/>
          </a:p>
        </p:txBody>
      </p:sp>
    </p:spTree>
    <p:extLst>
      <p:ext uri="{BB962C8B-B14F-4D97-AF65-F5344CB8AC3E}">
        <p14:creationId xmlns:p14="http://schemas.microsoft.com/office/powerpoint/2010/main" val="2257462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b="1" dirty="0"/>
              <a:t>Conflict - Pluralist Perspective</a:t>
            </a:r>
          </a:p>
        </p:txBody>
      </p:sp>
      <p:sp>
        <p:nvSpPr>
          <p:cNvPr id="3" name="Content Placeholder 2"/>
          <p:cNvSpPr>
            <a:spLocks noGrp="1"/>
          </p:cNvSpPr>
          <p:nvPr>
            <p:ph idx="1"/>
          </p:nvPr>
        </p:nvSpPr>
        <p:spPr>
          <a:xfrm>
            <a:off x="457200" y="1124744"/>
            <a:ext cx="8229600" cy="4392489"/>
          </a:xfrm>
        </p:spPr>
        <p:txBody>
          <a:bodyPr>
            <a:noAutofit/>
          </a:bodyPr>
          <a:lstStyle/>
          <a:p>
            <a:r>
              <a:rPr lang="en-GB" sz="2000" dirty="0"/>
              <a:t>While conflict is often considered as harmful, and something to avoid, it can sometimes be beneficial. A total absence of conflict can lead to apathy and lethargy (Moorhead and Griffin, 1992). </a:t>
            </a:r>
            <a:br>
              <a:rPr lang="en-GB" sz="2000" dirty="0"/>
            </a:br>
            <a:endParaRPr lang="en-GB" sz="2000" dirty="0"/>
          </a:p>
          <a:p>
            <a:r>
              <a:rPr lang="en-GB" sz="2000" dirty="0"/>
              <a:t>According to the pluralist perspective, </a:t>
            </a:r>
            <a:r>
              <a:rPr lang="en-GB" sz="2000" b="1" dirty="0"/>
              <a:t>conflict is a natural phenomenon</a:t>
            </a:r>
            <a:r>
              <a:rPr lang="en-GB" sz="2000" dirty="0"/>
              <a:t> which is inevitable, occasionally even desirable, because it supports </a:t>
            </a:r>
            <a:r>
              <a:rPr lang="en-GB" sz="2000" b="1" dirty="0"/>
              <a:t>change</a:t>
            </a:r>
            <a:r>
              <a:rPr lang="en-GB" sz="2000" dirty="0"/>
              <a:t> (</a:t>
            </a:r>
            <a:r>
              <a:rPr lang="en-GB" sz="2000" dirty="0" err="1"/>
              <a:t>Furnham</a:t>
            </a:r>
            <a:r>
              <a:rPr lang="en-GB" sz="2000" dirty="0"/>
              <a:t>, 2005). This outlook claims that conflict is stimulating and beneficial because it challenges the apathetic groups which are not responding to the change.</a:t>
            </a:r>
            <a:br>
              <a:rPr lang="en-GB" sz="2000" dirty="0"/>
            </a:br>
            <a:endParaRPr lang="en-GB" sz="2000" dirty="0"/>
          </a:p>
          <a:p>
            <a:r>
              <a:rPr lang="en-GB" sz="2000" dirty="0"/>
              <a:t>Pluralists claim that </a:t>
            </a:r>
            <a:r>
              <a:rPr lang="en-GB" sz="2000" b="1" dirty="0"/>
              <a:t>conflict often brings about necessary change</a:t>
            </a:r>
            <a:r>
              <a:rPr lang="en-GB" sz="2000" dirty="0"/>
              <a:t>, increase cohesiveness and improves organisational effectiveness. It is the device which brings change in individual and organisational life.</a:t>
            </a:r>
            <a:br>
              <a:rPr lang="en-GB" sz="2000" dirty="0"/>
            </a:br>
            <a:br>
              <a:rPr lang="en-GB" sz="2000" dirty="0"/>
            </a:br>
            <a:endParaRPr lang="en-GB" sz="2000" dirty="0"/>
          </a:p>
        </p:txBody>
      </p:sp>
      <p:sp>
        <p:nvSpPr>
          <p:cNvPr id="4" name="Slide Number Placeholder 3">
            <a:extLst>
              <a:ext uri="{FF2B5EF4-FFF2-40B4-BE49-F238E27FC236}">
                <a16:creationId xmlns:a16="http://schemas.microsoft.com/office/drawing/2014/main" id="{D0A1873E-5B1A-4116-9B97-E2B3DDB6687A}"/>
              </a:ext>
            </a:extLst>
          </p:cNvPr>
          <p:cNvSpPr>
            <a:spLocks noGrp="1"/>
          </p:cNvSpPr>
          <p:nvPr>
            <p:ph type="sldNum" sz="quarter" idx="12"/>
          </p:nvPr>
        </p:nvSpPr>
        <p:spPr/>
        <p:txBody>
          <a:bodyPr/>
          <a:lstStyle/>
          <a:p>
            <a:fld id="{AC82685A-BD3A-4230-8D85-804689F67293}" type="slidenum">
              <a:rPr lang="en-GB" smtClean="0"/>
              <a:t>29</a:t>
            </a:fld>
            <a:endParaRPr lang="en-GB"/>
          </a:p>
        </p:txBody>
      </p:sp>
    </p:spTree>
    <p:extLst>
      <p:ext uri="{BB962C8B-B14F-4D97-AF65-F5344CB8AC3E}">
        <p14:creationId xmlns:p14="http://schemas.microsoft.com/office/powerpoint/2010/main" val="1768500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Conflict - Concluding Thoughts</a:t>
            </a:r>
          </a:p>
        </p:txBody>
      </p:sp>
      <p:sp>
        <p:nvSpPr>
          <p:cNvPr id="3" name="Content Placeholder 2"/>
          <p:cNvSpPr>
            <a:spLocks noGrp="1"/>
          </p:cNvSpPr>
          <p:nvPr>
            <p:ph idx="1"/>
          </p:nvPr>
        </p:nvSpPr>
        <p:spPr/>
        <p:txBody>
          <a:bodyPr>
            <a:normAutofit fontScale="85000" lnSpcReduction="10000"/>
          </a:bodyPr>
          <a:lstStyle/>
          <a:p>
            <a:r>
              <a:rPr lang="en-GB" dirty="0"/>
              <a:t>Conflict, discipline and grievance issues can be extremely difficult to handle.</a:t>
            </a:r>
          </a:p>
          <a:p>
            <a:r>
              <a:rPr lang="en-GB" b="1" dirty="0"/>
              <a:t>Management competence </a:t>
            </a:r>
            <a:r>
              <a:rPr lang="en-GB" dirty="0"/>
              <a:t>can help influence events positively.</a:t>
            </a:r>
          </a:p>
          <a:p>
            <a:r>
              <a:rPr lang="en-GB" dirty="0"/>
              <a:t>Training is key.</a:t>
            </a:r>
          </a:p>
          <a:p>
            <a:r>
              <a:rPr lang="en-GB" dirty="0"/>
              <a:t>Sound procedures (laid out by ACAS) should be followed. </a:t>
            </a:r>
          </a:p>
          <a:p>
            <a:r>
              <a:rPr lang="en-GB" dirty="0"/>
              <a:t>Informal process should be followed first, except in cases of gross misconduct/capability.</a:t>
            </a:r>
          </a:p>
        </p:txBody>
      </p:sp>
      <p:sp>
        <p:nvSpPr>
          <p:cNvPr id="4" name="Slide Number Placeholder 3">
            <a:extLst>
              <a:ext uri="{FF2B5EF4-FFF2-40B4-BE49-F238E27FC236}">
                <a16:creationId xmlns:a16="http://schemas.microsoft.com/office/drawing/2014/main" id="{5631A59B-F7F2-47C9-834F-F895987379C5}"/>
              </a:ext>
            </a:extLst>
          </p:cNvPr>
          <p:cNvSpPr>
            <a:spLocks noGrp="1"/>
          </p:cNvSpPr>
          <p:nvPr>
            <p:ph type="sldNum" sz="quarter" idx="12"/>
          </p:nvPr>
        </p:nvSpPr>
        <p:spPr/>
        <p:txBody>
          <a:bodyPr/>
          <a:lstStyle/>
          <a:p>
            <a:fld id="{AC82685A-BD3A-4230-8D85-804689F67293}" type="slidenum">
              <a:rPr lang="en-GB" smtClean="0"/>
              <a:t>30</a:t>
            </a:fld>
            <a:endParaRPr lang="en-GB"/>
          </a:p>
        </p:txBody>
      </p:sp>
    </p:spTree>
    <p:extLst>
      <p:ext uri="{BB962C8B-B14F-4D97-AF65-F5344CB8AC3E}">
        <p14:creationId xmlns:p14="http://schemas.microsoft.com/office/powerpoint/2010/main" val="14581002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173E3-F9E9-4A8C-BC49-43499B80EA99}"/>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8A44CE66-83FA-4953-BDE8-A450BE85FBC2}"/>
              </a:ext>
            </a:extLst>
          </p:cNvPr>
          <p:cNvSpPr>
            <a:spLocks noGrp="1"/>
          </p:cNvSpPr>
          <p:nvPr>
            <p:ph idx="1"/>
          </p:nvPr>
        </p:nvSpPr>
        <p:spPr/>
        <p:txBody>
          <a:bodyPr/>
          <a:lstStyle/>
          <a:p>
            <a:r>
              <a:rPr lang="en-GB" dirty="0"/>
              <a:t>Read the case study and prepare answers as a group.</a:t>
            </a:r>
          </a:p>
        </p:txBody>
      </p:sp>
      <p:sp>
        <p:nvSpPr>
          <p:cNvPr id="4" name="Slide Number Placeholder 3">
            <a:extLst>
              <a:ext uri="{FF2B5EF4-FFF2-40B4-BE49-F238E27FC236}">
                <a16:creationId xmlns:a16="http://schemas.microsoft.com/office/drawing/2014/main" id="{BFDD9975-E414-468B-9199-539E47F1EDBA}"/>
              </a:ext>
            </a:extLst>
          </p:cNvPr>
          <p:cNvSpPr>
            <a:spLocks noGrp="1"/>
          </p:cNvSpPr>
          <p:nvPr>
            <p:ph type="sldNum" sz="quarter" idx="12"/>
          </p:nvPr>
        </p:nvSpPr>
        <p:spPr/>
        <p:txBody>
          <a:bodyPr/>
          <a:lstStyle/>
          <a:p>
            <a:fld id="{AC82685A-BD3A-4230-8D85-804689F67293}" type="slidenum">
              <a:rPr lang="en-GB" smtClean="0"/>
              <a:t>31</a:t>
            </a:fld>
            <a:endParaRPr lang="en-GB"/>
          </a:p>
        </p:txBody>
      </p:sp>
    </p:spTree>
    <p:extLst>
      <p:ext uri="{BB962C8B-B14F-4D97-AF65-F5344CB8AC3E}">
        <p14:creationId xmlns:p14="http://schemas.microsoft.com/office/powerpoint/2010/main" val="14478856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Further Study</a:t>
            </a:r>
          </a:p>
        </p:txBody>
      </p:sp>
      <p:sp>
        <p:nvSpPr>
          <p:cNvPr id="3" name="Content Placeholder 2"/>
          <p:cNvSpPr>
            <a:spLocks noGrp="1"/>
          </p:cNvSpPr>
          <p:nvPr>
            <p:ph idx="1"/>
          </p:nvPr>
        </p:nvSpPr>
        <p:spPr/>
        <p:txBody>
          <a:bodyPr>
            <a:normAutofit lnSpcReduction="10000"/>
          </a:bodyPr>
          <a:lstStyle/>
          <a:p>
            <a:pPr marL="0" indent="0">
              <a:buNone/>
            </a:pPr>
            <a:r>
              <a:rPr lang="en-GB" sz="2000" dirty="0"/>
              <a:t>Understanding Employment Relations by </a:t>
            </a:r>
            <a:r>
              <a:rPr lang="en-GB" sz="2000" dirty="0" err="1"/>
              <a:t>Dundon</a:t>
            </a:r>
            <a:r>
              <a:rPr lang="en-GB" sz="2000" dirty="0"/>
              <a:t> and </a:t>
            </a:r>
            <a:r>
              <a:rPr lang="en-GB" sz="2000" dirty="0" err="1"/>
              <a:t>Rollinson</a:t>
            </a:r>
            <a:r>
              <a:rPr lang="en-GB" sz="2000" dirty="0"/>
              <a:t>. Chapter 7 Discipline and Grievance pages: 209 – 234.</a:t>
            </a:r>
            <a:br>
              <a:rPr lang="en-GB" sz="2000" dirty="0"/>
            </a:br>
            <a:endParaRPr lang="en-GB" sz="2000" dirty="0"/>
          </a:p>
          <a:p>
            <a:pPr marL="0" indent="0">
              <a:buNone/>
            </a:pPr>
            <a:r>
              <a:rPr lang="en-GB" sz="2000" dirty="0"/>
              <a:t>CIPD </a:t>
            </a:r>
            <a:r>
              <a:rPr lang="en-GB" sz="2000" dirty="0">
                <a:hlinkClick r:id="rId3"/>
              </a:rPr>
              <a:t>http://www.cipd.co.uk/hr-resources/factsheets/discipline-grievances-at-work.aspx</a:t>
            </a:r>
            <a:br>
              <a:rPr lang="en-GB" sz="2000" dirty="0"/>
            </a:br>
            <a:endParaRPr lang="en-GB" sz="2000" dirty="0"/>
          </a:p>
          <a:p>
            <a:pPr marL="0" indent="0">
              <a:buNone/>
            </a:pPr>
            <a:r>
              <a:rPr lang="en-GB" sz="2000" dirty="0"/>
              <a:t>CIPD Podcast</a:t>
            </a:r>
          </a:p>
          <a:p>
            <a:pPr marL="0" indent="0">
              <a:buNone/>
            </a:pPr>
            <a:r>
              <a:rPr lang="en-GB" sz="2000" dirty="0">
                <a:hlinkClick r:id="rId4"/>
              </a:rPr>
              <a:t>http://www.cipd.co.uk/hr-resources/podcasts/69-dispute-resolutions.aspx</a:t>
            </a:r>
            <a:br>
              <a:rPr lang="en-GB" sz="2000" dirty="0"/>
            </a:br>
            <a:endParaRPr lang="en-GB" sz="2000" dirty="0"/>
          </a:p>
          <a:p>
            <a:pPr marL="0" indent="0">
              <a:buNone/>
            </a:pPr>
            <a:r>
              <a:rPr lang="en-GB" sz="2000" dirty="0"/>
              <a:t>HBR - Win at Workplace Conflict</a:t>
            </a:r>
          </a:p>
          <a:p>
            <a:pPr marL="0" indent="0">
              <a:buNone/>
            </a:pPr>
            <a:r>
              <a:rPr lang="en-GB" sz="2000" dirty="0">
                <a:hlinkClick r:id="rId5"/>
              </a:rPr>
              <a:t>https://hbr.org/2014/05/win-at-workplace-conflict/</a:t>
            </a:r>
            <a:endParaRPr lang="en-GB" sz="2000" dirty="0"/>
          </a:p>
          <a:p>
            <a:pPr marL="0" indent="0">
              <a:buNone/>
            </a:pPr>
            <a:endParaRPr lang="en-GB" sz="2000" dirty="0"/>
          </a:p>
          <a:p>
            <a:endParaRPr lang="en-GB" sz="2000" dirty="0"/>
          </a:p>
          <a:p>
            <a:pPr>
              <a:buNone/>
            </a:pPr>
            <a:endParaRPr lang="en-GB" sz="2000" dirty="0"/>
          </a:p>
        </p:txBody>
      </p:sp>
      <p:sp>
        <p:nvSpPr>
          <p:cNvPr id="4" name="Slide Number Placeholder 3">
            <a:extLst>
              <a:ext uri="{FF2B5EF4-FFF2-40B4-BE49-F238E27FC236}">
                <a16:creationId xmlns:a16="http://schemas.microsoft.com/office/drawing/2014/main" id="{5C04167C-5B5D-4E72-9E0E-2CF362A7236E}"/>
              </a:ext>
            </a:extLst>
          </p:cNvPr>
          <p:cNvSpPr>
            <a:spLocks noGrp="1"/>
          </p:cNvSpPr>
          <p:nvPr>
            <p:ph type="sldNum" sz="quarter" idx="12"/>
          </p:nvPr>
        </p:nvSpPr>
        <p:spPr/>
        <p:txBody>
          <a:bodyPr/>
          <a:lstStyle/>
          <a:p>
            <a:fld id="{AC82685A-BD3A-4230-8D85-804689F67293}" type="slidenum">
              <a:rPr lang="en-GB" smtClean="0"/>
              <a:t>32</a:t>
            </a:fld>
            <a:endParaRPr lang="en-GB"/>
          </a:p>
        </p:txBody>
      </p:sp>
    </p:spTree>
    <p:extLst>
      <p:ext uri="{BB962C8B-B14F-4D97-AF65-F5344CB8AC3E}">
        <p14:creationId xmlns:p14="http://schemas.microsoft.com/office/powerpoint/2010/main" val="392293021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BFD2DBE-5C5E-4B5B-A7BE-01135E916F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www.w3.org/XML/1998/namespace"/>
    <ds:schemaRef ds:uri="f66716c4-314f-46c1-b01e-5a44c61897d8"/>
    <ds:schemaRef ds:uri="http://schemas.microsoft.com/office/infopath/2007/PartnerControls"/>
    <ds:schemaRef ds:uri="http://purl.org/dc/dcmitype/"/>
    <ds:schemaRef ds:uri="http://purl.org/dc/elements/1.1/"/>
    <ds:schemaRef ds:uri="http://schemas.openxmlformats.org/package/2006/metadata/core-properties"/>
    <ds:schemaRef ds:uri="http://schemas.microsoft.com/office/2006/documentManagement/types"/>
    <ds:schemaRef ds:uri="a908d394-d138-480e-87a3-ff44c37f991a"/>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
  <TotalTime>9263</TotalTime>
  <Words>4445</Words>
  <Application>Microsoft Office PowerPoint</Application>
  <PresentationFormat>On-screen Show (4:3)</PresentationFormat>
  <Paragraphs>378</Paragraphs>
  <Slides>32</Slides>
  <Notes>32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Myriad Pro</vt:lpstr>
      <vt:lpstr>Wingdings</vt:lpstr>
      <vt:lpstr>20140311PresentationUWTSDTemplate</vt:lpstr>
      <vt:lpstr>CIPD Diploma in Applied HR</vt:lpstr>
      <vt:lpstr>PowerPoint Presentation</vt:lpstr>
      <vt:lpstr>Overview of Session</vt:lpstr>
      <vt:lpstr>Employee Voice – Representation and Resolution</vt:lpstr>
      <vt:lpstr>From Representation to Resolution Gap – A Crisis of Confidence</vt:lpstr>
      <vt:lpstr>Employee Voice</vt:lpstr>
      <vt:lpstr>Employee Voice (2)</vt:lpstr>
      <vt:lpstr>Employee Participation</vt:lpstr>
      <vt:lpstr>Good Work Plan</vt:lpstr>
      <vt:lpstr>Employee Participation</vt:lpstr>
      <vt:lpstr>Employee Involvement</vt:lpstr>
      <vt:lpstr>What do you think Conflict is?</vt:lpstr>
      <vt:lpstr>Definitions of Conflict</vt:lpstr>
      <vt:lpstr>Conflict</vt:lpstr>
      <vt:lpstr>Conflict at Work</vt:lpstr>
      <vt:lpstr>What Prompts Conflict?</vt:lpstr>
      <vt:lpstr>PowerPoint Presentation</vt:lpstr>
      <vt:lpstr>Ways of Resolving Conflict</vt:lpstr>
      <vt:lpstr>ACAS</vt:lpstr>
      <vt:lpstr>PowerPoint Presentation</vt:lpstr>
      <vt:lpstr>Grievance and Disciplinary</vt:lpstr>
      <vt:lpstr>Legal</vt:lpstr>
      <vt:lpstr>Employment Tribunals</vt:lpstr>
      <vt:lpstr>Activity</vt:lpstr>
      <vt:lpstr>The ACAS Code</vt:lpstr>
      <vt:lpstr>What can be done to minimise Conflict? (ACAS)</vt:lpstr>
      <vt:lpstr>CIPD Viewpoint</vt:lpstr>
      <vt:lpstr>Conflict - Unitary Perspective</vt:lpstr>
      <vt:lpstr>Conflict - Pluralist Perspective</vt:lpstr>
      <vt:lpstr>Conflict - Concluding Thoughts</vt:lpstr>
      <vt:lpstr>Activity</vt:lpstr>
      <vt:lpstr>Further Study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Deborah Rees</cp:lastModifiedBy>
  <cp:revision>50</cp:revision>
  <cp:lastPrinted>2020-04-11T13:26:43Z</cp:lastPrinted>
  <dcterms:created xsi:type="dcterms:W3CDTF">2015-04-14T15:21:28Z</dcterms:created>
  <dcterms:modified xsi:type="dcterms:W3CDTF">2021-11-05T10:01:07Z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