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2"/>
  </p:notesMasterIdLst>
  <p:sldIdLst>
    <p:sldId id="257" r:id="rId2"/>
    <p:sldId id="281" r:id="rId3"/>
    <p:sldId id="264" r:id="rId4"/>
    <p:sldId id="258" r:id="rId5"/>
    <p:sldId id="265" r:id="rId6"/>
    <p:sldId id="266" r:id="rId7"/>
    <p:sldId id="267" r:id="rId8"/>
    <p:sldId id="268" r:id="rId9"/>
    <p:sldId id="269" r:id="rId10"/>
    <p:sldId id="270" r:id="rId11"/>
    <p:sldId id="271" r:id="rId12"/>
    <p:sldId id="272" r:id="rId13"/>
    <p:sldId id="273" r:id="rId14"/>
    <p:sldId id="274" r:id="rId15"/>
    <p:sldId id="275" r:id="rId16"/>
    <p:sldId id="276" r:id="rId17"/>
    <p:sldId id="277" r:id="rId18"/>
    <p:sldId id="278" r:id="rId19"/>
    <p:sldId id="279" r:id="rId20"/>
    <p:sldId id="28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2CBE9"/>
    <a:srgbClr val="49A2DE"/>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620" autoAdjust="0"/>
  </p:normalViewPr>
  <p:slideViewPr>
    <p:cSldViewPr snapToGrid="0">
      <p:cViewPr>
        <p:scale>
          <a:sx n="46" d="100"/>
          <a:sy n="46" d="100"/>
        </p:scale>
        <p:origin x="-204"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CE3AF94-BA03-46D2-BE32-3F6B28AA5A88}" type="datetimeFigureOut">
              <a:rPr lang="en-US" smtClean="0"/>
              <a:t>7/13/2026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F5E1FA-4270-456A-BAD4-E9C90257C481}" type="slidenum">
              <a:rPr lang="en-US" smtClean="0"/>
              <a:t>‹#›</a:t>
            </a:fld>
            <a:endParaRPr lang="en-US"/>
          </a:p>
        </p:txBody>
      </p:sp>
    </p:spTree>
    <p:extLst>
      <p:ext uri="{BB962C8B-B14F-4D97-AF65-F5344CB8AC3E}">
        <p14:creationId xmlns:p14="http://schemas.microsoft.com/office/powerpoint/2010/main" val="2495136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u="sng" dirty="0">
                <a:solidFill>
                  <a:schemeClr val="tx1"/>
                </a:solidFill>
              </a:rPr>
              <a:t>Speaker Notes:</a:t>
            </a:r>
          </a:p>
          <a:p>
            <a:pPr algn="l"/>
            <a:r>
              <a:rPr lang="en-US" b="1" dirty="0">
                <a:solidFill>
                  <a:schemeClr val="tx1"/>
                </a:solidFill>
              </a:rPr>
              <a:t>“Introduce yourself, the module, and the purpose of this presentation. Mention that the focus is on recruitment during </a:t>
            </a:r>
            <a:r>
              <a:rPr lang="en-US" b="1" dirty="0" err="1">
                <a:solidFill>
                  <a:schemeClr val="tx1"/>
                </a:solidFill>
              </a:rPr>
              <a:t>organisational</a:t>
            </a:r>
            <a:r>
              <a:rPr lang="en-US" b="1" dirty="0">
                <a:solidFill>
                  <a:schemeClr val="tx1"/>
                </a:solidFill>
              </a:rPr>
              <a:t> transformation at Harry </a:t>
            </a:r>
            <a:r>
              <a:rPr lang="en-US" b="1" dirty="0" err="1">
                <a:solidFill>
                  <a:schemeClr val="tx1"/>
                </a:solidFill>
              </a:rPr>
              <a:t>Ramsden’s</a:t>
            </a:r>
            <a:r>
              <a:rPr lang="en-US" b="1" dirty="0">
                <a:solidFill>
                  <a:schemeClr val="tx1"/>
                </a:solidFill>
              </a:rPr>
              <a:t>.”</a:t>
            </a:r>
          </a:p>
        </p:txBody>
      </p:sp>
      <p:sp>
        <p:nvSpPr>
          <p:cNvPr id="4" name="Slide Number Placeholder 3"/>
          <p:cNvSpPr>
            <a:spLocks noGrp="1"/>
          </p:cNvSpPr>
          <p:nvPr>
            <p:ph type="sldNum" sz="quarter" idx="10"/>
          </p:nvPr>
        </p:nvSpPr>
        <p:spPr/>
        <p:txBody>
          <a:bodyPr/>
          <a:lstStyle/>
          <a:p>
            <a:fld id="{31F5E1FA-4270-456A-BAD4-E9C90257C481}" type="slidenum">
              <a:rPr lang="en-US" smtClean="0"/>
              <a:t>1</a:t>
            </a:fld>
            <a:endParaRPr lang="en-US"/>
          </a:p>
        </p:txBody>
      </p:sp>
    </p:spTree>
    <p:extLst>
      <p:ext uri="{BB962C8B-B14F-4D97-AF65-F5344CB8AC3E}">
        <p14:creationId xmlns:p14="http://schemas.microsoft.com/office/powerpoint/2010/main" val="3840270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a:t> Speaker Notes:</a:t>
            </a:r>
          </a:p>
          <a:p>
            <a:pPr algn="l"/>
            <a:r>
              <a:rPr lang="en-US" dirty="0"/>
              <a:t>“Walk the audience through the structure of the presentation so they know what to expect.”</a:t>
            </a:r>
          </a:p>
        </p:txBody>
      </p:sp>
      <p:sp>
        <p:nvSpPr>
          <p:cNvPr id="4" name="Slide Number Placeholder 3"/>
          <p:cNvSpPr>
            <a:spLocks noGrp="1"/>
          </p:cNvSpPr>
          <p:nvPr>
            <p:ph type="sldNum" sz="quarter" idx="10"/>
          </p:nvPr>
        </p:nvSpPr>
        <p:spPr/>
        <p:txBody>
          <a:bodyPr/>
          <a:lstStyle/>
          <a:p>
            <a:fld id="{31F5E1FA-4270-456A-BAD4-E9C90257C481}" type="slidenum">
              <a:rPr lang="en-US" smtClean="0"/>
              <a:t>2</a:t>
            </a:fld>
            <a:endParaRPr lang="en-US"/>
          </a:p>
        </p:txBody>
      </p:sp>
    </p:spTree>
    <p:extLst>
      <p:ext uri="{BB962C8B-B14F-4D97-AF65-F5344CB8AC3E}">
        <p14:creationId xmlns:p14="http://schemas.microsoft.com/office/powerpoint/2010/main" val="3369846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a:t>
            </a:r>
          </a:p>
          <a:p>
            <a:r>
              <a:rPr lang="en-US" dirty="0"/>
              <a:t>“Introduce Harry </a:t>
            </a:r>
            <a:r>
              <a:rPr lang="en-US" dirty="0" err="1"/>
              <a:t>Ramsden’s</a:t>
            </a:r>
            <a:r>
              <a:rPr lang="en-US" dirty="0"/>
              <a:t> as the chosen company. Explain the nature of its transformation — </a:t>
            </a:r>
            <a:r>
              <a:rPr lang="en-US" dirty="0" err="1"/>
              <a:t>digitalisation</a:t>
            </a:r>
            <a:r>
              <a:rPr lang="en-US" dirty="0"/>
              <a:t> — and the HR task: recruiting a Digital Operations Manager.”</a:t>
            </a:r>
          </a:p>
        </p:txBody>
      </p:sp>
      <p:sp>
        <p:nvSpPr>
          <p:cNvPr id="4" name="Slide Number Placeholder 3"/>
          <p:cNvSpPr>
            <a:spLocks noGrp="1"/>
          </p:cNvSpPr>
          <p:nvPr>
            <p:ph type="sldNum" sz="quarter" idx="10"/>
          </p:nvPr>
        </p:nvSpPr>
        <p:spPr/>
        <p:txBody>
          <a:bodyPr/>
          <a:lstStyle/>
          <a:p>
            <a:fld id="{31F5E1FA-4270-456A-BAD4-E9C90257C481}" type="slidenum">
              <a:rPr lang="en-US" smtClean="0"/>
              <a:t>3</a:t>
            </a:fld>
            <a:endParaRPr lang="en-US"/>
          </a:p>
        </p:txBody>
      </p:sp>
    </p:spTree>
    <p:extLst>
      <p:ext uri="{BB962C8B-B14F-4D97-AF65-F5344CB8AC3E}">
        <p14:creationId xmlns:p14="http://schemas.microsoft.com/office/powerpoint/2010/main" val="3293869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 Speaker Notes:</a:t>
            </a:r>
          </a:p>
          <a:p>
            <a:pPr algn="l"/>
            <a:r>
              <a:rPr lang="en-US" sz="1200" dirty="0">
                <a:solidFill>
                  <a:schemeClr val="tx1"/>
                </a:solidFill>
                <a:latin typeface="+mn-lt"/>
              </a:rPr>
              <a:t>“Highlight the industry drivers pushing hospitality businesses to </a:t>
            </a:r>
            <a:r>
              <a:rPr lang="en-US" sz="1200" dirty="0" err="1">
                <a:solidFill>
                  <a:schemeClr val="tx1"/>
                </a:solidFill>
                <a:latin typeface="+mn-lt"/>
              </a:rPr>
              <a:t>digitalise</a:t>
            </a:r>
            <a:r>
              <a:rPr lang="en-US" sz="1200" dirty="0">
                <a:solidFill>
                  <a:schemeClr val="tx1"/>
                </a:solidFill>
                <a:latin typeface="+mn-lt"/>
              </a:rPr>
              <a:t> and why recruitment must reflect these needs.”</a:t>
            </a:r>
          </a:p>
          <a:p>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4</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“Introduce the chosen role and explain why it is central to Harry </a:t>
            </a:r>
            <a:r>
              <a:rPr lang="en-US" sz="1200" dirty="0" err="1">
                <a:solidFill>
                  <a:schemeClr val="tx1"/>
                </a:solidFill>
                <a:latin typeface="+mn-lt"/>
              </a:rPr>
              <a:t>Ramsden’s</a:t>
            </a:r>
            <a:r>
              <a:rPr lang="en-US" sz="1200" dirty="0">
                <a:solidFill>
                  <a:schemeClr val="tx1"/>
                </a:solidFill>
                <a:latin typeface="+mn-lt"/>
              </a:rPr>
              <a:t> transformation.”</a:t>
            </a:r>
          </a:p>
          <a:p>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5</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“Present the vacancy as if advertising it on a recruitment site, </a:t>
            </a:r>
            <a:r>
              <a:rPr lang="en-US" sz="1200" dirty="0" err="1">
                <a:solidFill>
                  <a:schemeClr val="tx1"/>
                </a:solidFill>
                <a:latin typeface="+mn-lt"/>
              </a:rPr>
              <a:t>emphasising</a:t>
            </a:r>
            <a:r>
              <a:rPr lang="en-US" sz="1200" dirty="0">
                <a:solidFill>
                  <a:schemeClr val="tx1"/>
                </a:solidFill>
                <a:latin typeface="+mn-lt"/>
              </a:rPr>
              <a:t> qualifications and skills.”</a:t>
            </a:r>
          </a:p>
          <a:p>
            <a:pPr algn="l"/>
            <a:endParaRPr lang="en-US" sz="1200" dirty="0">
              <a:solidFill>
                <a:schemeClr val="tx1"/>
              </a:solidFill>
              <a:latin typeface="+mn-lt"/>
            </a:endParaRPr>
          </a:p>
        </p:txBody>
      </p:sp>
      <p:sp>
        <p:nvSpPr>
          <p:cNvPr id="4" name="Slide Number Placeholder 3"/>
          <p:cNvSpPr>
            <a:spLocks noGrp="1"/>
          </p:cNvSpPr>
          <p:nvPr>
            <p:ph type="sldNum" sz="quarter" idx="10"/>
          </p:nvPr>
        </p:nvSpPr>
        <p:spPr/>
        <p:txBody>
          <a:bodyPr/>
          <a:lstStyle/>
          <a:p>
            <a:fld id="{31F5E1FA-4270-456A-BAD4-E9C90257C481}" type="slidenum">
              <a:rPr lang="en-US" smtClean="0"/>
              <a:t>6</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“Show the benefits and impact of the role to attract candidates and reassure management of its value.”</a:t>
            </a:r>
          </a:p>
          <a:p>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7</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“Explain how workforce planning ensures recruitment aligns with transformation strategy.”</a:t>
            </a:r>
          </a:p>
          <a:p>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8</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“Describe how job analysis underpins fair and objective recruitment.”</a:t>
            </a:r>
          </a:p>
          <a:p>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9</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“Explain how job description and person specification guide recruitment and ensure fairness.”</a:t>
            </a:r>
          </a:p>
          <a:p>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10</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“Discuss advertising platforms and employer branding strategies.”</a:t>
            </a:r>
          </a:p>
          <a:p>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11</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“Explain how shortlisting ensures fairness and reduces bias.”</a:t>
            </a:r>
          </a:p>
          <a:p>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12</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“Introduce the interview styles that will be elaborated in the next slides</a:t>
            </a:r>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13</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“Explain structured interviews, give an example question, and highlight strengths and weaknesses.”</a:t>
            </a:r>
          </a:p>
        </p:txBody>
      </p:sp>
      <p:sp>
        <p:nvSpPr>
          <p:cNvPr id="4" name="Slide Number Placeholder 3"/>
          <p:cNvSpPr>
            <a:spLocks noGrp="1"/>
          </p:cNvSpPr>
          <p:nvPr>
            <p:ph type="sldNum" sz="quarter" idx="10"/>
          </p:nvPr>
        </p:nvSpPr>
        <p:spPr/>
        <p:txBody>
          <a:bodyPr/>
          <a:lstStyle/>
          <a:p>
            <a:fld id="{31F5E1FA-4270-456A-BAD4-E9C90257C481}" type="slidenum">
              <a:rPr lang="en-US" smtClean="0"/>
              <a:t>14</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sz="1200" dirty="0">
              <a:solidFill>
                <a:schemeClr val="tx1"/>
              </a:solidFill>
              <a:latin typeface="+mn-lt"/>
            </a:endParaRPr>
          </a:p>
          <a:p>
            <a:pPr algn="l"/>
            <a:r>
              <a:rPr lang="en-US" sz="1200" dirty="0">
                <a:solidFill>
                  <a:schemeClr val="tx1"/>
                </a:solidFill>
                <a:latin typeface="+mn-lt"/>
              </a:rPr>
              <a:t>Speaker Notes:</a:t>
            </a:r>
          </a:p>
          <a:p>
            <a:pPr algn="l"/>
            <a:r>
              <a:rPr lang="en-US" sz="1200" dirty="0">
                <a:solidFill>
                  <a:schemeClr val="tx1"/>
                </a:solidFill>
                <a:latin typeface="+mn-lt"/>
              </a:rPr>
              <a:t>“Explain competency‑based interviews, outline the STAR method, and show how they assess </a:t>
            </a:r>
            <a:r>
              <a:rPr lang="en-US" sz="1200" dirty="0" err="1">
                <a:solidFill>
                  <a:schemeClr val="tx1"/>
                </a:solidFill>
                <a:latin typeface="+mn-lt"/>
              </a:rPr>
              <a:t>behaviours</a:t>
            </a:r>
            <a:r>
              <a:rPr lang="en-US" sz="1200" dirty="0">
                <a:solidFill>
                  <a:schemeClr val="tx1"/>
                </a:solidFill>
                <a:latin typeface="+mn-lt"/>
              </a:rPr>
              <a:t>.”</a:t>
            </a:r>
          </a:p>
          <a:p>
            <a:pPr algn="l"/>
            <a:endParaRPr lang="en-US" sz="1200" dirty="0">
              <a:solidFill>
                <a:schemeClr val="tx1"/>
              </a:solidFill>
              <a:latin typeface="+mn-lt"/>
            </a:endParaRPr>
          </a:p>
        </p:txBody>
      </p:sp>
      <p:sp>
        <p:nvSpPr>
          <p:cNvPr id="4" name="Slide Number Placeholder 3"/>
          <p:cNvSpPr>
            <a:spLocks noGrp="1"/>
          </p:cNvSpPr>
          <p:nvPr>
            <p:ph type="sldNum" sz="quarter" idx="10"/>
          </p:nvPr>
        </p:nvSpPr>
        <p:spPr/>
        <p:txBody>
          <a:bodyPr/>
          <a:lstStyle/>
          <a:p>
            <a:fld id="{31F5E1FA-4270-456A-BAD4-E9C90257C481}" type="slidenum">
              <a:rPr lang="en-US" smtClean="0"/>
              <a:t>15</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“Explain panel interviews, give an example, and highlight why they reduce bias.”</a:t>
            </a:r>
          </a:p>
          <a:p>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16</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“Explain the types of questions used — technical, </a:t>
            </a:r>
            <a:r>
              <a:rPr lang="en-US" sz="1200" dirty="0" err="1">
                <a:solidFill>
                  <a:schemeClr val="tx1"/>
                </a:solidFill>
                <a:latin typeface="+mn-lt"/>
              </a:rPr>
              <a:t>behavioural</a:t>
            </a:r>
            <a:r>
              <a:rPr lang="en-US" sz="1200" dirty="0">
                <a:solidFill>
                  <a:schemeClr val="tx1"/>
                </a:solidFill>
                <a:latin typeface="+mn-lt"/>
              </a:rPr>
              <a:t>, probing — and why they matter.”</a:t>
            </a:r>
          </a:p>
          <a:p>
            <a:pPr algn="l"/>
            <a:r>
              <a:rPr lang="en-US" sz="1200" dirty="0">
                <a:solidFill>
                  <a:schemeClr val="tx1"/>
                </a:solidFill>
                <a:latin typeface="+mn-lt"/>
              </a:rPr>
              <a:t> </a:t>
            </a:r>
          </a:p>
          <a:p>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17</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“Present the table comparing face‑to‑face and virtual interviews, and explain blended use.”</a:t>
            </a:r>
          </a:p>
          <a:p>
            <a:pPr algn="l"/>
            <a:r>
              <a:rPr lang="en-US" sz="1200" dirty="0">
                <a:solidFill>
                  <a:schemeClr val="tx1"/>
                </a:solidFill>
                <a:latin typeface="+mn-lt"/>
              </a:rPr>
              <a:t> </a:t>
            </a:r>
          </a:p>
          <a:p>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18</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dirty="0">
                <a:solidFill>
                  <a:schemeClr val="tx1"/>
                </a:solidFill>
                <a:latin typeface="+mn-lt"/>
              </a:rPr>
              <a:t>Speaker Notes:</a:t>
            </a:r>
          </a:p>
          <a:p>
            <a:pPr algn="l"/>
            <a:r>
              <a:rPr lang="en-US" sz="1200" dirty="0">
                <a:solidFill>
                  <a:schemeClr val="tx1"/>
                </a:solidFill>
                <a:latin typeface="+mn-lt"/>
              </a:rPr>
              <a:t>“Recommendations: blended interviews, interviewer training, rubrics, digital assessments.</a:t>
            </a:r>
          </a:p>
          <a:p>
            <a:pPr algn="l"/>
            <a:r>
              <a:rPr lang="en-US" sz="1200" dirty="0">
                <a:solidFill>
                  <a:schemeClr val="tx1"/>
                </a:solidFill>
                <a:latin typeface="+mn-lt"/>
              </a:rPr>
              <a:t>Conclusion: recruitment is vital, Digital Operations Manager is central, blended approach supports fairness and transformation.”</a:t>
            </a:r>
          </a:p>
          <a:p>
            <a:endParaRPr lang="en-US" dirty="0"/>
          </a:p>
        </p:txBody>
      </p:sp>
      <p:sp>
        <p:nvSpPr>
          <p:cNvPr id="4" name="Slide Number Placeholder 3"/>
          <p:cNvSpPr>
            <a:spLocks noGrp="1"/>
          </p:cNvSpPr>
          <p:nvPr>
            <p:ph type="sldNum" sz="quarter" idx="10"/>
          </p:nvPr>
        </p:nvSpPr>
        <p:spPr/>
        <p:txBody>
          <a:bodyPr/>
          <a:lstStyle/>
          <a:p>
            <a:fld id="{31F5E1FA-4270-456A-BAD4-E9C90257C481}" type="slidenum">
              <a:rPr lang="en-US" smtClean="0"/>
              <a:t>19</a:t>
            </a:fld>
            <a:endParaRPr lang="en-US"/>
          </a:p>
        </p:txBody>
      </p:sp>
    </p:spTree>
    <p:extLst>
      <p:ext uri="{BB962C8B-B14F-4D97-AF65-F5344CB8AC3E}">
        <p14:creationId xmlns:p14="http://schemas.microsoft.com/office/powerpoint/2010/main" val="24074925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1F5E1FA-4270-456A-BAD4-E9C90257C481}" type="slidenum">
              <a:rPr lang="en-US" smtClean="0"/>
              <a:t>20</a:t>
            </a:fld>
            <a:endParaRPr lang="en-US"/>
          </a:p>
        </p:txBody>
      </p:sp>
    </p:spTree>
    <p:extLst>
      <p:ext uri="{BB962C8B-B14F-4D97-AF65-F5344CB8AC3E}">
        <p14:creationId xmlns:p14="http://schemas.microsoft.com/office/powerpoint/2010/main" val="24074925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609601"/>
            <a:ext cx="10363200" cy="4267200"/>
          </a:xfrm>
        </p:spPr>
        <p:txBody>
          <a:bodyPr anchor="b">
            <a:noAutofit/>
          </a:bodyPr>
          <a:lstStyle>
            <a:lvl1pPr>
              <a:lnSpc>
                <a:spcPct val="100000"/>
              </a:lnSpc>
              <a:defRPr sz="8000"/>
            </a:lvl1pPr>
          </a:lstStyle>
          <a:p>
            <a:r>
              <a:rPr lang="en-US"/>
              <a:t>Click to edit Master title style</a:t>
            </a:r>
            <a:endParaRPr lang="en-US" dirty="0"/>
          </a:p>
        </p:txBody>
      </p:sp>
      <p:sp>
        <p:nvSpPr>
          <p:cNvPr id="3" name="Subtitle 2"/>
          <p:cNvSpPr>
            <a:spLocks noGrp="1"/>
          </p:cNvSpPr>
          <p:nvPr>
            <p:ph type="subTitle" idx="1"/>
          </p:nvPr>
        </p:nvSpPr>
        <p:spPr>
          <a:xfrm>
            <a:off x="1828800" y="4953000"/>
            <a:ext cx="85344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F654A0F4-B123-4A6A-9211-76C7E950BAD1}" type="datetimeFigureOut">
              <a:rPr lang="en-US" smtClean="0"/>
              <a:t>7/13/2026</a:t>
            </a:fld>
            <a:endParaRPr lang="en-US"/>
          </a:p>
        </p:txBody>
      </p:sp>
      <p:sp>
        <p:nvSpPr>
          <p:cNvPr id="8" name="Slide Number Placeholder 7"/>
          <p:cNvSpPr>
            <a:spLocks noGrp="1"/>
          </p:cNvSpPr>
          <p:nvPr>
            <p:ph type="sldNum" sz="quarter" idx="11"/>
          </p:nvPr>
        </p:nvSpPr>
        <p:spPr/>
        <p:txBody>
          <a:bodyPr/>
          <a:lstStyle/>
          <a:p>
            <a:fld id="{A30365BF-57C1-41C3-8DD0-E86A484D1CE5}"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54A0F4-B123-4A6A-9211-76C7E950BAD1}"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0365BF-57C1-41C3-8DD0-E86A484D1CE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371601"/>
            <a:ext cx="103632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963084" y="4068764"/>
            <a:ext cx="103632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54A0F4-B123-4A6A-9211-76C7E950BAD1}"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0365BF-57C1-41C3-8DD0-E86A484D1CE5}" type="slidenum">
              <a:rPr lang="en-US" smtClean="0"/>
              <a:t>‹#›</a:t>
            </a:fld>
            <a:endParaRPr lang="en-US"/>
          </a:p>
        </p:txBody>
      </p:sp>
      <p:sp>
        <p:nvSpPr>
          <p:cNvPr id="7" name="Oval 6"/>
          <p:cNvSpPr/>
          <p:nvPr/>
        </p:nvSpPr>
        <p:spPr>
          <a:xfrm>
            <a:off x="5994400" y="3924300"/>
            <a:ext cx="113029"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6261100" y="3924300"/>
            <a:ext cx="113029"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5728971" y="3924300"/>
            <a:ext cx="113029"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6197600" y="1600201"/>
            <a:ext cx="53848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54A0F4-B123-4A6A-9211-76C7E950BAD1}"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0365BF-57C1-41C3-8DD0-E86A484D1CE5}" type="slidenum">
              <a:rPr lang="en-US" smtClean="0"/>
              <a:t>‹#›</a:t>
            </a:fld>
            <a:endParaRPr lang="en-US"/>
          </a:p>
        </p:txBody>
      </p:sp>
      <p:sp>
        <p:nvSpPr>
          <p:cNvPr id="9" name="Content Placeholder 8"/>
          <p:cNvSpPr>
            <a:spLocks noGrp="1"/>
          </p:cNvSpPr>
          <p:nvPr>
            <p:ph sz="quarter" idx="13"/>
          </p:nvPr>
        </p:nvSpPr>
        <p:spPr>
          <a:xfrm>
            <a:off x="487680" y="1600200"/>
            <a:ext cx="5388864"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600200"/>
            <a:ext cx="5386917"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197601" y="1600200"/>
            <a:ext cx="5389033"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F654A0F4-B123-4A6A-9211-76C7E950BAD1}" type="datetimeFigureOut">
              <a:rPr lang="en-US" smtClean="0"/>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0365BF-57C1-41C3-8DD0-E86A484D1CE5}" type="slidenum">
              <a:rPr lang="en-US" smtClean="0"/>
              <a:t>‹#›</a:t>
            </a:fld>
            <a:endParaRPr lang="en-US"/>
          </a:p>
        </p:txBody>
      </p:sp>
      <p:sp>
        <p:nvSpPr>
          <p:cNvPr id="11" name="Content Placeholder 10"/>
          <p:cNvSpPr>
            <a:spLocks noGrp="1"/>
          </p:cNvSpPr>
          <p:nvPr>
            <p:ph sz="quarter" idx="13"/>
          </p:nvPr>
        </p:nvSpPr>
        <p:spPr>
          <a:xfrm>
            <a:off x="609600" y="2212848"/>
            <a:ext cx="5388864"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230112" y="2212849"/>
            <a:ext cx="5388864"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54A0F4-B123-4A6A-9211-76C7E950BAD1}" type="datetimeFigureOut">
              <a:rPr lang="en-US" smtClean="0"/>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0365BF-57C1-41C3-8DD0-E86A484D1CE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54A0F4-B123-4A6A-9211-76C7E950BAD1}" type="datetimeFigureOut">
              <a:rPr lang="en-US" smtClean="0"/>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0365BF-57C1-41C3-8DD0-E86A484D1CE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76117" y="266700"/>
            <a:ext cx="4011084"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958850" y="273051"/>
            <a:ext cx="66611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6117" y="2438401"/>
            <a:ext cx="4011084"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54A0F4-B123-4A6A-9211-76C7E950BAD1}"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0365BF-57C1-41C3-8DD0-E86A484D1CE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9435" y="228600"/>
            <a:ext cx="7615765" cy="895350"/>
          </a:xfrm>
        </p:spPr>
        <p:txBody>
          <a:bodyPr anchor="b"/>
          <a:lstStyle>
            <a:lvl1pPr algn="ctr">
              <a:lnSpc>
                <a:spcPct val="100000"/>
              </a:lnSpc>
              <a:defRPr sz="2800" b="0"/>
            </a:lvl1pPr>
          </a:lstStyle>
          <a:p>
            <a:r>
              <a:rPr lang="en-US"/>
              <a:t>Click to edit Master title style</a:t>
            </a:r>
            <a:endParaRPr lang="en-US" dirty="0"/>
          </a:p>
        </p:txBody>
      </p:sp>
      <p:sp>
        <p:nvSpPr>
          <p:cNvPr id="3" name="Picture Placeholder 2"/>
          <p:cNvSpPr>
            <a:spLocks noGrp="1"/>
          </p:cNvSpPr>
          <p:nvPr>
            <p:ph type="pic" idx="1"/>
          </p:nvPr>
        </p:nvSpPr>
        <p:spPr>
          <a:xfrm>
            <a:off x="2010835" y="1143000"/>
            <a:ext cx="8072965"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239435" y="5810250"/>
            <a:ext cx="7615765"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54A0F4-B123-4A6A-9211-76C7E950BAD1}"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0365BF-57C1-41C3-8DD0-E86A484D1CE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4A0F4-B123-4A6A-9211-76C7E950BAD1}"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0365BF-57C1-41C3-8DD0-E86A484D1CE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4A0F4-B123-4A6A-9211-76C7E950BAD1}"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0365BF-57C1-41C3-8DD0-E86A484D1CE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0"/>
            <a:ext cx="109728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484463" y="6356351"/>
            <a:ext cx="2781300"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F654A0F4-B123-4A6A-9211-76C7E950BAD1}" type="datetimeFigureOut">
              <a:rPr lang="en-US" smtClean="0"/>
              <a:t>7/13/2026</a:t>
            </a:fld>
            <a:endParaRPr lang="en-US"/>
          </a:p>
        </p:txBody>
      </p:sp>
      <p:sp>
        <p:nvSpPr>
          <p:cNvPr id="5" name="Footer Placeholder 4"/>
          <p:cNvSpPr>
            <a:spLocks noGrp="1"/>
          </p:cNvSpPr>
          <p:nvPr>
            <p:ph type="ftr" sz="quarter" idx="3"/>
          </p:nvPr>
        </p:nvSpPr>
        <p:spPr>
          <a:xfrm>
            <a:off x="878887" y="6356351"/>
            <a:ext cx="3797300"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US"/>
          </a:p>
        </p:txBody>
      </p:sp>
      <p:sp>
        <p:nvSpPr>
          <p:cNvPr id="6" name="Slide Number Placeholder 5"/>
          <p:cNvSpPr>
            <a:spLocks noGrp="1"/>
          </p:cNvSpPr>
          <p:nvPr>
            <p:ph type="sldNum" sz="quarter" idx="4"/>
          </p:nvPr>
        </p:nvSpPr>
        <p:spPr>
          <a:xfrm>
            <a:off x="11391038" y="6356351"/>
            <a:ext cx="749300"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A30365BF-57C1-41C3-8DD0-E86A484D1CE5}" type="slidenum">
              <a:rPr lang="en-US" smtClean="0"/>
              <a:t>‹#›</a:t>
            </a:fld>
            <a:endParaRPr lang="en-US"/>
          </a:p>
        </p:txBody>
      </p:sp>
      <p:sp>
        <p:nvSpPr>
          <p:cNvPr id="7" name="Oval 6"/>
          <p:cNvSpPr/>
          <p:nvPr/>
        </p:nvSpPr>
        <p:spPr>
          <a:xfrm>
            <a:off x="11277014" y="6499384"/>
            <a:ext cx="113029"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758826" y="6499384"/>
            <a:ext cx="113029"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1.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1.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1.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1.xml" /></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rmAutofit/>
          </a:bodyPr>
          <a:lstStyle/>
          <a:p>
            <a:pPr algn="l"/>
            <a:r>
              <a:rPr lang="en-US" dirty="0">
                <a:solidFill>
                  <a:schemeClr val="tx1"/>
                </a:solidFill>
                <a:latin typeface="+mn-lt"/>
              </a:rPr>
              <a:t> </a:t>
            </a:r>
          </a:p>
          <a:p>
            <a:pPr algn="l"/>
            <a:endParaRPr lang="en-US" dirty="0">
              <a:solidFill>
                <a:schemeClr val="tx1"/>
              </a:solidFill>
              <a:latin typeface="+mn-lt"/>
            </a:endParaRPr>
          </a:p>
          <a:p>
            <a:pPr algn="l"/>
            <a:endParaRPr lang="en-US" dirty="0">
              <a:solidFill>
                <a:schemeClr val="tx1"/>
              </a:solidFill>
              <a:latin typeface="+mn-lt"/>
            </a:endParaRPr>
          </a:p>
          <a:p>
            <a:pPr algn="l"/>
            <a:r>
              <a:rPr lang="en-US" dirty="0">
                <a:solidFill>
                  <a:schemeClr val="tx1"/>
                </a:solidFill>
                <a:latin typeface="+mn-lt"/>
              </a:rPr>
              <a:t>• Module: 		BALM5002 – </a:t>
            </a:r>
          </a:p>
          <a:p>
            <a:pPr algn="l"/>
            <a:r>
              <a:rPr lang="en-US" dirty="0">
                <a:solidFill>
                  <a:schemeClr val="tx1"/>
                </a:solidFill>
                <a:latin typeface="+mn-lt"/>
              </a:rPr>
              <a:t>Developing, Managing and Leading Individuals and Teams</a:t>
            </a:r>
          </a:p>
          <a:p>
            <a:pPr algn="l"/>
            <a:r>
              <a:rPr lang="en-US" dirty="0">
                <a:solidFill>
                  <a:schemeClr val="tx1"/>
                </a:solidFill>
                <a:latin typeface="+mn-lt"/>
              </a:rPr>
              <a:t>• Student: 		Rania </a:t>
            </a:r>
            <a:r>
              <a:rPr lang="en-US" dirty="0" err="1">
                <a:solidFill>
                  <a:schemeClr val="tx1"/>
                </a:solidFill>
                <a:latin typeface="+mn-lt"/>
              </a:rPr>
              <a:t>Safouh</a:t>
            </a:r>
            <a:r>
              <a:rPr lang="en-US" dirty="0">
                <a:solidFill>
                  <a:schemeClr val="tx1"/>
                </a:solidFill>
                <a:latin typeface="+mn-lt"/>
              </a:rPr>
              <a:t>- 2428471</a:t>
            </a:r>
          </a:p>
          <a:p>
            <a:pPr algn="l"/>
            <a:r>
              <a:rPr lang="en-US" dirty="0">
                <a:solidFill>
                  <a:schemeClr val="tx1"/>
                </a:solidFill>
                <a:latin typeface="+mn-lt"/>
              </a:rPr>
              <a:t> • Lecturer: 		[insert name]</a:t>
            </a:r>
          </a:p>
          <a:p>
            <a:pPr algn="l"/>
            <a:r>
              <a:rPr lang="en-US" dirty="0">
                <a:solidFill>
                  <a:schemeClr val="tx1"/>
                </a:solidFill>
                <a:latin typeface="+mn-lt"/>
              </a:rPr>
              <a:t> • Assignment: 	Recruitment and Selection during Transformation - June 2026</a:t>
            </a:r>
          </a:p>
          <a:p>
            <a:pPr algn="l"/>
            <a:endParaRPr lang="en-US" dirty="0">
              <a:solidFill>
                <a:schemeClr val="tx1"/>
              </a:solidFill>
              <a:latin typeface="+mn-lt"/>
            </a:endParaRPr>
          </a:p>
          <a:p>
            <a:pPr algn="l"/>
            <a:r>
              <a:rPr lang="en-US" dirty="0">
                <a:solidFill>
                  <a:schemeClr val="tx1"/>
                </a:solidFill>
                <a:latin typeface="+mn-lt"/>
              </a:rPr>
              <a:t>  </a:t>
            </a:r>
          </a:p>
        </p:txBody>
      </p:sp>
    </p:spTree>
    <p:extLst>
      <p:ext uri="{BB962C8B-B14F-4D97-AF65-F5344CB8AC3E}">
        <p14:creationId xmlns:p14="http://schemas.microsoft.com/office/powerpoint/2010/main" val="204100340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1728358"/>
            <a:ext cx="5212080" cy="4953000"/>
          </a:xfrm>
        </p:spPr>
        <p:txBody>
          <a:bodyPr>
            <a:noAutofit/>
          </a:bodyPr>
          <a:lstStyle/>
          <a:p>
            <a:pPr algn="l">
              <a:lnSpc>
                <a:spcPct val="150000"/>
              </a:lnSpc>
            </a:pPr>
            <a:r>
              <a:rPr lang="en-US" sz="1600" dirty="0">
                <a:solidFill>
                  <a:schemeClr val="tx1"/>
                </a:solidFill>
                <a:latin typeface="+mn-lt"/>
              </a:rPr>
              <a:t>1.Cover</a:t>
            </a:r>
          </a:p>
          <a:p>
            <a:pPr algn="l">
              <a:lnSpc>
                <a:spcPct val="150000"/>
              </a:lnSpc>
            </a:pPr>
            <a:r>
              <a:rPr lang="en-US" sz="1600" dirty="0">
                <a:solidFill>
                  <a:schemeClr val="tx1"/>
                </a:solidFill>
                <a:latin typeface="+mn-lt"/>
              </a:rPr>
              <a:t>2. Table of Contents</a:t>
            </a:r>
          </a:p>
          <a:p>
            <a:pPr algn="l">
              <a:lnSpc>
                <a:spcPct val="150000"/>
              </a:lnSpc>
            </a:pPr>
            <a:r>
              <a:rPr lang="en-US" sz="1600" dirty="0">
                <a:solidFill>
                  <a:schemeClr val="tx1"/>
                </a:solidFill>
                <a:latin typeface="+mn-lt"/>
              </a:rPr>
              <a:t>3. Introduction to company and transformation</a:t>
            </a:r>
          </a:p>
          <a:p>
            <a:pPr algn="l">
              <a:lnSpc>
                <a:spcPct val="150000"/>
              </a:lnSpc>
            </a:pPr>
            <a:r>
              <a:rPr lang="en-US" sz="1600" dirty="0">
                <a:solidFill>
                  <a:schemeClr val="tx1"/>
                </a:solidFill>
                <a:latin typeface="+mn-lt"/>
              </a:rPr>
              <a:t>4. Drivers of digitalization in hospitality</a:t>
            </a:r>
          </a:p>
          <a:p>
            <a:pPr algn="l">
              <a:lnSpc>
                <a:spcPct val="150000"/>
              </a:lnSpc>
            </a:pPr>
            <a:r>
              <a:rPr lang="en-US" sz="1600" dirty="0">
                <a:solidFill>
                  <a:schemeClr val="tx1"/>
                </a:solidFill>
                <a:latin typeface="+mn-lt"/>
              </a:rPr>
              <a:t>5. Role of Digital Operations Manager</a:t>
            </a:r>
          </a:p>
          <a:p>
            <a:pPr algn="l">
              <a:lnSpc>
                <a:spcPct val="150000"/>
              </a:lnSpc>
            </a:pPr>
            <a:r>
              <a:rPr lang="en-US" sz="1600" dirty="0">
                <a:solidFill>
                  <a:schemeClr val="tx1"/>
                </a:solidFill>
                <a:latin typeface="+mn-lt"/>
              </a:rPr>
              <a:t>6. Job Vacancy: Requirements &amp; Qualifications</a:t>
            </a:r>
          </a:p>
          <a:p>
            <a:pPr algn="l">
              <a:lnSpc>
                <a:spcPct val="150000"/>
              </a:lnSpc>
            </a:pPr>
            <a:r>
              <a:rPr lang="en-US" sz="1600" dirty="0">
                <a:solidFill>
                  <a:schemeClr val="tx1"/>
                </a:solidFill>
                <a:latin typeface="+mn-lt"/>
              </a:rPr>
              <a:t>7. Job Vacancy: Benefits &amp; Impact</a:t>
            </a:r>
          </a:p>
          <a:p>
            <a:pPr algn="l">
              <a:lnSpc>
                <a:spcPct val="150000"/>
              </a:lnSpc>
            </a:pPr>
            <a:r>
              <a:rPr lang="en-US" sz="1600" dirty="0">
                <a:solidFill>
                  <a:schemeClr val="tx1"/>
                </a:solidFill>
                <a:latin typeface="+mn-lt"/>
              </a:rPr>
              <a:t>8. Workforce Planning</a:t>
            </a:r>
          </a:p>
          <a:p>
            <a:pPr algn="l">
              <a:lnSpc>
                <a:spcPct val="150000"/>
              </a:lnSpc>
            </a:pPr>
            <a:r>
              <a:rPr lang="en-US" sz="1600" dirty="0">
                <a:solidFill>
                  <a:schemeClr val="tx1"/>
                </a:solidFill>
                <a:latin typeface="+mn-lt"/>
              </a:rPr>
              <a:t>9. Job Analysis </a:t>
            </a:r>
          </a:p>
          <a:p>
            <a:pPr algn="l">
              <a:lnSpc>
                <a:spcPct val="150000"/>
              </a:lnSpc>
            </a:pPr>
            <a:r>
              <a:rPr lang="en-US" sz="1600" dirty="0">
                <a:solidFill>
                  <a:schemeClr val="tx1"/>
                </a:solidFill>
                <a:latin typeface="+mn-lt"/>
              </a:rPr>
              <a:t>10. Job Description &amp; Person Specification</a:t>
            </a:r>
          </a:p>
          <a:p>
            <a:pPr algn="l">
              <a:lnSpc>
                <a:spcPct val="150000"/>
              </a:lnSpc>
            </a:pPr>
            <a:endParaRPr lang="en-US" sz="1600" dirty="0">
              <a:solidFill>
                <a:schemeClr val="tx1"/>
              </a:solidFill>
              <a:latin typeface="+mn-lt"/>
            </a:endParaRPr>
          </a:p>
        </p:txBody>
      </p:sp>
      <p:sp>
        <p:nvSpPr>
          <p:cNvPr id="2" name="TextBox 1"/>
          <p:cNvSpPr txBox="1"/>
          <p:nvPr/>
        </p:nvSpPr>
        <p:spPr>
          <a:xfrm>
            <a:off x="6172200" y="1800807"/>
            <a:ext cx="5189220" cy="4486613"/>
          </a:xfrm>
          <a:prstGeom prst="rect">
            <a:avLst/>
          </a:prstGeom>
          <a:noFill/>
        </p:spPr>
        <p:txBody>
          <a:bodyPr wrap="square" rtlCol="0">
            <a:spAutoFit/>
          </a:bodyPr>
          <a:lstStyle/>
          <a:p>
            <a:pPr>
              <a:lnSpc>
                <a:spcPct val="150000"/>
              </a:lnSpc>
            </a:pPr>
            <a:r>
              <a:rPr lang="en-US" sz="1600" dirty="0"/>
              <a:t>11. Advertising &amp; Attraction</a:t>
            </a:r>
          </a:p>
          <a:p>
            <a:pPr>
              <a:lnSpc>
                <a:spcPct val="150000"/>
              </a:lnSpc>
            </a:pPr>
            <a:r>
              <a:rPr lang="en-US" sz="1600" dirty="0"/>
              <a:t>12. Shortlisting</a:t>
            </a:r>
          </a:p>
          <a:p>
            <a:pPr>
              <a:lnSpc>
                <a:spcPct val="150000"/>
              </a:lnSpc>
            </a:pPr>
            <a:r>
              <a:rPr lang="en-US" sz="1600" dirty="0"/>
              <a:t>13. Interview Planning</a:t>
            </a:r>
          </a:p>
          <a:p>
            <a:pPr>
              <a:lnSpc>
                <a:spcPct val="150000"/>
              </a:lnSpc>
            </a:pPr>
            <a:r>
              <a:rPr lang="en-US" sz="1600" dirty="0"/>
              <a:t>14. Structured Interview</a:t>
            </a:r>
          </a:p>
          <a:p>
            <a:pPr>
              <a:lnSpc>
                <a:spcPct val="150000"/>
              </a:lnSpc>
            </a:pPr>
            <a:r>
              <a:rPr lang="en-US" sz="1600" dirty="0"/>
              <a:t>15. Competency‑Based Interview</a:t>
            </a:r>
          </a:p>
          <a:p>
            <a:pPr>
              <a:lnSpc>
                <a:spcPct val="150000"/>
              </a:lnSpc>
            </a:pPr>
            <a:r>
              <a:rPr lang="en-US" sz="1600" dirty="0"/>
              <a:t>16. Panel Interview</a:t>
            </a:r>
          </a:p>
          <a:p>
            <a:pPr>
              <a:lnSpc>
                <a:spcPct val="150000"/>
              </a:lnSpc>
            </a:pPr>
            <a:r>
              <a:rPr lang="en-US" sz="1600" dirty="0"/>
              <a:t>17. Questioning Techniques</a:t>
            </a:r>
          </a:p>
          <a:p>
            <a:pPr>
              <a:lnSpc>
                <a:spcPct val="150000"/>
              </a:lnSpc>
            </a:pPr>
            <a:r>
              <a:rPr lang="en-US" sz="1600" dirty="0"/>
              <a:t>18. Comparison: Face‑to‑Face </a:t>
            </a:r>
            <a:r>
              <a:rPr lang="en-US" sz="1600" dirty="0" err="1"/>
              <a:t>vs</a:t>
            </a:r>
            <a:r>
              <a:rPr lang="en-US" sz="1600" dirty="0"/>
              <a:t> Virtual (schedule)</a:t>
            </a:r>
          </a:p>
          <a:p>
            <a:pPr>
              <a:lnSpc>
                <a:spcPct val="150000"/>
              </a:lnSpc>
            </a:pPr>
            <a:r>
              <a:rPr lang="en-US" sz="1600" dirty="0"/>
              <a:t>19. Recommendations &amp; Conclusion</a:t>
            </a:r>
          </a:p>
          <a:p>
            <a:pPr>
              <a:lnSpc>
                <a:spcPct val="150000"/>
              </a:lnSpc>
            </a:pPr>
            <a:r>
              <a:rPr lang="en-US" sz="1600" dirty="0"/>
              <a:t>20. References</a:t>
            </a:r>
          </a:p>
          <a:p>
            <a:pPr>
              <a:lnSpc>
                <a:spcPct val="150000"/>
              </a:lnSpc>
            </a:pPr>
            <a:r>
              <a:rPr lang="en-US" sz="1600" dirty="0"/>
              <a:t> </a:t>
            </a:r>
          </a:p>
          <a:p>
            <a:pPr>
              <a:lnSpc>
                <a:spcPct val="150000"/>
              </a:lnSpc>
            </a:pPr>
            <a:endParaRPr lang="en-US" sz="1600" dirty="0"/>
          </a:p>
        </p:txBody>
      </p:sp>
      <p:sp>
        <p:nvSpPr>
          <p:cNvPr id="4" name="Rectangle 3"/>
          <p:cNvSpPr/>
          <p:nvPr/>
        </p:nvSpPr>
        <p:spPr>
          <a:xfrm>
            <a:off x="3444098" y="935474"/>
            <a:ext cx="4374022" cy="584775"/>
          </a:xfrm>
          <a:prstGeom prst="rect">
            <a:avLst/>
          </a:prstGeom>
        </p:spPr>
        <p:txBody>
          <a:bodyPr wrap="square">
            <a:spAutoFit/>
          </a:bodyPr>
          <a:lstStyle/>
          <a:p>
            <a:pPr algn="ctr"/>
            <a:r>
              <a:rPr lang="en-US" sz="3200" b="1" dirty="0"/>
              <a:t>Table of Contents</a:t>
            </a:r>
          </a:p>
        </p:txBody>
      </p:sp>
    </p:spTree>
    <p:extLst>
      <p:ext uri="{BB962C8B-B14F-4D97-AF65-F5344CB8AC3E}">
        <p14:creationId xmlns:p14="http://schemas.microsoft.com/office/powerpoint/2010/main" val="428128205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800" b="1" dirty="0">
                <a:solidFill>
                  <a:srgbClr val="C00000"/>
                </a:solidFill>
                <a:latin typeface="+mn-lt"/>
              </a:rPr>
              <a:t>Introduction to Company, Transformation, and the task required</a:t>
            </a:r>
          </a:p>
          <a:p>
            <a:pPr algn="l"/>
            <a:r>
              <a:rPr lang="en-US" sz="1600" b="1" dirty="0">
                <a:solidFill>
                  <a:schemeClr val="tx1"/>
                </a:solidFill>
                <a:latin typeface="+mn-lt"/>
              </a:rPr>
              <a:t> </a:t>
            </a:r>
          </a:p>
          <a:p>
            <a:pPr algn="l"/>
            <a:r>
              <a:rPr lang="en-US" sz="1800" b="1" dirty="0">
                <a:solidFill>
                  <a:schemeClr val="tx1"/>
                </a:solidFill>
                <a:latin typeface="+mn-lt"/>
              </a:rPr>
              <a:t>Highlights:</a:t>
            </a:r>
          </a:p>
          <a:p>
            <a:pPr algn="l"/>
            <a:endParaRPr lang="en-US" sz="1600" b="1" dirty="0">
              <a:solidFill>
                <a:schemeClr val="tx1"/>
              </a:solidFill>
              <a:latin typeface="+mn-lt"/>
            </a:endParaRPr>
          </a:p>
          <a:p>
            <a:pPr algn="l"/>
            <a:r>
              <a:rPr lang="en-US" sz="1600" dirty="0">
                <a:solidFill>
                  <a:schemeClr val="tx1"/>
                </a:solidFill>
                <a:latin typeface="+mn-lt"/>
              </a:rPr>
              <a:t>Harry </a:t>
            </a:r>
            <a:r>
              <a:rPr lang="en-US" sz="1600" dirty="0" err="1">
                <a:solidFill>
                  <a:schemeClr val="tx1"/>
                </a:solidFill>
                <a:latin typeface="+mn-lt"/>
              </a:rPr>
              <a:t>Ramsden’s</a:t>
            </a:r>
            <a:r>
              <a:rPr lang="en-US" sz="1600" dirty="0">
                <a:solidFill>
                  <a:schemeClr val="tx1"/>
                </a:solidFill>
                <a:latin typeface="+mn-lt"/>
              </a:rPr>
              <a:t>: UK hospitality chain est. 1928</a:t>
            </a:r>
          </a:p>
          <a:p>
            <a:pPr marL="285750" indent="-285750" algn="l">
              <a:buFont typeface="Arial" pitchFamily="34" charset="0"/>
              <a:buChar char="•"/>
            </a:pPr>
            <a:r>
              <a:rPr lang="en-US" sz="1600" dirty="0">
                <a:solidFill>
                  <a:schemeClr val="tx1"/>
                </a:solidFill>
                <a:latin typeface="+mn-lt"/>
              </a:rPr>
              <a:t>Transformation: digitalization of operations and customer service</a:t>
            </a:r>
          </a:p>
          <a:p>
            <a:pPr marL="285750" indent="-285750" algn="l">
              <a:buFont typeface="Arial" pitchFamily="34" charset="0"/>
              <a:buChar char="•"/>
            </a:pPr>
            <a:r>
              <a:rPr lang="en-US" sz="1600" dirty="0">
                <a:solidFill>
                  <a:schemeClr val="tx1"/>
                </a:solidFill>
                <a:latin typeface="+mn-lt"/>
              </a:rPr>
              <a:t>HR task: recruit Digital Operations Manager to lead change</a:t>
            </a:r>
          </a:p>
          <a:p>
            <a:pPr algn="l"/>
            <a:endParaRPr lang="en-US" sz="1600" dirty="0">
              <a:solidFill>
                <a:schemeClr val="tx1"/>
              </a:solidFill>
              <a:latin typeface="+mn-lt"/>
            </a:endParaRPr>
          </a:p>
          <a:p>
            <a:pPr algn="justLow"/>
            <a:r>
              <a:rPr lang="en-US" sz="1600" dirty="0">
                <a:solidFill>
                  <a:schemeClr val="tx1"/>
                </a:solidFill>
                <a:latin typeface="+mn-lt"/>
              </a:rPr>
              <a:t>Harry </a:t>
            </a:r>
            <a:r>
              <a:rPr lang="en-US" sz="1600" dirty="0" err="1">
                <a:solidFill>
                  <a:schemeClr val="tx1"/>
                </a:solidFill>
                <a:latin typeface="+mn-lt"/>
              </a:rPr>
              <a:t>Ramsden’s</a:t>
            </a:r>
            <a:r>
              <a:rPr lang="en-US" sz="1600" dirty="0">
                <a:solidFill>
                  <a:schemeClr val="tx1"/>
                </a:solidFill>
                <a:latin typeface="+mn-lt"/>
              </a:rPr>
              <a:t>, a well‑known UK hospitality brand established in 1928, is undergoing a significant organizational transformation driven by digitalization. Customers increasingly demand online ordering, digital payments, and data‑driven service, requiring the company to modernize its operations. Senior management recognizes that recruiting the right people is critical to success. As part of this transformation, the HR function must recruit a Digital Operations Manager to oversee digital systems, train staff, and ensure compliance. This presentation outlines the recruitment process, interview methods, questioning techniques, and comparison of interview formats to support effective selection during transformation.</a:t>
            </a:r>
          </a:p>
          <a:p>
            <a:pPr algn="l"/>
            <a:r>
              <a:rPr lang="en-US" sz="1600" dirty="0">
                <a:solidFill>
                  <a:schemeClr val="tx1"/>
                </a:solidFill>
                <a:latin typeface="+mn-lt"/>
              </a:rPr>
              <a:t>Citation: (Armstrong, 2020; Mullins, 2019)</a:t>
            </a:r>
          </a:p>
          <a:p>
            <a:pPr algn="l"/>
            <a:r>
              <a:rPr lang="en-US" sz="1600" dirty="0">
                <a:solidFill>
                  <a:schemeClr val="tx1"/>
                </a:solidFill>
                <a:latin typeface="+mn-lt"/>
              </a:rPr>
              <a:t> </a:t>
            </a:r>
          </a:p>
        </p:txBody>
      </p:sp>
    </p:spTree>
    <p:extLst>
      <p:ext uri="{BB962C8B-B14F-4D97-AF65-F5344CB8AC3E}">
        <p14:creationId xmlns:p14="http://schemas.microsoft.com/office/powerpoint/2010/main" val="391596940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800" b="1" dirty="0">
                <a:solidFill>
                  <a:srgbClr val="C00000"/>
                </a:solidFill>
                <a:latin typeface="+mn-lt"/>
              </a:rPr>
              <a:t>Drivers of </a:t>
            </a:r>
            <a:r>
              <a:rPr lang="en-US" sz="1800" b="1" dirty="0" err="1">
                <a:solidFill>
                  <a:srgbClr val="C00000"/>
                </a:solidFill>
                <a:latin typeface="+mn-lt"/>
              </a:rPr>
              <a:t>Digitalisation</a:t>
            </a:r>
            <a:r>
              <a:rPr lang="en-US" sz="1800" b="1" dirty="0">
                <a:solidFill>
                  <a:srgbClr val="C00000"/>
                </a:solidFill>
                <a:latin typeface="+mn-lt"/>
              </a:rPr>
              <a:t> in Hospitality</a:t>
            </a:r>
          </a:p>
          <a:p>
            <a:pPr algn="l"/>
            <a:r>
              <a:rPr lang="en-US" sz="1800" b="1" dirty="0">
                <a:solidFill>
                  <a:schemeClr val="tx1"/>
                </a:solidFill>
                <a:latin typeface="+mn-lt"/>
              </a:rPr>
              <a:t>  </a:t>
            </a:r>
          </a:p>
          <a:p>
            <a:pPr algn="l"/>
            <a:r>
              <a:rPr lang="en-US" sz="1800" b="1" dirty="0">
                <a:solidFill>
                  <a:schemeClr val="tx1"/>
                </a:solidFill>
                <a:latin typeface="+mn-lt"/>
              </a:rPr>
              <a:t>Highlights:</a:t>
            </a:r>
          </a:p>
          <a:p>
            <a:pPr algn="l"/>
            <a:endParaRPr lang="en-US" sz="500" b="1" dirty="0">
              <a:solidFill>
                <a:schemeClr val="tx1"/>
              </a:solidFill>
              <a:latin typeface="+mn-lt"/>
            </a:endParaRPr>
          </a:p>
          <a:p>
            <a:pPr marL="285750" indent="-285750" algn="l">
              <a:buFont typeface="Arial" pitchFamily="34" charset="0"/>
              <a:buChar char="•"/>
            </a:pPr>
            <a:r>
              <a:rPr lang="en-US" sz="1600" dirty="0">
                <a:solidFill>
                  <a:schemeClr val="tx1"/>
                </a:solidFill>
                <a:latin typeface="+mn-lt"/>
              </a:rPr>
              <a:t>Online ordering &amp; delivery</a:t>
            </a:r>
          </a:p>
          <a:p>
            <a:pPr marL="285750" indent="-285750" algn="l">
              <a:buFont typeface="Arial" pitchFamily="34" charset="0"/>
              <a:buChar char="•"/>
            </a:pPr>
            <a:r>
              <a:rPr lang="en-US" sz="1600" dirty="0">
                <a:solidFill>
                  <a:schemeClr val="tx1"/>
                </a:solidFill>
                <a:latin typeface="+mn-lt"/>
              </a:rPr>
              <a:t>Digital POS systems</a:t>
            </a:r>
          </a:p>
          <a:p>
            <a:pPr marL="285750" indent="-285750" algn="l">
              <a:buFont typeface="Arial" pitchFamily="34" charset="0"/>
              <a:buChar char="•"/>
            </a:pPr>
            <a:r>
              <a:rPr lang="en-US" sz="1600" dirty="0">
                <a:solidFill>
                  <a:schemeClr val="tx1"/>
                </a:solidFill>
                <a:latin typeface="+mn-lt"/>
              </a:rPr>
              <a:t>Data analytics</a:t>
            </a:r>
          </a:p>
          <a:p>
            <a:pPr marL="285750" indent="-285750" algn="l">
              <a:buFont typeface="Arial" pitchFamily="34" charset="0"/>
              <a:buChar char="•"/>
            </a:pPr>
            <a:r>
              <a:rPr lang="en-US" sz="1600" dirty="0">
                <a:solidFill>
                  <a:schemeClr val="tx1"/>
                </a:solidFill>
                <a:latin typeface="+mn-lt"/>
              </a:rPr>
              <a:t>Automated inventory</a:t>
            </a:r>
          </a:p>
          <a:p>
            <a:pPr marL="285750" indent="-285750" algn="l">
              <a:buFont typeface="Arial" pitchFamily="34" charset="0"/>
              <a:buChar char="•"/>
            </a:pPr>
            <a:r>
              <a:rPr lang="en-US" sz="1600" dirty="0">
                <a:solidFill>
                  <a:schemeClr val="tx1"/>
                </a:solidFill>
                <a:latin typeface="+mn-lt"/>
              </a:rPr>
              <a:t>Digital marketing</a:t>
            </a:r>
          </a:p>
          <a:p>
            <a:pPr algn="l"/>
            <a:endParaRPr lang="en-US" sz="1600" dirty="0">
              <a:solidFill>
                <a:schemeClr val="tx1"/>
              </a:solidFill>
              <a:latin typeface="+mn-lt"/>
            </a:endParaRPr>
          </a:p>
          <a:p>
            <a:pPr algn="justLow">
              <a:lnSpc>
                <a:spcPct val="150000"/>
              </a:lnSpc>
            </a:pPr>
            <a:r>
              <a:rPr lang="en-US" sz="1600" dirty="0">
                <a:solidFill>
                  <a:schemeClr val="tx1"/>
                </a:solidFill>
                <a:latin typeface="+mn-lt"/>
              </a:rPr>
              <a:t> Digitalization is driven by customer demand for convenience and efficiency. Online ordering, digital POS systems, data analytics, automated inventory, and digital marketing are now essential. For Harry </a:t>
            </a:r>
            <a:r>
              <a:rPr lang="en-US" sz="1600" dirty="0" err="1">
                <a:solidFill>
                  <a:schemeClr val="tx1"/>
                </a:solidFill>
                <a:latin typeface="+mn-lt"/>
              </a:rPr>
              <a:t>Ramsden’s</a:t>
            </a:r>
            <a:r>
              <a:rPr lang="en-US" sz="1600" dirty="0">
                <a:solidFill>
                  <a:schemeClr val="tx1"/>
                </a:solidFill>
                <a:latin typeface="+mn-lt"/>
              </a:rPr>
              <a:t>, adopting these tools is vital to remain competitive. Recruitment must target candidates with digital expertise and adaptability, ensuring transformation success and sustainable performance.</a:t>
            </a:r>
          </a:p>
          <a:p>
            <a:pPr algn="l">
              <a:lnSpc>
                <a:spcPct val="150000"/>
              </a:lnSpc>
            </a:pPr>
            <a:r>
              <a:rPr lang="en-US" sz="1600" dirty="0">
                <a:solidFill>
                  <a:schemeClr val="tx1"/>
                </a:solidFill>
                <a:latin typeface="+mn-lt"/>
              </a:rPr>
              <a:t>Citation: (Rees, 2015; Wellington, 2011)</a:t>
            </a:r>
          </a:p>
        </p:txBody>
      </p:sp>
    </p:spTree>
    <p:extLst>
      <p:ext uri="{BB962C8B-B14F-4D97-AF65-F5344CB8AC3E}">
        <p14:creationId xmlns:p14="http://schemas.microsoft.com/office/powerpoint/2010/main" val="177124286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600" b="1" dirty="0">
                <a:solidFill>
                  <a:srgbClr val="C00000"/>
                </a:solidFill>
                <a:latin typeface="+mn-lt"/>
              </a:rPr>
              <a:t>Role of the Digital Operations Manager</a:t>
            </a:r>
          </a:p>
          <a:p>
            <a:r>
              <a:rPr lang="en-US" sz="1600" dirty="0">
                <a:solidFill>
                  <a:schemeClr val="tx1"/>
                </a:solidFill>
                <a:latin typeface="+mn-lt"/>
              </a:rPr>
              <a:t> </a:t>
            </a:r>
          </a:p>
          <a:p>
            <a:pPr algn="l"/>
            <a:r>
              <a:rPr lang="en-US" sz="1600" b="1" dirty="0">
                <a:solidFill>
                  <a:schemeClr val="tx1"/>
                </a:solidFill>
                <a:latin typeface="+mn-lt"/>
              </a:rPr>
              <a:t>Highlights:</a:t>
            </a:r>
          </a:p>
          <a:p>
            <a:pPr algn="l"/>
            <a:r>
              <a:rPr lang="en-US" sz="1600" dirty="0">
                <a:solidFill>
                  <a:schemeClr val="tx1"/>
                </a:solidFill>
                <a:latin typeface="+mn-lt"/>
              </a:rPr>
              <a:t> </a:t>
            </a:r>
          </a:p>
          <a:p>
            <a:pPr algn="l"/>
            <a:r>
              <a:rPr lang="en-US" sz="1600" dirty="0">
                <a:solidFill>
                  <a:schemeClr val="tx1"/>
                </a:solidFill>
                <a:latin typeface="+mn-lt"/>
              </a:rPr>
              <a:t>• Oversees digital systems</a:t>
            </a:r>
          </a:p>
          <a:p>
            <a:pPr algn="l"/>
            <a:r>
              <a:rPr lang="en-US" sz="1600" dirty="0">
                <a:solidFill>
                  <a:schemeClr val="tx1"/>
                </a:solidFill>
                <a:latin typeface="+mn-lt"/>
              </a:rPr>
              <a:t>• Coordinates IT &amp; operations</a:t>
            </a:r>
          </a:p>
          <a:p>
            <a:pPr algn="l"/>
            <a:r>
              <a:rPr lang="en-US" sz="1600" dirty="0">
                <a:solidFill>
                  <a:schemeClr val="tx1"/>
                </a:solidFill>
                <a:latin typeface="+mn-lt"/>
              </a:rPr>
              <a:t>• Trains staff</a:t>
            </a:r>
          </a:p>
          <a:p>
            <a:pPr algn="l"/>
            <a:r>
              <a:rPr lang="en-US" sz="1600" dirty="0">
                <a:solidFill>
                  <a:schemeClr val="tx1"/>
                </a:solidFill>
                <a:latin typeface="+mn-lt"/>
              </a:rPr>
              <a:t>• Ensures compliance</a:t>
            </a:r>
          </a:p>
          <a:p>
            <a:pPr algn="l"/>
            <a:r>
              <a:rPr lang="en-US" sz="1600" dirty="0">
                <a:solidFill>
                  <a:schemeClr val="tx1"/>
                </a:solidFill>
                <a:latin typeface="+mn-lt"/>
              </a:rPr>
              <a:t>  </a:t>
            </a:r>
          </a:p>
          <a:p>
            <a:pPr algn="l"/>
            <a:r>
              <a:rPr lang="en-US" sz="1600" dirty="0">
                <a:solidFill>
                  <a:schemeClr val="tx1"/>
                </a:solidFill>
                <a:latin typeface="+mn-lt"/>
              </a:rPr>
              <a:t>The Digital Operations Manager oversees digital systems, coordinates IT and operations, trains staff, and ensures compliance with data protection. This role bridges technology and people, ensuring adoption and integration. Recruitment must identify candidates with technical expertise and interpersonal skills, reflecting competency frameworks and person‑job fit principles.</a:t>
            </a:r>
          </a:p>
          <a:p>
            <a:pPr algn="l"/>
            <a:r>
              <a:rPr lang="en-US" sz="1600" dirty="0">
                <a:solidFill>
                  <a:schemeClr val="tx1"/>
                </a:solidFill>
                <a:latin typeface="+mn-lt"/>
              </a:rPr>
              <a:t>Citation: (Armstrong, 2020; </a:t>
            </a:r>
            <a:r>
              <a:rPr lang="en-US" sz="1600" dirty="0" err="1">
                <a:solidFill>
                  <a:schemeClr val="tx1"/>
                </a:solidFill>
                <a:latin typeface="+mn-lt"/>
              </a:rPr>
              <a:t>Leatherbarrow</a:t>
            </a:r>
            <a:r>
              <a:rPr lang="en-US" sz="1600" dirty="0">
                <a:solidFill>
                  <a:schemeClr val="tx1"/>
                </a:solidFill>
                <a:latin typeface="+mn-lt"/>
              </a:rPr>
              <a:t> &amp; Fletcher, 2014)</a:t>
            </a:r>
          </a:p>
          <a:p>
            <a:pPr algn="l"/>
            <a:r>
              <a:rPr lang="en-US" sz="1600" dirty="0">
                <a:solidFill>
                  <a:schemeClr val="tx1"/>
                </a:solidFill>
                <a:latin typeface="+mn-lt"/>
              </a:rPr>
              <a:t> </a:t>
            </a:r>
          </a:p>
        </p:txBody>
      </p:sp>
    </p:spTree>
    <p:extLst>
      <p:ext uri="{BB962C8B-B14F-4D97-AF65-F5344CB8AC3E}">
        <p14:creationId xmlns:p14="http://schemas.microsoft.com/office/powerpoint/2010/main" val="22628581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800" b="1" dirty="0">
                <a:solidFill>
                  <a:srgbClr val="C00000"/>
                </a:solidFill>
                <a:latin typeface="+mn-lt"/>
              </a:rPr>
              <a:t>Job Vacancy: Requirements &amp; Qualifications</a:t>
            </a:r>
          </a:p>
          <a:p>
            <a:pPr algn="l"/>
            <a:r>
              <a:rPr lang="en-US" sz="1600" dirty="0">
                <a:solidFill>
                  <a:schemeClr val="tx1"/>
                </a:solidFill>
                <a:latin typeface="+mn-lt"/>
              </a:rPr>
              <a:t> </a:t>
            </a:r>
          </a:p>
          <a:p>
            <a:pPr algn="l"/>
            <a:r>
              <a:rPr lang="en-US" sz="1600" dirty="0">
                <a:solidFill>
                  <a:schemeClr val="tx1"/>
                </a:solidFill>
                <a:latin typeface="+mn-lt"/>
              </a:rPr>
              <a:t>Highlights:</a:t>
            </a:r>
          </a:p>
          <a:p>
            <a:pPr algn="l"/>
            <a:r>
              <a:rPr lang="en-US" sz="1600" dirty="0">
                <a:solidFill>
                  <a:schemeClr val="tx1"/>
                </a:solidFill>
                <a:latin typeface="+mn-lt"/>
              </a:rPr>
              <a:t> </a:t>
            </a:r>
          </a:p>
          <a:p>
            <a:pPr algn="l"/>
            <a:r>
              <a:rPr lang="en-US" sz="1600" dirty="0">
                <a:solidFill>
                  <a:schemeClr val="tx1"/>
                </a:solidFill>
                <a:latin typeface="+mn-lt"/>
              </a:rPr>
              <a:t>• Degree in Business/IT/Digital Ops</a:t>
            </a:r>
          </a:p>
          <a:p>
            <a:pPr algn="l"/>
            <a:r>
              <a:rPr lang="en-US" sz="1600" dirty="0">
                <a:solidFill>
                  <a:schemeClr val="tx1"/>
                </a:solidFill>
                <a:latin typeface="+mn-lt"/>
              </a:rPr>
              <a:t>• Hospitality technology experience</a:t>
            </a:r>
          </a:p>
          <a:p>
            <a:pPr algn="l"/>
            <a:r>
              <a:rPr lang="en-US" sz="1600" dirty="0">
                <a:solidFill>
                  <a:schemeClr val="tx1"/>
                </a:solidFill>
                <a:latin typeface="+mn-lt"/>
              </a:rPr>
              <a:t>• Analytical skills &amp; POS/CRM/ERP knowledge</a:t>
            </a:r>
          </a:p>
          <a:p>
            <a:pPr algn="l"/>
            <a:r>
              <a:rPr lang="en-US" sz="1600" dirty="0">
                <a:solidFill>
                  <a:schemeClr val="tx1"/>
                </a:solidFill>
                <a:latin typeface="+mn-lt"/>
              </a:rPr>
              <a:t> </a:t>
            </a:r>
          </a:p>
          <a:p>
            <a:pPr algn="l"/>
            <a:endParaRPr lang="en-US" sz="1600" dirty="0">
              <a:solidFill>
                <a:schemeClr val="tx1"/>
              </a:solidFill>
              <a:latin typeface="+mn-lt"/>
            </a:endParaRPr>
          </a:p>
          <a:p>
            <a:pPr algn="just"/>
            <a:r>
              <a:rPr lang="en-US" sz="1600" dirty="0">
                <a:solidFill>
                  <a:schemeClr val="tx1"/>
                </a:solidFill>
                <a:latin typeface="+mn-lt"/>
              </a:rPr>
              <a:t> Harry </a:t>
            </a:r>
            <a:r>
              <a:rPr lang="en-US" sz="1600" dirty="0" err="1">
                <a:solidFill>
                  <a:schemeClr val="tx1"/>
                </a:solidFill>
                <a:latin typeface="+mn-lt"/>
              </a:rPr>
              <a:t>Ramsden’s</a:t>
            </a:r>
            <a:r>
              <a:rPr lang="en-US" sz="1600" dirty="0">
                <a:solidFill>
                  <a:schemeClr val="tx1"/>
                </a:solidFill>
                <a:latin typeface="+mn-lt"/>
              </a:rPr>
              <a:t> seeks a Digital Operations Manager to lead its digitalization strategy. The successful candidate will hold a degree in Business, IT, or Digital Operations, with proven experience in hospitality technology. Strong analytical and problem‑solving skills are essential, alongside knowledge of POS, CRM, and ERP systems. Candidates must demonstrate excellent communication and change‑management skills to train staff and ensure adoption of new systems.</a:t>
            </a:r>
          </a:p>
          <a:p>
            <a:pPr algn="l"/>
            <a:r>
              <a:rPr lang="en-US" sz="1600" dirty="0">
                <a:solidFill>
                  <a:schemeClr val="tx1"/>
                </a:solidFill>
                <a:latin typeface="+mn-lt"/>
              </a:rPr>
              <a:t>Citation: (Armstrong, 2020; Mullins, 2019)</a:t>
            </a:r>
          </a:p>
          <a:p>
            <a:pPr algn="l"/>
            <a:r>
              <a:rPr lang="en-US" sz="1600" dirty="0">
                <a:solidFill>
                  <a:schemeClr val="tx1"/>
                </a:solidFill>
                <a:latin typeface="+mn-lt"/>
              </a:rPr>
              <a:t> </a:t>
            </a:r>
          </a:p>
        </p:txBody>
      </p:sp>
    </p:spTree>
    <p:extLst>
      <p:ext uri="{BB962C8B-B14F-4D97-AF65-F5344CB8AC3E}">
        <p14:creationId xmlns:p14="http://schemas.microsoft.com/office/powerpoint/2010/main" val="22628581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800" b="1" dirty="0">
                <a:solidFill>
                  <a:srgbClr val="C00000"/>
                </a:solidFill>
                <a:latin typeface="+mn-lt"/>
              </a:rPr>
              <a:t>Job Vacancy: Benefits &amp; Role Impact</a:t>
            </a:r>
          </a:p>
          <a:p>
            <a:pPr algn="l"/>
            <a:r>
              <a:rPr lang="en-US" sz="1800" b="1" dirty="0">
                <a:solidFill>
                  <a:schemeClr val="tx1"/>
                </a:solidFill>
                <a:latin typeface="+mn-lt"/>
              </a:rPr>
              <a:t> </a:t>
            </a:r>
          </a:p>
          <a:p>
            <a:pPr algn="l"/>
            <a:r>
              <a:rPr lang="en-US" sz="1800" b="1" dirty="0">
                <a:solidFill>
                  <a:schemeClr val="tx1"/>
                </a:solidFill>
                <a:latin typeface="+mn-lt"/>
              </a:rPr>
              <a:t>Highlights:</a:t>
            </a:r>
          </a:p>
          <a:p>
            <a:pPr algn="l"/>
            <a:r>
              <a:rPr lang="en-US" sz="1800" dirty="0">
                <a:solidFill>
                  <a:schemeClr val="tx1"/>
                </a:solidFill>
                <a:latin typeface="+mn-lt"/>
              </a:rPr>
              <a:t> </a:t>
            </a:r>
          </a:p>
          <a:p>
            <a:pPr algn="l"/>
            <a:r>
              <a:rPr lang="en-US" sz="1800" dirty="0">
                <a:solidFill>
                  <a:schemeClr val="tx1"/>
                </a:solidFill>
                <a:latin typeface="+mn-lt"/>
              </a:rPr>
              <a:t>• Responsibilities: lead systems, train staff, ensure compliance</a:t>
            </a:r>
          </a:p>
          <a:p>
            <a:pPr algn="l"/>
            <a:r>
              <a:rPr lang="en-US" sz="1800" dirty="0">
                <a:solidFill>
                  <a:schemeClr val="tx1"/>
                </a:solidFill>
                <a:latin typeface="+mn-lt"/>
              </a:rPr>
              <a:t>• Benefits: salary, career growth, training</a:t>
            </a:r>
          </a:p>
          <a:p>
            <a:pPr algn="l"/>
            <a:r>
              <a:rPr lang="en-US" sz="1800" dirty="0">
                <a:solidFill>
                  <a:schemeClr val="tx1"/>
                </a:solidFill>
                <a:latin typeface="+mn-lt"/>
              </a:rPr>
              <a:t>• Impact: drive transformation, efficiency, sustainability</a:t>
            </a:r>
          </a:p>
          <a:p>
            <a:pPr algn="l"/>
            <a:r>
              <a:rPr lang="en-US" sz="1800" dirty="0">
                <a:solidFill>
                  <a:schemeClr val="tx1"/>
                </a:solidFill>
                <a:latin typeface="+mn-lt"/>
              </a:rPr>
              <a:t> </a:t>
            </a:r>
          </a:p>
          <a:p>
            <a:pPr algn="l"/>
            <a:r>
              <a:rPr lang="en-US" sz="1800" dirty="0">
                <a:solidFill>
                  <a:schemeClr val="tx1"/>
                </a:solidFill>
                <a:latin typeface="+mn-lt"/>
              </a:rPr>
              <a:t> </a:t>
            </a:r>
          </a:p>
          <a:p>
            <a:pPr algn="l"/>
            <a:r>
              <a:rPr lang="en-US" sz="1800" dirty="0">
                <a:solidFill>
                  <a:schemeClr val="tx1"/>
                </a:solidFill>
                <a:latin typeface="+mn-lt"/>
              </a:rPr>
              <a:t>The Digital Operations Manager will oversee implementation of digital systems, coordinate IT and operations, and ensure compliance with data protection. Benefits include a competitive salary, opportunities for career growth, and access to training </a:t>
            </a:r>
            <a:r>
              <a:rPr lang="en-US" sz="1800" dirty="0" err="1">
                <a:solidFill>
                  <a:schemeClr val="tx1"/>
                </a:solidFill>
                <a:latin typeface="+mn-lt"/>
              </a:rPr>
              <a:t>programmes</a:t>
            </a:r>
            <a:r>
              <a:rPr lang="en-US" sz="1800" dirty="0">
                <a:solidFill>
                  <a:schemeClr val="tx1"/>
                </a:solidFill>
                <a:latin typeface="+mn-lt"/>
              </a:rPr>
              <a:t>. The role offers significant impact: driving transformation, improving efficiency, and supporting sustainable business performance.</a:t>
            </a:r>
          </a:p>
          <a:p>
            <a:pPr algn="l"/>
            <a:r>
              <a:rPr lang="en-US" sz="1800" dirty="0">
                <a:solidFill>
                  <a:schemeClr val="tx1"/>
                </a:solidFill>
                <a:latin typeface="+mn-lt"/>
              </a:rPr>
              <a:t>Citation: (Hutchinson &amp; CIPD, 2013)</a:t>
            </a:r>
          </a:p>
          <a:p>
            <a:pPr algn="l"/>
            <a:r>
              <a:rPr lang="en-US" sz="1800" dirty="0">
                <a:solidFill>
                  <a:schemeClr val="tx1"/>
                </a:solidFill>
                <a:latin typeface="+mn-lt"/>
              </a:rPr>
              <a:t> </a:t>
            </a:r>
          </a:p>
        </p:txBody>
      </p:sp>
    </p:spTree>
    <p:extLst>
      <p:ext uri="{BB962C8B-B14F-4D97-AF65-F5344CB8AC3E}">
        <p14:creationId xmlns:p14="http://schemas.microsoft.com/office/powerpoint/2010/main" val="22628581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rmAutofit/>
          </a:bodyPr>
          <a:lstStyle/>
          <a:p>
            <a:r>
              <a:rPr lang="en-US" sz="1600" b="1" dirty="0">
                <a:solidFill>
                  <a:srgbClr val="C00000"/>
                </a:solidFill>
                <a:latin typeface="+mn-lt"/>
              </a:rPr>
              <a:t>Workforce Planning</a:t>
            </a:r>
          </a:p>
          <a:p>
            <a:pPr algn="l"/>
            <a:r>
              <a:rPr lang="en-US" sz="1600" b="1" dirty="0">
                <a:solidFill>
                  <a:schemeClr val="tx1"/>
                </a:solidFill>
                <a:latin typeface="+mn-lt"/>
              </a:rPr>
              <a:t> </a:t>
            </a:r>
          </a:p>
          <a:p>
            <a:pPr algn="l"/>
            <a:r>
              <a:rPr lang="en-US" sz="1600" b="1" dirty="0">
                <a:solidFill>
                  <a:schemeClr val="tx1"/>
                </a:solidFill>
                <a:latin typeface="+mn-lt"/>
              </a:rPr>
              <a:t>Highlights:</a:t>
            </a:r>
          </a:p>
          <a:p>
            <a:pPr algn="l"/>
            <a:r>
              <a:rPr lang="en-US" sz="1600" dirty="0">
                <a:solidFill>
                  <a:schemeClr val="tx1"/>
                </a:solidFill>
                <a:latin typeface="+mn-lt"/>
              </a:rPr>
              <a:t> </a:t>
            </a:r>
          </a:p>
          <a:p>
            <a:pPr algn="l"/>
            <a:r>
              <a:rPr lang="en-US" sz="1600" dirty="0">
                <a:solidFill>
                  <a:schemeClr val="tx1"/>
                </a:solidFill>
                <a:latin typeface="+mn-lt"/>
              </a:rPr>
              <a:t>• Identify skills gaps</a:t>
            </a:r>
          </a:p>
          <a:p>
            <a:pPr algn="l"/>
            <a:r>
              <a:rPr lang="en-US" sz="1600" dirty="0">
                <a:solidFill>
                  <a:schemeClr val="tx1"/>
                </a:solidFill>
                <a:latin typeface="+mn-lt"/>
              </a:rPr>
              <a:t>• Align recruitment with goals</a:t>
            </a:r>
          </a:p>
          <a:p>
            <a:pPr algn="l"/>
            <a:r>
              <a:rPr lang="en-US" sz="1600" dirty="0">
                <a:solidFill>
                  <a:schemeClr val="tx1"/>
                </a:solidFill>
                <a:latin typeface="+mn-lt"/>
              </a:rPr>
              <a:t>• Forecast future needs</a:t>
            </a:r>
          </a:p>
          <a:p>
            <a:pPr algn="l"/>
            <a:r>
              <a:rPr lang="en-US" sz="1600" dirty="0">
                <a:solidFill>
                  <a:schemeClr val="tx1"/>
                </a:solidFill>
                <a:latin typeface="+mn-lt"/>
              </a:rPr>
              <a:t> </a:t>
            </a:r>
          </a:p>
          <a:p>
            <a:pPr algn="l"/>
            <a:r>
              <a:rPr lang="en-US" sz="1600" dirty="0">
                <a:solidFill>
                  <a:schemeClr val="tx1"/>
                </a:solidFill>
                <a:latin typeface="+mn-lt"/>
              </a:rPr>
              <a:t> </a:t>
            </a:r>
          </a:p>
          <a:p>
            <a:pPr algn="l">
              <a:lnSpc>
                <a:spcPct val="150000"/>
              </a:lnSpc>
            </a:pPr>
            <a:r>
              <a:rPr lang="en-US" sz="1600" dirty="0">
                <a:solidFill>
                  <a:schemeClr val="tx1"/>
                </a:solidFill>
                <a:latin typeface="+mn-lt"/>
              </a:rPr>
              <a:t>Workforce planning identifies digital skills gaps and aligns recruitment with transformation goals. For Harry </a:t>
            </a:r>
            <a:r>
              <a:rPr lang="en-US" sz="1600" dirty="0" err="1">
                <a:solidFill>
                  <a:schemeClr val="tx1"/>
                </a:solidFill>
                <a:latin typeface="+mn-lt"/>
              </a:rPr>
              <a:t>Ramsden’s</a:t>
            </a:r>
            <a:r>
              <a:rPr lang="en-US" sz="1600" dirty="0">
                <a:solidFill>
                  <a:schemeClr val="tx1"/>
                </a:solidFill>
                <a:latin typeface="+mn-lt"/>
              </a:rPr>
              <a:t>, planning ensures strategic rather than reactive hiring. It reflects HR’s role in forecasting future needs and maintaining workforce flexibility, consistent with module emphasis on HR planning processes.</a:t>
            </a:r>
          </a:p>
          <a:p>
            <a:pPr algn="l">
              <a:lnSpc>
                <a:spcPct val="150000"/>
              </a:lnSpc>
            </a:pPr>
            <a:r>
              <a:rPr lang="en-US" sz="1600" dirty="0">
                <a:solidFill>
                  <a:schemeClr val="tx1"/>
                </a:solidFill>
                <a:latin typeface="+mn-lt"/>
              </a:rPr>
              <a:t>Citation: (Armstrong, 2020; Rees, 2015)</a:t>
            </a:r>
          </a:p>
          <a:p>
            <a:pPr algn="l"/>
            <a:r>
              <a:rPr lang="en-US" sz="1600" dirty="0">
                <a:solidFill>
                  <a:schemeClr val="tx1"/>
                </a:solidFill>
                <a:latin typeface="+mn-lt"/>
              </a:rPr>
              <a:t> </a:t>
            </a:r>
          </a:p>
        </p:txBody>
      </p:sp>
    </p:spTree>
    <p:extLst>
      <p:ext uri="{BB962C8B-B14F-4D97-AF65-F5344CB8AC3E}">
        <p14:creationId xmlns:p14="http://schemas.microsoft.com/office/powerpoint/2010/main" val="22628581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rmAutofit/>
          </a:bodyPr>
          <a:lstStyle/>
          <a:p>
            <a:r>
              <a:rPr lang="en-US" sz="1800" b="1" dirty="0">
                <a:solidFill>
                  <a:srgbClr val="C00000"/>
                </a:solidFill>
                <a:latin typeface="+mn-lt"/>
              </a:rPr>
              <a:t>Job Analysis</a:t>
            </a:r>
          </a:p>
          <a:p>
            <a:pPr algn="l"/>
            <a:r>
              <a:rPr lang="en-US" sz="1800" dirty="0">
                <a:solidFill>
                  <a:schemeClr val="tx1"/>
                </a:solidFill>
                <a:latin typeface="+mn-lt"/>
              </a:rPr>
              <a:t> </a:t>
            </a:r>
          </a:p>
          <a:p>
            <a:pPr algn="l"/>
            <a:r>
              <a:rPr lang="en-US" sz="1800" b="1" dirty="0">
                <a:solidFill>
                  <a:schemeClr val="tx1"/>
                </a:solidFill>
                <a:latin typeface="+mn-lt"/>
              </a:rPr>
              <a:t>Highlights:</a:t>
            </a:r>
          </a:p>
          <a:p>
            <a:pPr algn="l"/>
            <a:r>
              <a:rPr lang="en-US" sz="1600" dirty="0">
                <a:solidFill>
                  <a:schemeClr val="tx1"/>
                </a:solidFill>
                <a:latin typeface="+mn-lt"/>
              </a:rPr>
              <a:t> </a:t>
            </a:r>
          </a:p>
          <a:p>
            <a:pPr algn="l"/>
            <a:r>
              <a:rPr lang="en-US" sz="1600" dirty="0">
                <a:solidFill>
                  <a:schemeClr val="tx1"/>
                </a:solidFill>
                <a:latin typeface="+mn-lt"/>
              </a:rPr>
              <a:t>• Define responsibilities</a:t>
            </a:r>
          </a:p>
          <a:p>
            <a:pPr algn="l"/>
            <a:r>
              <a:rPr lang="en-US" sz="1600" dirty="0">
                <a:solidFill>
                  <a:schemeClr val="tx1"/>
                </a:solidFill>
                <a:latin typeface="+mn-lt"/>
              </a:rPr>
              <a:t>• Clarify qualifications</a:t>
            </a:r>
          </a:p>
          <a:p>
            <a:pPr algn="l"/>
            <a:r>
              <a:rPr lang="en-US" sz="1600" dirty="0">
                <a:solidFill>
                  <a:schemeClr val="tx1"/>
                </a:solidFill>
                <a:latin typeface="+mn-lt"/>
              </a:rPr>
              <a:t>• Ensure fairness</a:t>
            </a:r>
          </a:p>
          <a:p>
            <a:pPr algn="l"/>
            <a:r>
              <a:rPr lang="en-US" sz="1600" dirty="0">
                <a:solidFill>
                  <a:schemeClr val="tx1"/>
                </a:solidFill>
                <a:latin typeface="+mn-lt"/>
              </a:rPr>
              <a:t> </a:t>
            </a:r>
          </a:p>
          <a:p>
            <a:pPr algn="l"/>
            <a:r>
              <a:rPr lang="en-US" sz="1600" dirty="0">
                <a:solidFill>
                  <a:schemeClr val="tx1"/>
                </a:solidFill>
                <a:latin typeface="+mn-lt"/>
              </a:rPr>
              <a:t> Job analysis defines responsibilities and qualifications, ensuring fairness and transparency. </a:t>
            </a:r>
          </a:p>
          <a:p>
            <a:pPr algn="l"/>
            <a:r>
              <a:rPr lang="en-US" sz="1600" dirty="0">
                <a:solidFill>
                  <a:schemeClr val="tx1"/>
                </a:solidFill>
                <a:latin typeface="+mn-lt"/>
              </a:rPr>
              <a:t>It clarifies what is assessed and supports validity. For the Digital Operations Manager, analysis ensures consistent evaluation.</a:t>
            </a:r>
          </a:p>
          <a:p>
            <a:pPr algn="l"/>
            <a:r>
              <a:rPr lang="en-US" sz="1600" dirty="0">
                <a:solidFill>
                  <a:schemeClr val="tx1"/>
                </a:solidFill>
                <a:latin typeface="+mn-lt"/>
              </a:rPr>
              <a:t>Citation: (</a:t>
            </a:r>
            <a:r>
              <a:rPr lang="en-US" sz="1600" dirty="0" err="1">
                <a:solidFill>
                  <a:schemeClr val="tx1"/>
                </a:solidFill>
                <a:latin typeface="+mn-lt"/>
              </a:rPr>
              <a:t>Leatherbarrow</a:t>
            </a:r>
            <a:r>
              <a:rPr lang="en-US" sz="1600" dirty="0">
                <a:solidFill>
                  <a:schemeClr val="tx1"/>
                </a:solidFill>
                <a:latin typeface="+mn-lt"/>
              </a:rPr>
              <a:t> &amp; Fletcher, 2014)</a:t>
            </a:r>
          </a:p>
          <a:p>
            <a:pPr algn="l"/>
            <a:r>
              <a:rPr lang="en-US" sz="1600" dirty="0">
                <a:solidFill>
                  <a:schemeClr val="tx1"/>
                </a:solidFill>
                <a:latin typeface="+mn-lt"/>
              </a:rPr>
              <a:t> </a:t>
            </a:r>
          </a:p>
        </p:txBody>
      </p:sp>
    </p:spTree>
    <p:extLst>
      <p:ext uri="{BB962C8B-B14F-4D97-AF65-F5344CB8AC3E}">
        <p14:creationId xmlns:p14="http://schemas.microsoft.com/office/powerpoint/2010/main" val="22628581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rmAutofit/>
          </a:bodyPr>
          <a:lstStyle/>
          <a:p>
            <a:r>
              <a:rPr lang="en-US" sz="1800" b="1" dirty="0">
                <a:solidFill>
                  <a:srgbClr val="C00000"/>
                </a:solidFill>
                <a:latin typeface="+mn-lt"/>
              </a:rPr>
              <a:t>Job Description &amp; Person Specification</a:t>
            </a:r>
          </a:p>
          <a:p>
            <a:pPr algn="l"/>
            <a:r>
              <a:rPr lang="en-US" sz="1800" b="1" dirty="0">
                <a:solidFill>
                  <a:schemeClr val="tx1"/>
                </a:solidFill>
                <a:latin typeface="+mn-lt"/>
              </a:rPr>
              <a:t> </a:t>
            </a:r>
          </a:p>
          <a:p>
            <a:pPr algn="l"/>
            <a:r>
              <a:rPr lang="en-US" sz="1800" b="1" dirty="0">
                <a:solidFill>
                  <a:schemeClr val="tx1"/>
                </a:solidFill>
                <a:latin typeface="+mn-lt"/>
              </a:rPr>
              <a:t>Highlights:</a:t>
            </a:r>
          </a:p>
          <a:p>
            <a:pPr algn="l"/>
            <a:r>
              <a:rPr lang="en-US" sz="1600" dirty="0">
                <a:solidFill>
                  <a:schemeClr val="tx1"/>
                </a:solidFill>
                <a:latin typeface="+mn-lt"/>
              </a:rPr>
              <a:t> </a:t>
            </a:r>
          </a:p>
          <a:p>
            <a:pPr algn="l"/>
            <a:r>
              <a:rPr lang="en-US" sz="1600" dirty="0">
                <a:solidFill>
                  <a:schemeClr val="tx1"/>
                </a:solidFill>
                <a:latin typeface="+mn-lt"/>
              </a:rPr>
              <a:t>• Essential </a:t>
            </a:r>
            <a:r>
              <a:rPr lang="en-US" sz="1600" dirty="0" err="1">
                <a:solidFill>
                  <a:schemeClr val="tx1"/>
                </a:solidFill>
                <a:latin typeface="+mn-lt"/>
              </a:rPr>
              <a:t>vs</a:t>
            </a:r>
            <a:r>
              <a:rPr lang="en-US" sz="1600" dirty="0">
                <a:solidFill>
                  <a:schemeClr val="tx1"/>
                </a:solidFill>
                <a:latin typeface="+mn-lt"/>
              </a:rPr>
              <a:t> desirable criteria</a:t>
            </a:r>
          </a:p>
          <a:p>
            <a:pPr algn="l"/>
            <a:r>
              <a:rPr lang="en-US" sz="1600" dirty="0">
                <a:solidFill>
                  <a:schemeClr val="tx1"/>
                </a:solidFill>
                <a:latin typeface="+mn-lt"/>
              </a:rPr>
              <a:t>• Guides interview design</a:t>
            </a:r>
          </a:p>
          <a:p>
            <a:pPr algn="l"/>
            <a:r>
              <a:rPr lang="en-US" sz="1600" dirty="0">
                <a:solidFill>
                  <a:schemeClr val="tx1"/>
                </a:solidFill>
                <a:latin typeface="+mn-lt"/>
              </a:rPr>
              <a:t>• Attracts suitable candidates</a:t>
            </a:r>
          </a:p>
          <a:p>
            <a:pPr algn="l"/>
            <a:r>
              <a:rPr lang="en-US" sz="1600" dirty="0">
                <a:solidFill>
                  <a:schemeClr val="tx1"/>
                </a:solidFill>
                <a:latin typeface="+mn-lt"/>
              </a:rPr>
              <a:t> </a:t>
            </a:r>
          </a:p>
          <a:p>
            <a:pPr algn="l"/>
            <a:r>
              <a:rPr lang="en-US" sz="1600" dirty="0">
                <a:solidFill>
                  <a:schemeClr val="tx1"/>
                </a:solidFill>
                <a:latin typeface="+mn-lt"/>
              </a:rPr>
              <a:t> </a:t>
            </a:r>
          </a:p>
          <a:p>
            <a:pPr algn="l"/>
            <a:r>
              <a:rPr lang="en-US" sz="1600" dirty="0">
                <a:solidFill>
                  <a:schemeClr val="tx1"/>
                </a:solidFill>
                <a:latin typeface="+mn-lt"/>
              </a:rPr>
              <a:t>The job description outlines responsibilities; the person specification lists essential and desirable criteria. Essential: degree and digital systems experience. Desirable: hospitality background. These documents guide interview design and candidate evaluation, ensuring consistency and fairness.</a:t>
            </a:r>
          </a:p>
          <a:p>
            <a:pPr algn="l"/>
            <a:r>
              <a:rPr lang="en-US" sz="1600" dirty="0">
                <a:solidFill>
                  <a:schemeClr val="tx1"/>
                </a:solidFill>
                <a:latin typeface="+mn-lt"/>
              </a:rPr>
              <a:t>Citation: (Armstrong, 2020; Mullins, 2019)</a:t>
            </a:r>
          </a:p>
          <a:p>
            <a:pPr algn="l"/>
            <a:r>
              <a:rPr lang="en-US" sz="1600" dirty="0">
                <a:solidFill>
                  <a:schemeClr val="tx1"/>
                </a:solidFill>
                <a:latin typeface="+mn-lt"/>
              </a:rPr>
              <a:t> </a:t>
            </a:r>
          </a:p>
          <a:p>
            <a:pPr algn="l"/>
            <a:r>
              <a:rPr lang="en-US" sz="1600" dirty="0">
                <a:solidFill>
                  <a:schemeClr val="tx1"/>
                </a:solidFill>
                <a:latin typeface="+mn-lt"/>
              </a:rPr>
              <a:t> </a:t>
            </a:r>
          </a:p>
        </p:txBody>
      </p:sp>
    </p:spTree>
    <p:extLst>
      <p:ext uri="{BB962C8B-B14F-4D97-AF65-F5344CB8AC3E}">
        <p14:creationId xmlns:p14="http://schemas.microsoft.com/office/powerpoint/2010/main" val="22628581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rmAutofit/>
          </a:bodyPr>
          <a:lstStyle/>
          <a:p>
            <a:r>
              <a:rPr lang="en-US" sz="1800" b="1" dirty="0">
                <a:solidFill>
                  <a:srgbClr val="C00000"/>
                </a:solidFill>
                <a:latin typeface="+mn-lt"/>
              </a:rPr>
              <a:t>Advertising &amp; Attraction</a:t>
            </a:r>
          </a:p>
          <a:p>
            <a:pPr algn="l"/>
            <a:r>
              <a:rPr lang="en-US" sz="1800" b="1" dirty="0">
                <a:solidFill>
                  <a:schemeClr val="tx1"/>
                </a:solidFill>
                <a:latin typeface="+mn-lt"/>
              </a:rPr>
              <a:t> </a:t>
            </a:r>
          </a:p>
          <a:p>
            <a:pPr algn="l"/>
            <a:r>
              <a:rPr lang="en-US" sz="1800" b="1" dirty="0">
                <a:solidFill>
                  <a:schemeClr val="tx1"/>
                </a:solidFill>
                <a:latin typeface="+mn-lt"/>
              </a:rPr>
              <a:t>Highlights:</a:t>
            </a:r>
          </a:p>
          <a:p>
            <a:pPr algn="l"/>
            <a:r>
              <a:rPr lang="en-US" sz="1600" dirty="0">
                <a:solidFill>
                  <a:schemeClr val="tx1"/>
                </a:solidFill>
                <a:latin typeface="+mn-lt"/>
              </a:rPr>
              <a:t> </a:t>
            </a:r>
          </a:p>
          <a:p>
            <a:pPr algn="l"/>
            <a:r>
              <a:rPr lang="en-US" sz="1600" dirty="0">
                <a:solidFill>
                  <a:schemeClr val="tx1"/>
                </a:solidFill>
                <a:latin typeface="+mn-lt"/>
              </a:rPr>
              <a:t>• LinkedIn, Indeed, job boards</a:t>
            </a:r>
          </a:p>
          <a:p>
            <a:pPr algn="l"/>
            <a:r>
              <a:rPr lang="en-US" sz="1600" dirty="0">
                <a:solidFill>
                  <a:schemeClr val="tx1"/>
                </a:solidFill>
                <a:latin typeface="+mn-lt"/>
              </a:rPr>
              <a:t>• Employer branding</a:t>
            </a:r>
          </a:p>
          <a:p>
            <a:pPr algn="l"/>
            <a:r>
              <a:rPr lang="en-US" sz="1600" dirty="0">
                <a:solidFill>
                  <a:schemeClr val="tx1"/>
                </a:solidFill>
                <a:latin typeface="+mn-lt"/>
              </a:rPr>
              <a:t>• Target digital expertise</a:t>
            </a:r>
          </a:p>
          <a:p>
            <a:pPr algn="l"/>
            <a:r>
              <a:rPr lang="en-US" sz="1600" dirty="0">
                <a:solidFill>
                  <a:schemeClr val="tx1"/>
                </a:solidFill>
                <a:latin typeface="+mn-lt"/>
              </a:rPr>
              <a:t> </a:t>
            </a:r>
          </a:p>
          <a:p>
            <a:pPr algn="l"/>
            <a:r>
              <a:rPr lang="en-US" sz="1600" dirty="0">
                <a:solidFill>
                  <a:schemeClr val="tx1"/>
                </a:solidFill>
                <a:latin typeface="+mn-lt"/>
              </a:rPr>
              <a:t> Advertising must target candidates with digital expertise. Platforms such as LinkedIn and hospitality job boards are effective. Employer branding highlighting </a:t>
            </a:r>
            <a:r>
              <a:rPr lang="en-US" sz="1600" dirty="0" err="1">
                <a:solidFill>
                  <a:schemeClr val="tx1"/>
                </a:solidFill>
                <a:latin typeface="+mn-lt"/>
              </a:rPr>
              <a:t>digitalisation</a:t>
            </a:r>
            <a:r>
              <a:rPr lang="en-US" sz="1600" dirty="0">
                <a:solidFill>
                  <a:schemeClr val="tx1"/>
                </a:solidFill>
                <a:latin typeface="+mn-lt"/>
              </a:rPr>
              <a:t> attracts motivated candidates.</a:t>
            </a:r>
          </a:p>
          <a:p>
            <a:pPr algn="l"/>
            <a:r>
              <a:rPr lang="en-US" sz="1600" dirty="0">
                <a:solidFill>
                  <a:schemeClr val="tx1"/>
                </a:solidFill>
                <a:latin typeface="+mn-lt"/>
              </a:rPr>
              <a:t>Citation: (Hutchinson &amp; CIPD, 2013)</a:t>
            </a:r>
          </a:p>
          <a:p>
            <a:pPr algn="l"/>
            <a:r>
              <a:rPr lang="en-US" sz="1600" dirty="0">
                <a:solidFill>
                  <a:schemeClr val="tx1"/>
                </a:solidFill>
                <a:latin typeface="+mn-lt"/>
              </a:rPr>
              <a:t> </a:t>
            </a:r>
          </a:p>
          <a:p>
            <a:pPr algn="l"/>
            <a:r>
              <a:rPr lang="en-US" sz="1600" dirty="0">
                <a:solidFill>
                  <a:schemeClr val="tx1"/>
                </a:solidFill>
                <a:latin typeface="+mn-lt"/>
              </a:rPr>
              <a:t> </a:t>
            </a:r>
          </a:p>
        </p:txBody>
      </p:sp>
    </p:spTree>
    <p:extLst>
      <p:ext uri="{BB962C8B-B14F-4D97-AF65-F5344CB8AC3E}">
        <p14:creationId xmlns:p14="http://schemas.microsoft.com/office/powerpoint/2010/main" val="22628581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800" b="1" dirty="0">
                <a:solidFill>
                  <a:srgbClr val="C00000"/>
                </a:solidFill>
                <a:latin typeface="+mn-lt"/>
              </a:rPr>
              <a:t>Shortlisting</a:t>
            </a:r>
          </a:p>
          <a:p>
            <a:pPr algn="l"/>
            <a:r>
              <a:rPr lang="en-US" sz="1800" b="1" dirty="0">
                <a:solidFill>
                  <a:schemeClr val="tx1"/>
                </a:solidFill>
                <a:latin typeface="+mn-lt"/>
              </a:rPr>
              <a:t> </a:t>
            </a:r>
          </a:p>
          <a:p>
            <a:pPr algn="l"/>
            <a:r>
              <a:rPr lang="en-US" sz="1800" b="1" dirty="0">
                <a:solidFill>
                  <a:schemeClr val="tx1"/>
                </a:solidFill>
                <a:latin typeface="+mn-lt"/>
              </a:rPr>
              <a:t>Highlights:</a:t>
            </a:r>
          </a:p>
          <a:p>
            <a:pPr algn="l"/>
            <a:r>
              <a:rPr lang="en-US" sz="1600" dirty="0">
                <a:solidFill>
                  <a:schemeClr val="tx1"/>
                </a:solidFill>
                <a:latin typeface="+mn-lt"/>
              </a:rPr>
              <a:t> </a:t>
            </a:r>
          </a:p>
          <a:p>
            <a:pPr algn="l"/>
            <a:r>
              <a:rPr lang="en-US" sz="1600" dirty="0">
                <a:solidFill>
                  <a:schemeClr val="tx1"/>
                </a:solidFill>
                <a:latin typeface="+mn-lt"/>
              </a:rPr>
              <a:t>• Evaluate against person spec</a:t>
            </a:r>
          </a:p>
          <a:p>
            <a:pPr algn="l"/>
            <a:r>
              <a:rPr lang="en-US" sz="1600" dirty="0">
                <a:solidFill>
                  <a:schemeClr val="tx1"/>
                </a:solidFill>
                <a:latin typeface="+mn-lt"/>
              </a:rPr>
              <a:t>• Structured criteria</a:t>
            </a:r>
          </a:p>
          <a:p>
            <a:pPr algn="l"/>
            <a:r>
              <a:rPr lang="en-US" sz="1600" dirty="0">
                <a:solidFill>
                  <a:schemeClr val="tx1"/>
                </a:solidFill>
                <a:latin typeface="+mn-lt"/>
              </a:rPr>
              <a:t>• Ensure fairness</a:t>
            </a:r>
          </a:p>
          <a:p>
            <a:pPr algn="l"/>
            <a:r>
              <a:rPr lang="en-US" sz="1600" dirty="0">
                <a:solidFill>
                  <a:schemeClr val="tx1"/>
                </a:solidFill>
                <a:latin typeface="+mn-lt"/>
              </a:rPr>
              <a:t> </a:t>
            </a:r>
          </a:p>
          <a:p>
            <a:pPr algn="l"/>
            <a:r>
              <a:rPr lang="en-US" sz="1600" dirty="0">
                <a:solidFill>
                  <a:schemeClr val="tx1"/>
                </a:solidFill>
                <a:latin typeface="+mn-lt"/>
              </a:rPr>
              <a:t> </a:t>
            </a:r>
          </a:p>
          <a:p>
            <a:pPr algn="l"/>
            <a:r>
              <a:rPr lang="en-US" sz="1600" dirty="0">
                <a:solidFill>
                  <a:schemeClr val="tx1"/>
                </a:solidFill>
                <a:latin typeface="+mn-lt"/>
              </a:rPr>
              <a:t>Shortlisting evaluates applications against the person specification using structured criteria. This ensures fairness and transparency, reducing bias.</a:t>
            </a:r>
          </a:p>
          <a:p>
            <a:pPr algn="l"/>
            <a:r>
              <a:rPr lang="en-US" sz="1600" dirty="0">
                <a:solidFill>
                  <a:schemeClr val="tx1"/>
                </a:solidFill>
                <a:latin typeface="+mn-lt"/>
              </a:rPr>
              <a:t> For Harry </a:t>
            </a:r>
            <a:r>
              <a:rPr lang="en-US" sz="1600" dirty="0" err="1">
                <a:solidFill>
                  <a:schemeClr val="tx1"/>
                </a:solidFill>
                <a:latin typeface="+mn-lt"/>
              </a:rPr>
              <a:t>Ramsden’s</a:t>
            </a:r>
            <a:r>
              <a:rPr lang="en-US" sz="1600" dirty="0">
                <a:solidFill>
                  <a:schemeClr val="tx1"/>
                </a:solidFill>
                <a:latin typeface="+mn-lt"/>
              </a:rPr>
              <a:t>, shortlisting ensures only candidates with digital expertise progress.</a:t>
            </a:r>
          </a:p>
          <a:p>
            <a:pPr algn="l"/>
            <a:r>
              <a:rPr lang="en-US" sz="1600" dirty="0">
                <a:solidFill>
                  <a:schemeClr val="tx1"/>
                </a:solidFill>
                <a:latin typeface="+mn-lt"/>
              </a:rPr>
              <a:t>Citation: (Armstrong, 2020)</a:t>
            </a:r>
          </a:p>
          <a:p>
            <a:pPr algn="l"/>
            <a:r>
              <a:rPr lang="en-US" sz="1600" dirty="0">
                <a:solidFill>
                  <a:schemeClr val="tx1"/>
                </a:solidFill>
                <a:latin typeface="+mn-lt"/>
              </a:rPr>
              <a:t> </a:t>
            </a:r>
          </a:p>
          <a:p>
            <a:pPr algn="l"/>
            <a:r>
              <a:rPr lang="en-US" sz="1600" dirty="0">
                <a:solidFill>
                  <a:schemeClr val="tx1"/>
                </a:solidFill>
                <a:latin typeface="+mn-lt"/>
              </a:rPr>
              <a:t> </a:t>
            </a:r>
          </a:p>
        </p:txBody>
      </p:sp>
    </p:spTree>
    <p:extLst>
      <p:ext uri="{BB962C8B-B14F-4D97-AF65-F5344CB8AC3E}">
        <p14:creationId xmlns:p14="http://schemas.microsoft.com/office/powerpoint/2010/main" val="22628581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800" b="1" dirty="0">
                <a:solidFill>
                  <a:srgbClr val="C00000"/>
                </a:solidFill>
                <a:latin typeface="+mn-lt"/>
              </a:rPr>
              <a:t>Interview Planning</a:t>
            </a:r>
          </a:p>
          <a:p>
            <a:pPr algn="l"/>
            <a:r>
              <a:rPr lang="en-US" sz="1800" b="1" dirty="0">
                <a:solidFill>
                  <a:schemeClr val="tx1"/>
                </a:solidFill>
                <a:latin typeface="+mn-lt"/>
              </a:rPr>
              <a:t> </a:t>
            </a:r>
          </a:p>
          <a:p>
            <a:pPr algn="l"/>
            <a:r>
              <a:rPr lang="en-US" sz="1800" b="1" dirty="0">
                <a:solidFill>
                  <a:schemeClr val="tx1"/>
                </a:solidFill>
                <a:latin typeface="+mn-lt"/>
              </a:rPr>
              <a:t>Highlights:</a:t>
            </a:r>
          </a:p>
          <a:p>
            <a:pPr algn="l"/>
            <a:r>
              <a:rPr lang="en-US" sz="1600" dirty="0">
                <a:solidFill>
                  <a:schemeClr val="tx1"/>
                </a:solidFill>
                <a:latin typeface="+mn-lt"/>
              </a:rPr>
              <a:t> </a:t>
            </a:r>
          </a:p>
          <a:p>
            <a:pPr algn="l"/>
            <a:r>
              <a:rPr lang="en-US" sz="1600" dirty="0">
                <a:solidFill>
                  <a:schemeClr val="tx1"/>
                </a:solidFill>
                <a:latin typeface="+mn-lt"/>
              </a:rPr>
              <a:t>• Select interview types</a:t>
            </a:r>
          </a:p>
          <a:p>
            <a:pPr algn="l"/>
            <a:r>
              <a:rPr lang="en-US" sz="1600" dirty="0">
                <a:solidFill>
                  <a:schemeClr val="tx1"/>
                </a:solidFill>
                <a:latin typeface="+mn-lt"/>
              </a:rPr>
              <a:t>• Design questions</a:t>
            </a:r>
          </a:p>
          <a:p>
            <a:pPr algn="l"/>
            <a:r>
              <a:rPr lang="en-US" sz="1600" dirty="0">
                <a:solidFill>
                  <a:schemeClr val="tx1"/>
                </a:solidFill>
                <a:latin typeface="+mn-lt"/>
              </a:rPr>
              <a:t>• Prepare scoring rubrics</a:t>
            </a:r>
          </a:p>
          <a:p>
            <a:pPr algn="l"/>
            <a:r>
              <a:rPr lang="en-US" sz="1600" dirty="0">
                <a:solidFill>
                  <a:schemeClr val="tx1"/>
                </a:solidFill>
                <a:latin typeface="+mn-lt"/>
              </a:rPr>
              <a:t> </a:t>
            </a:r>
          </a:p>
          <a:p>
            <a:pPr algn="l"/>
            <a:r>
              <a:rPr lang="en-US" sz="1600" dirty="0">
                <a:solidFill>
                  <a:schemeClr val="tx1"/>
                </a:solidFill>
                <a:latin typeface="+mn-lt"/>
              </a:rPr>
              <a:t> </a:t>
            </a:r>
          </a:p>
          <a:p>
            <a:pPr algn="l"/>
            <a:r>
              <a:rPr lang="en-US" sz="1600" dirty="0">
                <a:solidFill>
                  <a:schemeClr val="tx1"/>
                </a:solidFill>
                <a:latin typeface="+mn-lt"/>
              </a:rPr>
              <a:t>Interview planning involves selecting interview types, designing questions, and preparing scoring rubrics.</a:t>
            </a:r>
          </a:p>
          <a:p>
            <a:pPr algn="l"/>
            <a:r>
              <a:rPr lang="en-US" sz="1600" dirty="0">
                <a:solidFill>
                  <a:schemeClr val="tx1"/>
                </a:solidFill>
                <a:latin typeface="+mn-lt"/>
              </a:rPr>
              <a:t> For Harry </a:t>
            </a:r>
            <a:r>
              <a:rPr lang="en-US" sz="1600" dirty="0" err="1">
                <a:solidFill>
                  <a:schemeClr val="tx1"/>
                </a:solidFill>
                <a:latin typeface="+mn-lt"/>
              </a:rPr>
              <a:t>Ramsden’s</a:t>
            </a:r>
            <a:r>
              <a:rPr lang="en-US" sz="1600" dirty="0">
                <a:solidFill>
                  <a:schemeClr val="tx1"/>
                </a:solidFill>
                <a:latin typeface="+mn-lt"/>
              </a:rPr>
              <a:t>, three interview styles will be used: structured, competency‑based, and panel interviews. </a:t>
            </a:r>
          </a:p>
          <a:p>
            <a:pPr algn="l"/>
            <a:r>
              <a:rPr lang="en-US" sz="1600" dirty="0">
                <a:solidFill>
                  <a:schemeClr val="tx1"/>
                </a:solidFill>
                <a:latin typeface="+mn-lt"/>
              </a:rPr>
              <a:t> Each style assesses different aspects of candidate suitability.</a:t>
            </a:r>
          </a:p>
          <a:p>
            <a:pPr algn="l"/>
            <a:r>
              <a:rPr lang="en-US" sz="1600" dirty="0">
                <a:solidFill>
                  <a:schemeClr val="tx1"/>
                </a:solidFill>
                <a:latin typeface="+mn-lt"/>
              </a:rPr>
              <a:t>Citation: (Campion et al., 1997; Armstrong, 2020)</a:t>
            </a:r>
          </a:p>
          <a:p>
            <a:pPr algn="l"/>
            <a:r>
              <a:rPr lang="en-US" sz="1600" dirty="0">
                <a:solidFill>
                  <a:schemeClr val="tx1"/>
                </a:solidFill>
                <a:latin typeface="+mn-lt"/>
              </a:rPr>
              <a:t> </a:t>
            </a:r>
          </a:p>
          <a:p>
            <a:pPr algn="l"/>
            <a:r>
              <a:rPr lang="en-US" sz="1600" dirty="0">
                <a:solidFill>
                  <a:schemeClr val="tx1"/>
                </a:solidFill>
                <a:latin typeface="+mn-lt"/>
              </a:rPr>
              <a:t>.”</a:t>
            </a:r>
          </a:p>
          <a:p>
            <a:pPr algn="l"/>
            <a:r>
              <a:rPr lang="en-US" sz="1600" dirty="0">
                <a:solidFill>
                  <a:schemeClr val="tx1"/>
                </a:solidFill>
                <a:latin typeface="+mn-lt"/>
              </a:rPr>
              <a:t> </a:t>
            </a:r>
          </a:p>
        </p:txBody>
      </p:sp>
    </p:spTree>
    <p:extLst>
      <p:ext uri="{BB962C8B-B14F-4D97-AF65-F5344CB8AC3E}">
        <p14:creationId xmlns:p14="http://schemas.microsoft.com/office/powerpoint/2010/main" val="22628581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800" b="1" dirty="0">
                <a:solidFill>
                  <a:srgbClr val="C00000"/>
                </a:solidFill>
                <a:latin typeface="+mn-lt"/>
              </a:rPr>
              <a:t>Structured Interview</a:t>
            </a:r>
          </a:p>
          <a:p>
            <a:pPr algn="l"/>
            <a:r>
              <a:rPr lang="en-US" sz="1800" b="1" dirty="0">
                <a:solidFill>
                  <a:schemeClr val="tx1"/>
                </a:solidFill>
                <a:latin typeface="+mn-lt"/>
              </a:rPr>
              <a:t> </a:t>
            </a:r>
          </a:p>
          <a:p>
            <a:pPr algn="l"/>
            <a:r>
              <a:rPr lang="en-US" sz="1800" b="1" dirty="0">
                <a:solidFill>
                  <a:schemeClr val="tx1"/>
                </a:solidFill>
                <a:latin typeface="+mn-lt"/>
              </a:rPr>
              <a:t> Highlights:</a:t>
            </a:r>
          </a:p>
          <a:p>
            <a:pPr algn="l"/>
            <a:r>
              <a:rPr lang="en-US" sz="1600" dirty="0">
                <a:solidFill>
                  <a:schemeClr val="tx1"/>
                </a:solidFill>
                <a:latin typeface="+mn-lt"/>
              </a:rPr>
              <a:t> </a:t>
            </a:r>
          </a:p>
          <a:p>
            <a:pPr algn="l"/>
            <a:r>
              <a:rPr lang="en-US" sz="1600" dirty="0">
                <a:solidFill>
                  <a:schemeClr val="tx1"/>
                </a:solidFill>
                <a:latin typeface="+mn-lt"/>
              </a:rPr>
              <a:t>• </a:t>
            </a:r>
            <a:r>
              <a:rPr lang="en-US" sz="1600" dirty="0" err="1">
                <a:solidFill>
                  <a:schemeClr val="tx1"/>
                </a:solidFill>
                <a:latin typeface="+mn-lt"/>
              </a:rPr>
              <a:t>Standardised</a:t>
            </a:r>
            <a:r>
              <a:rPr lang="en-US" sz="1600" dirty="0">
                <a:solidFill>
                  <a:schemeClr val="tx1"/>
                </a:solidFill>
                <a:latin typeface="+mn-lt"/>
              </a:rPr>
              <a:t> questions</a:t>
            </a:r>
          </a:p>
          <a:p>
            <a:pPr algn="l"/>
            <a:r>
              <a:rPr lang="en-US" sz="1600" dirty="0">
                <a:solidFill>
                  <a:schemeClr val="tx1"/>
                </a:solidFill>
                <a:latin typeface="+mn-lt"/>
              </a:rPr>
              <a:t>• Reliable, fair, comparable</a:t>
            </a:r>
          </a:p>
          <a:p>
            <a:pPr algn="l"/>
            <a:r>
              <a:rPr lang="en-US" sz="1600" dirty="0">
                <a:solidFill>
                  <a:schemeClr val="tx1"/>
                </a:solidFill>
                <a:latin typeface="+mn-lt"/>
              </a:rPr>
              <a:t>• Example Q: digital systems experience</a:t>
            </a:r>
          </a:p>
          <a:p>
            <a:pPr algn="l"/>
            <a:r>
              <a:rPr lang="en-US" sz="1600" dirty="0">
                <a:solidFill>
                  <a:schemeClr val="tx1"/>
                </a:solidFill>
                <a:latin typeface="+mn-lt"/>
              </a:rPr>
              <a:t> </a:t>
            </a:r>
          </a:p>
          <a:p>
            <a:pPr algn="l"/>
            <a:r>
              <a:rPr lang="en-US" sz="1600" dirty="0">
                <a:solidFill>
                  <a:schemeClr val="tx1"/>
                </a:solidFill>
                <a:latin typeface="+mn-lt"/>
              </a:rPr>
              <a:t> </a:t>
            </a:r>
          </a:p>
          <a:p>
            <a:pPr algn="l"/>
            <a:r>
              <a:rPr lang="en-US" sz="1600" dirty="0">
                <a:solidFill>
                  <a:schemeClr val="tx1"/>
                </a:solidFill>
                <a:latin typeface="+mn-lt"/>
              </a:rPr>
              <a:t>Structured interviews use </a:t>
            </a:r>
            <a:r>
              <a:rPr lang="en-US" sz="1600" dirty="0" err="1">
                <a:solidFill>
                  <a:schemeClr val="tx1"/>
                </a:solidFill>
                <a:latin typeface="+mn-lt"/>
              </a:rPr>
              <a:t>standardised</a:t>
            </a:r>
            <a:r>
              <a:rPr lang="en-US" sz="1600" dirty="0">
                <a:solidFill>
                  <a:schemeClr val="tx1"/>
                </a:solidFill>
                <a:latin typeface="+mn-lt"/>
              </a:rPr>
              <a:t> questions asked in the same order. </a:t>
            </a:r>
          </a:p>
          <a:p>
            <a:pPr algn="l"/>
            <a:r>
              <a:rPr lang="en-US" sz="1600" dirty="0">
                <a:solidFill>
                  <a:schemeClr val="tx1"/>
                </a:solidFill>
                <a:latin typeface="+mn-lt"/>
              </a:rPr>
              <a:t>Example: “What experience do you have implementing digital systems?” </a:t>
            </a:r>
          </a:p>
          <a:p>
            <a:pPr algn="l"/>
            <a:r>
              <a:rPr lang="en-US" sz="1600" dirty="0">
                <a:solidFill>
                  <a:schemeClr val="tx1"/>
                </a:solidFill>
                <a:latin typeface="+mn-lt"/>
              </a:rPr>
              <a:t> Pros: reliability, predictive validity. </a:t>
            </a:r>
          </a:p>
          <a:p>
            <a:pPr algn="l"/>
            <a:r>
              <a:rPr lang="en-US" sz="1600" dirty="0">
                <a:solidFill>
                  <a:schemeClr val="tx1"/>
                </a:solidFill>
                <a:latin typeface="+mn-lt"/>
              </a:rPr>
              <a:t> Cons: less flexibility. </a:t>
            </a:r>
          </a:p>
          <a:p>
            <a:pPr algn="l"/>
            <a:r>
              <a:rPr lang="en-US" sz="1600" dirty="0">
                <a:solidFill>
                  <a:schemeClr val="tx1"/>
                </a:solidFill>
                <a:latin typeface="+mn-lt"/>
              </a:rPr>
              <a:t> Impact: ensures fairness but may miss unique insights. This method is widely </a:t>
            </a:r>
            <a:r>
              <a:rPr lang="en-US" sz="1600" dirty="0" err="1">
                <a:solidFill>
                  <a:schemeClr val="tx1"/>
                </a:solidFill>
                <a:latin typeface="+mn-lt"/>
              </a:rPr>
              <a:t>recognised</a:t>
            </a:r>
            <a:r>
              <a:rPr lang="en-US" sz="1600" dirty="0">
                <a:solidFill>
                  <a:schemeClr val="tx1"/>
                </a:solidFill>
                <a:latin typeface="+mn-lt"/>
              </a:rPr>
              <a:t> for reducing bias and increasing objectivity in recruitment.</a:t>
            </a:r>
          </a:p>
          <a:p>
            <a:pPr algn="l"/>
            <a:r>
              <a:rPr lang="en-US" sz="1600" dirty="0">
                <a:solidFill>
                  <a:schemeClr val="tx1"/>
                </a:solidFill>
                <a:latin typeface="+mn-lt"/>
              </a:rPr>
              <a:t>Citation: (Campion et al., 1997)</a:t>
            </a:r>
          </a:p>
          <a:p>
            <a:pPr algn="l"/>
            <a:r>
              <a:rPr lang="en-US" sz="1600" dirty="0">
                <a:solidFill>
                  <a:schemeClr val="tx1"/>
                </a:solidFill>
                <a:latin typeface="+mn-lt"/>
              </a:rPr>
              <a:t> </a:t>
            </a:r>
          </a:p>
          <a:p>
            <a:pPr algn="l"/>
            <a:r>
              <a:rPr lang="en-US" sz="1600" dirty="0">
                <a:solidFill>
                  <a:schemeClr val="tx1"/>
                </a:solidFill>
                <a:latin typeface="+mn-lt"/>
              </a:rPr>
              <a:t> </a:t>
            </a:r>
          </a:p>
        </p:txBody>
      </p:sp>
    </p:spTree>
    <p:extLst>
      <p:ext uri="{BB962C8B-B14F-4D97-AF65-F5344CB8AC3E}">
        <p14:creationId xmlns:p14="http://schemas.microsoft.com/office/powerpoint/2010/main" val="22628581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800" b="1" dirty="0">
                <a:solidFill>
                  <a:srgbClr val="C00000"/>
                </a:solidFill>
                <a:latin typeface="+mn-lt"/>
              </a:rPr>
              <a:t>Competency‑Based Interview</a:t>
            </a:r>
          </a:p>
          <a:p>
            <a:pPr algn="l"/>
            <a:r>
              <a:rPr lang="en-US" sz="1800" b="1" dirty="0">
                <a:solidFill>
                  <a:schemeClr val="tx1"/>
                </a:solidFill>
                <a:latin typeface="+mn-lt"/>
              </a:rPr>
              <a:t> </a:t>
            </a:r>
          </a:p>
          <a:p>
            <a:pPr algn="l"/>
            <a:r>
              <a:rPr lang="en-US" sz="1800" b="1" dirty="0">
                <a:solidFill>
                  <a:schemeClr val="tx1"/>
                </a:solidFill>
                <a:latin typeface="+mn-lt"/>
              </a:rPr>
              <a:t>Highlights:</a:t>
            </a:r>
          </a:p>
          <a:p>
            <a:pPr algn="l"/>
            <a:r>
              <a:rPr lang="en-US" sz="1600" dirty="0">
                <a:solidFill>
                  <a:schemeClr val="tx1"/>
                </a:solidFill>
                <a:latin typeface="+mn-lt"/>
              </a:rPr>
              <a:t> </a:t>
            </a:r>
          </a:p>
          <a:p>
            <a:pPr algn="l"/>
            <a:r>
              <a:rPr lang="en-US" sz="1600" dirty="0">
                <a:solidFill>
                  <a:schemeClr val="tx1"/>
                </a:solidFill>
                <a:latin typeface="+mn-lt"/>
              </a:rPr>
              <a:t>• STAR method</a:t>
            </a:r>
          </a:p>
          <a:p>
            <a:pPr algn="l"/>
            <a:r>
              <a:rPr lang="en-US" sz="1600" dirty="0">
                <a:solidFill>
                  <a:schemeClr val="tx1"/>
                </a:solidFill>
                <a:latin typeface="+mn-lt"/>
              </a:rPr>
              <a:t>• </a:t>
            </a:r>
            <a:r>
              <a:rPr lang="en-US" sz="1600" dirty="0" err="1">
                <a:solidFill>
                  <a:schemeClr val="tx1"/>
                </a:solidFill>
                <a:latin typeface="+mn-lt"/>
              </a:rPr>
              <a:t>Behavioural</a:t>
            </a:r>
            <a:r>
              <a:rPr lang="en-US" sz="1600" dirty="0">
                <a:solidFill>
                  <a:schemeClr val="tx1"/>
                </a:solidFill>
                <a:latin typeface="+mn-lt"/>
              </a:rPr>
              <a:t> focus</a:t>
            </a:r>
          </a:p>
          <a:p>
            <a:pPr algn="l"/>
            <a:r>
              <a:rPr lang="en-US" sz="1600" dirty="0">
                <a:solidFill>
                  <a:schemeClr val="tx1"/>
                </a:solidFill>
                <a:latin typeface="+mn-lt"/>
              </a:rPr>
              <a:t>• Example Q: leading digital project</a:t>
            </a:r>
          </a:p>
          <a:p>
            <a:pPr algn="l"/>
            <a:r>
              <a:rPr lang="en-US" sz="1600" dirty="0">
                <a:solidFill>
                  <a:schemeClr val="tx1"/>
                </a:solidFill>
                <a:latin typeface="+mn-lt"/>
              </a:rPr>
              <a:t> </a:t>
            </a:r>
          </a:p>
          <a:p>
            <a:pPr algn="l"/>
            <a:r>
              <a:rPr lang="en-US" sz="1600" dirty="0">
                <a:solidFill>
                  <a:schemeClr val="tx1"/>
                </a:solidFill>
                <a:latin typeface="+mn-lt"/>
              </a:rPr>
              <a:t> </a:t>
            </a:r>
          </a:p>
          <a:p>
            <a:pPr algn="l"/>
            <a:r>
              <a:rPr lang="en-US" sz="1600" dirty="0">
                <a:solidFill>
                  <a:schemeClr val="tx1"/>
                </a:solidFill>
                <a:latin typeface="+mn-lt"/>
              </a:rPr>
              <a:t>Competency‑based interviews use the STAR method (Situation, Task, Action, Result). Example: “Describe a time when you led a digital transformation project.” </a:t>
            </a:r>
          </a:p>
          <a:p>
            <a:pPr algn="l"/>
            <a:r>
              <a:rPr lang="en-US" sz="1600" dirty="0">
                <a:solidFill>
                  <a:schemeClr val="tx1"/>
                </a:solidFill>
                <a:latin typeface="+mn-lt"/>
              </a:rPr>
              <a:t> Pros: assesses </a:t>
            </a:r>
            <a:r>
              <a:rPr lang="en-US" sz="1600" dirty="0" err="1">
                <a:solidFill>
                  <a:schemeClr val="tx1"/>
                </a:solidFill>
                <a:latin typeface="+mn-lt"/>
              </a:rPr>
              <a:t>behaviours</a:t>
            </a:r>
            <a:r>
              <a:rPr lang="en-US" sz="1600" dirty="0">
                <a:solidFill>
                  <a:schemeClr val="tx1"/>
                </a:solidFill>
                <a:latin typeface="+mn-lt"/>
              </a:rPr>
              <a:t> and problem‑solving. </a:t>
            </a:r>
          </a:p>
          <a:p>
            <a:pPr algn="l"/>
            <a:r>
              <a:rPr lang="en-US" sz="1600" dirty="0">
                <a:solidFill>
                  <a:schemeClr val="tx1"/>
                </a:solidFill>
                <a:latin typeface="+mn-lt"/>
              </a:rPr>
              <a:t> Cons: requires trained interviewers. </a:t>
            </a:r>
          </a:p>
          <a:p>
            <a:pPr algn="l"/>
            <a:r>
              <a:rPr lang="en-US" sz="1600" dirty="0">
                <a:solidFill>
                  <a:schemeClr val="tx1"/>
                </a:solidFill>
                <a:latin typeface="+mn-lt"/>
              </a:rPr>
              <a:t> Impact: provides deep insight into candidate competencies, especially in transformation contexts.</a:t>
            </a:r>
          </a:p>
          <a:p>
            <a:pPr algn="l"/>
            <a:r>
              <a:rPr lang="en-US" sz="1600" dirty="0">
                <a:solidFill>
                  <a:schemeClr val="tx1"/>
                </a:solidFill>
                <a:latin typeface="+mn-lt"/>
              </a:rPr>
              <a:t>Citation: (Armstrong, 2020; Rees, 2015)</a:t>
            </a:r>
          </a:p>
          <a:p>
            <a:pPr algn="l"/>
            <a:r>
              <a:rPr lang="en-US" sz="1600" dirty="0">
                <a:solidFill>
                  <a:schemeClr val="tx1"/>
                </a:solidFill>
                <a:latin typeface="+mn-lt"/>
              </a:rPr>
              <a:t> </a:t>
            </a:r>
          </a:p>
        </p:txBody>
      </p:sp>
    </p:spTree>
    <p:extLst>
      <p:ext uri="{BB962C8B-B14F-4D97-AF65-F5344CB8AC3E}">
        <p14:creationId xmlns:p14="http://schemas.microsoft.com/office/powerpoint/2010/main" val="226285812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800" b="1" dirty="0">
                <a:solidFill>
                  <a:srgbClr val="C00000"/>
                </a:solidFill>
                <a:latin typeface="+mn-lt"/>
              </a:rPr>
              <a:t>Panel Interview</a:t>
            </a:r>
          </a:p>
          <a:p>
            <a:pPr algn="l"/>
            <a:r>
              <a:rPr lang="en-US" sz="1800" b="1" dirty="0">
                <a:solidFill>
                  <a:schemeClr val="tx1"/>
                </a:solidFill>
                <a:latin typeface="+mn-lt"/>
              </a:rPr>
              <a:t> </a:t>
            </a:r>
          </a:p>
          <a:p>
            <a:pPr algn="l"/>
            <a:r>
              <a:rPr lang="en-US" sz="1800" b="1" dirty="0">
                <a:solidFill>
                  <a:schemeClr val="tx1"/>
                </a:solidFill>
                <a:latin typeface="+mn-lt"/>
              </a:rPr>
              <a:t>Highlights:</a:t>
            </a:r>
          </a:p>
          <a:p>
            <a:pPr algn="l"/>
            <a:r>
              <a:rPr lang="en-US" sz="1600" dirty="0">
                <a:solidFill>
                  <a:schemeClr val="tx1"/>
                </a:solidFill>
                <a:latin typeface="+mn-lt"/>
              </a:rPr>
              <a:t> </a:t>
            </a:r>
          </a:p>
          <a:p>
            <a:pPr algn="l"/>
            <a:r>
              <a:rPr lang="en-US" sz="1600" dirty="0">
                <a:solidFill>
                  <a:schemeClr val="tx1"/>
                </a:solidFill>
                <a:latin typeface="+mn-lt"/>
              </a:rPr>
              <a:t>• Multiple interviewers</a:t>
            </a:r>
          </a:p>
          <a:p>
            <a:pPr algn="l"/>
            <a:r>
              <a:rPr lang="en-US" sz="1600" dirty="0">
                <a:solidFill>
                  <a:schemeClr val="tx1"/>
                </a:solidFill>
                <a:latin typeface="+mn-lt"/>
              </a:rPr>
              <a:t>• Reduces bias</a:t>
            </a:r>
          </a:p>
          <a:p>
            <a:pPr algn="l"/>
            <a:r>
              <a:rPr lang="en-US" sz="1600" dirty="0">
                <a:solidFill>
                  <a:schemeClr val="tx1"/>
                </a:solidFill>
                <a:latin typeface="+mn-lt"/>
              </a:rPr>
              <a:t>• Example Q: collaboration across sites</a:t>
            </a:r>
          </a:p>
          <a:p>
            <a:pPr algn="l"/>
            <a:r>
              <a:rPr lang="en-US" sz="1600" dirty="0">
                <a:solidFill>
                  <a:schemeClr val="tx1"/>
                </a:solidFill>
                <a:latin typeface="+mn-lt"/>
              </a:rPr>
              <a:t> </a:t>
            </a:r>
          </a:p>
          <a:p>
            <a:pPr algn="l"/>
            <a:r>
              <a:rPr lang="en-US" sz="1600" dirty="0">
                <a:solidFill>
                  <a:schemeClr val="tx1"/>
                </a:solidFill>
                <a:latin typeface="+mn-lt"/>
              </a:rPr>
              <a:t> </a:t>
            </a:r>
          </a:p>
          <a:p>
            <a:pPr algn="l"/>
            <a:r>
              <a:rPr lang="en-US" sz="1600" dirty="0">
                <a:solidFill>
                  <a:schemeClr val="tx1"/>
                </a:solidFill>
                <a:latin typeface="+mn-lt"/>
              </a:rPr>
              <a:t>Panel interviews involve Multiple interviewers  HR, Operations, and IT to reduce bias and providing multi‑perspective evaluation. Example: “How would you collaborate with IT, operations, and staff to implement a POS system?” </a:t>
            </a:r>
          </a:p>
          <a:p>
            <a:pPr algn="l"/>
            <a:r>
              <a:rPr lang="en-US" sz="1600" dirty="0">
                <a:solidFill>
                  <a:schemeClr val="tx1"/>
                </a:solidFill>
                <a:latin typeface="+mn-lt"/>
              </a:rPr>
              <a:t> Pros: fairness, depth.</a:t>
            </a:r>
          </a:p>
          <a:p>
            <a:pPr algn="l"/>
            <a:r>
              <a:rPr lang="en-US" sz="1600" dirty="0">
                <a:solidFill>
                  <a:schemeClr val="tx1"/>
                </a:solidFill>
                <a:latin typeface="+mn-lt"/>
              </a:rPr>
              <a:t> Cons: intimidating, requires coordination.   Impact: comprehensive assessment but candidate comfort may be affected.</a:t>
            </a:r>
          </a:p>
          <a:p>
            <a:pPr algn="l"/>
            <a:r>
              <a:rPr lang="en-US" sz="1600" dirty="0">
                <a:solidFill>
                  <a:schemeClr val="tx1"/>
                </a:solidFill>
                <a:latin typeface="+mn-lt"/>
              </a:rPr>
              <a:t>Citation: (Mullins, 2019; Hutchinson &amp; CIPD, 2013)</a:t>
            </a:r>
          </a:p>
          <a:p>
            <a:pPr algn="l"/>
            <a:r>
              <a:rPr lang="en-US" sz="1600" dirty="0">
                <a:solidFill>
                  <a:schemeClr val="tx1"/>
                </a:solidFill>
                <a:latin typeface="+mn-lt"/>
              </a:rPr>
              <a:t> </a:t>
            </a:r>
          </a:p>
        </p:txBody>
      </p:sp>
    </p:spTree>
    <p:extLst>
      <p:ext uri="{BB962C8B-B14F-4D97-AF65-F5344CB8AC3E}">
        <p14:creationId xmlns:p14="http://schemas.microsoft.com/office/powerpoint/2010/main" val="326030917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800" b="1" dirty="0">
                <a:solidFill>
                  <a:srgbClr val="C00000"/>
                </a:solidFill>
                <a:latin typeface="+mn-lt"/>
              </a:rPr>
              <a:t>Questioning Techniques</a:t>
            </a:r>
          </a:p>
          <a:p>
            <a:pPr algn="l"/>
            <a:r>
              <a:rPr lang="en-US" sz="1800" b="1" dirty="0">
                <a:solidFill>
                  <a:schemeClr val="tx1"/>
                </a:solidFill>
                <a:latin typeface="+mn-lt"/>
              </a:rPr>
              <a:t> </a:t>
            </a:r>
          </a:p>
          <a:p>
            <a:pPr algn="l"/>
            <a:r>
              <a:rPr lang="en-US" sz="1800" b="1" dirty="0">
                <a:solidFill>
                  <a:schemeClr val="tx1"/>
                </a:solidFill>
                <a:latin typeface="+mn-lt"/>
              </a:rPr>
              <a:t>Highlights:</a:t>
            </a:r>
          </a:p>
          <a:p>
            <a:pPr algn="l"/>
            <a:r>
              <a:rPr lang="en-US" sz="1600" dirty="0">
                <a:solidFill>
                  <a:schemeClr val="tx1"/>
                </a:solidFill>
                <a:latin typeface="+mn-lt"/>
              </a:rPr>
              <a:t> </a:t>
            </a:r>
          </a:p>
          <a:p>
            <a:pPr algn="l"/>
            <a:r>
              <a:rPr lang="en-US" sz="1600" dirty="0">
                <a:solidFill>
                  <a:schemeClr val="tx1"/>
                </a:solidFill>
                <a:latin typeface="+mn-lt"/>
              </a:rPr>
              <a:t>• Technical/adoption questions</a:t>
            </a:r>
          </a:p>
          <a:p>
            <a:pPr algn="l"/>
            <a:r>
              <a:rPr lang="en-US" sz="1600" dirty="0">
                <a:solidFill>
                  <a:schemeClr val="tx1"/>
                </a:solidFill>
                <a:latin typeface="+mn-lt"/>
              </a:rPr>
              <a:t>• </a:t>
            </a:r>
            <a:r>
              <a:rPr lang="en-US" sz="1600" dirty="0" err="1">
                <a:solidFill>
                  <a:schemeClr val="tx1"/>
                </a:solidFill>
                <a:latin typeface="+mn-lt"/>
              </a:rPr>
              <a:t>Behavioural</a:t>
            </a:r>
            <a:r>
              <a:rPr lang="en-US" sz="1600" dirty="0">
                <a:solidFill>
                  <a:schemeClr val="tx1"/>
                </a:solidFill>
                <a:latin typeface="+mn-lt"/>
              </a:rPr>
              <a:t> STAR questions</a:t>
            </a:r>
          </a:p>
          <a:p>
            <a:pPr algn="l"/>
            <a:r>
              <a:rPr lang="en-US" sz="1600" dirty="0">
                <a:solidFill>
                  <a:schemeClr val="tx1"/>
                </a:solidFill>
                <a:latin typeface="+mn-lt"/>
              </a:rPr>
              <a:t>• Probing for depth</a:t>
            </a:r>
          </a:p>
          <a:p>
            <a:pPr algn="l"/>
            <a:r>
              <a:rPr lang="en-US" sz="1600" dirty="0">
                <a:solidFill>
                  <a:schemeClr val="tx1"/>
                </a:solidFill>
                <a:latin typeface="+mn-lt"/>
              </a:rPr>
              <a:t> </a:t>
            </a:r>
          </a:p>
          <a:p>
            <a:pPr algn="l"/>
            <a:r>
              <a:rPr lang="en-US" sz="1600" dirty="0">
                <a:solidFill>
                  <a:schemeClr val="tx1"/>
                </a:solidFill>
                <a:latin typeface="+mn-lt"/>
              </a:rPr>
              <a:t>  Effective questioning ensures interviews assess relevant skills and competencies.   Technical/adoption questions evaluate digital expertise.</a:t>
            </a:r>
          </a:p>
          <a:p>
            <a:pPr algn="l"/>
            <a:r>
              <a:rPr lang="en-US" sz="1600" dirty="0">
                <a:solidFill>
                  <a:schemeClr val="tx1"/>
                </a:solidFill>
                <a:latin typeface="+mn-lt"/>
              </a:rPr>
              <a:t> While </a:t>
            </a:r>
            <a:r>
              <a:rPr lang="en-US" sz="1600" dirty="0" err="1">
                <a:solidFill>
                  <a:schemeClr val="tx1"/>
                </a:solidFill>
                <a:latin typeface="+mn-lt"/>
              </a:rPr>
              <a:t>Behavioural</a:t>
            </a:r>
            <a:r>
              <a:rPr lang="en-US" sz="1600" dirty="0">
                <a:solidFill>
                  <a:schemeClr val="tx1"/>
                </a:solidFill>
                <a:latin typeface="+mn-lt"/>
              </a:rPr>
              <a:t> STAR questions assess problem‑solving and adaptability.</a:t>
            </a:r>
          </a:p>
          <a:p>
            <a:pPr algn="l"/>
            <a:r>
              <a:rPr lang="en-US" sz="1600" dirty="0">
                <a:solidFill>
                  <a:schemeClr val="tx1"/>
                </a:solidFill>
                <a:latin typeface="+mn-lt"/>
              </a:rPr>
              <a:t> Probing questions clarify responses and ensure depth. Poor questioning risks bias or incomplete evaluation. </a:t>
            </a:r>
          </a:p>
          <a:p>
            <a:pPr algn="l"/>
            <a:r>
              <a:rPr lang="en-US" sz="1600" dirty="0">
                <a:solidFill>
                  <a:schemeClr val="tx1"/>
                </a:solidFill>
                <a:latin typeface="+mn-lt"/>
              </a:rPr>
              <a:t>Careful design is essential for validity and fairness.</a:t>
            </a:r>
          </a:p>
          <a:p>
            <a:pPr algn="l"/>
            <a:r>
              <a:rPr lang="en-US" sz="1600" dirty="0">
                <a:solidFill>
                  <a:schemeClr val="tx1"/>
                </a:solidFill>
                <a:latin typeface="+mn-lt"/>
              </a:rPr>
              <a:t>Citation: (Armstrong, 2020; Wellington, 2011)</a:t>
            </a:r>
          </a:p>
          <a:p>
            <a:pPr algn="l"/>
            <a:r>
              <a:rPr lang="en-US" sz="1600" dirty="0">
                <a:solidFill>
                  <a:schemeClr val="tx1"/>
                </a:solidFill>
                <a:latin typeface="+mn-lt"/>
              </a:rPr>
              <a:t> </a:t>
            </a:r>
          </a:p>
        </p:txBody>
      </p:sp>
    </p:spTree>
    <p:extLst>
      <p:ext uri="{BB962C8B-B14F-4D97-AF65-F5344CB8AC3E}">
        <p14:creationId xmlns:p14="http://schemas.microsoft.com/office/powerpoint/2010/main" val="326030917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800" b="1" dirty="0">
                <a:solidFill>
                  <a:srgbClr val="C00000"/>
                </a:solidFill>
                <a:latin typeface="+mn-lt"/>
              </a:rPr>
              <a:t>Comparison: Face‑to‑Face </a:t>
            </a:r>
            <a:r>
              <a:rPr lang="en-US" sz="1800" b="1" dirty="0" err="1">
                <a:solidFill>
                  <a:srgbClr val="C00000"/>
                </a:solidFill>
                <a:latin typeface="+mn-lt"/>
              </a:rPr>
              <a:t>vs</a:t>
            </a:r>
            <a:r>
              <a:rPr lang="en-US" sz="1800" b="1" dirty="0">
                <a:solidFill>
                  <a:srgbClr val="C00000"/>
                </a:solidFill>
                <a:latin typeface="+mn-lt"/>
              </a:rPr>
              <a:t> Virtual Interviews</a:t>
            </a:r>
          </a:p>
          <a:p>
            <a:pPr algn="l"/>
            <a:r>
              <a:rPr lang="en-US" sz="1800" b="1" dirty="0">
                <a:solidFill>
                  <a:schemeClr val="tx1"/>
                </a:solidFill>
                <a:latin typeface="+mn-lt"/>
              </a:rPr>
              <a:t> </a:t>
            </a:r>
          </a:p>
          <a:p>
            <a:pPr algn="l"/>
            <a:endParaRPr lang="en-US" sz="1600" dirty="0">
              <a:solidFill>
                <a:schemeClr val="tx1"/>
              </a:solidFill>
              <a:latin typeface="+mn-lt"/>
            </a:endParaRPr>
          </a:p>
          <a:p>
            <a:pPr algn="l"/>
            <a:r>
              <a:rPr lang="en-US" sz="1600" dirty="0">
                <a:solidFill>
                  <a:schemeClr val="tx1"/>
                </a:solidFill>
                <a:latin typeface="+mn-lt"/>
              </a:rPr>
              <a:t> </a:t>
            </a:r>
          </a:p>
          <a:p>
            <a:pPr algn="l"/>
            <a:endParaRPr lang="en-US" sz="1600" dirty="0">
              <a:solidFill>
                <a:schemeClr val="tx1"/>
              </a:solidFill>
              <a:latin typeface="+mn-lt"/>
            </a:endParaRPr>
          </a:p>
          <a:p>
            <a:pPr algn="l"/>
            <a:endParaRPr lang="en-US" sz="1600" dirty="0">
              <a:solidFill>
                <a:schemeClr val="tx1"/>
              </a:solidFill>
              <a:latin typeface="+mn-lt"/>
            </a:endParaRPr>
          </a:p>
          <a:p>
            <a:pPr algn="l"/>
            <a:endParaRPr lang="en-US" sz="1600" dirty="0">
              <a:solidFill>
                <a:schemeClr val="tx1"/>
              </a:solidFill>
              <a:latin typeface="+mn-lt"/>
            </a:endParaRPr>
          </a:p>
          <a:p>
            <a:pPr algn="l"/>
            <a:endParaRPr lang="en-US" sz="1600" dirty="0">
              <a:solidFill>
                <a:schemeClr val="tx1"/>
              </a:solidFill>
              <a:latin typeface="+mn-lt"/>
            </a:endParaRPr>
          </a:p>
          <a:p>
            <a:pPr algn="l"/>
            <a:endParaRPr lang="en-US" sz="1600" dirty="0">
              <a:solidFill>
                <a:schemeClr val="tx1"/>
              </a:solidFill>
              <a:latin typeface="+mn-lt"/>
            </a:endParaRPr>
          </a:p>
          <a:p>
            <a:pPr algn="l"/>
            <a:endParaRPr lang="en-US" sz="500" dirty="0">
              <a:solidFill>
                <a:schemeClr val="tx1"/>
              </a:solidFill>
              <a:latin typeface="+mn-lt"/>
            </a:endParaRPr>
          </a:p>
          <a:p>
            <a:pPr algn="l"/>
            <a:r>
              <a:rPr lang="en-US" sz="1600" dirty="0">
                <a:solidFill>
                  <a:schemeClr val="tx1"/>
                </a:solidFill>
                <a:latin typeface="+mn-lt"/>
              </a:rPr>
              <a:t>  Face‑to‑face interviews build rapport and allow</a:t>
            </a:r>
          </a:p>
          <a:p>
            <a:pPr algn="l"/>
            <a:r>
              <a:rPr lang="en-US" sz="1600" dirty="0">
                <a:solidFill>
                  <a:schemeClr val="tx1"/>
                </a:solidFill>
                <a:latin typeface="+mn-lt"/>
              </a:rPr>
              <a:t>deeper assessment but are time‑consuming and limited in reach. </a:t>
            </a:r>
          </a:p>
          <a:p>
            <a:pPr algn="l"/>
            <a:r>
              <a:rPr lang="en-US" sz="1600" dirty="0">
                <a:solidFill>
                  <a:schemeClr val="tx1"/>
                </a:solidFill>
                <a:latin typeface="+mn-lt"/>
              </a:rPr>
              <a:t>  Virtual interviews are efficient, cost‑effective, and allow wider candidate access but may feel less personal and face technical issues. </a:t>
            </a:r>
          </a:p>
          <a:p>
            <a:pPr algn="l"/>
            <a:r>
              <a:rPr lang="en-US" sz="1600" dirty="0">
                <a:solidFill>
                  <a:schemeClr val="tx1"/>
                </a:solidFill>
                <a:latin typeface="+mn-lt"/>
              </a:rPr>
              <a:t>  A blended approach balances efficiency with depth.</a:t>
            </a:r>
          </a:p>
          <a:p>
            <a:pPr algn="l"/>
            <a:r>
              <a:rPr lang="en-US" sz="1600" dirty="0">
                <a:solidFill>
                  <a:schemeClr val="tx1"/>
                </a:solidFill>
                <a:latin typeface="+mn-lt"/>
              </a:rPr>
              <a:t>Citation: (Hutchinson &amp; CIPD, 2013; Mullins, 2019)</a:t>
            </a:r>
          </a:p>
          <a:p>
            <a:pPr algn="l"/>
            <a:r>
              <a:rPr lang="en-US" sz="1600" dirty="0">
                <a:solidFill>
                  <a:schemeClr val="tx1"/>
                </a:solidFill>
                <a:latin typeface="+mn-lt"/>
              </a:rPr>
              <a:t> </a:t>
            </a:r>
          </a:p>
        </p:txBody>
      </p:sp>
      <p:graphicFrame>
        <p:nvGraphicFramePr>
          <p:cNvPr id="2" name="Table 1"/>
          <p:cNvGraphicFramePr>
            <a:graphicFrameLocks noGrp="1"/>
          </p:cNvGraphicFramePr>
          <p:nvPr>
            <p:extLst>
              <p:ext uri="{D42A27DB-BD31-4B8C-83A1-F6EECF244321}">
                <p14:modId xmlns:p14="http://schemas.microsoft.com/office/powerpoint/2010/main" val="1649869780"/>
              </p:ext>
            </p:extLst>
          </p:nvPr>
        </p:nvGraphicFramePr>
        <p:xfrm>
          <a:off x="1267693" y="1974272"/>
          <a:ext cx="9642763" cy="1493520"/>
        </p:xfrm>
        <a:graphic>
          <a:graphicData uri="http://schemas.openxmlformats.org/drawingml/2006/table">
            <a:tbl>
              <a:tblPr firstRow="1" bandRow="1">
                <a:tableStyleId>{BC89EF96-8CEA-46FF-86C4-4CE0E7609802}</a:tableStyleId>
              </a:tblPr>
              <a:tblGrid>
                <a:gridCol w="1743292">
                  <a:extLst>
                    <a:ext uri="{9D8B030D-6E8A-4147-A177-3AD203B41FA5}">
                      <a16:colId xmlns:a16="http://schemas.microsoft.com/office/drawing/2014/main" val="20000"/>
                    </a:ext>
                  </a:extLst>
                </a:gridCol>
                <a:gridCol w="3400282">
                  <a:extLst>
                    <a:ext uri="{9D8B030D-6E8A-4147-A177-3AD203B41FA5}">
                      <a16:colId xmlns:a16="http://schemas.microsoft.com/office/drawing/2014/main" val="20001"/>
                    </a:ext>
                  </a:extLst>
                </a:gridCol>
                <a:gridCol w="2916993">
                  <a:extLst>
                    <a:ext uri="{9D8B030D-6E8A-4147-A177-3AD203B41FA5}">
                      <a16:colId xmlns:a16="http://schemas.microsoft.com/office/drawing/2014/main" val="20002"/>
                    </a:ext>
                  </a:extLst>
                </a:gridCol>
                <a:gridCol w="1582196">
                  <a:extLst>
                    <a:ext uri="{9D8B030D-6E8A-4147-A177-3AD203B41FA5}">
                      <a16:colId xmlns:a16="http://schemas.microsoft.com/office/drawing/2014/main" val="20003"/>
                    </a:ext>
                  </a:extLst>
                </a:gridCol>
              </a:tblGrid>
              <a:tr h="329459">
                <a:tc>
                  <a:txBody>
                    <a:bodyPr/>
                    <a:lstStyle/>
                    <a:p>
                      <a:pPr algn="ctr"/>
                      <a:r>
                        <a:rPr lang="en-US" sz="1600" dirty="0"/>
                        <a:t>Interview Type</a:t>
                      </a:r>
                    </a:p>
                  </a:txBody>
                  <a:tcPr>
                    <a:solidFill>
                      <a:srgbClr val="A2CBE9"/>
                    </a:solidFill>
                  </a:tcPr>
                </a:tc>
                <a:tc>
                  <a:txBody>
                    <a:bodyPr/>
                    <a:lstStyle/>
                    <a:p>
                      <a:pPr algn="ctr"/>
                      <a:r>
                        <a:rPr lang="en-US" sz="1600" dirty="0"/>
                        <a:t>Strengths</a:t>
                      </a:r>
                    </a:p>
                  </a:txBody>
                  <a:tcPr>
                    <a:solidFill>
                      <a:srgbClr val="A2CBE9"/>
                    </a:solidFill>
                  </a:tcPr>
                </a:tc>
                <a:tc>
                  <a:txBody>
                    <a:bodyPr/>
                    <a:lstStyle/>
                    <a:p>
                      <a:pPr algn="ctr"/>
                      <a:r>
                        <a:rPr lang="en-US" sz="1600" dirty="0"/>
                        <a:t>Weaknesses</a:t>
                      </a:r>
                    </a:p>
                  </a:txBody>
                  <a:tcPr>
                    <a:solidFill>
                      <a:srgbClr val="A2CBE9"/>
                    </a:solidFill>
                  </a:tcPr>
                </a:tc>
                <a:tc>
                  <a:txBody>
                    <a:bodyPr/>
                    <a:lstStyle/>
                    <a:p>
                      <a:pPr algn="ctr"/>
                      <a:r>
                        <a:rPr lang="en-US" sz="1600" dirty="0"/>
                        <a:t>    Best Use  </a:t>
                      </a:r>
                    </a:p>
                  </a:txBody>
                  <a:tcPr>
                    <a:solidFill>
                      <a:srgbClr val="A2CBE9"/>
                    </a:solidFill>
                  </a:tcPr>
                </a:tc>
                <a:extLst>
                  <a:ext uri="{0D108BD9-81ED-4DB2-BD59-A6C34878D82A}">
                    <a16:rowId xmlns:a16="http://schemas.microsoft.com/office/drawing/2014/main" val="10000"/>
                  </a:ext>
                </a:extLst>
              </a:tr>
              <a:tr h="334035">
                <a:tc>
                  <a:txBody>
                    <a:bodyPr/>
                    <a:lstStyle/>
                    <a:p>
                      <a:pPr algn="ctr"/>
                      <a:r>
                        <a:rPr lang="en-US" sz="1600" dirty="0"/>
                        <a:t>Face‑to‑Face </a:t>
                      </a:r>
                    </a:p>
                  </a:txBody>
                  <a:tcP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t>Builds rapport, allows</a:t>
                      </a:r>
                      <a:r>
                        <a:rPr lang="en-US" sz="1600" baseline="0" dirty="0"/>
                        <a:t> </a:t>
                      </a:r>
                      <a:r>
                        <a:rPr lang="en-US" sz="1600" dirty="0"/>
                        <a:t>deeper assessment</a:t>
                      </a:r>
                      <a:endParaRPr lang="en-US" sz="1600" dirty="0">
                        <a:solidFill>
                          <a:schemeClr val="tx1"/>
                        </a:solidFill>
                        <a:latin typeface="+mn-lt"/>
                      </a:endParaRPr>
                    </a:p>
                  </a:txBody>
                  <a:tcP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t>Time‑consuming, limited reach</a:t>
                      </a:r>
                    </a:p>
                  </a:txBody>
                  <a:tcP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t> Final selection   </a:t>
                      </a:r>
                      <a:endParaRPr lang="en-US" sz="1600" dirty="0">
                        <a:solidFill>
                          <a:schemeClr val="tx1"/>
                        </a:solidFill>
                        <a:latin typeface="+mn-lt"/>
                      </a:endParaRPr>
                    </a:p>
                  </a:txBody>
                  <a:tcPr>
                    <a:solidFill>
                      <a:schemeClr val="bg1"/>
                    </a:solidFill>
                  </a:tcPr>
                </a:tc>
                <a:extLst>
                  <a:ext uri="{0D108BD9-81ED-4DB2-BD59-A6C34878D82A}">
                    <a16:rowId xmlns:a16="http://schemas.microsoft.com/office/drawing/2014/main" val="10001"/>
                  </a:ext>
                </a:extLst>
              </a:tr>
              <a:tr h="334035">
                <a:tc>
                  <a:txBody>
                    <a:bodyPr/>
                    <a:lstStyle/>
                    <a:p>
                      <a:pPr algn="ctr"/>
                      <a:r>
                        <a:rPr lang="en-US" sz="1600" dirty="0"/>
                        <a:t>Virtual</a:t>
                      </a:r>
                    </a:p>
                  </a:txBody>
                  <a:tcPr>
                    <a:solidFill>
                      <a:schemeClr val="bg1"/>
                    </a:solidFill>
                  </a:tcPr>
                </a:tc>
                <a:tc>
                  <a:txBody>
                    <a:bodyPr/>
                    <a:lstStyle/>
                    <a:p>
                      <a:pPr algn="ctr"/>
                      <a:r>
                        <a:rPr lang="en-US" sz="1600" dirty="0"/>
                        <a:t>Efficient, wider reach </a:t>
                      </a:r>
                    </a:p>
                  </a:txBody>
                  <a:tcPr>
                    <a:solidFill>
                      <a:schemeClr val="bg1"/>
                    </a:solidFill>
                  </a:tcPr>
                </a:tc>
                <a:tc>
                  <a:txBody>
                    <a:bodyPr/>
                    <a:lstStyle/>
                    <a:p>
                      <a:pPr algn="ctr"/>
                      <a:r>
                        <a:rPr lang="en-US" sz="1600" dirty="0"/>
                        <a:t>  Less personal,  tech issues </a:t>
                      </a:r>
                    </a:p>
                  </a:txBody>
                  <a:tcP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t> Initial screening </a:t>
                      </a:r>
                      <a:endParaRPr lang="en-US" sz="1600" dirty="0">
                        <a:solidFill>
                          <a:schemeClr val="tx1"/>
                        </a:solidFill>
                        <a:latin typeface="+mn-lt"/>
                      </a:endParaRPr>
                    </a:p>
                  </a:txBody>
                  <a:tcPr>
                    <a:solidFill>
                      <a:schemeClr val="bg1"/>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26030917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Autofit/>
          </a:bodyPr>
          <a:lstStyle/>
          <a:p>
            <a:r>
              <a:rPr lang="en-US" sz="1800" b="1" dirty="0">
                <a:solidFill>
                  <a:srgbClr val="C00000"/>
                </a:solidFill>
                <a:latin typeface="+mn-lt"/>
              </a:rPr>
              <a:t>Recommendations &amp; Conclusion</a:t>
            </a:r>
          </a:p>
          <a:p>
            <a:pPr algn="l"/>
            <a:r>
              <a:rPr lang="en-US" sz="1800" b="1" dirty="0">
                <a:solidFill>
                  <a:schemeClr val="tx1"/>
                </a:solidFill>
                <a:latin typeface="+mn-lt"/>
              </a:rPr>
              <a:t> </a:t>
            </a:r>
          </a:p>
          <a:p>
            <a:pPr algn="l"/>
            <a:r>
              <a:rPr lang="en-US" sz="1800" b="1" dirty="0">
                <a:solidFill>
                  <a:schemeClr val="tx1"/>
                </a:solidFill>
                <a:latin typeface="+mn-lt"/>
              </a:rPr>
              <a:t> Recommendations: </a:t>
            </a:r>
          </a:p>
          <a:p>
            <a:pPr algn="l"/>
            <a:endParaRPr lang="en-US" sz="500" dirty="0">
              <a:solidFill>
                <a:schemeClr val="tx1"/>
              </a:solidFill>
              <a:latin typeface="+mn-lt"/>
            </a:endParaRPr>
          </a:p>
          <a:p>
            <a:pPr algn="l"/>
            <a:r>
              <a:rPr lang="en-US" sz="1600" dirty="0">
                <a:solidFill>
                  <a:schemeClr val="tx1"/>
                </a:solidFill>
                <a:latin typeface="+mn-lt"/>
              </a:rPr>
              <a:t>Recruitment should use a blended approach:   --Virtual Interviews for initial screening and</a:t>
            </a:r>
          </a:p>
          <a:p>
            <a:pPr algn="l"/>
            <a:r>
              <a:rPr lang="en-US" sz="1600" dirty="0">
                <a:solidFill>
                  <a:schemeClr val="tx1"/>
                </a:solidFill>
                <a:latin typeface="+mn-lt"/>
              </a:rPr>
              <a:t>-Face‑to‑Face interviews for final selection. Interviewers must be trained to apply:   .Structured, competency‑based, and panel formats with clear scoring rubrics.</a:t>
            </a:r>
          </a:p>
          <a:p>
            <a:pPr algn="l"/>
            <a:r>
              <a:rPr lang="en-US" sz="1600" dirty="0">
                <a:solidFill>
                  <a:schemeClr val="tx1"/>
                </a:solidFill>
                <a:latin typeface="+mn-lt"/>
              </a:rPr>
              <a:t> .Digital assessment tasks should be added to evaluate technical skills fairly.</a:t>
            </a:r>
          </a:p>
          <a:p>
            <a:pPr algn="l"/>
            <a:endParaRPr lang="en-US" sz="1600" dirty="0">
              <a:solidFill>
                <a:schemeClr val="tx1"/>
              </a:solidFill>
              <a:latin typeface="+mn-lt"/>
            </a:endParaRPr>
          </a:p>
          <a:p>
            <a:pPr algn="l"/>
            <a:r>
              <a:rPr lang="en-US" sz="1800" b="1" dirty="0">
                <a:solidFill>
                  <a:schemeClr val="tx1"/>
                </a:solidFill>
                <a:latin typeface="+mn-lt"/>
              </a:rPr>
              <a:t> Conclusion: </a:t>
            </a:r>
          </a:p>
          <a:p>
            <a:pPr algn="l"/>
            <a:endParaRPr lang="en-US" sz="500" b="1" dirty="0">
              <a:solidFill>
                <a:schemeClr val="tx1"/>
              </a:solidFill>
              <a:latin typeface="+mn-lt"/>
            </a:endParaRPr>
          </a:p>
          <a:p>
            <a:pPr algn="l"/>
            <a:r>
              <a:rPr lang="en-US" sz="1600" dirty="0">
                <a:solidFill>
                  <a:schemeClr val="tx1"/>
                </a:solidFill>
                <a:latin typeface="+mn-lt"/>
              </a:rPr>
              <a:t> Recruitment is critical to Harry </a:t>
            </a:r>
            <a:r>
              <a:rPr lang="en-US" sz="1600" dirty="0" err="1">
                <a:solidFill>
                  <a:schemeClr val="tx1"/>
                </a:solidFill>
                <a:latin typeface="+mn-lt"/>
              </a:rPr>
              <a:t>Ramsden’s</a:t>
            </a:r>
            <a:r>
              <a:rPr lang="en-US" sz="1600" dirty="0">
                <a:solidFill>
                  <a:schemeClr val="tx1"/>
                </a:solidFill>
                <a:latin typeface="+mn-lt"/>
              </a:rPr>
              <a:t> digitalization. </a:t>
            </a:r>
          </a:p>
          <a:p>
            <a:pPr algn="l"/>
            <a:r>
              <a:rPr lang="en-US" sz="1600" dirty="0">
                <a:solidFill>
                  <a:schemeClr val="tx1"/>
                </a:solidFill>
                <a:latin typeface="+mn-lt"/>
              </a:rPr>
              <a:t>  The Digital Operations Manager role is central to bridging technology and people. </a:t>
            </a:r>
          </a:p>
          <a:p>
            <a:pPr algn="l"/>
            <a:r>
              <a:rPr lang="en-US" sz="1600" dirty="0">
                <a:solidFill>
                  <a:schemeClr val="tx1"/>
                </a:solidFill>
                <a:latin typeface="+mn-lt"/>
              </a:rPr>
              <a:t>   A blended interview approach ensures fairness, transparency, and reliability, underpinning organizational transformation and sustaining competitiveness in the digital era.</a:t>
            </a:r>
          </a:p>
          <a:p>
            <a:pPr algn="l"/>
            <a:r>
              <a:rPr lang="en-US" sz="1600" dirty="0">
                <a:solidFill>
                  <a:schemeClr val="tx1"/>
                </a:solidFill>
                <a:latin typeface="+mn-lt"/>
              </a:rPr>
              <a:t> Citation: (Armstrong, 2020; Wellington, 2011; Mullins, 2019; Hutchinson &amp; CIPD, 2013)</a:t>
            </a:r>
          </a:p>
          <a:p>
            <a:pPr algn="l"/>
            <a:r>
              <a:rPr lang="en-US" sz="1600" dirty="0">
                <a:solidFill>
                  <a:schemeClr val="tx1"/>
                </a:solidFill>
                <a:latin typeface="+mn-lt"/>
              </a:rPr>
              <a:t> </a:t>
            </a:r>
          </a:p>
        </p:txBody>
      </p:sp>
    </p:spTree>
    <p:extLst>
      <p:ext uri="{BB962C8B-B14F-4D97-AF65-F5344CB8AC3E}">
        <p14:creationId xmlns:p14="http://schemas.microsoft.com/office/powerpoint/2010/main" val="326030917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16BEF-B166-C424-A3C8-2D16422F2EC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C0025D5C-AF02-FBCB-3674-85B159E0DAC3}"/>
              </a:ext>
            </a:extLst>
          </p:cNvPr>
          <p:cNvSpPr>
            <a:spLocks noGrp="1"/>
          </p:cNvSpPr>
          <p:nvPr>
            <p:ph type="subTitle" idx="1"/>
          </p:nvPr>
        </p:nvSpPr>
        <p:spPr>
          <a:xfrm>
            <a:off x="1143000" y="895350"/>
            <a:ext cx="9829800" cy="4953000"/>
          </a:xfrm>
        </p:spPr>
        <p:txBody>
          <a:bodyPr>
            <a:normAutofit/>
          </a:bodyPr>
          <a:lstStyle/>
          <a:p>
            <a:pPr algn="l">
              <a:lnSpc>
                <a:spcPct val="150000"/>
              </a:lnSpc>
            </a:pPr>
            <a:r>
              <a:rPr lang="en-US" sz="1900" b="1" dirty="0">
                <a:solidFill>
                  <a:srgbClr val="C00000"/>
                </a:solidFill>
                <a:latin typeface="+mn-lt"/>
              </a:rPr>
              <a:t>"References </a:t>
            </a:r>
            <a:r>
              <a:rPr lang="ar-EG" sz="1900" b="1" dirty="0">
                <a:solidFill>
                  <a:srgbClr val="C00000"/>
                </a:solidFill>
                <a:latin typeface="+mn-lt"/>
              </a:rPr>
              <a:t>:</a:t>
            </a:r>
          </a:p>
          <a:p>
            <a:pPr algn="l">
              <a:lnSpc>
                <a:spcPct val="150000"/>
              </a:lnSpc>
            </a:pPr>
            <a:endParaRPr lang="en-US" sz="1900" b="1" dirty="0">
              <a:solidFill>
                <a:schemeClr val="tx1"/>
              </a:solidFill>
              <a:latin typeface="+mn-lt"/>
            </a:endParaRPr>
          </a:p>
          <a:p>
            <a:pPr algn="l">
              <a:lnSpc>
                <a:spcPct val="150000"/>
              </a:lnSpc>
            </a:pPr>
            <a:r>
              <a:rPr lang="en-US" sz="1600" dirty="0">
                <a:solidFill>
                  <a:schemeClr val="tx1"/>
                </a:solidFill>
                <a:latin typeface="+mn-lt"/>
              </a:rPr>
              <a:t>Armstrong, M. (2020). Armstrong's Handbook of Human Resource Management Practice. 15th ed. London: </a:t>
            </a:r>
            <a:r>
              <a:rPr lang="en-US" sz="1600" dirty="0" err="1">
                <a:solidFill>
                  <a:schemeClr val="tx1"/>
                </a:solidFill>
                <a:latin typeface="+mn-lt"/>
              </a:rPr>
              <a:t>Kogan</a:t>
            </a:r>
            <a:r>
              <a:rPr lang="en-US" sz="1600" dirty="0">
                <a:solidFill>
                  <a:schemeClr val="tx1"/>
                </a:solidFill>
                <a:latin typeface="+mn-lt"/>
              </a:rPr>
              <a:t> Page.</a:t>
            </a:r>
          </a:p>
          <a:p>
            <a:pPr algn="l">
              <a:lnSpc>
                <a:spcPct val="150000"/>
              </a:lnSpc>
            </a:pPr>
            <a:r>
              <a:rPr lang="en-US" sz="1600" dirty="0">
                <a:solidFill>
                  <a:schemeClr val="tx1"/>
                </a:solidFill>
                <a:latin typeface="+mn-lt"/>
              </a:rPr>
              <a:t>Hutchinson, S. &amp; CIPD. (2013). Performance Management: Theory and Practice. London: CIPD.</a:t>
            </a:r>
          </a:p>
          <a:p>
            <a:pPr algn="l">
              <a:lnSpc>
                <a:spcPct val="150000"/>
              </a:lnSpc>
            </a:pPr>
            <a:r>
              <a:rPr lang="en-US" sz="1600" dirty="0" err="1">
                <a:solidFill>
                  <a:schemeClr val="tx1"/>
                </a:solidFill>
                <a:latin typeface="+mn-lt"/>
              </a:rPr>
              <a:t>Leatherbarrow</a:t>
            </a:r>
            <a:r>
              <a:rPr lang="en-US" sz="1600" dirty="0">
                <a:solidFill>
                  <a:schemeClr val="tx1"/>
                </a:solidFill>
                <a:latin typeface="+mn-lt"/>
              </a:rPr>
              <a:t>, C. &amp; Fletcher, J. (2014). Introduction to Human Resource Management. London: </a:t>
            </a:r>
            <a:r>
              <a:rPr lang="en-US" sz="1600" dirty="0" err="1">
                <a:solidFill>
                  <a:schemeClr val="tx1"/>
                </a:solidFill>
                <a:latin typeface="+mn-lt"/>
              </a:rPr>
              <a:t>Kogan</a:t>
            </a:r>
            <a:r>
              <a:rPr lang="en-US" sz="1600" dirty="0">
                <a:solidFill>
                  <a:schemeClr val="tx1"/>
                </a:solidFill>
                <a:latin typeface="+mn-lt"/>
              </a:rPr>
              <a:t> Page.</a:t>
            </a:r>
          </a:p>
          <a:p>
            <a:pPr algn="l">
              <a:lnSpc>
                <a:spcPct val="150000"/>
              </a:lnSpc>
            </a:pPr>
            <a:r>
              <a:rPr lang="en-US" sz="1600" dirty="0">
                <a:solidFill>
                  <a:schemeClr val="tx1"/>
                </a:solidFill>
                <a:latin typeface="+mn-lt"/>
              </a:rPr>
              <a:t>Mullins, L.J. (2019). </a:t>
            </a:r>
            <a:r>
              <a:rPr lang="en-US" sz="1600" dirty="0" err="1">
                <a:solidFill>
                  <a:schemeClr val="tx1"/>
                </a:solidFill>
                <a:latin typeface="+mn-lt"/>
              </a:rPr>
              <a:t>Organisational</a:t>
            </a:r>
            <a:r>
              <a:rPr lang="en-US" sz="1600" dirty="0">
                <a:solidFill>
                  <a:schemeClr val="tx1"/>
                </a:solidFill>
                <a:latin typeface="+mn-lt"/>
              </a:rPr>
              <a:t> </a:t>
            </a:r>
            <a:r>
              <a:rPr lang="en-US" sz="1600" dirty="0" err="1">
                <a:solidFill>
                  <a:schemeClr val="tx1"/>
                </a:solidFill>
                <a:latin typeface="+mn-lt"/>
              </a:rPr>
              <a:t>Behaviour</a:t>
            </a:r>
            <a:r>
              <a:rPr lang="en-US" sz="1600" dirty="0">
                <a:solidFill>
                  <a:schemeClr val="tx1"/>
                </a:solidFill>
                <a:latin typeface="+mn-lt"/>
              </a:rPr>
              <a:t> in the Workplace. 12th ed. Harlow: Pearson Education.</a:t>
            </a:r>
          </a:p>
          <a:p>
            <a:pPr algn="l">
              <a:lnSpc>
                <a:spcPct val="150000"/>
              </a:lnSpc>
            </a:pPr>
            <a:r>
              <a:rPr lang="en-US" sz="1600" dirty="0">
                <a:solidFill>
                  <a:schemeClr val="tx1"/>
                </a:solidFill>
                <a:latin typeface="+mn-lt"/>
              </a:rPr>
              <a:t>Rees, W.D. (2015). Skills of Management and Leadership: Managing People in </a:t>
            </a:r>
            <a:r>
              <a:rPr lang="en-US" sz="1600" dirty="0" err="1">
                <a:solidFill>
                  <a:schemeClr val="tx1"/>
                </a:solidFill>
                <a:latin typeface="+mn-lt"/>
              </a:rPr>
              <a:t>Organisations</a:t>
            </a:r>
            <a:r>
              <a:rPr lang="en-US" sz="1600" dirty="0">
                <a:solidFill>
                  <a:schemeClr val="tx1"/>
                </a:solidFill>
                <a:latin typeface="+mn-lt"/>
              </a:rPr>
              <a:t>. London: Macmillan Education.</a:t>
            </a:r>
          </a:p>
          <a:p>
            <a:pPr algn="l">
              <a:lnSpc>
                <a:spcPct val="150000"/>
              </a:lnSpc>
            </a:pPr>
            <a:r>
              <a:rPr lang="en-US" sz="1600" dirty="0">
                <a:solidFill>
                  <a:schemeClr val="tx1"/>
                </a:solidFill>
                <a:latin typeface="+mn-lt"/>
              </a:rPr>
              <a:t>Wellington, P. (2011). Effective People Management. London: </a:t>
            </a:r>
            <a:r>
              <a:rPr lang="en-US" sz="1600" dirty="0" err="1">
                <a:solidFill>
                  <a:schemeClr val="tx1"/>
                </a:solidFill>
                <a:latin typeface="+mn-lt"/>
              </a:rPr>
              <a:t>Kogan</a:t>
            </a:r>
            <a:r>
              <a:rPr lang="en-US" sz="1600" dirty="0">
                <a:solidFill>
                  <a:schemeClr val="tx1"/>
                </a:solidFill>
                <a:latin typeface="+mn-lt"/>
              </a:rPr>
              <a:t> Page.</a:t>
            </a:r>
          </a:p>
        </p:txBody>
      </p:sp>
    </p:spTree>
    <p:extLst>
      <p:ext uri="{BB962C8B-B14F-4D97-AF65-F5344CB8AC3E}">
        <p14:creationId xmlns:p14="http://schemas.microsoft.com/office/powerpoint/2010/main" val="326030917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87</TotalTime>
  <Words>682</Words>
  <Application>Microsoft Office PowerPoint</Application>
  <PresentationFormat>Widescreen</PresentationFormat>
  <Paragraphs>343</Paragraphs>
  <Slides>20</Slides>
  <Notes>20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Executive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VISION</dc:creator>
  <cp:lastModifiedBy>M W</cp:lastModifiedBy>
  <cp:revision>182</cp:revision>
  <dcterms:created xsi:type="dcterms:W3CDTF">2022-07-02T15:54:14Z</dcterms:created>
  <dcterms:modified xsi:type="dcterms:W3CDTF">2026-07-13T12:54:52Z</dcterms:modified>
</cp:coreProperties>
</file>