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4" r:id="rId1"/>
  </p:sldMasterIdLst>
  <p:sldIdLst>
    <p:sldId id="256" r:id="rId2"/>
    <p:sldId id="257" r:id="rId3"/>
    <p:sldId id="263" r:id="rId4"/>
    <p:sldId id="258" r:id="rId5"/>
    <p:sldId id="265" r:id="rId6"/>
    <p:sldId id="261" r:id="rId7"/>
    <p:sldId id="262" r:id="rId8"/>
    <p:sldId id="264"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A188CC-6959-4EC8-869B-4A926E02AA83}" type="doc">
      <dgm:prSet loTypeId="urn:microsoft.com/office/officeart/2005/8/layout/hProcess6" loCatId="process" qsTypeId="urn:microsoft.com/office/officeart/2005/8/quickstyle/simple1" qsCatId="simple" csTypeId="urn:microsoft.com/office/officeart/2005/8/colors/colorful2" csCatId="colorful" phldr="1"/>
      <dgm:spPr/>
      <dgm:t>
        <a:bodyPr/>
        <a:lstStyle/>
        <a:p>
          <a:endParaRPr lang="en-US"/>
        </a:p>
      </dgm:t>
    </dgm:pt>
    <dgm:pt modelId="{10C0E743-211E-431B-AB77-B55CA53CE216}">
      <dgm:prSet/>
      <dgm:spPr/>
      <dgm:t>
        <a:bodyPr/>
        <a:lstStyle/>
        <a:p>
          <a:pPr>
            <a:defRPr b="1"/>
          </a:pPr>
          <a:r>
            <a:rPr lang="en-GB" dirty="0"/>
            <a:t>Skills Required for General Employment </a:t>
          </a:r>
          <a:endParaRPr lang="en-US" dirty="0"/>
        </a:p>
      </dgm:t>
    </dgm:pt>
    <dgm:pt modelId="{9DBE0A7B-2C76-4ED9-AF12-397DCC3E0D9C}" type="parTrans" cxnId="{DC7F7FCB-6CCD-433F-8B55-855B0EE681A0}">
      <dgm:prSet/>
      <dgm:spPr/>
      <dgm:t>
        <a:bodyPr/>
        <a:lstStyle/>
        <a:p>
          <a:endParaRPr lang="en-GB"/>
        </a:p>
      </dgm:t>
    </dgm:pt>
    <dgm:pt modelId="{AA46039E-3E10-444D-AE81-056957455A83}" type="sibTrans" cxnId="{DC7F7FCB-6CCD-433F-8B55-855B0EE681A0}">
      <dgm:prSet/>
      <dgm:spPr/>
      <dgm:t>
        <a:bodyPr/>
        <a:lstStyle/>
        <a:p>
          <a:endParaRPr lang="en-GB"/>
        </a:p>
      </dgm:t>
    </dgm:pt>
    <dgm:pt modelId="{3B287BFC-4F42-4756-910E-ECB5A800593E}">
      <dgm:prSet/>
      <dgm:spPr/>
      <dgm:t>
        <a:bodyPr/>
        <a:lstStyle/>
        <a:p>
          <a:r>
            <a:rPr lang="en-GB" dirty="0"/>
            <a:t>Communication skills</a:t>
          </a:r>
          <a:endParaRPr lang="en-US" dirty="0"/>
        </a:p>
      </dgm:t>
    </dgm:pt>
    <dgm:pt modelId="{71FC0B5B-1972-484C-8B31-4596421AA1AA}" type="parTrans" cxnId="{334AE846-71F6-48A4-9216-DB150766FC62}">
      <dgm:prSet/>
      <dgm:spPr/>
      <dgm:t>
        <a:bodyPr/>
        <a:lstStyle/>
        <a:p>
          <a:endParaRPr lang="en-GB"/>
        </a:p>
      </dgm:t>
    </dgm:pt>
    <dgm:pt modelId="{31B0104C-3322-4338-80FA-39DBFCCC9DD5}" type="sibTrans" cxnId="{334AE846-71F6-48A4-9216-DB150766FC62}">
      <dgm:prSet/>
      <dgm:spPr/>
      <dgm:t>
        <a:bodyPr/>
        <a:lstStyle/>
        <a:p>
          <a:endParaRPr lang="en-GB"/>
        </a:p>
      </dgm:t>
    </dgm:pt>
    <dgm:pt modelId="{7DA80135-A3DA-4AAE-8C41-5E34475314B5}">
      <dgm:prSet/>
      <dgm:spPr/>
      <dgm:t>
        <a:bodyPr/>
        <a:lstStyle/>
        <a:p>
          <a:r>
            <a:rPr lang="en-GB" dirty="0"/>
            <a:t>Problem solving</a:t>
          </a:r>
          <a:endParaRPr lang="en-US" dirty="0"/>
        </a:p>
      </dgm:t>
    </dgm:pt>
    <dgm:pt modelId="{F0FEE558-A05C-4FC7-B419-3068609B9E70}" type="parTrans" cxnId="{88FCEA32-1FC2-4205-B0DA-C41867933BE8}">
      <dgm:prSet/>
      <dgm:spPr/>
      <dgm:t>
        <a:bodyPr/>
        <a:lstStyle/>
        <a:p>
          <a:endParaRPr lang="en-GB"/>
        </a:p>
      </dgm:t>
    </dgm:pt>
    <dgm:pt modelId="{05D51A5D-722F-453E-B371-1DEDF0A3F972}" type="sibTrans" cxnId="{88FCEA32-1FC2-4205-B0DA-C41867933BE8}">
      <dgm:prSet/>
      <dgm:spPr/>
      <dgm:t>
        <a:bodyPr/>
        <a:lstStyle/>
        <a:p>
          <a:endParaRPr lang="en-GB"/>
        </a:p>
      </dgm:t>
    </dgm:pt>
    <dgm:pt modelId="{971056EC-4BB4-4CA8-AC7C-817A6D23D0EC}">
      <dgm:prSet/>
      <dgm:spPr/>
      <dgm:t>
        <a:bodyPr/>
        <a:lstStyle/>
        <a:p>
          <a:r>
            <a:rPr lang="en-GB" dirty="0"/>
            <a:t>Planning and organising</a:t>
          </a:r>
          <a:endParaRPr lang="en-US" dirty="0"/>
        </a:p>
      </dgm:t>
    </dgm:pt>
    <dgm:pt modelId="{86F54C58-B0E6-4722-A8F0-5E3CF0D8C42D}" type="parTrans" cxnId="{C887AA83-43CD-4583-97C2-A286AE4545EB}">
      <dgm:prSet/>
      <dgm:spPr/>
      <dgm:t>
        <a:bodyPr/>
        <a:lstStyle/>
        <a:p>
          <a:endParaRPr lang="en-GB"/>
        </a:p>
      </dgm:t>
    </dgm:pt>
    <dgm:pt modelId="{BC6B744B-AB2C-466D-BEA8-6EBFCB3EA1A5}" type="sibTrans" cxnId="{C887AA83-43CD-4583-97C2-A286AE4545EB}">
      <dgm:prSet/>
      <dgm:spPr/>
      <dgm:t>
        <a:bodyPr/>
        <a:lstStyle/>
        <a:p>
          <a:endParaRPr lang="en-GB"/>
        </a:p>
      </dgm:t>
    </dgm:pt>
    <dgm:pt modelId="{324943D8-5A19-43C3-BC0E-99EAB2BF4035}">
      <dgm:prSet/>
      <dgm:spPr/>
      <dgm:t>
        <a:bodyPr/>
        <a:lstStyle/>
        <a:p>
          <a:r>
            <a:rPr lang="en-GB" dirty="0"/>
            <a:t>Self management</a:t>
          </a:r>
          <a:endParaRPr lang="en-US" dirty="0"/>
        </a:p>
      </dgm:t>
    </dgm:pt>
    <dgm:pt modelId="{0CF2DDDD-3CA9-4BAB-BE08-5B6D6E79BF94}" type="parTrans" cxnId="{4B82F45D-0317-4622-9C62-1CA688E25301}">
      <dgm:prSet/>
      <dgm:spPr/>
      <dgm:t>
        <a:bodyPr/>
        <a:lstStyle/>
        <a:p>
          <a:endParaRPr lang="en-GB"/>
        </a:p>
      </dgm:t>
    </dgm:pt>
    <dgm:pt modelId="{8B577569-B6A2-4E9C-9D70-5048107EAD5D}" type="sibTrans" cxnId="{4B82F45D-0317-4622-9C62-1CA688E25301}">
      <dgm:prSet/>
      <dgm:spPr/>
      <dgm:t>
        <a:bodyPr/>
        <a:lstStyle/>
        <a:p>
          <a:endParaRPr lang="en-GB"/>
        </a:p>
      </dgm:t>
    </dgm:pt>
    <dgm:pt modelId="{0A9CD4F2-0BB6-4100-A6D0-B2EA58EFE8D9}">
      <dgm:prSet/>
      <dgm:spPr/>
      <dgm:t>
        <a:bodyPr/>
        <a:lstStyle/>
        <a:p>
          <a:r>
            <a:rPr lang="en-GB" dirty="0"/>
            <a:t>Time keeping</a:t>
          </a:r>
          <a:endParaRPr lang="en-US" dirty="0"/>
        </a:p>
      </dgm:t>
    </dgm:pt>
    <dgm:pt modelId="{5CFDD510-8DCC-482E-BB9E-378318C0E832}" type="parTrans" cxnId="{5D1DE880-5284-4235-AEC6-3C369A11F209}">
      <dgm:prSet/>
      <dgm:spPr/>
      <dgm:t>
        <a:bodyPr/>
        <a:lstStyle/>
        <a:p>
          <a:endParaRPr lang="en-GB"/>
        </a:p>
      </dgm:t>
    </dgm:pt>
    <dgm:pt modelId="{C6574FE6-07B6-4A4D-BE7B-E639074887EC}" type="sibTrans" cxnId="{5D1DE880-5284-4235-AEC6-3C369A11F209}">
      <dgm:prSet/>
      <dgm:spPr/>
      <dgm:t>
        <a:bodyPr/>
        <a:lstStyle/>
        <a:p>
          <a:endParaRPr lang="en-GB"/>
        </a:p>
      </dgm:t>
    </dgm:pt>
    <dgm:pt modelId="{A726E7D1-958D-4B47-9C0B-33F449EDD9FF}">
      <dgm:prSet/>
      <dgm:spPr/>
      <dgm:t>
        <a:bodyPr/>
        <a:lstStyle/>
        <a:p>
          <a:r>
            <a:rPr lang="en-GB" dirty="0"/>
            <a:t>Reliability and punctuality</a:t>
          </a:r>
          <a:endParaRPr lang="en-US" dirty="0"/>
        </a:p>
      </dgm:t>
    </dgm:pt>
    <dgm:pt modelId="{5001F28C-E2B9-47DD-B1B1-B99C433D6C8A}" type="parTrans" cxnId="{33C799D9-5FF5-414A-AFEB-ABBC14BFBCE8}">
      <dgm:prSet/>
      <dgm:spPr/>
      <dgm:t>
        <a:bodyPr/>
        <a:lstStyle/>
        <a:p>
          <a:endParaRPr lang="en-GB"/>
        </a:p>
      </dgm:t>
    </dgm:pt>
    <dgm:pt modelId="{38DA08BF-3BCD-4588-9332-852C26606E42}" type="sibTrans" cxnId="{33C799D9-5FF5-414A-AFEB-ABBC14BFBCE8}">
      <dgm:prSet/>
      <dgm:spPr/>
      <dgm:t>
        <a:bodyPr/>
        <a:lstStyle/>
        <a:p>
          <a:endParaRPr lang="en-GB"/>
        </a:p>
      </dgm:t>
    </dgm:pt>
    <dgm:pt modelId="{44249E51-6DD3-49CF-B832-8F2343E92516}">
      <dgm:prSet/>
      <dgm:spPr/>
      <dgm:t>
        <a:bodyPr/>
        <a:lstStyle/>
        <a:p>
          <a:r>
            <a:rPr lang="en-US" dirty="0"/>
            <a:t>Learning </a:t>
          </a:r>
        </a:p>
      </dgm:t>
    </dgm:pt>
    <dgm:pt modelId="{8F6D3620-0A50-4B30-8244-43BA556F9358}" type="parTrans" cxnId="{0C6E4834-6C26-4E00-BE7B-98CE7166F98B}">
      <dgm:prSet/>
      <dgm:spPr/>
      <dgm:t>
        <a:bodyPr/>
        <a:lstStyle/>
        <a:p>
          <a:endParaRPr lang="en-GB"/>
        </a:p>
      </dgm:t>
    </dgm:pt>
    <dgm:pt modelId="{528147DA-CFFA-4D5E-A08A-2638B8C6F2C4}" type="sibTrans" cxnId="{0C6E4834-6C26-4E00-BE7B-98CE7166F98B}">
      <dgm:prSet/>
      <dgm:spPr/>
      <dgm:t>
        <a:bodyPr/>
        <a:lstStyle/>
        <a:p>
          <a:endParaRPr lang="en-GB"/>
        </a:p>
      </dgm:t>
    </dgm:pt>
    <dgm:pt modelId="{C0895283-05BC-498B-8567-174C764874BA}">
      <dgm:prSet/>
      <dgm:spPr/>
      <dgm:t>
        <a:bodyPr/>
        <a:lstStyle/>
        <a:p>
          <a:r>
            <a:rPr lang="en-US" dirty="0"/>
            <a:t>Teamwork</a:t>
          </a:r>
        </a:p>
      </dgm:t>
    </dgm:pt>
    <dgm:pt modelId="{63940CDC-ACAE-47C2-BAA7-7E376DAAA979}" type="parTrans" cxnId="{569C18E9-0684-4D34-9BB3-A242C75291B5}">
      <dgm:prSet/>
      <dgm:spPr/>
      <dgm:t>
        <a:bodyPr/>
        <a:lstStyle/>
        <a:p>
          <a:endParaRPr lang="en-GB"/>
        </a:p>
      </dgm:t>
    </dgm:pt>
    <dgm:pt modelId="{97969542-920B-4B87-B7CF-FE25FA2D1FD2}" type="sibTrans" cxnId="{569C18E9-0684-4D34-9BB3-A242C75291B5}">
      <dgm:prSet/>
      <dgm:spPr/>
      <dgm:t>
        <a:bodyPr/>
        <a:lstStyle/>
        <a:p>
          <a:endParaRPr lang="en-GB"/>
        </a:p>
      </dgm:t>
    </dgm:pt>
    <dgm:pt modelId="{907C5AA7-B929-4543-B180-26AF682A39A5}" type="pres">
      <dgm:prSet presAssocID="{B7A188CC-6959-4EC8-869B-4A926E02AA83}" presName="theList" presStyleCnt="0">
        <dgm:presLayoutVars>
          <dgm:dir/>
          <dgm:animLvl val="lvl"/>
          <dgm:resizeHandles val="exact"/>
        </dgm:presLayoutVars>
      </dgm:prSet>
      <dgm:spPr/>
    </dgm:pt>
    <dgm:pt modelId="{E18CEEF6-389C-44A6-9048-3B63DC52271D}" type="pres">
      <dgm:prSet presAssocID="{10C0E743-211E-431B-AB77-B55CA53CE216}" presName="compNode" presStyleCnt="0"/>
      <dgm:spPr/>
    </dgm:pt>
    <dgm:pt modelId="{D6DCF41C-4750-4F58-B98A-81949F7C80F3}" type="pres">
      <dgm:prSet presAssocID="{10C0E743-211E-431B-AB77-B55CA53CE216}" presName="noGeometry" presStyleCnt="0"/>
      <dgm:spPr/>
    </dgm:pt>
    <dgm:pt modelId="{03A16873-45EC-41C9-9FC6-B1DDE2A31756}" type="pres">
      <dgm:prSet presAssocID="{10C0E743-211E-431B-AB77-B55CA53CE216}" presName="childTextVisible" presStyleLbl="bgAccFollowNode1" presStyleIdx="0" presStyleCnt="1">
        <dgm:presLayoutVars>
          <dgm:bulletEnabled val="1"/>
        </dgm:presLayoutVars>
      </dgm:prSet>
      <dgm:spPr/>
    </dgm:pt>
    <dgm:pt modelId="{418AFCBD-ABDA-4965-A28E-84AF1A0587D1}" type="pres">
      <dgm:prSet presAssocID="{10C0E743-211E-431B-AB77-B55CA53CE216}" presName="childTextHidden" presStyleLbl="bgAccFollowNode1" presStyleIdx="0" presStyleCnt="1"/>
      <dgm:spPr/>
    </dgm:pt>
    <dgm:pt modelId="{1EDC8CC0-77C0-4379-92FA-D34250A1766C}" type="pres">
      <dgm:prSet presAssocID="{10C0E743-211E-431B-AB77-B55CA53CE216}" presName="parentText" presStyleLbl="node1" presStyleIdx="0" presStyleCnt="1">
        <dgm:presLayoutVars>
          <dgm:chMax val="1"/>
          <dgm:bulletEnabled val="1"/>
        </dgm:presLayoutVars>
      </dgm:prSet>
      <dgm:spPr/>
    </dgm:pt>
  </dgm:ptLst>
  <dgm:cxnLst>
    <dgm:cxn modelId="{9BB8C215-B6C3-45B0-8C5F-55190FAD3F53}" type="presOf" srcId="{971056EC-4BB4-4CA8-AC7C-817A6D23D0EC}" destId="{418AFCBD-ABDA-4965-A28E-84AF1A0587D1}" srcOrd="1" destOrd="2" presId="urn:microsoft.com/office/officeart/2005/8/layout/hProcess6"/>
    <dgm:cxn modelId="{C6147E28-8DDC-497F-A10D-D25A62B28025}" type="presOf" srcId="{10C0E743-211E-431B-AB77-B55CA53CE216}" destId="{1EDC8CC0-77C0-4379-92FA-D34250A1766C}" srcOrd="0" destOrd="0" presId="urn:microsoft.com/office/officeart/2005/8/layout/hProcess6"/>
    <dgm:cxn modelId="{78CA012A-0C0B-4881-9E2D-D93732A4E679}" type="presOf" srcId="{C0895283-05BC-498B-8567-174C764874BA}" destId="{03A16873-45EC-41C9-9FC6-B1DDE2A31756}" srcOrd="0" destOrd="7" presId="urn:microsoft.com/office/officeart/2005/8/layout/hProcess6"/>
    <dgm:cxn modelId="{88FCEA32-1FC2-4205-B0DA-C41867933BE8}" srcId="{10C0E743-211E-431B-AB77-B55CA53CE216}" destId="{7DA80135-A3DA-4AAE-8C41-5E34475314B5}" srcOrd="1" destOrd="0" parTransId="{F0FEE558-A05C-4FC7-B419-3068609B9E70}" sibTransId="{05D51A5D-722F-453E-B371-1DEDF0A3F972}"/>
    <dgm:cxn modelId="{0C6E4834-6C26-4E00-BE7B-98CE7166F98B}" srcId="{10C0E743-211E-431B-AB77-B55CA53CE216}" destId="{44249E51-6DD3-49CF-B832-8F2343E92516}" srcOrd="6" destOrd="0" parTransId="{8F6D3620-0A50-4B30-8244-43BA556F9358}" sibTransId="{528147DA-CFFA-4D5E-A08A-2638B8C6F2C4}"/>
    <dgm:cxn modelId="{0DEAFB3B-2DEC-4F19-ACFC-6DB577540CF1}" type="presOf" srcId="{971056EC-4BB4-4CA8-AC7C-817A6D23D0EC}" destId="{03A16873-45EC-41C9-9FC6-B1DDE2A31756}" srcOrd="0" destOrd="2" presId="urn:microsoft.com/office/officeart/2005/8/layout/hProcess6"/>
    <dgm:cxn modelId="{4B82F45D-0317-4622-9C62-1CA688E25301}" srcId="{10C0E743-211E-431B-AB77-B55CA53CE216}" destId="{324943D8-5A19-43C3-BC0E-99EAB2BF4035}" srcOrd="3" destOrd="0" parTransId="{0CF2DDDD-3CA9-4BAB-BE08-5B6D6E79BF94}" sibTransId="{8B577569-B6A2-4E9C-9D70-5048107EAD5D}"/>
    <dgm:cxn modelId="{994DCE65-6764-4E86-ACC3-FDB2B9685F39}" type="presOf" srcId="{324943D8-5A19-43C3-BC0E-99EAB2BF4035}" destId="{418AFCBD-ABDA-4965-A28E-84AF1A0587D1}" srcOrd="1" destOrd="3" presId="urn:microsoft.com/office/officeart/2005/8/layout/hProcess6"/>
    <dgm:cxn modelId="{334AE846-71F6-48A4-9216-DB150766FC62}" srcId="{10C0E743-211E-431B-AB77-B55CA53CE216}" destId="{3B287BFC-4F42-4756-910E-ECB5A800593E}" srcOrd="0" destOrd="0" parTransId="{71FC0B5B-1972-484C-8B31-4596421AA1AA}" sibTransId="{31B0104C-3322-4338-80FA-39DBFCCC9DD5}"/>
    <dgm:cxn modelId="{E3B6DB73-74AE-4C5B-9581-5EEE852C08DE}" type="presOf" srcId="{A726E7D1-958D-4B47-9C0B-33F449EDD9FF}" destId="{03A16873-45EC-41C9-9FC6-B1DDE2A31756}" srcOrd="0" destOrd="5" presId="urn:microsoft.com/office/officeart/2005/8/layout/hProcess6"/>
    <dgm:cxn modelId="{5D1DE880-5284-4235-AEC6-3C369A11F209}" srcId="{10C0E743-211E-431B-AB77-B55CA53CE216}" destId="{0A9CD4F2-0BB6-4100-A6D0-B2EA58EFE8D9}" srcOrd="4" destOrd="0" parTransId="{5CFDD510-8DCC-482E-BB9E-378318C0E832}" sibTransId="{C6574FE6-07B6-4A4D-BE7B-E639074887EC}"/>
    <dgm:cxn modelId="{2D99BA81-0A68-40DE-B150-07A6CAA670D8}" type="presOf" srcId="{44249E51-6DD3-49CF-B832-8F2343E92516}" destId="{03A16873-45EC-41C9-9FC6-B1DDE2A31756}" srcOrd="0" destOrd="6" presId="urn:microsoft.com/office/officeart/2005/8/layout/hProcess6"/>
    <dgm:cxn modelId="{C887AA83-43CD-4583-97C2-A286AE4545EB}" srcId="{10C0E743-211E-431B-AB77-B55CA53CE216}" destId="{971056EC-4BB4-4CA8-AC7C-817A6D23D0EC}" srcOrd="2" destOrd="0" parTransId="{86F54C58-B0E6-4722-A8F0-5E3CF0D8C42D}" sibTransId="{BC6B744B-AB2C-466D-BEA8-6EBFCB3EA1A5}"/>
    <dgm:cxn modelId="{6F95B487-BA0D-49C0-A8C6-73BB5AA8A2E3}" type="presOf" srcId="{B7A188CC-6959-4EC8-869B-4A926E02AA83}" destId="{907C5AA7-B929-4543-B180-26AF682A39A5}" srcOrd="0" destOrd="0" presId="urn:microsoft.com/office/officeart/2005/8/layout/hProcess6"/>
    <dgm:cxn modelId="{EB69FE8E-C590-4A5C-8BC2-575A009D5E33}" type="presOf" srcId="{7DA80135-A3DA-4AAE-8C41-5E34475314B5}" destId="{03A16873-45EC-41C9-9FC6-B1DDE2A31756}" srcOrd="0" destOrd="1" presId="urn:microsoft.com/office/officeart/2005/8/layout/hProcess6"/>
    <dgm:cxn modelId="{254FDD9F-C08B-426C-932C-CF5969F20DD9}" type="presOf" srcId="{0A9CD4F2-0BB6-4100-A6D0-B2EA58EFE8D9}" destId="{418AFCBD-ABDA-4965-A28E-84AF1A0587D1}" srcOrd="1" destOrd="4" presId="urn:microsoft.com/office/officeart/2005/8/layout/hProcess6"/>
    <dgm:cxn modelId="{ED1E5EB1-10E5-4926-885C-6AEBBC356590}" type="presOf" srcId="{7DA80135-A3DA-4AAE-8C41-5E34475314B5}" destId="{418AFCBD-ABDA-4965-A28E-84AF1A0587D1}" srcOrd="1" destOrd="1" presId="urn:microsoft.com/office/officeart/2005/8/layout/hProcess6"/>
    <dgm:cxn modelId="{7FAD6DC1-6EB4-48D8-82CD-09A5A16026C5}" type="presOf" srcId="{C0895283-05BC-498B-8567-174C764874BA}" destId="{418AFCBD-ABDA-4965-A28E-84AF1A0587D1}" srcOrd="1" destOrd="7" presId="urn:microsoft.com/office/officeart/2005/8/layout/hProcess6"/>
    <dgm:cxn modelId="{4C6BCDC1-FDE4-441B-86F6-320D7FF54A77}" type="presOf" srcId="{A726E7D1-958D-4B47-9C0B-33F449EDD9FF}" destId="{418AFCBD-ABDA-4965-A28E-84AF1A0587D1}" srcOrd="1" destOrd="5" presId="urn:microsoft.com/office/officeart/2005/8/layout/hProcess6"/>
    <dgm:cxn modelId="{0C25AEC6-4442-4C2A-840E-D86D09446038}" type="presOf" srcId="{324943D8-5A19-43C3-BC0E-99EAB2BF4035}" destId="{03A16873-45EC-41C9-9FC6-B1DDE2A31756}" srcOrd="0" destOrd="3" presId="urn:microsoft.com/office/officeart/2005/8/layout/hProcess6"/>
    <dgm:cxn modelId="{DC7F7FCB-6CCD-433F-8B55-855B0EE681A0}" srcId="{B7A188CC-6959-4EC8-869B-4A926E02AA83}" destId="{10C0E743-211E-431B-AB77-B55CA53CE216}" srcOrd="0" destOrd="0" parTransId="{9DBE0A7B-2C76-4ED9-AF12-397DCC3E0D9C}" sibTransId="{AA46039E-3E10-444D-AE81-056957455A83}"/>
    <dgm:cxn modelId="{78A04DD6-8376-432A-84E0-6CF221D94686}" type="presOf" srcId="{44249E51-6DD3-49CF-B832-8F2343E92516}" destId="{418AFCBD-ABDA-4965-A28E-84AF1A0587D1}" srcOrd="1" destOrd="6" presId="urn:microsoft.com/office/officeart/2005/8/layout/hProcess6"/>
    <dgm:cxn modelId="{3494F5D7-F2CF-4D60-B9DF-1125A62B74D2}" type="presOf" srcId="{3B287BFC-4F42-4756-910E-ECB5A800593E}" destId="{418AFCBD-ABDA-4965-A28E-84AF1A0587D1}" srcOrd="1" destOrd="0" presId="urn:microsoft.com/office/officeart/2005/8/layout/hProcess6"/>
    <dgm:cxn modelId="{33C799D9-5FF5-414A-AFEB-ABBC14BFBCE8}" srcId="{10C0E743-211E-431B-AB77-B55CA53CE216}" destId="{A726E7D1-958D-4B47-9C0B-33F449EDD9FF}" srcOrd="5" destOrd="0" parTransId="{5001F28C-E2B9-47DD-B1B1-B99C433D6C8A}" sibTransId="{38DA08BF-3BCD-4588-9332-852C26606E42}"/>
    <dgm:cxn modelId="{91B292E2-C06A-4C45-8672-CF8410BA3341}" type="presOf" srcId="{0A9CD4F2-0BB6-4100-A6D0-B2EA58EFE8D9}" destId="{03A16873-45EC-41C9-9FC6-B1DDE2A31756}" srcOrd="0" destOrd="4" presId="urn:microsoft.com/office/officeart/2005/8/layout/hProcess6"/>
    <dgm:cxn modelId="{569C18E9-0684-4D34-9BB3-A242C75291B5}" srcId="{10C0E743-211E-431B-AB77-B55CA53CE216}" destId="{C0895283-05BC-498B-8567-174C764874BA}" srcOrd="7" destOrd="0" parTransId="{63940CDC-ACAE-47C2-BAA7-7E376DAAA979}" sibTransId="{97969542-920B-4B87-B7CF-FE25FA2D1FD2}"/>
    <dgm:cxn modelId="{D3A7DFE9-0CB8-4048-89A8-AE537CB088AF}" type="presOf" srcId="{3B287BFC-4F42-4756-910E-ECB5A800593E}" destId="{03A16873-45EC-41C9-9FC6-B1DDE2A31756}" srcOrd="0" destOrd="0" presId="urn:microsoft.com/office/officeart/2005/8/layout/hProcess6"/>
    <dgm:cxn modelId="{D9302A49-72B5-479B-B18F-3BF4B1CFEB17}" type="presParOf" srcId="{907C5AA7-B929-4543-B180-26AF682A39A5}" destId="{E18CEEF6-389C-44A6-9048-3B63DC52271D}" srcOrd="0" destOrd="0" presId="urn:microsoft.com/office/officeart/2005/8/layout/hProcess6"/>
    <dgm:cxn modelId="{B860EA76-6550-4C9B-851B-2A6AD9B5C549}" type="presParOf" srcId="{E18CEEF6-389C-44A6-9048-3B63DC52271D}" destId="{D6DCF41C-4750-4F58-B98A-81949F7C80F3}" srcOrd="0" destOrd="0" presId="urn:microsoft.com/office/officeart/2005/8/layout/hProcess6"/>
    <dgm:cxn modelId="{E1132CB3-F50A-4708-9020-4A39161C6BD5}" type="presParOf" srcId="{E18CEEF6-389C-44A6-9048-3B63DC52271D}" destId="{03A16873-45EC-41C9-9FC6-B1DDE2A31756}" srcOrd="1" destOrd="0" presId="urn:microsoft.com/office/officeart/2005/8/layout/hProcess6"/>
    <dgm:cxn modelId="{8ABFB15A-A3DA-4D3D-BFCE-C49F291CFB86}" type="presParOf" srcId="{E18CEEF6-389C-44A6-9048-3B63DC52271D}" destId="{418AFCBD-ABDA-4965-A28E-84AF1A0587D1}" srcOrd="2" destOrd="0" presId="urn:microsoft.com/office/officeart/2005/8/layout/hProcess6"/>
    <dgm:cxn modelId="{77A254DF-CE0B-484B-A154-5A1B0074BBFE}" type="presParOf" srcId="{E18CEEF6-389C-44A6-9048-3B63DC52271D}" destId="{1EDC8CC0-77C0-4379-92FA-D34250A1766C}" srcOrd="3" destOrd="0" presId="urn:microsoft.com/office/officeart/2005/8/layout/hProcess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F88121-8CCF-4BA6-8F8C-BBADD992426F}"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769ECECF-87B2-494D-9301-936F131E9050}">
      <dgm:prSet/>
      <dgm:spPr/>
      <dgm:t>
        <a:bodyPr/>
        <a:lstStyle/>
        <a:p>
          <a:r>
            <a:rPr lang="en-GB" dirty="0"/>
            <a:t>In conclusion I have analyse I will need to completed the following;</a:t>
          </a:r>
          <a:endParaRPr lang="en-US" dirty="0"/>
        </a:p>
      </dgm:t>
    </dgm:pt>
    <dgm:pt modelId="{AB19ABFA-E5BD-426D-B848-E3029FFBFF5B}" type="parTrans" cxnId="{01289FCA-5077-4BCA-BA18-BF17CE1D45AF}">
      <dgm:prSet/>
      <dgm:spPr/>
      <dgm:t>
        <a:bodyPr/>
        <a:lstStyle/>
        <a:p>
          <a:endParaRPr lang="en-US"/>
        </a:p>
      </dgm:t>
    </dgm:pt>
    <dgm:pt modelId="{EFC14659-7525-49F3-A0C9-1CB382E08716}" type="sibTrans" cxnId="{01289FCA-5077-4BCA-BA18-BF17CE1D45AF}">
      <dgm:prSet/>
      <dgm:spPr/>
      <dgm:t>
        <a:bodyPr/>
        <a:lstStyle/>
        <a:p>
          <a:endParaRPr lang="en-US"/>
        </a:p>
      </dgm:t>
    </dgm:pt>
    <dgm:pt modelId="{DFF108A4-06E9-42C8-A876-92E72C902832}">
      <dgm:prSet/>
      <dgm:spPr/>
      <dgm:t>
        <a:bodyPr/>
        <a:lstStyle/>
        <a:p>
          <a:r>
            <a:rPr lang="en-GB"/>
            <a:t>Complete my course to get a certificate.</a:t>
          </a:r>
          <a:endParaRPr lang="en-US"/>
        </a:p>
      </dgm:t>
    </dgm:pt>
    <dgm:pt modelId="{91F0EE9E-0E68-4D47-A085-A78F989D151A}" type="parTrans" cxnId="{656AFF98-93A6-4B83-B4AC-E4740A7F27AC}">
      <dgm:prSet/>
      <dgm:spPr/>
      <dgm:t>
        <a:bodyPr/>
        <a:lstStyle/>
        <a:p>
          <a:endParaRPr lang="en-US"/>
        </a:p>
      </dgm:t>
    </dgm:pt>
    <dgm:pt modelId="{8C643C25-E9DC-44DF-ACA2-4041556536AE}" type="sibTrans" cxnId="{656AFF98-93A6-4B83-B4AC-E4740A7F27AC}">
      <dgm:prSet/>
      <dgm:spPr/>
      <dgm:t>
        <a:bodyPr/>
        <a:lstStyle/>
        <a:p>
          <a:endParaRPr lang="en-US"/>
        </a:p>
      </dgm:t>
    </dgm:pt>
    <dgm:pt modelId="{2F2C5C0E-67D7-4F9D-94A2-B171E6CBFE16}">
      <dgm:prSet/>
      <dgm:spPr/>
      <dgm:t>
        <a:bodyPr/>
        <a:lstStyle/>
        <a:p>
          <a:r>
            <a:rPr lang="en-GB" dirty="0"/>
            <a:t>Turn all my weaknesses to strengths.</a:t>
          </a:r>
          <a:endParaRPr lang="en-US" dirty="0"/>
        </a:p>
      </dgm:t>
    </dgm:pt>
    <dgm:pt modelId="{CF8C1340-DFED-4854-8E1C-3D4E81152074}" type="parTrans" cxnId="{A7049719-2FC1-4CC4-8879-C04618B37420}">
      <dgm:prSet/>
      <dgm:spPr/>
      <dgm:t>
        <a:bodyPr/>
        <a:lstStyle/>
        <a:p>
          <a:endParaRPr lang="en-US"/>
        </a:p>
      </dgm:t>
    </dgm:pt>
    <dgm:pt modelId="{28DEEF54-294A-4264-9E17-C55AA614B2C8}" type="sibTrans" cxnId="{A7049719-2FC1-4CC4-8879-C04618B37420}">
      <dgm:prSet/>
      <dgm:spPr/>
      <dgm:t>
        <a:bodyPr/>
        <a:lstStyle/>
        <a:p>
          <a:endParaRPr lang="en-US"/>
        </a:p>
      </dgm:t>
    </dgm:pt>
    <dgm:pt modelId="{EA1827A4-F7D8-4F24-9E13-060913632986}">
      <dgm:prSet/>
      <dgm:spPr/>
      <dgm:t>
        <a:bodyPr/>
        <a:lstStyle/>
        <a:p>
          <a:r>
            <a:rPr lang="en-GB" dirty="0"/>
            <a:t>Get work experience/placement in my career field.</a:t>
          </a:r>
          <a:endParaRPr lang="en-US" dirty="0"/>
        </a:p>
      </dgm:t>
    </dgm:pt>
    <dgm:pt modelId="{B0D743B7-02CC-40AE-9881-A342BFF67E62}" type="parTrans" cxnId="{96FC78F3-66C5-4EE4-BFB0-23F6E5D59EE1}">
      <dgm:prSet/>
      <dgm:spPr/>
      <dgm:t>
        <a:bodyPr/>
        <a:lstStyle/>
        <a:p>
          <a:endParaRPr lang="en-US"/>
        </a:p>
      </dgm:t>
    </dgm:pt>
    <dgm:pt modelId="{A0A9EC2F-2FCA-4396-AF1B-55CBE6891BBF}" type="sibTrans" cxnId="{96FC78F3-66C5-4EE4-BFB0-23F6E5D59EE1}">
      <dgm:prSet/>
      <dgm:spPr/>
      <dgm:t>
        <a:bodyPr/>
        <a:lstStyle/>
        <a:p>
          <a:endParaRPr lang="en-US"/>
        </a:p>
      </dgm:t>
    </dgm:pt>
    <dgm:pt modelId="{8C88E45B-030C-4BF7-9136-7461DE17E399}">
      <dgm:prSet/>
      <dgm:spPr/>
      <dgm:t>
        <a:bodyPr/>
        <a:lstStyle/>
        <a:p>
          <a:r>
            <a:rPr lang="en-US" dirty="0"/>
            <a:t>I must ensure I complete all the goal I have set for myself in order to be qualified for my intended career</a:t>
          </a:r>
        </a:p>
      </dgm:t>
    </dgm:pt>
    <dgm:pt modelId="{BBC95021-79F6-49F2-9021-390B111C7C77}" type="parTrans" cxnId="{747186F0-0325-4851-84BC-4C1FD4A8B354}">
      <dgm:prSet/>
      <dgm:spPr/>
      <dgm:t>
        <a:bodyPr/>
        <a:lstStyle/>
        <a:p>
          <a:endParaRPr lang="en-GB"/>
        </a:p>
      </dgm:t>
    </dgm:pt>
    <dgm:pt modelId="{9B61FDF7-88CD-4DCD-98BA-D6E58F36998F}" type="sibTrans" cxnId="{747186F0-0325-4851-84BC-4C1FD4A8B354}">
      <dgm:prSet/>
      <dgm:spPr/>
      <dgm:t>
        <a:bodyPr/>
        <a:lstStyle/>
        <a:p>
          <a:endParaRPr lang="en-US"/>
        </a:p>
      </dgm:t>
    </dgm:pt>
    <dgm:pt modelId="{CE376B5C-E1F2-48D0-AFDE-9DE08C788006}" type="pres">
      <dgm:prSet presAssocID="{87F88121-8CCF-4BA6-8F8C-BBADD992426F}" presName="linear" presStyleCnt="0">
        <dgm:presLayoutVars>
          <dgm:animLvl val="lvl"/>
          <dgm:resizeHandles val="exact"/>
        </dgm:presLayoutVars>
      </dgm:prSet>
      <dgm:spPr/>
    </dgm:pt>
    <dgm:pt modelId="{57678123-B94F-4C53-A483-C5B8E385F071}" type="pres">
      <dgm:prSet presAssocID="{769ECECF-87B2-494D-9301-936F131E9050}" presName="parentText" presStyleLbl="node1" presStyleIdx="0" presStyleCnt="1">
        <dgm:presLayoutVars>
          <dgm:chMax val="0"/>
          <dgm:bulletEnabled val="1"/>
        </dgm:presLayoutVars>
      </dgm:prSet>
      <dgm:spPr/>
    </dgm:pt>
    <dgm:pt modelId="{C844B137-EF7B-4E36-A3DF-7BBB7EBF80AA}" type="pres">
      <dgm:prSet presAssocID="{769ECECF-87B2-494D-9301-936F131E9050}" presName="childText" presStyleLbl="revTx" presStyleIdx="0" presStyleCnt="1">
        <dgm:presLayoutVars>
          <dgm:bulletEnabled val="1"/>
        </dgm:presLayoutVars>
      </dgm:prSet>
      <dgm:spPr/>
    </dgm:pt>
  </dgm:ptLst>
  <dgm:cxnLst>
    <dgm:cxn modelId="{B0817E02-EBBC-4EFE-AFCE-7EFE5CBBE8CC}" type="presOf" srcId="{2F2C5C0E-67D7-4F9D-94A2-B171E6CBFE16}" destId="{C844B137-EF7B-4E36-A3DF-7BBB7EBF80AA}" srcOrd="0" destOrd="1" presId="urn:microsoft.com/office/officeart/2005/8/layout/vList2"/>
    <dgm:cxn modelId="{A7049719-2FC1-4CC4-8879-C04618B37420}" srcId="{769ECECF-87B2-494D-9301-936F131E9050}" destId="{2F2C5C0E-67D7-4F9D-94A2-B171E6CBFE16}" srcOrd="1" destOrd="0" parTransId="{CF8C1340-DFED-4854-8E1C-3D4E81152074}" sibTransId="{28DEEF54-294A-4264-9E17-C55AA614B2C8}"/>
    <dgm:cxn modelId="{E17D297C-4C37-402B-8EF6-27B0C414957F}" type="presOf" srcId="{769ECECF-87B2-494D-9301-936F131E9050}" destId="{57678123-B94F-4C53-A483-C5B8E385F071}" srcOrd="0" destOrd="0" presId="urn:microsoft.com/office/officeart/2005/8/layout/vList2"/>
    <dgm:cxn modelId="{528CC588-7417-4956-8DFE-74B866E346D1}" type="presOf" srcId="{8C88E45B-030C-4BF7-9136-7461DE17E399}" destId="{C844B137-EF7B-4E36-A3DF-7BBB7EBF80AA}" srcOrd="0" destOrd="3" presId="urn:microsoft.com/office/officeart/2005/8/layout/vList2"/>
    <dgm:cxn modelId="{656AFF98-93A6-4B83-B4AC-E4740A7F27AC}" srcId="{769ECECF-87B2-494D-9301-936F131E9050}" destId="{DFF108A4-06E9-42C8-A876-92E72C902832}" srcOrd="0" destOrd="0" parTransId="{91F0EE9E-0E68-4D47-A085-A78F989D151A}" sibTransId="{8C643C25-E9DC-44DF-ACA2-4041556536AE}"/>
    <dgm:cxn modelId="{7FEAA2B5-472A-4C5D-9066-A37919878A37}" type="presOf" srcId="{87F88121-8CCF-4BA6-8F8C-BBADD992426F}" destId="{CE376B5C-E1F2-48D0-AFDE-9DE08C788006}" srcOrd="0" destOrd="0" presId="urn:microsoft.com/office/officeart/2005/8/layout/vList2"/>
    <dgm:cxn modelId="{01289FCA-5077-4BCA-BA18-BF17CE1D45AF}" srcId="{87F88121-8CCF-4BA6-8F8C-BBADD992426F}" destId="{769ECECF-87B2-494D-9301-936F131E9050}" srcOrd="0" destOrd="0" parTransId="{AB19ABFA-E5BD-426D-B848-E3029FFBFF5B}" sibTransId="{EFC14659-7525-49F3-A0C9-1CB382E08716}"/>
    <dgm:cxn modelId="{32C561D7-1D50-49E5-B724-8160BA3B4823}" type="presOf" srcId="{EA1827A4-F7D8-4F24-9E13-060913632986}" destId="{C844B137-EF7B-4E36-A3DF-7BBB7EBF80AA}" srcOrd="0" destOrd="2" presId="urn:microsoft.com/office/officeart/2005/8/layout/vList2"/>
    <dgm:cxn modelId="{C62D95E3-8896-4233-A47A-4EB9320C71EF}" type="presOf" srcId="{DFF108A4-06E9-42C8-A876-92E72C902832}" destId="{C844B137-EF7B-4E36-A3DF-7BBB7EBF80AA}" srcOrd="0" destOrd="0" presId="urn:microsoft.com/office/officeart/2005/8/layout/vList2"/>
    <dgm:cxn modelId="{747186F0-0325-4851-84BC-4C1FD4A8B354}" srcId="{769ECECF-87B2-494D-9301-936F131E9050}" destId="{8C88E45B-030C-4BF7-9136-7461DE17E399}" srcOrd="3" destOrd="0" parTransId="{BBC95021-79F6-49F2-9021-390B111C7C77}" sibTransId="{9B61FDF7-88CD-4DCD-98BA-D6E58F36998F}"/>
    <dgm:cxn modelId="{96FC78F3-66C5-4EE4-BFB0-23F6E5D59EE1}" srcId="{769ECECF-87B2-494D-9301-936F131E9050}" destId="{EA1827A4-F7D8-4F24-9E13-060913632986}" srcOrd="2" destOrd="0" parTransId="{B0D743B7-02CC-40AE-9881-A342BFF67E62}" sibTransId="{A0A9EC2F-2FCA-4396-AF1B-55CBE6891BBF}"/>
    <dgm:cxn modelId="{9B8EBEFF-5182-423B-AF9A-5BEA6CD7682D}" type="presParOf" srcId="{CE376B5C-E1F2-48D0-AFDE-9DE08C788006}" destId="{57678123-B94F-4C53-A483-C5B8E385F071}" srcOrd="0" destOrd="0" presId="urn:microsoft.com/office/officeart/2005/8/layout/vList2"/>
    <dgm:cxn modelId="{9E322A75-54E9-45DE-8678-86CB1FEC3736}" type="presParOf" srcId="{CE376B5C-E1F2-48D0-AFDE-9DE08C788006}" destId="{C844B137-EF7B-4E36-A3DF-7BBB7EBF80A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16873-45EC-41C9-9FC6-B1DDE2A31756}">
      <dsp:nvSpPr>
        <dsp:cNvPr id="0" name=""/>
        <dsp:cNvSpPr/>
      </dsp:nvSpPr>
      <dsp:spPr>
        <a:xfrm>
          <a:off x="3011777" y="0"/>
          <a:ext cx="6937197" cy="6063983"/>
        </a:xfrm>
        <a:prstGeom prst="rightArrow">
          <a:avLst>
            <a:gd name="adj1" fmla="val 70000"/>
            <a:gd name="adj2" fmla="val 50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15240" rIns="3048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Communication skills</a:t>
          </a:r>
          <a:endParaRPr lang="en-US" sz="2400" kern="1200" dirty="0"/>
        </a:p>
        <a:p>
          <a:pPr marL="228600" lvl="1" indent="-228600" algn="l" defTabSz="1066800">
            <a:lnSpc>
              <a:spcPct val="90000"/>
            </a:lnSpc>
            <a:spcBef>
              <a:spcPct val="0"/>
            </a:spcBef>
            <a:spcAft>
              <a:spcPct val="15000"/>
            </a:spcAft>
            <a:buChar char="•"/>
          </a:pPr>
          <a:r>
            <a:rPr lang="en-GB" sz="2400" kern="1200" dirty="0"/>
            <a:t>Problem solving</a:t>
          </a:r>
          <a:endParaRPr lang="en-US" sz="2400" kern="1200" dirty="0"/>
        </a:p>
        <a:p>
          <a:pPr marL="228600" lvl="1" indent="-228600" algn="l" defTabSz="1066800">
            <a:lnSpc>
              <a:spcPct val="90000"/>
            </a:lnSpc>
            <a:spcBef>
              <a:spcPct val="0"/>
            </a:spcBef>
            <a:spcAft>
              <a:spcPct val="15000"/>
            </a:spcAft>
            <a:buChar char="•"/>
          </a:pPr>
          <a:r>
            <a:rPr lang="en-GB" sz="2400" kern="1200" dirty="0"/>
            <a:t>Planning and organising</a:t>
          </a:r>
          <a:endParaRPr lang="en-US" sz="2400" kern="1200" dirty="0"/>
        </a:p>
        <a:p>
          <a:pPr marL="228600" lvl="1" indent="-228600" algn="l" defTabSz="1066800">
            <a:lnSpc>
              <a:spcPct val="90000"/>
            </a:lnSpc>
            <a:spcBef>
              <a:spcPct val="0"/>
            </a:spcBef>
            <a:spcAft>
              <a:spcPct val="15000"/>
            </a:spcAft>
            <a:buChar char="•"/>
          </a:pPr>
          <a:r>
            <a:rPr lang="en-GB" sz="2400" kern="1200" dirty="0"/>
            <a:t>Self management</a:t>
          </a:r>
          <a:endParaRPr lang="en-US" sz="2400" kern="1200" dirty="0"/>
        </a:p>
        <a:p>
          <a:pPr marL="228600" lvl="1" indent="-228600" algn="l" defTabSz="1066800">
            <a:lnSpc>
              <a:spcPct val="90000"/>
            </a:lnSpc>
            <a:spcBef>
              <a:spcPct val="0"/>
            </a:spcBef>
            <a:spcAft>
              <a:spcPct val="15000"/>
            </a:spcAft>
            <a:buChar char="•"/>
          </a:pPr>
          <a:r>
            <a:rPr lang="en-GB" sz="2400" kern="1200" dirty="0"/>
            <a:t>Time keeping</a:t>
          </a:r>
          <a:endParaRPr lang="en-US" sz="2400" kern="1200" dirty="0"/>
        </a:p>
        <a:p>
          <a:pPr marL="228600" lvl="1" indent="-228600" algn="l" defTabSz="1066800">
            <a:lnSpc>
              <a:spcPct val="90000"/>
            </a:lnSpc>
            <a:spcBef>
              <a:spcPct val="0"/>
            </a:spcBef>
            <a:spcAft>
              <a:spcPct val="15000"/>
            </a:spcAft>
            <a:buChar char="•"/>
          </a:pPr>
          <a:r>
            <a:rPr lang="en-GB" sz="2400" kern="1200" dirty="0"/>
            <a:t>Reliability and punctuality</a:t>
          </a:r>
          <a:endParaRPr lang="en-US" sz="2400" kern="1200" dirty="0"/>
        </a:p>
        <a:p>
          <a:pPr marL="228600" lvl="1" indent="-228600" algn="l" defTabSz="1066800">
            <a:lnSpc>
              <a:spcPct val="90000"/>
            </a:lnSpc>
            <a:spcBef>
              <a:spcPct val="0"/>
            </a:spcBef>
            <a:spcAft>
              <a:spcPct val="15000"/>
            </a:spcAft>
            <a:buChar char="•"/>
          </a:pPr>
          <a:r>
            <a:rPr lang="en-US" sz="2400" kern="1200" dirty="0"/>
            <a:t>Learning </a:t>
          </a:r>
        </a:p>
        <a:p>
          <a:pPr marL="228600" lvl="1" indent="-228600" algn="l" defTabSz="1066800">
            <a:lnSpc>
              <a:spcPct val="90000"/>
            </a:lnSpc>
            <a:spcBef>
              <a:spcPct val="0"/>
            </a:spcBef>
            <a:spcAft>
              <a:spcPct val="15000"/>
            </a:spcAft>
            <a:buChar char="•"/>
          </a:pPr>
          <a:r>
            <a:rPr lang="en-US" sz="2400" kern="1200" dirty="0"/>
            <a:t>Teamwork</a:t>
          </a:r>
        </a:p>
      </dsp:txBody>
      <dsp:txXfrm>
        <a:off x="4746076" y="909597"/>
        <a:ext cx="3381884" cy="4244789"/>
      </dsp:txXfrm>
    </dsp:sp>
    <dsp:sp modelId="{1EDC8CC0-77C0-4379-92FA-D34250A1766C}">
      <dsp:nvSpPr>
        <dsp:cNvPr id="0" name=""/>
        <dsp:cNvSpPr/>
      </dsp:nvSpPr>
      <dsp:spPr>
        <a:xfrm>
          <a:off x="1277477" y="1297692"/>
          <a:ext cx="3468598" cy="3468598"/>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defRPr b="1"/>
          </a:pPr>
          <a:r>
            <a:rPr lang="en-GB" sz="3100" kern="1200" dirty="0"/>
            <a:t>Skills Required for General Employment </a:t>
          </a:r>
          <a:endParaRPr lang="en-US" sz="3100" kern="1200" dirty="0"/>
        </a:p>
      </dsp:txBody>
      <dsp:txXfrm>
        <a:off x="1785441" y="1805656"/>
        <a:ext cx="2452670" cy="24526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678123-B94F-4C53-A483-C5B8E385F071}">
      <dsp:nvSpPr>
        <dsp:cNvPr id="0" name=""/>
        <dsp:cNvSpPr/>
      </dsp:nvSpPr>
      <dsp:spPr>
        <a:xfrm>
          <a:off x="0" y="235960"/>
          <a:ext cx="8947150" cy="1272960"/>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In conclusion I have analyse I will need to completed the following;</a:t>
          </a:r>
          <a:endParaRPr lang="en-US" sz="3200" kern="1200" dirty="0"/>
        </a:p>
      </dsp:txBody>
      <dsp:txXfrm>
        <a:off x="62141" y="298101"/>
        <a:ext cx="8822868" cy="1148678"/>
      </dsp:txXfrm>
    </dsp:sp>
    <dsp:sp modelId="{C844B137-EF7B-4E36-A3DF-7BBB7EBF80AA}">
      <dsp:nvSpPr>
        <dsp:cNvPr id="0" name=""/>
        <dsp:cNvSpPr/>
      </dsp:nvSpPr>
      <dsp:spPr>
        <a:xfrm>
          <a:off x="0" y="1508920"/>
          <a:ext cx="8947150" cy="245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072"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a:t>Complete my course to get a certificate.</a:t>
          </a:r>
          <a:endParaRPr lang="en-US" sz="2500" kern="1200"/>
        </a:p>
        <a:p>
          <a:pPr marL="228600" lvl="1" indent="-228600" algn="l" defTabSz="1111250">
            <a:lnSpc>
              <a:spcPct val="90000"/>
            </a:lnSpc>
            <a:spcBef>
              <a:spcPct val="0"/>
            </a:spcBef>
            <a:spcAft>
              <a:spcPct val="20000"/>
            </a:spcAft>
            <a:buChar char="•"/>
          </a:pPr>
          <a:r>
            <a:rPr lang="en-GB" sz="2500" kern="1200" dirty="0"/>
            <a:t>Turn all my weaknesses to strengths.</a:t>
          </a:r>
          <a:endParaRPr lang="en-US" sz="2500" kern="1200" dirty="0"/>
        </a:p>
        <a:p>
          <a:pPr marL="228600" lvl="1" indent="-228600" algn="l" defTabSz="1111250">
            <a:lnSpc>
              <a:spcPct val="90000"/>
            </a:lnSpc>
            <a:spcBef>
              <a:spcPct val="0"/>
            </a:spcBef>
            <a:spcAft>
              <a:spcPct val="20000"/>
            </a:spcAft>
            <a:buChar char="•"/>
          </a:pPr>
          <a:r>
            <a:rPr lang="en-GB" sz="2500" kern="1200" dirty="0"/>
            <a:t>Get work experience/placement in my career field.</a:t>
          </a:r>
          <a:endParaRPr lang="en-US" sz="2500" kern="1200" dirty="0"/>
        </a:p>
        <a:p>
          <a:pPr marL="228600" lvl="1" indent="-228600" algn="l" defTabSz="1111250">
            <a:lnSpc>
              <a:spcPct val="90000"/>
            </a:lnSpc>
            <a:spcBef>
              <a:spcPct val="0"/>
            </a:spcBef>
            <a:spcAft>
              <a:spcPct val="20000"/>
            </a:spcAft>
            <a:buChar char="•"/>
          </a:pPr>
          <a:r>
            <a:rPr lang="en-US" sz="2500" kern="1200" dirty="0"/>
            <a:t>I must ensure I complete all the goal I have set for myself in order to be qualified for my intended career</a:t>
          </a:r>
        </a:p>
      </dsp:txBody>
      <dsp:txXfrm>
        <a:off x="0" y="1508920"/>
        <a:ext cx="8947150" cy="245088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6">
  <dgm:title val=""/>
  <dgm:desc val=""/>
  <dgm:catLst>
    <dgm:cat type="process"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theList">
    <dgm:varLst>
      <dgm:dir/>
      <dgm:animLvl val="lvl"/>
      <dgm:resizeHandles val="exact"/>
    </dgm:varLst>
    <dgm:choose name="Name0">
      <dgm:if name="Name1" func="var" arg="dir" op="equ" val="norm">
        <dgm:alg type="lin">
          <dgm:param type="linDir" val="fromL"/>
          <dgm:param type="nodeHorzAlign" val="l"/>
        </dgm:alg>
      </dgm:if>
      <dgm:else name="Name2">
        <dgm:alg type="lin">
          <dgm:param type="linDir" val="fromR"/>
          <dgm:param type="nodeHorzAlign" val="r"/>
        </dgm:alg>
      </dgm:else>
    </dgm:choose>
    <dgm:shape xmlns:r="http://schemas.openxmlformats.org/officeDocument/2006/relationships" r:blip="">
      <dgm:adjLst/>
    </dgm:shape>
    <dgm:presOf/>
    <dgm:constrLst>
      <dgm:constr type="w" for="ch" forName="compNode" refType="w"/>
      <dgm:constr type="h" for="ch" forName="compNode" refType="w" refFor="ch" refForName="compNode" fact="0.7"/>
      <dgm:constr type="ctrY" for="ch" forName="compNode" refType="h" fact="0.5"/>
      <dgm:constr type="w" for="ch" forName="aSpace" refType="w" fact="0.05"/>
      <dgm:constr type="primFontSz" for="des" forName="childTextHidden" op="equ" val="65"/>
      <dgm:constr type="primFontSz" for="des" forName="parentText" op="equ"/>
    </dgm:constrLst>
    <dgm:ruleLst/>
    <dgm:forEach name="aNodeForEach" axis="ch" ptType="node">
      <dgm:layoutNode name="compNode">
        <dgm:alg type="composite">
          <dgm:param type="ar" val="1.43"/>
        </dgm:alg>
        <dgm:shape xmlns:r="http://schemas.openxmlformats.org/officeDocument/2006/relationships" r:blip="">
          <dgm:adjLst/>
        </dgm:shape>
        <dgm:presOf/>
        <dgm:choose name="Name3">
          <dgm:if name="Name4" func="var" arg="dir" op="equ" val="norm">
            <dgm:constrLst>
              <dgm:constr type="w" for="ch" forName="childTextVisible" refType="w" fact="0.8"/>
              <dgm:constr type="h" for="ch" forName="childTextVisible" refType="h"/>
              <dgm:constr type="r" for="ch" forName="childTextVisible" refType="w"/>
              <dgm:constr type="w" for="ch" forName="childTextHidden" refType="w" fact="0.6"/>
              <dgm:constr type="h" for="ch" forName="childTextHidden" refType="h"/>
              <dgm:constr type="r" for="ch" forName="childTextHidden" refType="w"/>
              <dgm:constr type="l" for="ch" forName="parentText"/>
              <dgm:constr type="w" for="ch" forName="parentText" refType="w" fact="0.4"/>
              <dgm:constr type="h" for="ch" forName="parentText" refType="w" refFor="ch" refForName="parentText" op="equ"/>
              <dgm:constr type="ctrY" for="ch" forName="parentText" refType="h" fact="0.5"/>
            </dgm:constrLst>
          </dgm:if>
          <dgm:else name="Name5">
            <dgm:constrLst>
              <dgm:constr type="w" for="ch" forName="childTextVisible" refType="w" fact="0.8"/>
              <dgm:constr type="h" for="ch" forName="childTextVisible" refType="h"/>
              <dgm:constr type="l" for="ch" forName="childTextVisible"/>
              <dgm:constr type="w" for="ch" forName="childTextHidden" refType="w" fact="0.6"/>
              <dgm:constr type="h" for="ch" forName="childTextHidden" refType="h"/>
              <dgm:constr type="l" for="ch" forName="childTextHidden"/>
              <dgm:constr type="r" for="ch" forName="parentText" refType="w"/>
              <dgm:constr type="w" for="ch" forName="parentText" refType="w" fact="0.4"/>
              <dgm:constr type="h" for="ch" forName="parentText" refType="w" refFor="ch" refForName="parentText" op="equ"/>
              <dgm:constr type="ctrY" for="ch" forName="parentText" refType="h" fact="0.5"/>
            </dgm:constrLst>
          </dgm:else>
        </dgm:choose>
        <dgm:ruleLst/>
        <dgm:layoutNode name="noGeometry">
          <dgm:alg type="sp"/>
          <dgm:shape xmlns:r="http://schemas.openxmlformats.org/officeDocument/2006/relationships" r:blip="">
            <dgm:adjLst/>
          </dgm:shape>
          <dgm:presOf/>
          <dgm:constrLst/>
          <dgm:ruleLst/>
        </dgm:layoutNode>
        <dgm:layoutNode name="childTextVisible" styleLbl="bgAccFollowNode1">
          <dgm:varLst>
            <dgm:bulletEnabled val="1"/>
          </dgm:varLst>
          <dgm:alg type="sp"/>
          <dgm:choose name="Name6">
            <dgm:if name="Name7" func="var" arg="dir" op="equ" val="norm">
              <dgm:shape xmlns:r="http://schemas.openxmlformats.org/officeDocument/2006/relationships" type="rightArrow" r:blip="">
                <dgm:adjLst>
                  <dgm:adj idx="1" val="0.7"/>
                  <dgm:adj idx="2" val="0.5"/>
                </dgm:adjLst>
              </dgm:shape>
            </dgm:if>
            <dgm:else name="Name8">
              <dgm:shape xmlns:r="http://schemas.openxmlformats.org/officeDocument/2006/relationships" type="leftArrow" r:blip="">
                <dgm:adjLst>
                  <dgm:adj idx="1" val="0.7"/>
                  <dgm:adj idx="2" val="0.5"/>
                </dgm:adjLst>
              </dgm:shape>
            </dgm:else>
          </dgm:choose>
          <dgm:presOf axis="des" ptType="node"/>
          <dgm:constrLst/>
          <dgm:ruleLst/>
        </dgm:layoutNode>
        <dgm:layoutNode name="childTextHidden" styleLbl="bgAccFollowNode1">
          <dgm:choose name="Name9">
            <dgm:if name="Name10" axis="des followSib" ptType="node node" st="1 1" cnt="1 0" func="cnt" op="gte" val="1">
              <dgm:alg type="tx">
                <dgm:param type="stBulletLvl" val="1"/>
                <dgm:param type="txAnchorVertCh" val="mid"/>
              </dgm:alg>
            </dgm:if>
            <dgm:else name="Name11">
              <dgm:alg type="tx">
                <dgm:param type="stBulletLvl" val="2"/>
                <dgm:param type="txAnchorVertCh" val="mid"/>
              </dgm:alg>
            </dgm:else>
          </dgm:choose>
          <dgm:choose name="Name12">
            <dgm:if name="Name13" func="var" arg="dir" op="equ" val="norm">
              <dgm:shape xmlns:r="http://schemas.openxmlformats.org/officeDocument/2006/relationships" type="rightArrow" r:blip="" hideGeom="1">
                <dgm:adjLst>
                  <dgm:adj idx="1" val="0.7"/>
                  <dgm:adj idx="2" val="0.5"/>
                </dgm:adjLst>
              </dgm:shape>
            </dgm:if>
            <dgm:else name="Name14">
              <dgm:shape xmlns:r="http://schemas.openxmlformats.org/officeDocument/2006/relationships" type="leftArrow" r:blip="" hideGeom="1">
                <dgm:adjLst>
                  <dgm:adj idx="1" val="0.7"/>
                  <dgm:adj idx="2" val="0.5"/>
                </dgm:adjLst>
              </dgm:shape>
            </dgm:else>
          </dgm:choose>
          <dgm:presOf axis="des" ptType="node"/>
          <dgm:constrLst>
            <dgm:constr type="secFontSz" refType="primFontSz"/>
            <dgm:constr type="tMarg" refType="primFontSz" fact="0.05"/>
            <dgm:constr type="bMarg" refType="primFontSz" fact="0.05"/>
            <dgm:constr type="rMarg" refType="primFontSz" fact="0.1"/>
            <dgm:constr type="lMarg" refType="primFontSz" fact="0.2"/>
          </dgm:constrLst>
          <dgm:ruleLst>
            <dgm:rule type="primFontSz" val="5" fact="NaN" max="NaN"/>
          </dgm:ruleLst>
        </dgm:layoutNode>
        <dgm:layoutNode name="parentText" styleLbl="node1">
          <dgm:varLst>
            <dgm:chMax val="1"/>
            <dgm:bulletEnabled val="1"/>
          </dgm:varLst>
          <dgm:alg type="tx"/>
          <dgm:shape xmlns:r="http://schemas.openxmlformats.org/officeDocument/2006/relationships" type="ellipse" r:blip="">
            <dgm:adjLst/>
          </dgm:shape>
          <dgm:presOf axis="self"/>
          <dgm:constrLst>
            <dgm:constr type="primFontSz" val="65"/>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choose name="Name15">
        <dgm:if name="Name16" axis="self" ptType="node" func="revPos" op="gte" val="2">
          <dgm:layoutNode name="aSpace">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3CB87E-4591-47A1-9046-CF63F17215EF}" type="datetime2">
              <a:rPr lang="en-US" smtClean="0"/>
              <a:t>Thursday, December 3, 2020</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t>‹#›</a:t>
            </a:fld>
            <a:endParaRPr lang="en-US" dirty="0"/>
          </a:p>
        </p:txBody>
      </p:sp>
    </p:spTree>
    <p:extLst>
      <p:ext uri="{BB962C8B-B14F-4D97-AF65-F5344CB8AC3E}">
        <p14:creationId xmlns:p14="http://schemas.microsoft.com/office/powerpoint/2010/main" val="416208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9571572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95939964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57254565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43711091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5" name="Footer Placeholder 3"/>
          <p:cNvSpPr>
            <a:spLocks noGrp="1"/>
          </p:cNvSpPr>
          <p:nvPr>
            <p:ph type="ftr" sz="quarter" idx="11"/>
          </p:nvPr>
        </p:nvSpPr>
        <p:spPr/>
        <p:txBody>
          <a:bodyPr/>
          <a:lstStyle/>
          <a:p>
            <a:r>
              <a:rPr lang="en-US"/>
              <a:t>Sample Footer Text</a:t>
            </a:r>
            <a:endParaRPr lang="en-US" dirty="0"/>
          </a:p>
        </p:txBody>
      </p:sp>
      <p:sp>
        <p:nvSpPr>
          <p:cNvPr id="6" name="Slide Number Placeholder 4"/>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403679029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5" name="Footer Placeholder 2"/>
          <p:cNvSpPr>
            <a:spLocks noGrp="1"/>
          </p:cNvSpPr>
          <p:nvPr>
            <p:ph type="ftr" sz="quarter" idx="11"/>
          </p:nvPr>
        </p:nvSpPr>
        <p:spPr/>
        <p:txBody>
          <a:bodyPr/>
          <a:lstStyle/>
          <a:p>
            <a:r>
              <a:rPr lang="en-US"/>
              <a:t>Sample Footer Text</a:t>
            </a:r>
            <a:endParaRPr lang="en-US" dirty="0"/>
          </a:p>
        </p:txBody>
      </p:sp>
      <p:sp>
        <p:nvSpPr>
          <p:cNvPr id="6" name="Slide Number Placeholder 3"/>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70260160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5" name="Footer Placeholder 5"/>
          <p:cNvSpPr>
            <a:spLocks noGrp="1"/>
          </p:cNvSpPr>
          <p:nvPr>
            <p:ph type="ftr" sz="quarter" idx="11"/>
          </p:nvPr>
        </p:nvSpPr>
        <p:spPr/>
        <p:txBody>
          <a:bodyPr/>
          <a:lstStyle/>
          <a:p>
            <a:r>
              <a:rPr lang="en-US"/>
              <a:t>Sample Footer Text</a:t>
            </a:r>
            <a:endParaRPr lang="en-US" dirty="0"/>
          </a:p>
        </p:txBody>
      </p:sp>
      <p:sp>
        <p:nvSpPr>
          <p:cNvPr id="6" name="Slide Number Placeholder 6"/>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66385237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68888753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53588567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56881743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6396357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65183715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4"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81592367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4"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44842012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409942393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352ED3-3C46-4C9A-9738-67B2D875E7E2}" type="datetime2">
              <a:rPr lang="en-US" smtClean="0"/>
              <a:pPr/>
              <a:t>Thursday, December 3, 2020</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30890096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8352ED3-3C46-4C9A-9738-67B2D875E7E2}" type="datetime2">
              <a:rPr lang="en-US" smtClean="0"/>
              <a:pPr/>
              <a:t>Thursday, December 3, 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Sample Footer Text</a:t>
            </a:r>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92956793"/>
      </p:ext>
    </p:extLst>
  </p:cSld>
  <p:clrMap bg1="dk1" tx1="lt1" bg2="dk2" tx2="lt2" accent1="accent1" accent2="accent2" accent3="accent3" accent4="accent4" accent5="accent5" accent6="accent6" hlink="hlink" folHlink="fol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 id="2147483893" r:id="rId9"/>
    <p:sldLayoutId id="2147483894" r:id="rId10"/>
    <p:sldLayoutId id="2147483895" r:id="rId11"/>
    <p:sldLayoutId id="2147483896" r:id="rId12"/>
    <p:sldLayoutId id="2147483897" r:id="rId13"/>
    <p:sldLayoutId id="2147483898" r:id="rId14"/>
    <p:sldLayoutId id="2147483899" r:id="rId15"/>
    <p:sldLayoutId id="2147483900" r:id="rId16"/>
    <p:sldLayoutId id="214748390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hyperlink" Target="https://www.peoplematters.in/article/employee-engagement/improving-workplace-effectiveness-through-employee-assistance-programs-13505" TargetMode="External"/><Relationship Id="rId7" Type="http://schemas.openxmlformats.org/officeDocument/2006/relationships/hyperlink" Target="https://www.reed.co.uk/career-advice/personal-development-plan-template/"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mindtools.com/media/Diagrams/SWOT_Analysis_New_Figure_1.jpg" TargetMode="External"/><Relationship Id="rId5" Type="http://schemas.openxmlformats.org/officeDocument/2006/relationships/hyperlink" Target="https://beta.jobs.nhs.uk/candidate/jobadvert/A3903-20-7394" TargetMode="External"/><Relationship Id="rId4" Type="http://schemas.openxmlformats.org/officeDocument/2006/relationships/hyperlink" Target="https://www.youthcentral.vic.gov.au/jobs-and-careers/plan-your-career/8-job-skills-you-should-ha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337FD-8E3C-4A8F-92F1-11986072BAA5}"/>
              </a:ext>
            </a:extLst>
          </p:cNvPr>
          <p:cNvSpPr>
            <a:spLocks noGrp="1"/>
          </p:cNvSpPr>
          <p:nvPr>
            <p:ph type="ctrTitle"/>
          </p:nvPr>
        </p:nvSpPr>
        <p:spPr>
          <a:xfrm>
            <a:off x="4872012" y="1447800"/>
            <a:ext cx="5222325" cy="3329581"/>
          </a:xfrm>
        </p:spPr>
        <p:txBody>
          <a:bodyPr vert="horz" lIns="91440" tIns="45720" rIns="91440" bIns="45720" rtlCol="0">
            <a:normAutofit/>
          </a:bodyPr>
          <a:lstStyle/>
          <a:p>
            <a:pPr>
              <a:lnSpc>
                <a:spcPct val="90000"/>
              </a:lnSpc>
            </a:pPr>
            <a:r>
              <a:rPr lang="en-US" sz="2900" b="1">
                <a:solidFill>
                  <a:srgbClr val="EBEBEB"/>
                </a:solidFill>
              </a:rPr>
              <a:t>Academic and Employability Skills (Health and Social Care)</a:t>
            </a:r>
            <a:br>
              <a:rPr lang="en-US" sz="2900" b="1">
                <a:solidFill>
                  <a:srgbClr val="EBEBEB"/>
                </a:solidFill>
              </a:rPr>
            </a:br>
            <a:br>
              <a:rPr lang="en-US" sz="2900" b="1">
                <a:solidFill>
                  <a:srgbClr val="EBEBEB"/>
                </a:solidFill>
              </a:rPr>
            </a:br>
            <a:r>
              <a:rPr lang="en-US" sz="2900" b="1">
                <a:solidFill>
                  <a:srgbClr val="EBEBEB"/>
                </a:solidFill>
              </a:rPr>
              <a:t>Module Code: BMSW4001</a:t>
            </a:r>
            <a:br>
              <a:rPr lang="en-US" sz="2900" b="1">
                <a:solidFill>
                  <a:srgbClr val="EBEBEB"/>
                </a:solidFill>
              </a:rPr>
            </a:br>
            <a:br>
              <a:rPr lang="en-US" sz="2900" b="1">
                <a:solidFill>
                  <a:srgbClr val="EBEBEB"/>
                </a:solidFill>
              </a:rPr>
            </a:br>
            <a:endParaRPr lang="en-US" sz="2900" b="1">
              <a:solidFill>
                <a:srgbClr val="EBEBEB"/>
              </a:solidFill>
            </a:endParaRPr>
          </a:p>
        </p:txBody>
      </p:sp>
      <p:sp>
        <p:nvSpPr>
          <p:cNvPr id="3" name="Subtitle 2">
            <a:extLst>
              <a:ext uri="{FF2B5EF4-FFF2-40B4-BE49-F238E27FC236}">
                <a16:creationId xmlns:a16="http://schemas.microsoft.com/office/drawing/2014/main" id="{0AEA7113-E121-4193-BD9D-09E77F284C4F}"/>
              </a:ext>
            </a:extLst>
          </p:cNvPr>
          <p:cNvSpPr>
            <a:spLocks noGrp="1"/>
          </p:cNvSpPr>
          <p:nvPr>
            <p:ph type="subTitle" idx="1"/>
          </p:nvPr>
        </p:nvSpPr>
        <p:spPr>
          <a:xfrm>
            <a:off x="4872012" y="4777380"/>
            <a:ext cx="5664690" cy="976306"/>
          </a:xfrm>
        </p:spPr>
        <p:txBody>
          <a:bodyPr vert="horz" lIns="91440" tIns="45720" rIns="91440" bIns="45720" rtlCol="0">
            <a:normAutofit lnSpcReduction="10000"/>
          </a:bodyPr>
          <a:lstStyle/>
          <a:p>
            <a:pPr indent="-228600">
              <a:lnSpc>
                <a:spcPct val="90000"/>
              </a:lnSpc>
              <a:buFont typeface="Wingdings 2" panose="05020102010507070707" pitchFamily="18" charset="2"/>
              <a:buChar char=""/>
            </a:pPr>
            <a:r>
              <a:rPr lang="en-US" sz="1600" dirty="0">
                <a:solidFill>
                  <a:schemeClr val="tx2">
                    <a:lumMod val="40000"/>
                    <a:lumOff val="60000"/>
                  </a:schemeClr>
                </a:solidFill>
              </a:rPr>
              <a:t>Student name - Kabirat Adegbite (2011967)</a:t>
            </a:r>
          </a:p>
          <a:p>
            <a:pPr indent="-228600">
              <a:lnSpc>
                <a:spcPct val="90000"/>
              </a:lnSpc>
              <a:buFont typeface="Wingdings 2" panose="05020102010507070707" pitchFamily="18" charset="2"/>
              <a:buChar char=""/>
            </a:pPr>
            <a:r>
              <a:rPr lang="en-US" sz="1600" dirty="0">
                <a:solidFill>
                  <a:schemeClr val="tx2">
                    <a:lumMod val="40000"/>
                    <a:lumOff val="60000"/>
                  </a:schemeClr>
                </a:solidFill>
              </a:rPr>
              <a:t>Task 1</a:t>
            </a:r>
          </a:p>
          <a:p>
            <a:pPr indent="-228600">
              <a:lnSpc>
                <a:spcPct val="90000"/>
              </a:lnSpc>
              <a:buFont typeface="Wingdings 2" panose="05020102010507070707" pitchFamily="18" charset="2"/>
              <a:buChar char=""/>
            </a:pPr>
            <a:r>
              <a:rPr lang="en-US" sz="1600" dirty="0">
                <a:solidFill>
                  <a:schemeClr val="tx2">
                    <a:lumMod val="40000"/>
                    <a:lumOff val="60000"/>
                  </a:schemeClr>
                </a:solidFill>
              </a:rPr>
              <a:t>Lecturers Name- Barbara </a:t>
            </a:r>
            <a:r>
              <a:rPr lang="en-US" sz="1600" dirty="0" err="1">
                <a:solidFill>
                  <a:schemeClr val="tx2">
                    <a:lumMod val="40000"/>
                    <a:lumOff val="60000"/>
                  </a:schemeClr>
                </a:solidFill>
              </a:rPr>
              <a:t>Chinyani</a:t>
            </a:r>
            <a:endParaRPr lang="en-US" sz="1600" dirty="0">
              <a:solidFill>
                <a:schemeClr val="tx2">
                  <a:lumMod val="40000"/>
                  <a:lumOff val="60000"/>
                </a:schemeClr>
              </a:solidFill>
            </a:endParaRPr>
          </a:p>
          <a:p>
            <a:pPr indent="-228600">
              <a:lnSpc>
                <a:spcPct val="90000"/>
              </a:lnSpc>
              <a:buFont typeface="Wingdings 2" panose="05020102010507070707" pitchFamily="18" charset="2"/>
              <a:buChar char=""/>
            </a:pPr>
            <a:endParaRPr lang="en-US" sz="1100" dirty="0">
              <a:solidFill>
                <a:schemeClr val="tx2">
                  <a:lumMod val="40000"/>
                  <a:lumOff val="60000"/>
                </a:schemeClr>
              </a:solidFill>
            </a:endParaRPr>
          </a:p>
        </p:txBody>
      </p:sp>
      <p:pic>
        <p:nvPicPr>
          <p:cNvPr id="7" name="Graphic 6" descr="Onboarding">
            <a:extLst>
              <a:ext uri="{FF2B5EF4-FFF2-40B4-BE49-F238E27FC236}">
                <a16:creationId xmlns:a16="http://schemas.microsoft.com/office/drawing/2014/main" id="{222280EC-3F24-4160-965D-0FA6691863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7240" y="2074882"/>
            <a:ext cx="2936836" cy="2936836"/>
          </a:xfrm>
          <a:prstGeom prst="rect">
            <a:avLst/>
          </a:prstGeom>
          <a:effectLst/>
        </p:spPr>
      </p:pic>
    </p:spTree>
    <p:extLst>
      <p:ext uri="{BB962C8B-B14F-4D97-AF65-F5344CB8AC3E}">
        <p14:creationId xmlns:p14="http://schemas.microsoft.com/office/powerpoint/2010/main" val="395390401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776B6-A24E-4738-82DC-64F5C3995476}"/>
              </a:ext>
            </a:extLst>
          </p:cNvPr>
          <p:cNvSpPr>
            <a:spLocks noGrp="1"/>
          </p:cNvSpPr>
          <p:nvPr>
            <p:ph type="ctrTitle"/>
          </p:nvPr>
        </p:nvSpPr>
        <p:spPr>
          <a:xfrm>
            <a:off x="7060590" y="1325880"/>
            <a:ext cx="4483709" cy="3066507"/>
          </a:xfrm>
        </p:spPr>
        <p:txBody>
          <a:bodyPr>
            <a:normAutofit/>
          </a:bodyPr>
          <a:lstStyle/>
          <a:p>
            <a:r>
              <a:rPr lang="en-GB" sz="5400" b="1" dirty="0">
                <a:solidFill>
                  <a:srgbClr val="EBEBEB"/>
                </a:solidFill>
              </a:rPr>
              <a:t>Introduction</a:t>
            </a:r>
          </a:p>
        </p:txBody>
      </p:sp>
      <p:sp>
        <p:nvSpPr>
          <p:cNvPr id="3" name="Subtitle 2">
            <a:extLst>
              <a:ext uri="{FF2B5EF4-FFF2-40B4-BE49-F238E27FC236}">
                <a16:creationId xmlns:a16="http://schemas.microsoft.com/office/drawing/2014/main" id="{C9A9260D-3A02-4666-B56B-113F646C3E51}"/>
              </a:ext>
            </a:extLst>
          </p:cNvPr>
          <p:cNvSpPr>
            <a:spLocks noGrp="1"/>
          </p:cNvSpPr>
          <p:nvPr>
            <p:ph type="subTitle" idx="1"/>
          </p:nvPr>
        </p:nvSpPr>
        <p:spPr>
          <a:xfrm>
            <a:off x="7060590" y="4588329"/>
            <a:ext cx="4483709" cy="1621970"/>
          </a:xfrm>
        </p:spPr>
        <p:txBody>
          <a:bodyPr>
            <a:normAutofit/>
          </a:bodyPr>
          <a:lstStyle/>
          <a:p>
            <a:pPr>
              <a:spcBef>
                <a:spcPts val="0"/>
              </a:spcBef>
            </a:pPr>
            <a:r>
              <a:rPr lang="en-GB" sz="1800" dirty="0">
                <a:solidFill>
                  <a:schemeClr val="tx2">
                    <a:lumMod val="40000"/>
                    <a:lumOff val="60000"/>
                  </a:schemeClr>
                </a:solidFill>
              </a:rPr>
              <a:t>I will be analysing my Academic and Employability skills for my intended career as a Healthcare Assistant. </a:t>
            </a:r>
          </a:p>
          <a:p>
            <a:endParaRPr lang="en-GB" sz="1800" dirty="0">
              <a:solidFill>
                <a:schemeClr val="tx2">
                  <a:lumMod val="40000"/>
                  <a:lumOff val="60000"/>
                </a:schemeClr>
              </a:solidFill>
            </a:endParaRPr>
          </a:p>
        </p:txBody>
      </p:sp>
      <p:pic>
        <p:nvPicPr>
          <p:cNvPr id="20" name="Graphic 19" descr="Books">
            <a:extLst>
              <a:ext uri="{FF2B5EF4-FFF2-40B4-BE49-F238E27FC236}">
                <a16:creationId xmlns:a16="http://schemas.microsoft.com/office/drawing/2014/main" id="{9F7E59A2-3D0E-4D70-B7B1-6E0F2AFEAB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58446" y="965141"/>
            <a:ext cx="4932911" cy="4932911"/>
          </a:xfrm>
          <a:prstGeom prst="rect">
            <a:avLst/>
          </a:prstGeom>
          <a:effectLst/>
        </p:spPr>
      </p:pic>
    </p:spTree>
    <p:extLst>
      <p:ext uri="{BB962C8B-B14F-4D97-AF65-F5344CB8AC3E}">
        <p14:creationId xmlns:p14="http://schemas.microsoft.com/office/powerpoint/2010/main" val="2345185097"/>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4E0813E-53BC-418B-93F5-5ECD9E765B66}"/>
              </a:ext>
            </a:extLst>
          </p:cNvPr>
          <p:cNvSpPr>
            <a:spLocks noGrp="1"/>
          </p:cNvSpPr>
          <p:nvPr>
            <p:ph type="subTitle" idx="1"/>
          </p:nvPr>
        </p:nvSpPr>
        <p:spPr>
          <a:xfrm>
            <a:off x="6344534" y="680191"/>
            <a:ext cx="4942617" cy="5135358"/>
          </a:xfrm>
        </p:spPr>
        <p:txBody>
          <a:bodyPr anchor="ctr">
            <a:normAutofit/>
          </a:bodyPr>
          <a:lstStyle/>
          <a:p>
            <a:pPr algn="l"/>
            <a:r>
              <a:rPr lang="en-GB" b="1" dirty="0">
                <a:solidFill>
                  <a:schemeClr val="tx1">
                    <a:lumMod val="95000"/>
                    <a:lumOff val="5000"/>
                  </a:schemeClr>
                </a:solidFill>
              </a:rPr>
              <a:t>Job Description </a:t>
            </a:r>
          </a:p>
          <a:p>
            <a:pPr algn="l"/>
            <a:endParaRPr lang="en-GB" dirty="0"/>
          </a:p>
          <a:p>
            <a:pPr algn="l"/>
            <a:r>
              <a:rPr lang="en-GB" dirty="0">
                <a:solidFill>
                  <a:schemeClr val="tx1">
                    <a:lumMod val="95000"/>
                    <a:lumOff val="5000"/>
                  </a:schemeClr>
                </a:solidFill>
              </a:rPr>
              <a:t>To support the practice nursing team in the delivery of nursing services, working as part of the practice multidisciplinary team, delivering care within their scope of practice to the entitled patient. The healthcare assistant will deliver and assist clinical staff in the provision of treatment, preventative care, health promotion and patient education.</a:t>
            </a:r>
          </a:p>
        </p:txBody>
      </p:sp>
      <p:pic>
        <p:nvPicPr>
          <p:cNvPr id="1026" name="Picture 2" descr=" Health Care Assistant | Health Care | Healthcare">
            <a:extLst>
              <a:ext uri="{FF2B5EF4-FFF2-40B4-BE49-F238E27FC236}">
                <a16:creationId xmlns:a16="http://schemas.microsoft.com/office/drawing/2014/main" id="{9658E3DD-ABAF-4FCC-ACF3-69A4088103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566" y="1042451"/>
            <a:ext cx="5924434" cy="38508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464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C48C6004-70D1-4DD7-8CBF-70487B597C50}"/>
              </a:ext>
            </a:extLst>
          </p:cNvPr>
          <p:cNvGraphicFramePr/>
          <p:nvPr>
            <p:extLst>
              <p:ext uri="{D42A27DB-BD31-4B8C-83A1-F6EECF244321}">
                <p14:modId xmlns:p14="http://schemas.microsoft.com/office/powerpoint/2010/main" val="3540807936"/>
              </p:ext>
            </p:extLst>
          </p:nvPr>
        </p:nvGraphicFramePr>
        <p:xfrm>
          <a:off x="217714" y="0"/>
          <a:ext cx="11226453" cy="60639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278346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4" name="Picture 43">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6" name="Picture 45">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8" name="Oval 47">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0" name="Picture 49">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2" name="Picture 51">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4" name="Rectangle 53">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6" name="Rectangle 55">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Rectangle 57">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9" name="Table 9">
            <a:extLst>
              <a:ext uri="{FF2B5EF4-FFF2-40B4-BE49-F238E27FC236}">
                <a16:creationId xmlns:a16="http://schemas.microsoft.com/office/drawing/2014/main" id="{4CD43CDA-011D-4703-BA0F-DAB7A8742E19}"/>
              </a:ext>
            </a:extLst>
          </p:cNvPr>
          <p:cNvGraphicFramePr>
            <a:graphicFrameLocks noGrp="1"/>
          </p:cNvGraphicFramePr>
          <p:nvPr>
            <p:extLst>
              <p:ext uri="{D42A27DB-BD31-4B8C-83A1-F6EECF244321}">
                <p14:modId xmlns:p14="http://schemas.microsoft.com/office/powerpoint/2010/main" val="1650740132"/>
              </p:ext>
            </p:extLst>
          </p:nvPr>
        </p:nvGraphicFramePr>
        <p:xfrm>
          <a:off x="1211678" y="643467"/>
          <a:ext cx="9768645" cy="5571067"/>
        </p:xfrm>
        <a:graphic>
          <a:graphicData uri="http://schemas.openxmlformats.org/drawingml/2006/table">
            <a:tbl>
              <a:tblPr firstRow="1" bandRow="1">
                <a:tableStyleId>{8EC20E35-A176-4012-BC5E-935CFFF8708E}</a:tableStyleId>
              </a:tblPr>
              <a:tblGrid>
                <a:gridCol w="4956938">
                  <a:extLst>
                    <a:ext uri="{9D8B030D-6E8A-4147-A177-3AD203B41FA5}">
                      <a16:colId xmlns:a16="http://schemas.microsoft.com/office/drawing/2014/main" val="3462620709"/>
                    </a:ext>
                  </a:extLst>
                </a:gridCol>
                <a:gridCol w="4811707">
                  <a:extLst>
                    <a:ext uri="{9D8B030D-6E8A-4147-A177-3AD203B41FA5}">
                      <a16:colId xmlns:a16="http://schemas.microsoft.com/office/drawing/2014/main" val="3510560432"/>
                    </a:ext>
                  </a:extLst>
                </a:gridCol>
              </a:tblGrid>
              <a:tr h="65279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a:solidFill>
                            <a:srgbClr val="FFFFFF"/>
                          </a:solidFill>
                        </a:rPr>
                        <a:t>Skills Required As a Healthcare Assistant </a:t>
                      </a:r>
                      <a:endParaRPr lang="en-GB" sz="1800"/>
                    </a:p>
                    <a:p>
                      <a:endParaRPr lang="en-GB" sz="1800"/>
                    </a:p>
                  </a:txBody>
                  <a:tcPr marL="81188" marR="81188" marT="40594" marB="40594"/>
                </a:tc>
                <a:tc>
                  <a:txBody>
                    <a:bodyPr/>
                    <a:lstStyle/>
                    <a:p>
                      <a:r>
                        <a:rPr lang="en-GB" sz="1800"/>
                        <a:t>Skills I have to be an Healthcare Assistant</a:t>
                      </a:r>
                    </a:p>
                  </a:txBody>
                  <a:tcPr marL="81188" marR="81188" marT="40594" marB="40594"/>
                </a:tc>
                <a:extLst>
                  <a:ext uri="{0D108BD9-81ED-4DB2-BD59-A6C34878D82A}">
                    <a16:rowId xmlns:a16="http://schemas.microsoft.com/office/drawing/2014/main" val="738043607"/>
                  </a:ext>
                </a:extLst>
              </a:tr>
              <a:tr h="4918272">
                <a:tc>
                  <a:txBody>
                    <a:bodyPr/>
                    <a:lstStyle/>
                    <a:p>
                      <a:pPr marL="285750" lvl="0" indent="-285750" algn="l">
                        <a:lnSpc>
                          <a:spcPct val="90000"/>
                        </a:lnSpc>
                        <a:buFont typeface="Arial" panose="020B0604020202020204" pitchFamily="34" charset="0"/>
                        <a:buChar char="•"/>
                      </a:pPr>
                      <a:r>
                        <a:rPr lang="en-GB" sz="1600"/>
                        <a:t>Good interpersonal skills</a:t>
                      </a:r>
                    </a:p>
                    <a:p>
                      <a:pPr marL="285750" lvl="0" indent="-285750" algn="l">
                        <a:lnSpc>
                          <a:spcPct val="90000"/>
                        </a:lnSpc>
                        <a:buFont typeface="Arial" panose="020B0604020202020204" pitchFamily="34" charset="0"/>
                        <a:buChar char="•"/>
                      </a:pPr>
                      <a:endParaRPr lang="en-US" sz="1600"/>
                    </a:p>
                    <a:p>
                      <a:pPr marL="285750" lvl="0" indent="-285750" algn="l">
                        <a:lnSpc>
                          <a:spcPct val="90000"/>
                        </a:lnSpc>
                        <a:buFont typeface="Arial" panose="020B0604020202020204" pitchFamily="34" charset="0"/>
                        <a:buChar char="•"/>
                      </a:pPr>
                      <a:r>
                        <a:rPr lang="en-GB" sz="1600"/>
                        <a:t>Strong IT Skills </a:t>
                      </a:r>
                    </a:p>
                    <a:p>
                      <a:pPr marL="285750" lvl="0" indent="-285750" algn="l">
                        <a:lnSpc>
                          <a:spcPct val="90000"/>
                        </a:lnSpc>
                        <a:buFont typeface="Arial" panose="020B0604020202020204" pitchFamily="34" charset="0"/>
                        <a:buChar char="•"/>
                      </a:pPr>
                      <a:endParaRPr lang="en-US" sz="1600"/>
                    </a:p>
                    <a:p>
                      <a:pPr marL="285750" lvl="0" indent="-285750" algn="l">
                        <a:lnSpc>
                          <a:spcPct val="90000"/>
                        </a:lnSpc>
                        <a:buFont typeface="Arial" panose="020B0604020202020204" pitchFamily="34" charset="0"/>
                        <a:buChar char="•"/>
                      </a:pPr>
                      <a:r>
                        <a:rPr lang="en-US" sz="1600"/>
                        <a:t>Communication skills</a:t>
                      </a:r>
                    </a:p>
                    <a:p>
                      <a:pPr marL="285750" lvl="0" indent="-285750" algn="l">
                        <a:lnSpc>
                          <a:spcPct val="90000"/>
                        </a:lnSpc>
                        <a:buFont typeface="Arial" panose="020B0604020202020204" pitchFamily="34" charset="0"/>
                        <a:buChar char="•"/>
                      </a:pPr>
                      <a:endParaRPr lang="en-US" sz="1600"/>
                    </a:p>
                    <a:p>
                      <a:pPr marL="285750" lvl="0" indent="-285750" algn="l">
                        <a:lnSpc>
                          <a:spcPct val="90000"/>
                        </a:lnSpc>
                        <a:buFont typeface="Arial" panose="020B0604020202020204" pitchFamily="34" charset="0"/>
                        <a:buChar char="•"/>
                      </a:pPr>
                      <a:r>
                        <a:rPr lang="en-GB" sz="1600"/>
                        <a:t>Problem solver with the ability to process information accurately and effectively, interpreting data as required</a:t>
                      </a:r>
                    </a:p>
                    <a:p>
                      <a:pPr marL="285750" lvl="0" indent="-285750" algn="l">
                        <a:lnSpc>
                          <a:spcPct val="90000"/>
                        </a:lnSpc>
                        <a:buFont typeface="Arial" panose="020B0604020202020204" pitchFamily="34" charset="0"/>
                        <a:buChar char="•"/>
                      </a:pPr>
                      <a:endParaRPr lang="en-GB" sz="1600"/>
                    </a:p>
                    <a:p>
                      <a:pPr marL="285750" indent="-285750" algn="l">
                        <a:lnSpc>
                          <a:spcPct val="90000"/>
                        </a:lnSpc>
                        <a:buFont typeface="Arial" panose="020B0604020202020204" pitchFamily="34" charset="0"/>
                        <a:buChar char="•"/>
                      </a:pPr>
                      <a:r>
                        <a:rPr lang="en-GB" sz="1600"/>
                        <a:t>Effective time management (Planning &amp; Organising)</a:t>
                      </a:r>
                    </a:p>
                    <a:p>
                      <a:pPr marL="285750" indent="-285750" algn="l">
                        <a:lnSpc>
                          <a:spcPct val="90000"/>
                        </a:lnSpc>
                        <a:buFont typeface="Arial" panose="020B0604020202020204" pitchFamily="34" charset="0"/>
                        <a:buChar char="•"/>
                      </a:pPr>
                      <a:endParaRPr lang="en-GB" sz="1600"/>
                    </a:p>
                    <a:p>
                      <a:pPr marL="285750" lvl="0" indent="-285750" algn="l">
                        <a:lnSpc>
                          <a:spcPct val="90000"/>
                        </a:lnSpc>
                        <a:buFont typeface="Arial" panose="020B0604020202020204" pitchFamily="34" charset="0"/>
                        <a:buChar char="•"/>
                      </a:pPr>
                      <a:r>
                        <a:rPr lang="en-GB" sz="1600"/>
                        <a:t>Ability to work under pressure / in stressful situations</a:t>
                      </a:r>
                    </a:p>
                    <a:p>
                      <a:pPr marL="285750" lvl="0" indent="-285750" algn="l">
                        <a:lnSpc>
                          <a:spcPct val="90000"/>
                        </a:lnSpc>
                        <a:buFont typeface="Arial" panose="020B0604020202020204" pitchFamily="34" charset="0"/>
                        <a:buChar char="•"/>
                      </a:pPr>
                      <a:endParaRPr lang="en-GB" sz="1600"/>
                    </a:p>
                    <a:p>
                      <a:pPr marL="285750" indent="-285750" algn="l">
                        <a:lnSpc>
                          <a:spcPct val="90000"/>
                        </a:lnSpc>
                        <a:buFont typeface="Arial" panose="020B0604020202020204" pitchFamily="34" charset="0"/>
                        <a:buChar char="•"/>
                      </a:pPr>
                      <a:r>
                        <a:rPr lang="en-GB" sz="1600"/>
                        <a:t>Effectively able to communicate and understand the needs of the patient</a:t>
                      </a:r>
                    </a:p>
                    <a:p>
                      <a:pPr marL="285750" indent="-285750" algn="l">
                        <a:lnSpc>
                          <a:spcPct val="90000"/>
                        </a:lnSpc>
                        <a:buFont typeface="Arial" panose="020B0604020202020204" pitchFamily="34" charset="0"/>
                        <a:buChar char="•"/>
                      </a:pPr>
                      <a:endParaRPr lang="en-GB" sz="1600"/>
                    </a:p>
                    <a:p>
                      <a:pPr marL="285750" indent="-285750" algn="l">
                        <a:lnSpc>
                          <a:spcPct val="90000"/>
                        </a:lnSpc>
                        <a:buFont typeface="Arial" panose="020B0604020202020204" pitchFamily="34" charset="0"/>
                        <a:buChar char="•"/>
                      </a:pPr>
                      <a:r>
                        <a:rPr lang="en-GB" sz="1600"/>
                        <a:t>Ability to follow clinical policy and procedure</a:t>
                      </a:r>
                    </a:p>
                    <a:p>
                      <a:pPr marL="285750" indent="-285750" algn="l">
                        <a:lnSpc>
                          <a:spcPct val="90000"/>
                        </a:lnSpc>
                        <a:buFont typeface="Arial" panose="020B0604020202020204" pitchFamily="34" charset="0"/>
                        <a:buChar char="•"/>
                      </a:pPr>
                      <a:endParaRPr lang="en-GB" sz="1600"/>
                    </a:p>
                    <a:p>
                      <a:pPr marL="285750" lvl="0" indent="-285750" algn="l">
                        <a:lnSpc>
                          <a:spcPct val="90000"/>
                        </a:lnSpc>
                        <a:buFont typeface="Arial" panose="020B0604020202020204" pitchFamily="34" charset="0"/>
                        <a:buChar char="•"/>
                      </a:pPr>
                      <a:r>
                        <a:rPr lang="en-GB" sz="1600"/>
                        <a:t>Reliability and punctuality</a:t>
                      </a:r>
                      <a:endParaRPr lang="en-US" sz="1600"/>
                    </a:p>
                  </a:txBody>
                  <a:tcPr marL="81188" marR="81188" marT="40594" marB="40594"/>
                </a:tc>
                <a:tc>
                  <a:txBody>
                    <a:bodyPr/>
                    <a:lstStyle/>
                    <a:p>
                      <a:pPr marL="285750" lvl="0" indent="-285750" algn="l">
                        <a:lnSpc>
                          <a:spcPct val="90000"/>
                        </a:lnSpc>
                        <a:buFont typeface="Arial" panose="020B0604020202020204" pitchFamily="34" charset="0"/>
                        <a:buChar char="•"/>
                      </a:pPr>
                      <a:r>
                        <a:rPr lang="en-GB" sz="1600"/>
                        <a:t>Good interpersonal skills</a:t>
                      </a:r>
                    </a:p>
                    <a:p>
                      <a:pPr marL="285750" lvl="0" indent="-285750" algn="l">
                        <a:lnSpc>
                          <a:spcPct val="90000"/>
                        </a:lnSpc>
                        <a:buFont typeface="Arial" panose="020B0604020202020204" pitchFamily="34" charset="0"/>
                        <a:buChar char="•"/>
                      </a:pPr>
                      <a:endParaRPr lang="en-US" sz="1600"/>
                    </a:p>
                    <a:p>
                      <a:pPr marL="285750" lvl="0" indent="-285750" algn="l">
                        <a:lnSpc>
                          <a:spcPct val="90000"/>
                        </a:lnSpc>
                        <a:buFont typeface="Arial" panose="020B0604020202020204" pitchFamily="34" charset="0"/>
                        <a:buChar char="•"/>
                      </a:pPr>
                      <a:r>
                        <a:rPr lang="en-GB" sz="1600"/>
                        <a:t>Strong IT Skills </a:t>
                      </a:r>
                    </a:p>
                    <a:p>
                      <a:pPr marL="285750" lvl="0" indent="-285750" algn="l">
                        <a:lnSpc>
                          <a:spcPct val="90000"/>
                        </a:lnSpc>
                        <a:buFont typeface="Arial" panose="020B0604020202020204" pitchFamily="34" charset="0"/>
                        <a:buChar char="•"/>
                      </a:pPr>
                      <a:endParaRPr lang="en-US" sz="1600"/>
                    </a:p>
                    <a:p>
                      <a:pPr marL="285750" lvl="0" indent="-285750" algn="l">
                        <a:lnSpc>
                          <a:spcPct val="90000"/>
                        </a:lnSpc>
                        <a:buFont typeface="Arial" panose="020B0604020202020204" pitchFamily="34" charset="0"/>
                        <a:buChar char="•"/>
                      </a:pPr>
                      <a:r>
                        <a:rPr lang="en-US" sz="1600"/>
                        <a:t>Communication skills</a:t>
                      </a:r>
                    </a:p>
                    <a:p>
                      <a:pPr marL="0" lvl="0" indent="0" algn="l">
                        <a:lnSpc>
                          <a:spcPct val="90000"/>
                        </a:lnSpc>
                        <a:buFont typeface="Arial" panose="020B0604020202020204" pitchFamily="34" charset="0"/>
                        <a:buNone/>
                      </a:pPr>
                      <a:endParaRPr lang="en-GB" sz="1600"/>
                    </a:p>
                    <a:p>
                      <a:pPr marL="285750" indent="-285750" algn="l">
                        <a:lnSpc>
                          <a:spcPct val="90000"/>
                        </a:lnSpc>
                        <a:buFont typeface="Arial" panose="020B0604020202020204" pitchFamily="34" charset="0"/>
                        <a:buChar char="•"/>
                      </a:pPr>
                      <a:r>
                        <a:rPr lang="en-GB" sz="1600"/>
                        <a:t>Effectively able to communicate and understand the needs of the patient</a:t>
                      </a:r>
                    </a:p>
                    <a:p>
                      <a:pPr marL="285750" indent="-285750" algn="l">
                        <a:lnSpc>
                          <a:spcPct val="90000"/>
                        </a:lnSpc>
                        <a:buFont typeface="Arial" panose="020B0604020202020204" pitchFamily="34" charset="0"/>
                        <a:buChar char="•"/>
                      </a:pPr>
                      <a:endParaRPr lang="en-GB" sz="1600"/>
                    </a:p>
                    <a:p>
                      <a:pPr marL="285750" indent="-285750" algn="l">
                        <a:lnSpc>
                          <a:spcPct val="90000"/>
                        </a:lnSpc>
                        <a:buFont typeface="Arial" panose="020B0604020202020204" pitchFamily="34" charset="0"/>
                        <a:buChar char="•"/>
                      </a:pPr>
                      <a:r>
                        <a:rPr lang="en-GB" sz="1600"/>
                        <a:t>Ability to follow clinical policy and procedure</a:t>
                      </a:r>
                    </a:p>
                    <a:p>
                      <a:pPr marL="285750" indent="-285750" algn="l">
                        <a:lnSpc>
                          <a:spcPct val="90000"/>
                        </a:lnSpc>
                        <a:buFont typeface="Arial" panose="020B0604020202020204" pitchFamily="34" charset="0"/>
                        <a:buChar char="•"/>
                      </a:pPr>
                      <a:endParaRPr lang="en-GB" sz="1600"/>
                    </a:p>
                    <a:p>
                      <a:pPr marL="285750" lvl="0" indent="-285750" algn="l">
                        <a:lnSpc>
                          <a:spcPct val="90000"/>
                        </a:lnSpc>
                        <a:buFont typeface="Arial" panose="020B0604020202020204" pitchFamily="34" charset="0"/>
                        <a:buChar char="•"/>
                      </a:pPr>
                      <a:r>
                        <a:rPr lang="en-GB" sz="1600"/>
                        <a:t>Reliability and punctuality</a:t>
                      </a:r>
                    </a:p>
                    <a:p>
                      <a:pPr marL="0" lvl="0" indent="0" algn="l">
                        <a:lnSpc>
                          <a:spcPct val="90000"/>
                        </a:lnSpc>
                        <a:buFont typeface="Arial" panose="020B0604020202020204" pitchFamily="34" charset="0"/>
                        <a:buNone/>
                      </a:pPr>
                      <a:endParaRPr lang="en-GB" sz="1600"/>
                    </a:p>
                    <a:p>
                      <a:pPr marL="285750" lvl="0" indent="-285750" algn="l">
                        <a:lnSpc>
                          <a:spcPct val="90000"/>
                        </a:lnSpc>
                        <a:buFont typeface="Arial" panose="020B0604020202020204" pitchFamily="34" charset="0"/>
                        <a:buChar char="•"/>
                      </a:pPr>
                      <a:r>
                        <a:rPr lang="en-GB" sz="1600"/>
                        <a:t>Strong attention to details</a:t>
                      </a:r>
                      <a:endParaRPr lang="en-US" sz="1600"/>
                    </a:p>
                  </a:txBody>
                  <a:tcPr marL="81188" marR="81188" marT="40594" marB="40594"/>
                </a:tc>
                <a:extLst>
                  <a:ext uri="{0D108BD9-81ED-4DB2-BD59-A6C34878D82A}">
                    <a16:rowId xmlns:a16="http://schemas.microsoft.com/office/drawing/2014/main" val="4076387563"/>
                  </a:ext>
                </a:extLst>
              </a:tr>
            </a:tbl>
          </a:graphicData>
        </a:graphic>
      </p:graphicFrame>
    </p:spTree>
    <p:extLst>
      <p:ext uri="{BB962C8B-B14F-4D97-AF65-F5344CB8AC3E}">
        <p14:creationId xmlns:p14="http://schemas.microsoft.com/office/powerpoint/2010/main" val="2257957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B3F28BA-4193-4931-9A3A-8E4C4BE76866}"/>
              </a:ext>
            </a:extLst>
          </p:cNvPr>
          <p:cNvSpPr>
            <a:spLocks noGrp="1"/>
          </p:cNvSpPr>
          <p:nvPr>
            <p:ph type="subTitle" idx="1"/>
          </p:nvPr>
        </p:nvSpPr>
        <p:spPr>
          <a:xfrm>
            <a:off x="106017" y="-1"/>
            <a:ext cx="11184836" cy="596349"/>
          </a:xfrm>
        </p:spPr>
        <p:txBody>
          <a:bodyPr>
            <a:normAutofit/>
          </a:bodyPr>
          <a:lstStyle/>
          <a:p>
            <a:pPr algn="ctr"/>
            <a:r>
              <a:rPr lang="en-GB" sz="3200" b="1">
                <a:solidFill>
                  <a:schemeClr val="tx1">
                    <a:lumMod val="95000"/>
                    <a:lumOff val="5000"/>
                  </a:schemeClr>
                </a:solidFill>
              </a:rPr>
              <a:t>SWOT Analysis</a:t>
            </a:r>
            <a:endParaRPr lang="en-GB" sz="3200" b="1" dirty="0">
              <a:solidFill>
                <a:schemeClr val="tx1">
                  <a:lumMod val="95000"/>
                  <a:lumOff val="5000"/>
                </a:schemeClr>
              </a:solidFill>
            </a:endParaRPr>
          </a:p>
        </p:txBody>
      </p:sp>
      <p:graphicFrame>
        <p:nvGraphicFramePr>
          <p:cNvPr id="4" name="Table 4">
            <a:extLst>
              <a:ext uri="{FF2B5EF4-FFF2-40B4-BE49-F238E27FC236}">
                <a16:creationId xmlns:a16="http://schemas.microsoft.com/office/drawing/2014/main" id="{AA503896-3FD6-418C-A09F-1AF15AA06A0E}"/>
              </a:ext>
            </a:extLst>
          </p:cNvPr>
          <p:cNvGraphicFramePr>
            <a:graphicFrameLocks noGrp="1"/>
          </p:cNvGraphicFramePr>
          <p:nvPr>
            <p:extLst>
              <p:ext uri="{D42A27DB-BD31-4B8C-83A1-F6EECF244321}">
                <p14:modId xmlns:p14="http://schemas.microsoft.com/office/powerpoint/2010/main" val="2015162846"/>
              </p:ext>
            </p:extLst>
          </p:nvPr>
        </p:nvGraphicFramePr>
        <p:xfrm>
          <a:off x="1422400" y="719665"/>
          <a:ext cx="8026402" cy="5550506"/>
        </p:xfrm>
        <a:graphic>
          <a:graphicData uri="http://schemas.openxmlformats.org/drawingml/2006/table">
            <a:tbl>
              <a:tblPr firstRow="1" bandRow="1">
                <a:tableStyleId>{5940675A-B579-460E-94D1-54222C63F5DA}</a:tableStyleId>
              </a:tblPr>
              <a:tblGrid>
                <a:gridCol w="4013201">
                  <a:extLst>
                    <a:ext uri="{9D8B030D-6E8A-4147-A177-3AD203B41FA5}">
                      <a16:colId xmlns:a16="http://schemas.microsoft.com/office/drawing/2014/main" val="4203856061"/>
                    </a:ext>
                  </a:extLst>
                </a:gridCol>
                <a:gridCol w="4013201">
                  <a:extLst>
                    <a:ext uri="{9D8B030D-6E8A-4147-A177-3AD203B41FA5}">
                      <a16:colId xmlns:a16="http://schemas.microsoft.com/office/drawing/2014/main" val="1344912136"/>
                    </a:ext>
                  </a:extLst>
                </a:gridCol>
              </a:tblGrid>
              <a:tr h="2618163">
                <a:tc>
                  <a:txBody>
                    <a:bodyPr/>
                    <a:lstStyle/>
                    <a:p>
                      <a:r>
                        <a:rPr lang="en-GB" b="1" dirty="0">
                          <a:solidFill>
                            <a:schemeClr val="accent2">
                              <a:lumMod val="60000"/>
                              <a:lumOff val="40000"/>
                            </a:schemeClr>
                          </a:solidFill>
                        </a:rPr>
                        <a:t>Strengths</a:t>
                      </a:r>
                    </a:p>
                    <a:p>
                      <a:pPr marL="285750" indent="-285750">
                        <a:buFont typeface="Arial" panose="020B0604020202020204" pitchFamily="34" charset="0"/>
                        <a:buChar char="•"/>
                      </a:pPr>
                      <a:r>
                        <a:rPr lang="en-GB" dirty="0"/>
                        <a:t>Good communication skills.</a:t>
                      </a:r>
                    </a:p>
                    <a:p>
                      <a:pPr marL="285750" indent="-285750">
                        <a:buFont typeface="Arial" panose="020B0604020202020204" pitchFamily="34" charset="0"/>
                        <a:buChar char="•"/>
                      </a:pPr>
                      <a:r>
                        <a:rPr lang="en-GB" dirty="0"/>
                        <a:t>Well organised</a:t>
                      </a:r>
                    </a:p>
                    <a:p>
                      <a:pPr marL="285750" indent="-285750">
                        <a:buFont typeface="Arial" panose="020B0604020202020204" pitchFamily="34" charset="0"/>
                        <a:buChar char="•"/>
                      </a:pPr>
                      <a:r>
                        <a:rPr lang="en-GB" dirty="0"/>
                        <a:t>Good writing skills</a:t>
                      </a:r>
                    </a:p>
                    <a:p>
                      <a:pPr marL="285750" indent="-285750">
                        <a:buFont typeface="Arial" panose="020B0604020202020204" pitchFamily="34" charset="0"/>
                        <a:buChar char="•"/>
                      </a:pPr>
                      <a:r>
                        <a:rPr lang="en-GB" dirty="0"/>
                        <a:t>Strong IT Skills</a:t>
                      </a:r>
                    </a:p>
                    <a:p>
                      <a:pPr marL="285750" indent="-285750">
                        <a:buFont typeface="Arial" panose="020B0604020202020204" pitchFamily="34" charset="0"/>
                        <a:buChar char="•"/>
                      </a:pPr>
                      <a:endParaRPr lang="en-GB" dirty="0"/>
                    </a:p>
                    <a:p>
                      <a:endParaRPr lang="en-GB" dirty="0"/>
                    </a:p>
                    <a:p>
                      <a:endParaRPr lang="en-GB" dirty="0"/>
                    </a:p>
                  </a:txBody>
                  <a:tcPr/>
                </a:tc>
                <a:tc>
                  <a:txBody>
                    <a:bodyPr/>
                    <a:lstStyle/>
                    <a:p>
                      <a:r>
                        <a:rPr lang="en-GB" b="1" dirty="0">
                          <a:solidFill>
                            <a:schemeClr val="accent2">
                              <a:lumMod val="60000"/>
                              <a:lumOff val="40000"/>
                            </a:schemeClr>
                          </a:solidFill>
                        </a:rPr>
                        <a:t>Weaknesses</a:t>
                      </a:r>
                    </a:p>
                    <a:p>
                      <a:pPr marL="285750" indent="-285750">
                        <a:buFont typeface="Arial" panose="020B0604020202020204" pitchFamily="34" charset="0"/>
                        <a:buChar char="•"/>
                      </a:pPr>
                      <a:r>
                        <a:rPr lang="en-GB" b="0" dirty="0">
                          <a:solidFill>
                            <a:schemeClr val="tx1"/>
                          </a:solidFill>
                        </a:rPr>
                        <a:t>Time management </a:t>
                      </a:r>
                    </a:p>
                    <a:p>
                      <a:pPr marL="285750" indent="-285750">
                        <a:buFont typeface="Arial" panose="020B0604020202020204" pitchFamily="34" charset="0"/>
                        <a:buChar char="•"/>
                      </a:pPr>
                      <a:r>
                        <a:rPr lang="en-GB" b="0" dirty="0">
                          <a:solidFill>
                            <a:schemeClr val="tx1"/>
                          </a:solidFill>
                        </a:rPr>
                        <a:t>Can’t work well under pressure</a:t>
                      </a:r>
                    </a:p>
                    <a:p>
                      <a:pPr marL="285750" indent="-285750">
                        <a:buFont typeface="Arial" panose="020B0604020202020204" pitchFamily="34" charset="0"/>
                        <a:buChar char="•"/>
                      </a:pPr>
                      <a:r>
                        <a:rPr lang="en-GB" b="0" dirty="0">
                          <a:solidFill>
                            <a:schemeClr val="tx1"/>
                          </a:solidFill>
                        </a:rPr>
                        <a:t>Multitask</a:t>
                      </a:r>
                    </a:p>
                    <a:p>
                      <a:pPr marL="285750" indent="-285750">
                        <a:buFont typeface="Arial" panose="020B0604020202020204" pitchFamily="34" charset="0"/>
                        <a:buChar char="•"/>
                      </a:pPr>
                      <a:r>
                        <a:rPr lang="en-GB" b="0" dirty="0">
                          <a:solidFill>
                            <a:schemeClr val="tx1"/>
                          </a:solidFill>
                        </a:rPr>
                        <a:t>Problem solving</a:t>
                      </a:r>
                    </a:p>
                    <a:p>
                      <a:pPr marL="285750" indent="-285750">
                        <a:buFont typeface="Arial" panose="020B0604020202020204" pitchFamily="34" charset="0"/>
                        <a:buChar char="•"/>
                      </a:pPr>
                      <a:endParaRPr lang="en-GB" b="0" dirty="0">
                        <a:solidFill>
                          <a:schemeClr val="tx1"/>
                        </a:solidFill>
                      </a:endParaRPr>
                    </a:p>
                    <a:p>
                      <a:pPr marL="285750" indent="-285750">
                        <a:buFont typeface="Arial" panose="020B0604020202020204" pitchFamily="34" charset="0"/>
                        <a:buChar char="•"/>
                      </a:pPr>
                      <a:endParaRPr lang="en-GB" b="0" dirty="0">
                        <a:solidFill>
                          <a:schemeClr val="tx1"/>
                        </a:solidFill>
                      </a:endParaRPr>
                    </a:p>
                    <a:p>
                      <a:pPr marL="285750" indent="-285750">
                        <a:buFont typeface="Arial" panose="020B0604020202020204" pitchFamily="34" charset="0"/>
                        <a:buChar char="•"/>
                      </a:pPr>
                      <a:endParaRPr lang="en-GB" b="0" dirty="0">
                        <a:solidFill>
                          <a:schemeClr val="tx1"/>
                        </a:solidFill>
                      </a:endParaRPr>
                    </a:p>
                  </a:txBody>
                  <a:tcPr/>
                </a:tc>
                <a:extLst>
                  <a:ext uri="{0D108BD9-81ED-4DB2-BD59-A6C34878D82A}">
                    <a16:rowId xmlns:a16="http://schemas.microsoft.com/office/drawing/2014/main" val="2209488596"/>
                  </a:ext>
                </a:extLst>
              </a:tr>
              <a:tr h="2932343">
                <a:tc>
                  <a:txBody>
                    <a:bodyPr/>
                    <a:lstStyle/>
                    <a:p>
                      <a:r>
                        <a:rPr lang="en-GB" b="1" dirty="0">
                          <a:solidFill>
                            <a:schemeClr val="accent2">
                              <a:lumMod val="60000"/>
                              <a:lumOff val="40000"/>
                            </a:schemeClr>
                          </a:solidFill>
                        </a:rPr>
                        <a:t>Opportunities</a:t>
                      </a:r>
                    </a:p>
                    <a:p>
                      <a:pPr marL="285750" indent="-285750">
                        <a:buFont typeface="Arial" panose="020B0604020202020204" pitchFamily="34" charset="0"/>
                        <a:buChar char="•"/>
                      </a:pPr>
                      <a:r>
                        <a:rPr lang="en-GB" b="0" dirty="0">
                          <a:solidFill>
                            <a:schemeClr val="tx1">
                              <a:lumMod val="95000"/>
                              <a:lumOff val="5000"/>
                            </a:schemeClr>
                          </a:solidFill>
                        </a:rPr>
                        <a:t>Learning to gain knowledge for my intended career through university</a:t>
                      </a:r>
                    </a:p>
                    <a:p>
                      <a:pPr marL="285750" indent="-285750">
                        <a:buFont typeface="Arial" panose="020B0604020202020204" pitchFamily="34" charset="0"/>
                        <a:buChar char="•"/>
                      </a:pPr>
                      <a:r>
                        <a:rPr lang="en-GB" b="0" dirty="0">
                          <a:solidFill>
                            <a:schemeClr val="tx1">
                              <a:lumMod val="95000"/>
                              <a:lumOff val="5000"/>
                            </a:schemeClr>
                          </a:solidFill>
                        </a:rPr>
                        <a:t>Work towards all skills required for my intended career</a:t>
                      </a:r>
                    </a:p>
                    <a:p>
                      <a:pPr marL="285750" indent="-285750">
                        <a:buFont typeface="Arial" panose="020B0604020202020204" pitchFamily="34" charset="0"/>
                        <a:buChar char="•"/>
                      </a:pPr>
                      <a:r>
                        <a:rPr lang="en-GB" b="0" dirty="0">
                          <a:solidFill>
                            <a:schemeClr val="tx1">
                              <a:lumMod val="95000"/>
                              <a:lumOff val="5000"/>
                            </a:schemeClr>
                          </a:solidFill>
                        </a:rPr>
                        <a:t>Use my strengths as an advantage to gain more opportunities</a:t>
                      </a:r>
                    </a:p>
                    <a:p>
                      <a:pPr marL="285750" indent="-285750">
                        <a:buFont typeface="Arial" panose="020B0604020202020204" pitchFamily="34" charset="0"/>
                        <a:buChar char="•"/>
                      </a:pPr>
                      <a:r>
                        <a:rPr lang="en-GB" b="0" dirty="0">
                          <a:solidFill>
                            <a:schemeClr val="tx1">
                              <a:lumMod val="95000"/>
                              <a:lumOff val="5000"/>
                            </a:schemeClr>
                          </a:solidFill>
                        </a:rPr>
                        <a:t>Work placement</a:t>
                      </a:r>
                    </a:p>
                  </a:txBody>
                  <a:tcPr/>
                </a:tc>
                <a:tc>
                  <a:txBody>
                    <a:bodyPr/>
                    <a:lstStyle/>
                    <a:p>
                      <a:r>
                        <a:rPr lang="en-GB" b="1" dirty="0">
                          <a:solidFill>
                            <a:schemeClr val="accent2">
                              <a:lumMod val="60000"/>
                              <a:lumOff val="40000"/>
                            </a:schemeClr>
                          </a:solidFill>
                        </a:rPr>
                        <a:t>Threats </a:t>
                      </a:r>
                    </a:p>
                    <a:p>
                      <a:pPr marL="285750" indent="-285750">
                        <a:buFont typeface="Arial" panose="020B0604020202020204" pitchFamily="34" charset="0"/>
                        <a:buChar char="•"/>
                      </a:pPr>
                      <a:r>
                        <a:rPr lang="en-GB" b="0" dirty="0">
                          <a:solidFill>
                            <a:schemeClr val="tx1">
                              <a:lumMod val="95000"/>
                              <a:lumOff val="5000"/>
                            </a:schemeClr>
                          </a:solidFill>
                        </a:rPr>
                        <a:t>Family</a:t>
                      </a:r>
                    </a:p>
                    <a:p>
                      <a:pPr marL="285750" indent="-285750">
                        <a:buFont typeface="Arial" panose="020B0604020202020204" pitchFamily="34" charset="0"/>
                        <a:buChar char="•"/>
                      </a:pPr>
                      <a:r>
                        <a:rPr lang="en-GB" b="0" dirty="0">
                          <a:solidFill>
                            <a:schemeClr val="tx1">
                              <a:lumMod val="95000"/>
                              <a:lumOff val="5000"/>
                            </a:schemeClr>
                          </a:solidFill>
                        </a:rPr>
                        <a:t>Life</a:t>
                      </a:r>
                    </a:p>
                    <a:p>
                      <a:pPr marL="285750" indent="-285750">
                        <a:buFont typeface="Arial" panose="020B0604020202020204" pitchFamily="34" charset="0"/>
                        <a:buChar char="•"/>
                      </a:pPr>
                      <a:r>
                        <a:rPr lang="en-GB" b="0" dirty="0">
                          <a:solidFill>
                            <a:schemeClr val="tx1">
                              <a:lumMod val="95000"/>
                              <a:lumOff val="5000"/>
                            </a:schemeClr>
                          </a:solidFill>
                        </a:rPr>
                        <a:t>Finding a job</a:t>
                      </a:r>
                    </a:p>
                    <a:p>
                      <a:pPr marL="285750" indent="-285750">
                        <a:buFont typeface="Arial" panose="020B0604020202020204" pitchFamily="34" charset="0"/>
                        <a:buChar char="•"/>
                      </a:pPr>
                      <a:endParaRPr lang="en-GB" b="0" dirty="0">
                        <a:solidFill>
                          <a:schemeClr val="tx1">
                            <a:lumMod val="95000"/>
                            <a:lumOff val="5000"/>
                          </a:schemeClr>
                        </a:solidFill>
                      </a:endParaRPr>
                    </a:p>
                  </a:txBody>
                  <a:tcPr/>
                </a:tc>
                <a:extLst>
                  <a:ext uri="{0D108BD9-81ED-4DB2-BD59-A6C34878D82A}">
                    <a16:rowId xmlns:a16="http://schemas.microsoft.com/office/drawing/2014/main" val="940692498"/>
                  </a:ext>
                </a:extLst>
              </a:tr>
            </a:tbl>
          </a:graphicData>
        </a:graphic>
      </p:graphicFrame>
    </p:spTree>
    <p:extLst>
      <p:ext uri="{BB962C8B-B14F-4D97-AF65-F5344CB8AC3E}">
        <p14:creationId xmlns:p14="http://schemas.microsoft.com/office/powerpoint/2010/main" val="455214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D8E22246-1EE2-4978-AF26-F48B448C6185}"/>
              </a:ext>
            </a:extLst>
          </p:cNvPr>
          <p:cNvSpPr>
            <a:spLocks noGrp="1"/>
          </p:cNvSpPr>
          <p:nvPr>
            <p:ph type="title"/>
          </p:nvPr>
        </p:nvSpPr>
        <p:spPr>
          <a:xfrm>
            <a:off x="7385967" y="1325880"/>
            <a:ext cx="4158334" cy="3066507"/>
          </a:xfrm>
        </p:spPr>
        <p:txBody>
          <a:bodyPr vert="horz" lIns="91440" tIns="45720" rIns="91440" bIns="45720" rtlCol="0" anchor="b">
            <a:normAutofit/>
          </a:bodyPr>
          <a:lstStyle/>
          <a:p>
            <a:r>
              <a:rPr lang="en-US" sz="4600" b="0" i="0" kern="1200">
                <a:solidFill>
                  <a:srgbClr val="EBEBEB"/>
                </a:solidFill>
                <a:latin typeface="+mj-lt"/>
                <a:ea typeface="+mj-ea"/>
                <a:cs typeface="+mj-cs"/>
              </a:rPr>
              <a:t>Personal Development Plan </a:t>
            </a:r>
          </a:p>
        </p:txBody>
      </p:sp>
      <p:graphicFrame>
        <p:nvGraphicFramePr>
          <p:cNvPr id="14" name="Table 14">
            <a:extLst>
              <a:ext uri="{FF2B5EF4-FFF2-40B4-BE49-F238E27FC236}">
                <a16:creationId xmlns:a16="http://schemas.microsoft.com/office/drawing/2014/main" id="{A55CB18C-EDE1-4FD5-8427-42A70F3F74B7}"/>
              </a:ext>
            </a:extLst>
          </p:cNvPr>
          <p:cNvGraphicFramePr>
            <a:graphicFrameLocks noGrp="1"/>
          </p:cNvGraphicFramePr>
          <p:nvPr>
            <p:extLst>
              <p:ext uri="{D42A27DB-BD31-4B8C-83A1-F6EECF244321}">
                <p14:modId xmlns:p14="http://schemas.microsoft.com/office/powerpoint/2010/main" val="180262557"/>
              </p:ext>
            </p:extLst>
          </p:nvPr>
        </p:nvGraphicFramePr>
        <p:xfrm>
          <a:off x="643854" y="1555237"/>
          <a:ext cx="5450558" cy="3747064"/>
        </p:xfrm>
        <a:graphic>
          <a:graphicData uri="http://schemas.openxmlformats.org/drawingml/2006/table">
            <a:tbl>
              <a:tblPr firstRow="1" bandRow="1">
                <a:solidFill>
                  <a:schemeClr val="bg1"/>
                </a:solidFill>
                <a:tableStyleId>{5C22544A-7EE6-4342-B048-85BDC9FD1C3A}</a:tableStyleId>
              </a:tblPr>
              <a:tblGrid>
                <a:gridCol w="2677872">
                  <a:extLst>
                    <a:ext uri="{9D8B030D-6E8A-4147-A177-3AD203B41FA5}">
                      <a16:colId xmlns:a16="http://schemas.microsoft.com/office/drawing/2014/main" val="1126441765"/>
                    </a:ext>
                  </a:extLst>
                </a:gridCol>
                <a:gridCol w="2772686">
                  <a:extLst>
                    <a:ext uri="{9D8B030D-6E8A-4147-A177-3AD203B41FA5}">
                      <a16:colId xmlns:a16="http://schemas.microsoft.com/office/drawing/2014/main" val="3099344708"/>
                    </a:ext>
                  </a:extLst>
                </a:gridCol>
              </a:tblGrid>
              <a:tr h="538546">
                <a:tc>
                  <a:txBody>
                    <a:bodyPr/>
                    <a:lstStyle/>
                    <a:p>
                      <a:r>
                        <a:rPr lang="en-GB" sz="1700" b="0" cap="none" spc="0">
                          <a:solidFill>
                            <a:schemeClr val="bg1"/>
                          </a:solidFill>
                        </a:rPr>
                        <a:t>Objectives</a:t>
                      </a:r>
                    </a:p>
                  </a:txBody>
                  <a:tcPr marL="147910" marR="113777" marT="113777" marB="113777"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r>
                        <a:rPr lang="en-GB" sz="1700" b="0" cap="none" spc="0">
                          <a:solidFill>
                            <a:schemeClr val="bg1"/>
                          </a:solidFill>
                        </a:rPr>
                        <a:t>Action</a:t>
                      </a:r>
                    </a:p>
                  </a:txBody>
                  <a:tcPr marL="147910" marR="113777" marT="113777" marB="113777"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456218388"/>
                  </a:ext>
                </a:extLst>
              </a:tr>
              <a:tr h="1334986">
                <a:tc>
                  <a:txBody>
                    <a:bodyPr/>
                    <a:lstStyle/>
                    <a:p>
                      <a:r>
                        <a:rPr lang="en-GB" sz="1700" cap="none" spc="0">
                          <a:solidFill>
                            <a:schemeClr val="tx1"/>
                          </a:solidFill>
                        </a:rPr>
                        <a:t>Time management</a:t>
                      </a:r>
                    </a:p>
                  </a:txBody>
                  <a:tcPr marL="147910" marR="113777" marT="113777" marB="113777">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r>
                        <a:rPr lang="en-GB" sz="1700" cap="none" spc="0">
                          <a:solidFill>
                            <a:schemeClr val="tx1"/>
                          </a:solidFill>
                        </a:rPr>
                        <a:t>Allocating time to each and everything I do both in academic and employability</a:t>
                      </a:r>
                    </a:p>
                  </a:txBody>
                  <a:tcPr marL="147910" marR="113777" marT="113777" marB="113777">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776697456"/>
                  </a:ext>
                </a:extLst>
              </a:tr>
              <a:tr h="804026">
                <a:tc>
                  <a:txBody>
                    <a:bodyPr/>
                    <a:lstStyle/>
                    <a:p>
                      <a:r>
                        <a:rPr lang="en-GB" sz="1700" cap="none" spc="0">
                          <a:solidFill>
                            <a:schemeClr val="tx1"/>
                          </a:solidFill>
                        </a:rPr>
                        <a:t>Health and Social Care Certificate</a:t>
                      </a:r>
                    </a:p>
                  </a:txBody>
                  <a:tcPr marL="147910" marR="113777" marT="113777" marB="11377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700" cap="none" spc="0">
                          <a:solidFill>
                            <a:schemeClr val="tx1"/>
                          </a:solidFill>
                        </a:rPr>
                        <a:t>Complete my course to get my certificate.</a:t>
                      </a:r>
                    </a:p>
                  </a:txBody>
                  <a:tcPr marL="147910" marR="113777" marT="113777" marB="113777">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774127784"/>
                  </a:ext>
                </a:extLst>
              </a:tr>
              <a:tr h="1069506">
                <a:tc>
                  <a:txBody>
                    <a:bodyPr/>
                    <a:lstStyle/>
                    <a:p>
                      <a:r>
                        <a:rPr lang="en-GB" sz="1700" cap="none" spc="0" dirty="0">
                          <a:solidFill>
                            <a:schemeClr val="tx1"/>
                          </a:solidFill>
                        </a:rPr>
                        <a:t>Healthcare Assistant</a:t>
                      </a:r>
                    </a:p>
                  </a:txBody>
                  <a:tcPr marL="147910" marR="113777" marT="113777" marB="113777">
                    <a:lnL w="19050" cap="flat" cmpd="sng" algn="ctr">
                      <a:noFill/>
                      <a:prstDash val="solid"/>
                    </a:lnL>
                    <a:lnR w="6350" cap="flat" cmpd="sng" algn="ctr">
                      <a:noFill/>
                      <a:prstDash val="solid"/>
                    </a:lnR>
                    <a:lnT w="12700" cmpd="sng">
                      <a:noFill/>
                      <a:prstDash val="soli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700" cap="none" spc="0" dirty="0">
                          <a:solidFill>
                            <a:schemeClr val="tx1"/>
                          </a:solidFill>
                        </a:rPr>
                        <a:t>Acquire skills that will qualify me as an healthcare assistant</a:t>
                      </a:r>
                    </a:p>
                  </a:txBody>
                  <a:tcPr marL="147910" marR="113777" marT="113777" marB="113777">
                    <a:lnL w="6350" cap="flat" cmpd="sng" algn="ctr">
                      <a:noFill/>
                      <a:prstDash val="solid"/>
                    </a:lnL>
                    <a:lnR w="19050" cap="flat" cmpd="sng" algn="ctr">
                      <a:noFill/>
                      <a:prstDash val="solid"/>
                    </a:lnR>
                    <a:lnT w="12700" cmpd="sng">
                      <a:noFill/>
                      <a:prstDash val="soli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218044135"/>
                  </a:ext>
                </a:extLst>
              </a:tr>
            </a:tbl>
          </a:graphicData>
        </a:graphic>
      </p:graphicFrame>
    </p:spTree>
    <p:extLst>
      <p:ext uri="{BB962C8B-B14F-4D97-AF65-F5344CB8AC3E}">
        <p14:creationId xmlns:p14="http://schemas.microsoft.com/office/powerpoint/2010/main" val="452292986"/>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6AB8341-893D-40B3-8BE0-A7D468DB2014}"/>
              </a:ext>
            </a:extLst>
          </p:cNvPr>
          <p:cNvSpPr>
            <a:spLocks noGrp="1"/>
          </p:cNvSpPr>
          <p:nvPr>
            <p:ph type="title"/>
          </p:nvPr>
        </p:nvSpPr>
        <p:spPr/>
        <p:txBody>
          <a:bodyPr>
            <a:normAutofit/>
          </a:bodyPr>
          <a:lstStyle/>
          <a:p>
            <a:r>
              <a:rPr lang="en-GB" b="1"/>
              <a:t>Conclusion</a:t>
            </a:r>
            <a:br>
              <a:rPr lang="en-GB" b="1"/>
            </a:br>
            <a:endParaRPr lang="en-GB"/>
          </a:p>
        </p:txBody>
      </p:sp>
      <p:graphicFrame>
        <p:nvGraphicFramePr>
          <p:cNvPr id="6" name="Subtitle 2">
            <a:extLst>
              <a:ext uri="{FF2B5EF4-FFF2-40B4-BE49-F238E27FC236}">
                <a16:creationId xmlns:a16="http://schemas.microsoft.com/office/drawing/2014/main" id="{A6709748-A9F0-484F-A1C3-7C885D57DA4C}"/>
              </a:ext>
            </a:extLst>
          </p:cNvPr>
          <p:cNvGraphicFramePr>
            <a:graphicFrameLocks noGrp="1"/>
          </p:cNvGraphicFramePr>
          <p:nvPr>
            <p:ph idx="1"/>
            <p:extLst>
              <p:ext uri="{D42A27DB-BD31-4B8C-83A1-F6EECF244321}">
                <p14:modId xmlns:p14="http://schemas.microsoft.com/office/powerpoint/2010/main" val="592763374"/>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2817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E6A222EB-A81E-4238-B08D-AAB1828C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E014676C-074B-475A-8346-9C901C86C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cxnSp>
        <p:nvCxnSpPr>
          <p:cNvPr id="37" name="Straight Connector 36">
            <a:extLst>
              <a:ext uri="{FF2B5EF4-FFF2-40B4-BE49-F238E27FC236}">
                <a16:creationId xmlns:a16="http://schemas.microsoft.com/office/drawing/2014/main" id="{179C4C8E-197B-4679-AE96-B5147F971C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alpha val="70000"/>
              </a:schemeClr>
            </a:solidFill>
            <a:miter lim="800000"/>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09C5C09-3A59-44A7-A46C-B211D3B10C2E}"/>
              </a:ext>
            </a:extLst>
          </p:cNvPr>
          <p:cNvSpPr txBox="1"/>
          <p:nvPr/>
        </p:nvSpPr>
        <p:spPr>
          <a:xfrm>
            <a:off x="1126820" y="1266958"/>
            <a:ext cx="2904124" cy="4528457"/>
          </a:xfrm>
          <a:prstGeom prst="rect">
            <a:avLst/>
          </a:prstGeom>
        </p:spPr>
        <p:txBody>
          <a:bodyPr vert="horz" lIns="91440" tIns="45720" rIns="91440" bIns="45720" rtlCol="0" anchor="ctr">
            <a:normAutofit/>
          </a:bodyPr>
          <a:lstStyle/>
          <a:p>
            <a:pPr algn="r">
              <a:spcBef>
                <a:spcPts val="1000"/>
              </a:spcBef>
              <a:buClr>
                <a:schemeClr val="bg2">
                  <a:lumMod val="40000"/>
                  <a:lumOff val="60000"/>
                </a:schemeClr>
              </a:buClr>
              <a:buSzPct val="80000"/>
            </a:pPr>
            <a:r>
              <a:rPr lang="en-US" sz="3200" b="1" i="0" kern="1200" cap="all" dirty="0">
                <a:solidFill>
                  <a:schemeClr val="tx2"/>
                </a:solidFill>
                <a:latin typeface="+mj-lt"/>
                <a:ea typeface="+mj-ea"/>
                <a:cs typeface="+mj-cs"/>
              </a:rPr>
              <a:t>References</a:t>
            </a:r>
            <a:r>
              <a:rPr lang="en-US" sz="2000" b="0" i="0" kern="1200" cap="all" dirty="0">
                <a:solidFill>
                  <a:schemeClr val="tx2"/>
                </a:solidFill>
                <a:latin typeface="+mj-lt"/>
                <a:ea typeface="+mj-ea"/>
                <a:cs typeface="+mj-cs"/>
              </a:rPr>
              <a:t> </a:t>
            </a:r>
          </a:p>
        </p:txBody>
      </p:sp>
      <p:sp>
        <p:nvSpPr>
          <p:cNvPr id="5" name="TextBox 4">
            <a:extLst>
              <a:ext uri="{FF2B5EF4-FFF2-40B4-BE49-F238E27FC236}">
                <a16:creationId xmlns:a16="http://schemas.microsoft.com/office/drawing/2014/main" id="{7CD68EF1-E636-4BC3-8120-5718F0D1C4EE}"/>
              </a:ext>
            </a:extLst>
          </p:cNvPr>
          <p:cNvSpPr txBox="1"/>
          <p:nvPr/>
        </p:nvSpPr>
        <p:spPr>
          <a:xfrm>
            <a:off x="4682431" y="970671"/>
            <a:ext cx="7509569" cy="5669280"/>
          </a:xfrm>
          <a:prstGeom prst="rect">
            <a:avLst/>
          </a:prstGeom>
        </p:spPr>
        <p:txBody>
          <a:bodyPr vert="horz" lIns="91440" tIns="45720" rIns="91440" bIns="45720" rtlCol="0">
            <a:normAutofit fontScale="77500" lnSpcReduction="20000"/>
          </a:bodyPr>
          <a:lstStyle/>
          <a:p>
            <a:pPr>
              <a:lnSpc>
                <a:spcPct val="90000"/>
              </a:lnSpc>
              <a:spcBef>
                <a:spcPts val="1000"/>
              </a:spcBef>
              <a:buClr>
                <a:schemeClr val="bg2">
                  <a:lumMod val="40000"/>
                  <a:lumOff val="60000"/>
                </a:schemeClr>
              </a:buClr>
              <a:buSzPct val="80000"/>
            </a:pPr>
            <a:r>
              <a:rPr lang="en-US" dirty="0">
                <a:latin typeface="+mj-lt"/>
                <a:ea typeface="+mj-ea"/>
                <a:cs typeface="+mj-cs"/>
              </a:rPr>
              <a:t>Image -</a:t>
            </a:r>
          </a:p>
          <a:p>
            <a:pPr>
              <a:lnSpc>
                <a:spcPct val="90000"/>
              </a:lnSpc>
              <a:spcBef>
                <a:spcPts val="1000"/>
              </a:spcBef>
              <a:buClr>
                <a:schemeClr val="bg2">
                  <a:lumMod val="40000"/>
                  <a:lumOff val="60000"/>
                </a:schemeClr>
              </a:buClr>
              <a:buSzPct val="80000"/>
            </a:pPr>
            <a:r>
              <a:rPr lang="en-US" dirty="0">
                <a:latin typeface="+mj-lt"/>
                <a:ea typeface="+mj-ea"/>
                <a:cs typeface="+mj-cs"/>
                <a:hlinkClick r:id="rId3"/>
              </a:rPr>
              <a:t>ttps://www.peoplematters.in/article/employee-engagement/improving-workplace-effectiveness-through-employee-assistance-programs-13505</a:t>
            </a:r>
            <a:r>
              <a:rPr lang="en-US" dirty="0">
                <a:latin typeface="+mj-lt"/>
                <a:ea typeface="+mj-ea"/>
                <a:cs typeface="+mj-cs"/>
              </a:rPr>
              <a:t> (Accessed 26/11/2020)</a:t>
            </a:r>
          </a:p>
          <a:p>
            <a:pPr>
              <a:lnSpc>
                <a:spcPct val="90000"/>
              </a:lnSpc>
              <a:spcBef>
                <a:spcPts val="1000"/>
              </a:spcBef>
              <a:buClr>
                <a:schemeClr val="bg2">
                  <a:lumMod val="40000"/>
                  <a:lumOff val="60000"/>
                </a:schemeClr>
              </a:buClr>
              <a:buSzPct val="80000"/>
            </a:pPr>
            <a:endParaRPr lang="en-US" dirty="0">
              <a:latin typeface="+mj-lt"/>
              <a:ea typeface="+mj-ea"/>
              <a:cs typeface="+mj-cs"/>
            </a:endParaRPr>
          </a:p>
          <a:p>
            <a:pPr>
              <a:lnSpc>
                <a:spcPct val="90000"/>
              </a:lnSpc>
              <a:spcBef>
                <a:spcPts val="1000"/>
              </a:spcBef>
              <a:buClr>
                <a:schemeClr val="bg2">
                  <a:lumMod val="40000"/>
                  <a:lumOff val="60000"/>
                </a:schemeClr>
              </a:buClr>
              <a:buSzPct val="80000"/>
            </a:pPr>
            <a:r>
              <a:rPr lang="en-US" dirty="0">
                <a:latin typeface="+mj-lt"/>
                <a:ea typeface="+mj-ea"/>
                <a:cs typeface="+mj-cs"/>
              </a:rPr>
              <a:t>General employment skills -</a:t>
            </a:r>
          </a:p>
          <a:p>
            <a:pPr>
              <a:lnSpc>
                <a:spcPct val="90000"/>
              </a:lnSpc>
              <a:spcBef>
                <a:spcPts val="1000"/>
              </a:spcBef>
              <a:buClr>
                <a:schemeClr val="bg2">
                  <a:lumMod val="40000"/>
                  <a:lumOff val="60000"/>
                </a:schemeClr>
              </a:buClr>
              <a:buSzPct val="80000"/>
            </a:pPr>
            <a:r>
              <a:rPr lang="en-US" dirty="0">
                <a:latin typeface="+mj-lt"/>
                <a:ea typeface="+mj-ea"/>
                <a:cs typeface="+mj-cs"/>
              </a:rPr>
              <a:t>Youth Central,( 2018, December 6)</a:t>
            </a:r>
          </a:p>
          <a:p>
            <a:pPr>
              <a:lnSpc>
                <a:spcPct val="90000"/>
              </a:lnSpc>
              <a:spcBef>
                <a:spcPts val="1000"/>
              </a:spcBef>
              <a:buClr>
                <a:schemeClr val="bg2">
                  <a:lumMod val="40000"/>
                  <a:lumOff val="60000"/>
                </a:schemeClr>
              </a:buClr>
              <a:buSzPct val="80000"/>
            </a:pPr>
            <a:r>
              <a:rPr lang="en-US" dirty="0">
                <a:latin typeface="+mj-lt"/>
                <a:ea typeface="+mj-ea"/>
                <a:cs typeface="+mj-cs"/>
                <a:hlinkClick r:id="rId4"/>
              </a:rPr>
              <a:t>https://www.youthcentral.vic.gov.au/jobs-and-careers/plan-your-career/8-job-skills-you-should-have</a:t>
            </a:r>
            <a:endParaRPr lang="en-US" dirty="0">
              <a:latin typeface="+mj-lt"/>
              <a:ea typeface="+mj-ea"/>
              <a:cs typeface="+mj-cs"/>
            </a:endParaRPr>
          </a:p>
          <a:p>
            <a:pPr>
              <a:lnSpc>
                <a:spcPct val="90000"/>
              </a:lnSpc>
              <a:spcBef>
                <a:spcPts val="1000"/>
              </a:spcBef>
              <a:buClr>
                <a:schemeClr val="bg2">
                  <a:lumMod val="40000"/>
                  <a:lumOff val="60000"/>
                </a:schemeClr>
              </a:buClr>
              <a:buSzPct val="80000"/>
            </a:pPr>
            <a:endParaRPr lang="en-US" dirty="0">
              <a:latin typeface="+mj-lt"/>
              <a:ea typeface="+mj-ea"/>
              <a:cs typeface="+mj-cs"/>
            </a:endParaRPr>
          </a:p>
          <a:p>
            <a:pPr>
              <a:lnSpc>
                <a:spcPct val="90000"/>
              </a:lnSpc>
              <a:spcBef>
                <a:spcPts val="1000"/>
              </a:spcBef>
              <a:buClr>
                <a:schemeClr val="bg2">
                  <a:lumMod val="40000"/>
                  <a:lumOff val="60000"/>
                </a:schemeClr>
              </a:buClr>
              <a:buSzPct val="80000"/>
            </a:pPr>
            <a:r>
              <a:rPr lang="en-US" dirty="0">
                <a:latin typeface="+mj-lt"/>
                <a:ea typeface="+mj-ea"/>
                <a:cs typeface="+mj-cs"/>
              </a:rPr>
              <a:t>Job Description- </a:t>
            </a:r>
          </a:p>
          <a:p>
            <a:pPr>
              <a:lnSpc>
                <a:spcPct val="90000"/>
              </a:lnSpc>
              <a:spcBef>
                <a:spcPts val="1000"/>
              </a:spcBef>
              <a:buClr>
                <a:schemeClr val="bg2">
                  <a:lumMod val="40000"/>
                  <a:lumOff val="60000"/>
                </a:schemeClr>
              </a:buClr>
              <a:buSzPct val="80000"/>
            </a:pPr>
            <a:r>
              <a:rPr lang="en-US" dirty="0">
                <a:latin typeface="+mj-lt"/>
                <a:ea typeface="+mj-ea"/>
                <a:cs typeface="+mj-cs"/>
              </a:rPr>
              <a:t>NHS, (</a:t>
            </a:r>
            <a:r>
              <a:rPr lang="en-GB" dirty="0">
                <a:latin typeface="+mj-lt"/>
              </a:rPr>
              <a:t>24 November 2020)</a:t>
            </a:r>
            <a:endParaRPr lang="en-US" dirty="0">
              <a:latin typeface="+mj-lt"/>
              <a:ea typeface="+mj-ea"/>
              <a:cs typeface="+mj-cs"/>
            </a:endParaRPr>
          </a:p>
          <a:p>
            <a:pPr>
              <a:lnSpc>
                <a:spcPct val="90000"/>
              </a:lnSpc>
              <a:spcBef>
                <a:spcPts val="1000"/>
              </a:spcBef>
              <a:buClr>
                <a:schemeClr val="bg2">
                  <a:lumMod val="40000"/>
                  <a:lumOff val="60000"/>
                </a:schemeClr>
              </a:buClr>
              <a:buSzPct val="80000"/>
            </a:pPr>
            <a:r>
              <a:rPr lang="en-US" dirty="0">
                <a:latin typeface="+mj-lt"/>
                <a:ea typeface="+mj-ea"/>
                <a:cs typeface="+mj-cs"/>
                <a:hlinkClick r:id="rId5"/>
              </a:rPr>
              <a:t>https://beta.jobs.nhs.uk/candidate/jobadvert/A3903-20-7394</a:t>
            </a:r>
            <a:r>
              <a:rPr lang="en-US" dirty="0">
                <a:latin typeface="+mj-lt"/>
                <a:ea typeface="+mj-ea"/>
                <a:cs typeface="+mj-cs"/>
              </a:rPr>
              <a:t> (Accessed 01/12/2020)</a:t>
            </a:r>
          </a:p>
          <a:p>
            <a:pPr>
              <a:lnSpc>
                <a:spcPct val="90000"/>
              </a:lnSpc>
              <a:spcBef>
                <a:spcPts val="1000"/>
              </a:spcBef>
              <a:buClr>
                <a:schemeClr val="bg2">
                  <a:lumMod val="40000"/>
                  <a:lumOff val="60000"/>
                </a:schemeClr>
              </a:buClr>
              <a:buSzPct val="80000"/>
            </a:pPr>
            <a:endParaRPr lang="en-US" dirty="0">
              <a:latin typeface="+mj-lt"/>
              <a:ea typeface="+mj-ea"/>
              <a:cs typeface="+mj-cs"/>
            </a:endParaRPr>
          </a:p>
          <a:p>
            <a:pPr>
              <a:lnSpc>
                <a:spcPct val="90000"/>
              </a:lnSpc>
              <a:spcBef>
                <a:spcPts val="1000"/>
              </a:spcBef>
              <a:buClr>
                <a:schemeClr val="bg2">
                  <a:lumMod val="40000"/>
                  <a:lumOff val="60000"/>
                </a:schemeClr>
              </a:buClr>
              <a:buSzPct val="80000"/>
            </a:pPr>
            <a:r>
              <a:rPr lang="en-US" dirty="0">
                <a:latin typeface="+mj-lt"/>
                <a:ea typeface="+mj-ea"/>
                <a:cs typeface="+mj-cs"/>
              </a:rPr>
              <a:t>Swot Analysis</a:t>
            </a:r>
          </a:p>
          <a:p>
            <a:pPr>
              <a:lnSpc>
                <a:spcPct val="90000"/>
              </a:lnSpc>
              <a:spcBef>
                <a:spcPts val="1000"/>
              </a:spcBef>
              <a:buClr>
                <a:schemeClr val="bg2">
                  <a:lumMod val="40000"/>
                  <a:lumOff val="60000"/>
                </a:schemeClr>
              </a:buClr>
              <a:buSzPct val="80000"/>
            </a:pPr>
            <a:r>
              <a:rPr lang="en-US" dirty="0">
                <a:latin typeface="+mj-lt"/>
                <a:ea typeface="+mj-ea"/>
                <a:cs typeface="+mj-cs"/>
                <a:hlinkClick r:id="rId6"/>
              </a:rPr>
              <a:t>https://www.mindtools.com/media/Diagrams/SWOT_Analysis_New_Figure_1.jpg</a:t>
            </a:r>
            <a:r>
              <a:rPr lang="en-US" dirty="0">
                <a:latin typeface="+mj-lt"/>
                <a:ea typeface="+mj-ea"/>
                <a:cs typeface="+mj-cs"/>
              </a:rPr>
              <a:t>  (Accessed 2/12/2020)</a:t>
            </a:r>
          </a:p>
          <a:p>
            <a:pPr>
              <a:lnSpc>
                <a:spcPct val="90000"/>
              </a:lnSpc>
              <a:spcBef>
                <a:spcPts val="1000"/>
              </a:spcBef>
              <a:buClr>
                <a:schemeClr val="bg2">
                  <a:lumMod val="40000"/>
                  <a:lumOff val="60000"/>
                </a:schemeClr>
              </a:buClr>
              <a:buSzPct val="80000"/>
            </a:pPr>
            <a:endParaRPr lang="en-US" dirty="0">
              <a:latin typeface="+mj-lt"/>
              <a:ea typeface="+mj-ea"/>
              <a:cs typeface="+mj-cs"/>
            </a:endParaRPr>
          </a:p>
          <a:p>
            <a:pPr>
              <a:lnSpc>
                <a:spcPct val="90000"/>
              </a:lnSpc>
              <a:spcBef>
                <a:spcPts val="1000"/>
              </a:spcBef>
              <a:buClr>
                <a:schemeClr val="bg2">
                  <a:lumMod val="40000"/>
                  <a:lumOff val="60000"/>
                </a:schemeClr>
              </a:buClr>
              <a:buSzPct val="80000"/>
            </a:pPr>
            <a:r>
              <a:rPr lang="en-US" dirty="0">
                <a:latin typeface="+mj-lt"/>
                <a:ea typeface="+mj-ea"/>
                <a:cs typeface="+mj-cs"/>
              </a:rPr>
              <a:t>Personal development plan</a:t>
            </a:r>
          </a:p>
          <a:p>
            <a:pPr>
              <a:lnSpc>
                <a:spcPct val="90000"/>
              </a:lnSpc>
              <a:spcBef>
                <a:spcPts val="1000"/>
              </a:spcBef>
              <a:buClr>
                <a:schemeClr val="bg2">
                  <a:lumMod val="40000"/>
                  <a:lumOff val="60000"/>
                </a:schemeClr>
              </a:buClr>
              <a:buSzPct val="80000"/>
            </a:pPr>
            <a:r>
              <a:rPr lang="en-US" dirty="0" err="1">
                <a:latin typeface="+mj-lt"/>
                <a:ea typeface="+mj-ea"/>
                <a:cs typeface="+mj-cs"/>
              </a:rPr>
              <a:t>Rolfe,Amber</a:t>
            </a:r>
            <a:endParaRPr lang="en-US" dirty="0">
              <a:latin typeface="+mj-lt"/>
              <a:ea typeface="+mj-ea"/>
              <a:cs typeface="+mj-cs"/>
            </a:endParaRPr>
          </a:p>
          <a:p>
            <a:pPr>
              <a:lnSpc>
                <a:spcPct val="90000"/>
              </a:lnSpc>
              <a:spcBef>
                <a:spcPts val="1000"/>
              </a:spcBef>
              <a:buClr>
                <a:schemeClr val="bg2">
                  <a:lumMod val="40000"/>
                  <a:lumOff val="60000"/>
                </a:schemeClr>
              </a:buClr>
              <a:buSzPct val="80000"/>
            </a:pPr>
            <a:r>
              <a:rPr lang="en-US" dirty="0">
                <a:latin typeface="+mj-lt"/>
                <a:ea typeface="+mj-ea"/>
                <a:cs typeface="+mj-cs"/>
                <a:hlinkClick r:id="rId7"/>
              </a:rPr>
              <a:t>https://www.reed.co.uk/career-advice/personal-development-plan-template/</a:t>
            </a:r>
            <a:r>
              <a:rPr lang="en-US" dirty="0">
                <a:latin typeface="+mj-lt"/>
                <a:ea typeface="+mj-ea"/>
                <a:cs typeface="+mj-cs"/>
              </a:rPr>
              <a:t> (Accessed 02/12/2020)</a:t>
            </a:r>
          </a:p>
          <a:p>
            <a:pPr>
              <a:lnSpc>
                <a:spcPct val="90000"/>
              </a:lnSpc>
              <a:spcBef>
                <a:spcPts val="1000"/>
              </a:spcBef>
              <a:buClr>
                <a:schemeClr val="bg2">
                  <a:lumMod val="40000"/>
                  <a:lumOff val="60000"/>
                </a:schemeClr>
              </a:buClr>
              <a:buSzPct val="80000"/>
            </a:pPr>
            <a:endParaRPr lang="en-US" sz="12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0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000" dirty="0">
              <a:latin typeface="+mj-lt"/>
              <a:ea typeface="+mj-ea"/>
              <a:cs typeface="+mj-cs"/>
            </a:endParaRPr>
          </a:p>
        </p:txBody>
      </p:sp>
    </p:spTree>
    <p:extLst>
      <p:ext uri="{BB962C8B-B14F-4D97-AF65-F5344CB8AC3E}">
        <p14:creationId xmlns:p14="http://schemas.microsoft.com/office/powerpoint/2010/main" val="3786703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0</TotalTime>
  <Words>542</Words>
  <Application>Microsoft Office PowerPoint</Application>
  <PresentationFormat>Widescreen</PresentationFormat>
  <Paragraphs>106</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Century Gothic</vt:lpstr>
      <vt:lpstr>Wingdings 2</vt:lpstr>
      <vt:lpstr>Wingdings 3</vt:lpstr>
      <vt:lpstr>Ion</vt:lpstr>
      <vt:lpstr>Academic and Employability Skills (Health and Social Care)  Module Code: BMSW4001  </vt:lpstr>
      <vt:lpstr>Introduction</vt:lpstr>
      <vt:lpstr>PowerPoint Presentation</vt:lpstr>
      <vt:lpstr>PowerPoint Presentation</vt:lpstr>
      <vt:lpstr>PowerPoint Presentation</vt:lpstr>
      <vt:lpstr>PowerPoint Presentation</vt:lpstr>
      <vt:lpstr>Personal Development Plan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(Health and Social Care)  Module Code: BMSW4001  </dc:title>
  <dc:creator>Kabirat Aderoju Adegbite (2011967)</dc:creator>
  <cp:lastModifiedBy>Kabirat Aderoju Adegbite (2011967)</cp:lastModifiedBy>
  <cp:revision>1</cp:revision>
  <dcterms:created xsi:type="dcterms:W3CDTF">2020-12-04T13:01:41Z</dcterms:created>
  <dcterms:modified xsi:type="dcterms:W3CDTF">2020-12-04T13:01:48Z</dcterms:modified>
</cp:coreProperties>
</file>