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24"/>
  </p:notesMasterIdLst>
  <p:sldIdLst>
    <p:sldId id="275" r:id="rId2"/>
    <p:sldId id="267" r:id="rId3"/>
    <p:sldId id="268" r:id="rId4"/>
    <p:sldId id="269" r:id="rId5"/>
    <p:sldId id="270" r:id="rId6"/>
    <p:sldId id="271" r:id="rId7"/>
    <p:sldId id="273" r:id="rId8"/>
    <p:sldId id="274" r:id="rId9"/>
    <p:sldId id="276" r:id="rId10"/>
    <p:sldId id="277" r:id="rId11"/>
    <p:sldId id="278" r:id="rId12"/>
    <p:sldId id="279" r:id="rId13"/>
    <p:sldId id="280" r:id="rId14"/>
    <p:sldId id="281" r:id="rId15"/>
    <p:sldId id="282" r:id="rId16"/>
    <p:sldId id="283" r:id="rId17"/>
    <p:sldId id="284" r:id="rId18"/>
    <p:sldId id="285" r:id="rId19"/>
    <p:sldId id="286" r:id="rId20"/>
    <p:sldId id="287" r:id="rId21"/>
    <p:sldId id="288" r:id="rId22"/>
    <p:sldId id="289"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7EDF86-B846-81CE-4167-3000262EDC03}" v="2473" dt="2020-09-29T18:48:45.211"/>
    <p1510:client id="{5ECC3324-CC9C-4E23-AF68-BF0CD608A97A}" v="149" dt="2020-09-29T09:38:25.433"/>
    <p1510:client id="{BA44E83A-357C-7E25-DDCF-3445112C26FD}" v="1533" dt="2020-09-29T20:44:00.766"/>
    <p1510:client id="{BBE1B7B3-2C9E-B1CE-E265-8EACBA1D415B}" v="5789" dt="2020-09-30T07:07:12.4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A9013F-1EA5-4F85-9241-BD38A4E52614}"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BA1DDCAD-2AB5-4EAB-8D49-91B988EBB99A}">
      <dgm:prSet/>
      <dgm:spPr/>
      <dgm:t>
        <a:bodyPr/>
        <a:lstStyle/>
        <a:p>
          <a:r>
            <a:rPr lang="en-GB"/>
            <a:t>This phase involves ending a situation, letting go of old ways and even old identities.</a:t>
          </a:r>
          <a:endParaRPr lang="en-US"/>
        </a:p>
      </dgm:t>
    </dgm:pt>
    <dgm:pt modelId="{5F4578B4-655C-4BAD-80B5-9F9BBCAF02BC}" type="parTrans" cxnId="{E1DC4E53-76D6-4F38-A95D-37E1D87714F0}">
      <dgm:prSet/>
      <dgm:spPr/>
      <dgm:t>
        <a:bodyPr/>
        <a:lstStyle/>
        <a:p>
          <a:endParaRPr lang="en-US"/>
        </a:p>
      </dgm:t>
    </dgm:pt>
    <dgm:pt modelId="{BA9F6DCF-D1EB-42F8-B693-ABBB08C4D799}" type="sibTrans" cxnId="{E1DC4E53-76D6-4F38-A95D-37E1D87714F0}">
      <dgm:prSet/>
      <dgm:spPr/>
      <dgm:t>
        <a:bodyPr/>
        <a:lstStyle/>
        <a:p>
          <a:endParaRPr lang="en-US"/>
        </a:p>
      </dgm:t>
    </dgm:pt>
    <dgm:pt modelId="{823AE88D-0DAC-469D-B26F-A3F726E29420}">
      <dgm:prSet/>
      <dgm:spPr/>
      <dgm:t>
        <a:bodyPr/>
        <a:lstStyle/>
        <a:p>
          <a:r>
            <a:rPr lang="en-GB"/>
            <a:t>It's an ending and people need support to work through the sense of loss that might occur.</a:t>
          </a:r>
          <a:endParaRPr lang="en-US"/>
        </a:p>
      </dgm:t>
    </dgm:pt>
    <dgm:pt modelId="{6C0455DA-DDA7-49E3-8C13-A082C2014192}" type="parTrans" cxnId="{A4571D12-B3AC-45EE-958A-846668CD8C0F}">
      <dgm:prSet/>
      <dgm:spPr/>
      <dgm:t>
        <a:bodyPr/>
        <a:lstStyle/>
        <a:p>
          <a:endParaRPr lang="en-US"/>
        </a:p>
      </dgm:t>
    </dgm:pt>
    <dgm:pt modelId="{36865444-1F45-47E1-A0BF-EC1D9D32ECCE}" type="sibTrans" cxnId="{A4571D12-B3AC-45EE-958A-846668CD8C0F}">
      <dgm:prSet/>
      <dgm:spPr/>
      <dgm:t>
        <a:bodyPr/>
        <a:lstStyle/>
        <a:p>
          <a:endParaRPr lang="en-US"/>
        </a:p>
      </dgm:t>
    </dgm:pt>
    <dgm:pt modelId="{1BBA4039-FDC0-4F14-8440-AA02C655A881}" type="pres">
      <dgm:prSet presAssocID="{C6A9013F-1EA5-4F85-9241-BD38A4E52614}" presName="outerComposite" presStyleCnt="0">
        <dgm:presLayoutVars>
          <dgm:chMax val="5"/>
          <dgm:dir/>
          <dgm:resizeHandles val="exact"/>
        </dgm:presLayoutVars>
      </dgm:prSet>
      <dgm:spPr/>
      <dgm:t>
        <a:bodyPr/>
        <a:lstStyle/>
        <a:p>
          <a:endParaRPr lang="en-US"/>
        </a:p>
      </dgm:t>
    </dgm:pt>
    <dgm:pt modelId="{0964D208-717F-4D0D-8346-2AA7E3EC79D7}" type="pres">
      <dgm:prSet presAssocID="{C6A9013F-1EA5-4F85-9241-BD38A4E52614}" presName="dummyMaxCanvas" presStyleCnt="0">
        <dgm:presLayoutVars/>
      </dgm:prSet>
      <dgm:spPr/>
    </dgm:pt>
    <dgm:pt modelId="{E165378D-EC41-4B41-9CF4-E75019273302}" type="pres">
      <dgm:prSet presAssocID="{C6A9013F-1EA5-4F85-9241-BD38A4E52614}" presName="TwoNodes_1" presStyleLbl="node1" presStyleIdx="0" presStyleCnt="2">
        <dgm:presLayoutVars>
          <dgm:bulletEnabled val="1"/>
        </dgm:presLayoutVars>
      </dgm:prSet>
      <dgm:spPr/>
      <dgm:t>
        <a:bodyPr/>
        <a:lstStyle/>
        <a:p>
          <a:endParaRPr lang="en-US"/>
        </a:p>
      </dgm:t>
    </dgm:pt>
    <dgm:pt modelId="{37FFEE81-9CF3-4FDD-B419-1C36E55FA6EF}" type="pres">
      <dgm:prSet presAssocID="{C6A9013F-1EA5-4F85-9241-BD38A4E52614}" presName="TwoNodes_2" presStyleLbl="node1" presStyleIdx="1" presStyleCnt="2">
        <dgm:presLayoutVars>
          <dgm:bulletEnabled val="1"/>
        </dgm:presLayoutVars>
      </dgm:prSet>
      <dgm:spPr/>
      <dgm:t>
        <a:bodyPr/>
        <a:lstStyle/>
        <a:p>
          <a:endParaRPr lang="en-US"/>
        </a:p>
      </dgm:t>
    </dgm:pt>
    <dgm:pt modelId="{FA65B592-4CE0-4271-B9AC-883A8073147E}" type="pres">
      <dgm:prSet presAssocID="{C6A9013F-1EA5-4F85-9241-BD38A4E52614}" presName="TwoConn_1-2" presStyleLbl="fgAccFollowNode1" presStyleIdx="0" presStyleCnt="1">
        <dgm:presLayoutVars>
          <dgm:bulletEnabled val="1"/>
        </dgm:presLayoutVars>
      </dgm:prSet>
      <dgm:spPr/>
      <dgm:t>
        <a:bodyPr/>
        <a:lstStyle/>
        <a:p>
          <a:endParaRPr lang="en-US"/>
        </a:p>
      </dgm:t>
    </dgm:pt>
    <dgm:pt modelId="{C6ECC394-2E4E-4D37-ADF6-C1F2BF30D5F1}" type="pres">
      <dgm:prSet presAssocID="{C6A9013F-1EA5-4F85-9241-BD38A4E52614}" presName="TwoNodes_1_text" presStyleLbl="node1" presStyleIdx="1" presStyleCnt="2">
        <dgm:presLayoutVars>
          <dgm:bulletEnabled val="1"/>
        </dgm:presLayoutVars>
      </dgm:prSet>
      <dgm:spPr/>
      <dgm:t>
        <a:bodyPr/>
        <a:lstStyle/>
        <a:p>
          <a:endParaRPr lang="en-US"/>
        </a:p>
      </dgm:t>
    </dgm:pt>
    <dgm:pt modelId="{74E5FF4D-EF96-4E0B-831C-DA108F5E3622}" type="pres">
      <dgm:prSet presAssocID="{C6A9013F-1EA5-4F85-9241-BD38A4E52614}" presName="TwoNodes_2_text" presStyleLbl="node1" presStyleIdx="1" presStyleCnt="2">
        <dgm:presLayoutVars>
          <dgm:bulletEnabled val="1"/>
        </dgm:presLayoutVars>
      </dgm:prSet>
      <dgm:spPr/>
      <dgm:t>
        <a:bodyPr/>
        <a:lstStyle/>
        <a:p>
          <a:endParaRPr lang="en-US"/>
        </a:p>
      </dgm:t>
    </dgm:pt>
  </dgm:ptLst>
  <dgm:cxnLst>
    <dgm:cxn modelId="{B524901C-023C-4A05-A9C6-1D6457332058}" type="presOf" srcId="{BA1DDCAD-2AB5-4EAB-8D49-91B988EBB99A}" destId="{C6ECC394-2E4E-4D37-ADF6-C1F2BF30D5F1}" srcOrd="1" destOrd="0" presId="urn:microsoft.com/office/officeart/2005/8/layout/vProcess5"/>
    <dgm:cxn modelId="{E1DC4E53-76D6-4F38-A95D-37E1D87714F0}" srcId="{C6A9013F-1EA5-4F85-9241-BD38A4E52614}" destId="{BA1DDCAD-2AB5-4EAB-8D49-91B988EBB99A}" srcOrd="0" destOrd="0" parTransId="{5F4578B4-655C-4BAD-80B5-9F9BBCAF02BC}" sibTransId="{BA9F6DCF-D1EB-42F8-B693-ABBB08C4D799}"/>
    <dgm:cxn modelId="{2728F98C-6D4F-4CCD-A6F2-CEFE3B7EA3CF}" type="presOf" srcId="{BA9F6DCF-D1EB-42F8-B693-ABBB08C4D799}" destId="{FA65B592-4CE0-4271-B9AC-883A8073147E}" srcOrd="0" destOrd="0" presId="urn:microsoft.com/office/officeart/2005/8/layout/vProcess5"/>
    <dgm:cxn modelId="{FB5C14F3-B9E7-42CA-A800-69221160ABAA}" type="presOf" srcId="{823AE88D-0DAC-469D-B26F-A3F726E29420}" destId="{37FFEE81-9CF3-4FDD-B419-1C36E55FA6EF}" srcOrd="0" destOrd="0" presId="urn:microsoft.com/office/officeart/2005/8/layout/vProcess5"/>
    <dgm:cxn modelId="{C5DAC2B3-8B0E-4526-B7DF-4DBADD8B9A81}" type="presOf" srcId="{C6A9013F-1EA5-4F85-9241-BD38A4E52614}" destId="{1BBA4039-FDC0-4F14-8440-AA02C655A881}" srcOrd="0" destOrd="0" presId="urn:microsoft.com/office/officeart/2005/8/layout/vProcess5"/>
    <dgm:cxn modelId="{CBA50DC1-B600-4150-8106-4E7360110EA2}" type="presOf" srcId="{823AE88D-0DAC-469D-B26F-A3F726E29420}" destId="{74E5FF4D-EF96-4E0B-831C-DA108F5E3622}" srcOrd="1" destOrd="0" presId="urn:microsoft.com/office/officeart/2005/8/layout/vProcess5"/>
    <dgm:cxn modelId="{A4571D12-B3AC-45EE-958A-846668CD8C0F}" srcId="{C6A9013F-1EA5-4F85-9241-BD38A4E52614}" destId="{823AE88D-0DAC-469D-B26F-A3F726E29420}" srcOrd="1" destOrd="0" parTransId="{6C0455DA-DDA7-49E3-8C13-A082C2014192}" sibTransId="{36865444-1F45-47E1-A0BF-EC1D9D32ECCE}"/>
    <dgm:cxn modelId="{2738099B-66BF-41ED-BF02-BE6081EA32EF}" type="presOf" srcId="{BA1DDCAD-2AB5-4EAB-8D49-91B988EBB99A}" destId="{E165378D-EC41-4B41-9CF4-E75019273302}" srcOrd="0" destOrd="0" presId="urn:microsoft.com/office/officeart/2005/8/layout/vProcess5"/>
    <dgm:cxn modelId="{5BA9651E-8B88-4D52-B7B7-1749D22DFADA}" type="presParOf" srcId="{1BBA4039-FDC0-4F14-8440-AA02C655A881}" destId="{0964D208-717F-4D0D-8346-2AA7E3EC79D7}" srcOrd="0" destOrd="0" presId="urn:microsoft.com/office/officeart/2005/8/layout/vProcess5"/>
    <dgm:cxn modelId="{9BF48E64-D89D-4832-9A8F-199358E6199A}" type="presParOf" srcId="{1BBA4039-FDC0-4F14-8440-AA02C655A881}" destId="{E165378D-EC41-4B41-9CF4-E75019273302}" srcOrd="1" destOrd="0" presId="urn:microsoft.com/office/officeart/2005/8/layout/vProcess5"/>
    <dgm:cxn modelId="{35C7130D-DF47-4A8B-ADBE-C628F5C0F836}" type="presParOf" srcId="{1BBA4039-FDC0-4F14-8440-AA02C655A881}" destId="{37FFEE81-9CF3-4FDD-B419-1C36E55FA6EF}" srcOrd="2" destOrd="0" presId="urn:microsoft.com/office/officeart/2005/8/layout/vProcess5"/>
    <dgm:cxn modelId="{FAF03F74-F313-4141-A823-E5CB55E94D8F}" type="presParOf" srcId="{1BBA4039-FDC0-4F14-8440-AA02C655A881}" destId="{FA65B592-4CE0-4271-B9AC-883A8073147E}" srcOrd="3" destOrd="0" presId="urn:microsoft.com/office/officeart/2005/8/layout/vProcess5"/>
    <dgm:cxn modelId="{8D8814B7-F4F4-4503-921C-76B6AF421C57}" type="presParOf" srcId="{1BBA4039-FDC0-4F14-8440-AA02C655A881}" destId="{C6ECC394-2E4E-4D37-ADF6-C1F2BF30D5F1}" srcOrd="4" destOrd="0" presId="urn:microsoft.com/office/officeart/2005/8/layout/vProcess5"/>
    <dgm:cxn modelId="{EFA9C6AC-A8AD-444B-AAE0-096D7BEB1555}" type="presParOf" srcId="{1BBA4039-FDC0-4F14-8440-AA02C655A881}" destId="{74E5FF4D-EF96-4E0B-831C-DA108F5E3622}"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483BCF-BC3D-4E3C-ACAB-6D120731C49E}"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35542345-A87C-497F-BA66-E53CCA42D8CD}">
      <dgm:prSet/>
      <dgm:spPr/>
      <dgm:t>
        <a:bodyPr/>
        <a:lstStyle/>
        <a:p>
          <a:r>
            <a:rPr lang="en-GB" dirty="0"/>
            <a:t>This phase is the '</a:t>
          </a:r>
          <a:r>
            <a:rPr lang="en-GB" dirty="0" err="1"/>
            <a:t>inbetween</a:t>
          </a:r>
          <a:r>
            <a:rPr lang="en-GB" dirty="0"/>
            <a:t>' phase. When people are moving out and away from the old ways, but not quite into the new way of being yet. This is a critical stage in psychological realignment.</a:t>
          </a:r>
          <a:endParaRPr lang="en-US" dirty="0"/>
        </a:p>
      </dgm:t>
    </dgm:pt>
    <dgm:pt modelId="{83870B67-8475-4B5E-9FDC-AA00B99209DE}" type="parTrans" cxnId="{FFC24F9F-016D-4A95-926D-04F9B0CA7700}">
      <dgm:prSet/>
      <dgm:spPr/>
      <dgm:t>
        <a:bodyPr/>
        <a:lstStyle/>
        <a:p>
          <a:endParaRPr lang="en-US"/>
        </a:p>
      </dgm:t>
    </dgm:pt>
    <dgm:pt modelId="{02737F6D-193D-499F-9B79-4F5D9C3638DB}" type="sibTrans" cxnId="{FFC24F9F-016D-4A95-926D-04F9B0CA7700}">
      <dgm:prSet/>
      <dgm:spPr/>
      <dgm:t>
        <a:bodyPr/>
        <a:lstStyle/>
        <a:p>
          <a:endParaRPr lang="en-US"/>
        </a:p>
      </dgm:t>
    </dgm:pt>
    <dgm:pt modelId="{F273366A-F51A-46C8-AEDD-C80E3B42FA04}">
      <dgm:prSet/>
      <dgm:spPr/>
      <dgm:t>
        <a:bodyPr/>
        <a:lstStyle/>
        <a:p>
          <a:r>
            <a:rPr lang="en-GB" dirty="0"/>
            <a:t>This is the centre of the transition process; it is when patterns of behaviours are replaced by new ones.</a:t>
          </a:r>
          <a:endParaRPr lang="en-US" dirty="0"/>
        </a:p>
      </dgm:t>
    </dgm:pt>
    <dgm:pt modelId="{1EEA0B2E-70D1-4CD6-8740-A41D30443E38}" type="parTrans" cxnId="{B7005F63-11C2-42F2-9BCC-A57931449297}">
      <dgm:prSet/>
      <dgm:spPr/>
      <dgm:t>
        <a:bodyPr/>
        <a:lstStyle/>
        <a:p>
          <a:endParaRPr lang="en-US"/>
        </a:p>
      </dgm:t>
    </dgm:pt>
    <dgm:pt modelId="{B45F97A4-98AF-4793-80C7-B8255F370B96}" type="sibTrans" cxnId="{B7005F63-11C2-42F2-9BCC-A57931449297}">
      <dgm:prSet/>
      <dgm:spPr/>
      <dgm:t>
        <a:bodyPr/>
        <a:lstStyle/>
        <a:p>
          <a:endParaRPr lang="en-US"/>
        </a:p>
      </dgm:t>
    </dgm:pt>
    <dgm:pt modelId="{4134E687-4FA8-49A7-A8C5-6764350667DF}">
      <dgm:prSet/>
      <dgm:spPr/>
      <dgm:t>
        <a:bodyPr/>
        <a:lstStyle/>
        <a:p>
          <a:r>
            <a:rPr lang="en-GB" dirty="0"/>
            <a:t>Bridges (2004) notes "It is the winter in which the roots begin to prepare themselves for spring’s renewal".</a:t>
          </a:r>
          <a:endParaRPr lang="en-US" dirty="0"/>
        </a:p>
      </dgm:t>
    </dgm:pt>
    <dgm:pt modelId="{18FDA4FF-117D-47D1-A9D2-DB84DD8BB3D6}" type="parTrans" cxnId="{7C5DD4A9-6B45-44F2-9D13-D12F6866317B}">
      <dgm:prSet/>
      <dgm:spPr/>
      <dgm:t>
        <a:bodyPr/>
        <a:lstStyle/>
        <a:p>
          <a:endParaRPr lang="en-US"/>
        </a:p>
      </dgm:t>
    </dgm:pt>
    <dgm:pt modelId="{94958328-F9AB-4155-A22B-68FD84D70F5F}" type="sibTrans" cxnId="{7C5DD4A9-6B45-44F2-9D13-D12F6866317B}">
      <dgm:prSet/>
      <dgm:spPr/>
      <dgm:t>
        <a:bodyPr/>
        <a:lstStyle/>
        <a:p>
          <a:endParaRPr lang="en-US"/>
        </a:p>
      </dgm:t>
    </dgm:pt>
    <dgm:pt modelId="{D84E9F3B-D84B-4B7C-A689-F77BC5F684E4}">
      <dgm:prSet/>
      <dgm:spPr/>
      <dgm:t>
        <a:bodyPr/>
        <a:lstStyle/>
        <a:p>
          <a:r>
            <a:rPr lang="en-GB" dirty="0"/>
            <a:t>We should not leave the neutral zone too soon, as this is the place where things really need to be embedded for the future.</a:t>
          </a:r>
          <a:endParaRPr lang="en-US" dirty="0"/>
        </a:p>
      </dgm:t>
    </dgm:pt>
    <dgm:pt modelId="{32742B90-F04F-4EEA-890E-D79221CC1D62}" type="parTrans" cxnId="{19DED552-B643-428C-BAF6-2CA2F0F4EB05}">
      <dgm:prSet/>
      <dgm:spPr/>
      <dgm:t>
        <a:bodyPr/>
        <a:lstStyle/>
        <a:p>
          <a:endParaRPr lang="en-US"/>
        </a:p>
      </dgm:t>
    </dgm:pt>
    <dgm:pt modelId="{3C57C1A5-34FA-4CF5-91E4-A47F8F4C6DF4}" type="sibTrans" cxnId="{19DED552-B643-428C-BAF6-2CA2F0F4EB05}">
      <dgm:prSet/>
      <dgm:spPr/>
      <dgm:t>
        <a:bodyPr/>
        <a:lstStyle/>
        <a:p>
          <a:endParaRPr lang="en-US"/>
        </a:p>
      </dgm:t>
    </dgm:pt>
    <dgm:pt modelId="{F481860B-063B-4AE5-BB74-3759D9D3B6E9}" type="pres">
      <dgm:prSet presAssocID="{5B483BCF-BC3D-4E3C-ACAB-6D120731C49E}" presName="linear" presStyleCnt="0">
        <dgm:presLayoutVars>
          <dgm:animLvl val="lvl"/>
          <dgm:resizeHandles val="exact"/>
        </dgm:presLayoutVars>
      </dgm:prSet>
      <dgm:spPr/>
      <dgm:t>
        <a:bodyPr/>
        <a:lstStyle/>
        <a:p>
          <a:endParaRPr lang="en-US"/>
        </a:p>
      </dgm:t>
    </dgm:pt>
    <dgm:pt modelId="{18E6B2E9-F24D-44FC-A22D-A6DD2C281D97}" type="pres">
      <dgm:prSet presAssocID="{35542345-A87C-497F-BA66-E53CCA42D8CD}" presName="parentText" presStyleLbl="node1" presStyleIdx="0" presStyleCnt="4">
        <dgm:presLayoutVars>
          <dgm:chMax val="0"/>
          <dgm:bulletEnabled val="1"/>
        </dgm:presLayoutVars>
      </dgm:prSet>
      <dgm:spPr/>
      <dgm:t>
        <a:bodyPr/>
        <a:lstStyle/>
        <a:p>
          <a:endParaRPr lang="en-US"/>
        </a:p>
      </dgm:t>
    </dgm:pt>
    <dgm:pt modelId="{CCEAFC4A-0981-4E06-9130-C15F12385677}" type="pres">
      <dgm:prSet presAssocID="{02737F6D-193D-499F-9B79-4F5D9C3638DB}" presName="spacer" presStyleCnt="0"/>
      <dgm:spPr/>
    </dgm:pt>
    <dgm:pt modelId="{A16EBC7B-C20A-437F-8D37-1507548EAA94}" type="pres">
      <dgm:prSet presAssocID="{F273366A-F51A-46C8-AEDD-C80E3B42FA04}" presName="parentText" presStyleLbl="node1" presStyleIdx="1" presStyleCnt="4">
        <dgm:presLayoutVars>
          <dgm:chMax val="0"/>
          <dgm:bulletEnabled val="1"/>
        </dgm:presLayoutVars>
      </dgm:prSet>
      <dgm:spPr/>
      <dgm:t>
        <a:bodyPr/>
        <a:lstStyle/>
        <a:p>
          <a:endParaRPr lang="en-US"/>
        </a:p>
      </dgm:t>
    </dgm:pt>
    <dgm:pt modelId="{E8546CA6-2917-4B7F-9D2B-F9B76AECA971}" type="pres">
      <dgm:prSet presAssocID="{B45F97A4-98AF-4793-80C7-B8255F370B96}" presName="spacer" presStyleCnt="0"/>
      <dgm:spPr/>
    </dgm:pt>
    <dgm:pt modelId="{1533892D-67B7-4BF3-9E85-7ACBC5708DEB}" type="pres">
      <dgm:prSet presAssocID="{4134E687-4FA8-49A7-A8C5-6764350667DF}" presName="parentText" presStyleLbl="node1" presStyleIdx="2" presStyleCnt="4">
        <dgm:presLayoutVars>
          <dgm:chMax val="0"/>
          <dgm:bulletEnabled val="1"/>
        </dgm:presLayoutVars>
      </dgm:prSet>
      <dgm:spPr/>
      <dgm:t>
        <a:bodyPr/>
        <a:lstStyle/>
        <a:p>
          <a:endParaRPr lang="en-US"/>
        </a:p>
      </dgm:t>
    </dgm:pt>
    <dgm:pt modelId="{C90823F0-D867-4168-8194-C2861F26598E}" type="pres">
      <dgm:prSet presAssocID="{94958328-F9AB-4155-A22B-68FD84D70F5F}" presName="spacer" presStyleCnt="0"/>
      <dgm:spPr/>
    </dgm:pt>
    <dgm:pt modelId="{9EC0B099-3036-4CDC-B4CD-C8ED427E061A}" type="pres">
      <dgm:prSet presAssocID="{D84E9F3B-D84B-4B7C-A689-F77BC5F684E4}" presName="parentText" presStyleLbl="node1" presStyleIdx="3" presStyleCnt="4">
        <dgm:presLayoutVars>
          <dgm:chMax val="0"/>
          <dgm:bulletEnabled val="1"/>
        </dgm:presLayoutVars>
      </dgm:prSet>
      <dgm:spPr/>
      <dgm:t>
        <a:bodyPr/>
        <a:lstStyle/>
        <a:p>
          <a:endParaRPr lang="en-US"/>
        </a:p>
      </dgm:t>
    </dgm:pt>
  </dgm:ptLst>
  <dgm:cxnLst>
    <dgm:cxn modelId="{5FE6828F-B216-4166-999C-21977D82F36A}" type="presOf" srcId="{5B483BCF-BC3D-4E3C-ACAB-6D120731C49E}" destId="{F481860B-063B-4AE5-BB74-3759D9D3B6E9}" srcOrd="0" destOrd="0" presId="urn:microsoft.com/office/officeart/2005/8/layout/vList2"/>
    <dgm:cxn modelId="{19DED552-B643-428C-BAF6-2CA2F0F4EB05}" srcId="{5B483BCF-BC3D-4E3C-ACAB-6D120731C49E}" destId="{D84E9F3B-D84B-4B7C-A689-F77BC5F684E4}" srcOrd="3" destOrd="0" parTransId="{32742B90-F04F-4EEA-890E-D79221CC1D62}" sibTransId="{3C57C1A5-34FA-4CF5-91E4-A47F8F4C6DF4}"/>
    <dgm:cxn modelId="{EA0743B0-C66C-454F-8817-54BF625C569A}" type="presOf" srcId="{4134E687-4FA8-49A7-A8C5-6764350667DF}" destId="{1533892D-67B7-4BF3-9E85-7ACBC5708DEB}" srcOrd="0" destOrd="0" presId="urn:microsoft.com/office/officeart/2005/8/layout/vList2"/>
    <dgm:cxn modelId="{2C73096D-42EC-4D0A-90EF-22DB06D53EDD}" type="presOf" srcId="{D84E9F3B-D84B-4B7C-A689-F77BC5F684E4}" destId="{9EC0B099-3036-4CDC-B4CD-C8ED427E061A}" srcOrd="0" destOrd="0" presId="urn:microsoft.com/office/officeart/2005/8/layout/vList2"/>
    <dgm:cxn modelId="{FFC24F9F-016D-4A95-926D-04F9B0CA7700}" srcId="{5B483BCF-BC3D-4E3C-ACAB-6D120731C49E}" destId="{35542345-A87C-497F-BA66-E53CCA42D8CD}" srcOrd="0" destOrd="0" parTransId="{83870B67-8475-4B5E-9FDC-AA00B99209DE}" sibTransId="{02737F6D-193D-499F-9B79-4F5D9C3638DB}"/>
    <dgm:cxn modelId="{7C5DD4A9-6B45-44F2-9D13-D12F6866317B}" srcId="{5B483BCF-BC3D-4E3C-ACAB-6D120731C49E}" destId="{4134E687-4FA8-49A7-A8C5-6764350667DF}" srcOrd="2" destOrd="0" parTransId="{18FDA4FF-117D-47D1-A9D2-DB84DD8BB3D6}" sibTransId="{94958328-F9AB-4155-A22B-68FD84D70F5F}"/>
    <dgm:cxn modelId="{C3A914E4-AA4D-4519-AA3B-234178058878}" type="presOf" srcId="{35542345-A87C-497F-BA66-E53CCA42D8CD}" destId="{18E6B2E9-F24D-44FC-A22D-A6DD2C281D97}" srcOrd="0" destOrd="0" presId="urn:microsoft.com/office/officeart/2005/8/layout/vList2"/>
    <dgm:cxn modelId="{B7005F63-11C2-42F2-9BCC-A57931449297}" srcId="{5B483BCF-BC3D-4E3C-ACAB-6D120731C49E}" destId="{F273366A-F51A-46C8-AEDD-C80E3B42FA04}" srcOrd="1" destOrd="0" parTransId="{1EEA0B2E-70D1-4CD6-8740-A41D30443E38}" sibTransId="{B45F97A4-98AF-4793-80C7-B8255F370B96}"/>
    <dgm:cxn modelId="{68CEA9AD-8134-4E95-9C18-5C4687C4C1B9}" type="presOf" srcId="{F273366A-F51A-46C8-AEDD-C80E3B42FA04}" destId="{A16EBC7B-C20A-437F-8D37-1507548EAA94}" srcOrd="0" destOrd="0" presId="urn:microsoft.com/office/officeart/2005/8/layout/vList2"/>
    <dgm:cxn modelId="{239EEEC1-7722-44F6-90F8-8292B8A7E308}" type="presParOf" srcId="{F481860B-063B-4AE5-BB74-3759D9D3B6E9}" destId="{18E6B2E9-F24D-44FC-A22D-A6DD2C281D97}" srcOrd="0" destOrd="0" presId="urn:microsoft.com/office/officeart/2005/8/layout/vList2"/>
    <dgm:cxn modelId="{8FBD4C86-DA93-4B74-A012-9AAF4B9A66AB}" type="presParOf" srcId="{F481860B-063B-4AE5-BB74-3759D9D3B6E9}" destId="{CCEAFC4A-0981-4E06-9130-C15F12385677}" srcOrd="1" destOrd="0" presId="urn:microsoft.com/office/officeart/2005/8/layout/vList2"/>
    <dgm:cxn modelId="{4FC43042-8248-41E6-A8C0-7D1B1E3AFCB4}" type="presParOf" srcId="{F481860B-063B-4AE5-BB74-3759D9D3B6E9}" destId="{A16EBC7B-C20A-437F-8D37-1507548EAA94}" srcOrd="2" destOrd="0" presId="urn:microsoft.com/office/officeart/2005/8/layout/vList2"/>
    <dgm:cxn modelId="{6C1B81EA-129A-43A2-9CF3-C1F34C19BAC8}" type="presParOf" srcId="{F481860B-063B-4AE5-BB74-3759D9D3B6E9}" destId="{E8546CA6-2917-4B7F-9D2B-F9B76AECA971}" srcOrd="3" destOrd="0" presId="urn:microsoft.com/office/officeart/2005/8/layout/vList2"/>
    <dgm:cxn modelId="{B863A734-26F2-4F6A-B604-E683C126B580}" type="presParOf" srcId="{F481860B-063B-4AE5-BB74-3759D9D3B6E9}" destId="{1533892D-67B7-4BF3-9E85-7ACBC5708DEB}" srcOrd="4" destOrd="0" presId="urn:microsoft.com/office/officeart/2005/8/layout/vList2"/>
    <dgm:cxn modelId="{9416E365-9202-41A1-B73B-EE072D468D00}" type="presParOf" srcId="{F481860B-063B-4AE5-BB74-3759D9D3B6E9}" destId="{C90823F0-D867-4168-8194-C2861F26598E}" srcOrd="5" destOrd="0" presId="urn:microsoft.com/office/officeart/2005/8/layout/vList2"/>
    <dgm:cxn modelId="{70803D19-C1D8-4795-9218-9A44930FBDF6}" type="presParOf" srcId="{F481860B-063B-4AE5-BB74-3759D9D3B6E9}" destId="{9EC0B099-3036-4CDC-B4CD-C8ED427E061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F30C22-0569-4EFD-87A1-06945DB1F6AC}" type="doc">
      <dgm:prSet loTypeId="urn:microsoft.com/office/officeart/2005/8/layout/vList2" loCatId="list" qsTypeId="urn:microsoft.com/office/officeart/2005/8/quickstyle/simple3" qsCatId="simple" csTypeId="urn:microsoft.com/office/officeart/2005/8/colors/colorful1" csCatId="colorful"/>
      <dgm:spPr/>
      <dgm:t>
        <a:bodyPr/>
        <a:lstStyle/>
        <a:p>
          <a:endParaRPr lang="en-US"/>
        </a:p>
      </dgm:t>
    </dgm:pt>
    <dgm:pt modelId="{2E30337F-1A4F-4D97-B820-B72D573484D3}">
      <dgm:prSet/>
      <dgm:spPr/>
      <dgm:t>
        <a:bodyPr/>
        <a:lstStyle/>
        <a:p>
          <a:r>
            <a:rPr lang="en-GB"/>
            <a:t>People have developed a new identity; they experience a resurgence of positive energy and engagement and have a drive or sense of purpose that pushes them forward.</a:t>
          </a:r>
          <a:endParaRPr lang="en-US"/>
        </a:p>
      </dgm:t>
    </dgm:pt>
    <dgm:pt modelId="{E903D425-628B-4E1A-9057-B2E750F41C70}" type="parTrans" cxnId="{6E7B2F82-F4AA-46E7-B7C5-1D224B211914}">
      <dgm:prSet/>
      <dgm:spPr/>
      <dgm:t>
        <a:bodyPr/>
        <a:lstStyle/>
        <a:p>
          <a:endParaRPr lang="en-US"/>
        </a:p>
      </dgm:t>
    </dgm:pt>
    <dgm:pt modelId="{060CE8EF-D779-404D-A32A-85D3124AF4C2}" type="sibTrans" cxnId="{6E7B2F82-F4AA-46E7-B7C5-1D224B211914}">
      <dgm:prSet/>
      <dgm:spPr/>
      <dgm:t>
        <a:bodyPr/>
        <a:lstStyle/>
        <a:p>
          <a:endParaRPr lang="en-US"/>
        </a:p>
      </dgm:t>
    </dgm:pt>
    <dgm:pt modelId="{727BD4C2-E9D0-4E4A-AA3F-934ABDAF23A5}">
      <dgm:prSet/>
      <dgm:spPr/>
      <dgm:t>
        <a:bodyPr/>
        <a:lstStyle/>
        <a:p>
          <a:r>
            <a:rPr lang="en-GB"/>
            <a:t>It is worth noting that these three phases don't always happen one after the other, they can happen at the same time. However, transition cannot happen unless all three phases have taken place.</a:t>
          </a:r>
          <a:endParaRPr lang="en-US"/>
        </a:p>
      </dgm:t>
    </dgm:pt>
    <dgm:pt modelId="{52BE2F08-C93A-4A93-BE74-F81D4C306B55}" type="parTrans" cxnId="{D7683B49-9862-43E9-AB4C-016030CBB73D}">
      <dgm:prSet/>
      <dgm:spPr/>
      <dgm:t>
        <a:bodyPr/>
        <a:lstStyle/>
        <a:p>
          <a:endParaRPr lang="en-US"/>
        </a:p>
      </dgm:t>
    </dgm:pt>
    <dgm:pt modelId="{8D680E2F-A388-4F53-9949-88F7F381B461}" type="sibTrans" cxnId="{D7683B49-9862-43E9-AB4C-016030CBB73D}">
      <dgm:prSet/>
      <dgm:spPr/>
      <dgm:t>
        <a:bodyPr/>
        <a:lstStyle/>
        <a:p>
          <a:endParaRPr lang="en-US"/>
        </a:p>
      </dgm:t>
    </dgm:pt>
    <dgm:pt modelId="{50935DF6-DBD4-4568-9DCC-D12330266A66}" type="pres">
      <dgm:prSet presAssocID="{54F30C22-0569-4EFD-87A1-06945DB1F6AC}" presName="linear" presStyleCnt="0">
        <dgm:presLayoutVars>
          <dgm:animLvl val="lvl"/>
          <dgm:resizeHandles val="exact"/>
        </dgm:presLayoutVars>
      </dgm:prSet>
      <dgm:spPr/>
      <dgm:t>
        <a:bodyPr/>
        <a:lstStyle/>
        <a:p>
          <a:endParaRPr lang="en-US"/>
        </a:p>
      </dgm:t>
    </dgm:pt>
    <dgm:pt modelId="{670C8A99-811C-498C-84E3-AD82525415B2}" type="pres">
      <dgm:prSet presAssocID="{2E30337F-1A4F-4D97-B820-B72D573484D3}" presName="parentText" presStyleLbl="node1" presStyleIdx="0" presStyleCnt="2">
        <dgm:presLayoutVars>
          <dgm:chMax val="0"/>
          <dgm:bulletEnabled val="1"/>
        </dgm:presLayoutVars>
      </dgm:prSet>
      <dgm:spPr/>
      <dgm:t>
        <a:bodyPr/>
        <a:lstStyle/>
        <a:p>
          <a:endParaRPr lang="en-US"/>
        </a:p>
      </dgm:t>
    </dgm:pt>
    <dgm:pt modelId="{563F823D-950A-491F-9509-EAE80CE56651}" type="pres">
      <dgm:prSet presAssocID="{060CE8EF-D779-404D-A32A-85D3124AF4C2}" presName="spacer" presStyleCnt="0"/>
      <dgm:spPr/>
    </dgm:pt>
    <dgm:pt modelId="{00335111-CD44-4296-9209-F16F935A68B8}" type="pres">
      <dgm:prSet presAssocID="{727BD4C2-E9D0-4E4A-AA3F-934ABDAF23A5}" presName="parentText" presStyleLbl="node1" presStyleIdx="1" presStyleCnt="2">
        <dgm:presLayoutVars>
          <dgm:chMax val="0"/>
          <dgm:bulletEnabled val="1"/>
        </dgm:presLayoutVars>
      </dgm:prSet>
      <dgm:spPr/>
      <dgm:t>
        <a:bodyPr/>
        <a:lstStyle/>
        <a:p>
          <a:endParaRPr lang="en-US"/>
        </a:p>
      </dgm:t>
    </dgm:pt>
  </dgm:ptLst>
  <dgm:cxnLst>
    <dgm:cxn modelId="{9F5750AE-5CB3-4B0A-80D5-B318E43A6723}" type="presOf" srcId="{727BD4C2-E9D0-4E4A-AA3F-934ABDAF23A5}" destId="{00335111-CD44-4296-9209-F16F935A68B8}" srcOrd="0" destOrd="0" presId="urn:microsoft.com/office/officeart/2005/8/layout/vList2"/>
    <dgm:cxn modelId="{6E7B2F82-F4AA-46E7-B7C5-1D224B211914}" srcId="{54F30C22-0569-4EFD-87A1-06945DB1F6AC}" destId="{2E30337F-1A4F-4D97-B820-B72D573484D3}" srcOrd="0" destOrd="0" parTransId="{E903D425-628B-4E1A-9057-B2E750F41C70}" sibTransId="{060CE8EF-D779-404D-A32A-85D3124AF4C2}"/>
    <dgm:cxn modelId="{BA1A72D3-1DBE-4DE5-B106-7C23D38E471D}" type="presOf" srcId="{2E30337F-1A4F-4D97-B820-B72D573484D3}" destId="{670C8A99-811C-498C-84E3-AD82525415B2}" srcOrd="0" destOrd="0" presId="urn:microsoft.com/office/officeart/2005/8/layout/vList2"/>
    <dgm:cxn modelId="{D7683B49-9862-43E9-AB4C-016030CBB73D}" srcId="{54F30C22-0569-4EFD-87A1-06945DB1F6AC}" destId="{727BD4C2-E9D0-4E4A-AA3F-934ABDAF23A5}" srcOrd="1" destOrd="0" parTransId="{52BE2F08-C93A-4A93-BE74-F81D4C306B55}" sibTransId="{8D680E2F-A388-4F53-9949-88F7F381B461}"/>
    <dgm:cxn modelId="{0336B8D6-F3CF-4091-A197-A6AB593A6916}" type="presOf" srcId="{54F30C22-0569-4EFD-87A1-06945DB1F6AC}" destId="{50935DF6-DBD4-4568-9DCC-D12330266A66}" srcOrd="0" destOrd="0" presId="urn:microsoft.com/office/officeart/2005/8/layout/vList2"/>
    <dgm:cxn modelId="{2ADC762F-918C-4A4B-AE8B-F133EE63FDA2}" type="presParOf" srcId="{50935DF6-DBD4-4568-9DCC-D12330266A66}" destId="{670C8A99-811C-498C-84E3-AD82525415B2}" srcOrd="0" destOrd="0" presId="urn:microsoft.com/office/officeart/2005/8/layout/vList2"/>
    <dgm:cxn modelId="{F7B73689-E438-453E-B626-620CEBB67FF6}" type="presParOf" srcId="{50935DF6-DBD4-4568-9DCC-D12330266A66}" destId="{563F823D-950A-491F-9509-EAE80CE56651}" srcOrd="1" destOrd="0" presId="urn:microsoft.com/office/officeart/2005/8/layout/vList2"/>
    <dgm:cxn modelId="{080EA710-7FF7-42F0-AEEF-A162AA2F6D76}" type="presParOf" srcId="{50935DF6-DBD4-4568-9DCC-D12330266A66}" destId="{00335111-CD44-4296-9209-F16F935A68B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A488DB-B3DF-4445-9E35-88F83A885B18}"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3D03B515-1ABD-4E2B-BF2E-C12F2900EEE6}">
      <dgm:prSet/>
      <dgm:spPr/>
      <dgm:t>
        <a:bodyPr/>
        <a:lstStyle/>
        <a:p>
          <a:r>
            <a:rPr lang="en-GB"/>
            <a:t>As we can see, moving into the new space can be challenging for all.</a:t>
          </a:r>
          <a:endParaRPr lang="en-US"/>
        </a:p>
      </dgm:t>
    </dgm:pt>
    <dgm:pt modelId="{4A177E63-78E8-4056-8D2D-0E8A0B96F947}" type="parTrans" cxnId="{F23816B9-B378-4BA3-ADA5-BB0BFC446797}">
      <dgm:prSet/>
      <dgm:spPr/>
      <dgm:t>
        <a:bodyPr/>
        <a:lstStyle/>
        <a:p>
          <a:endParaRPr lang="en-US"/>
        </a:p>
      </dgm:t>
    </dgm:pt>
    <dgm:pt modelId="{BBECBD0B-FB17-4534-98AA-B64FF0B611E1}" type="sibTrans" cxnId="{F23816B9-B378-4BA3-ADA5-BB0BFC446797}">
      <dgm:prSet/>
      <dgm:spPr/>
      <dgm:t>
        <a:bodyPr/>
        <a:lstStyle/>
        <a:p>
          <a:endParaRPr lang="en-US"/>
        </a:p>
      </dgm:t>
    </dgm:pt>
    <dgm:pt modelId="{375762A4-2D99-498A-8EC8-E206326FA0D6}">
      <dgm:prSet/>
      <dgm:spPr/>
      <dgm:t>
        <a:bodyPr/>
        <a:lstStyle/>
        <a:p>
          <a:r>
            <a:rPr lang="en-GB"/>
            <a:t>Sometimes it can almost feel like a backward step as order needs to be created out of what might have felt like chaos.</a:t>
          </a:r>
          <a:endParaRPr lang="en-US"/>
        </a:p>
      </dgm:t>
    </dgm:pt>
    <dgm:pt modelId="{6BDBF7BF-F602-43E6-99DF-32604E4B59C3}" type="parTrans" cxnId="{4A8A00EA-5B68-450D-8ED6-9B717BB67309}">
      <dgm:prSet/>
      <dgm:spPr/>
      <dgm:t>
        <a:bodyPr/>
        <a:lstStyle/>
        <a:p>
          <a:endParaRPr lang="en-US"/>
        </a:p>
      </dgm:t>
    </dgm:pt>
    <dgm:pt modelId="{9DBA1FEA-5A11-40CD-A2D2-2EB4931A4D15}" type="sibTrans" cxnId="{4A8A00EA-5B68-450D-8ED6-9B717BB67309}">
      <dgm:prSet/>
      <dgm:spPr/>
      <dgm:t>
        <a:bodyPr/>
        <a:lstStyle/>
        <a:p>
          <a:endParaRPr lang="en-US"/>
        </a:p>
      </dgm:t>
    </dgm:pt>
    <dgm:pt modelId="{95970660-815F-4C5F-A9E4-6923CCBA3D58}">
      <dgm:prSet/>
      <dgm:spPr/>
      <dgm:t>
        <a:bodyPr/>
        <a:lstStyle/>
        <a:p>
          <a:r>
            <a:rPr lang="en-GB"/>
            <a:t>The final stage may mean redreaming the dream. Remember the initial ideas, thoughts and reflection on this.</a:t>
          </a:r>
          <a:endParaRPr lang="en-US"/>
        </a:p>
      </dgm:t>
    </dgm:pt>
    <dgm:pt modelId="{5DBFB5F6-87C0-42B5-BB28-F0746A64BAB7}" type="parTrans" cxnId="{A37FC215-A75F-4B3E-AA6D-C182163B4E5A}">
      <dgm:prSet/>
      <dgm:spPr/>
      <dgm:t>
        <a:bodyPr/>
        <a:lstStyle/>
        <a:p>
          <a:endParaRPr lang="en-US"/>
        </a:p>
      </dgm:t>
    </dgm:pt>
    <dgm:pt modelId="{78020648-A41F-49EF-86AA-80E516BCE880}" type="sibTrans" cxnId="{A37FC215-A75F-4B3E-AA6D-C182163B4E5A}">
      <dgm:prSet/>
      <dgm:spPr/>
      <dgm:t>
        <a:bodyPr/>
        <a:lstStyle/>
        <a:p>
          <a:endParaRPr lang="en-US"/>
        </a:p>
      </dgm:t>
    </dgm:pt>
    <dgm:pt modelId="{A71E54EC-09CA-445F-8BBA-DDC6D7CC29A0}">
      <dgm:prSet/>
      <dgm:spPr/>
      <dgm:t>
        <a:bodyPr/>
        <a:lstStyle/>
        <a:p>
          <a:r>
            <a:rPr lang="en-GB"/>
            <a:t>We've now moved into perhaps a new identity, a change in life, a transition.</a:t>
          </a:r>
          <a:endParaRPr lang="en-US"/>
        </a:p>
      </dgm:t>
    </dgm:pt>
    <dgm:pt modelId="{B610CA0F-2169-48C6-8CD3-AD9F09363231}" type="parTrans" cxnId="{AB81D8BF-5F26-42AA-A983-258F92B6640F}">
      <dgm:prSet/>
      <dgm:spPr/>
      <dgm:t>
        <a:bodyPr/>
        <a:lstStyle/>
        <a:p>
          <a:endParaRPr lang="en-US"/>
        </a:p>
      </dgm:t>
    </dgm:pt>
    <dgm:pt modelId="{F70EC483-989A-464E-9457-FE94C894086E}" type="sibTrans" cxnId="{AB81D8BF-5F26-42AA-A983-258F92B6640F}">
      <dgm:prSet/>
      <dgm:spPr/>
      <dgm:t>
        <a:bodyPr/>
        <a:lstStyle/>
        <a:p>
          <a:endParaRPr lang="en-US"/>
        </a:p>
      </dgm:t>
    </dgm:pt>
    <dgm:pt modelId="{FF4403D9-8800-4EA8-8BBD-F64C75DBE42B}">
      <dgm:prSet/>
      <dgm:spPr/>
      <dgm:t>
        <a:bodyPr/>
        <a:lstStyle/>
        <a:p>
          <a:r>
            <a:rPr lang="en-GB"/>
            <a:t>Explore that experience and consider both the positive elements and perhaps the negative experience of the ending stage of transition.</a:t>
          </a:r>
          <a:endParaRPr lang="en-US"/>
        </a:p>
      </dgm:t>
    </dgm:pt>
    <dgm:pt modelId="{1CA8E5AD-0D2E-4E51-A8D3-0C35C5CF2F74}" type="parTrans" cxnId="{EA81D7AF-7779-4750-9BBB-C14D8752F27D}">
      <dgm:prSet/>
      <dgm:spPr/>
      <dgm:t>
        <a:bodyPr/>
        <a:lstStyle/>
        <a:p>
          <a:endParaRPr lang="en-US"/>
        </a:p>
      </dgm:t>
    </dgm:pt>
    <dgm:pt modelId="{BC8AB7A5-F87C-4C43-AB38-4453333198A1}" type="sibTrans" cxnId="{EA81D7AF-7779-4750-9BBB-C14D8752F27D}">
      <dgm:prSet/>
      <dgm:spPr/>
      <dgm:t>
        <a:bodyPr/>
        <a:lstStyle/>
        <a:p>
          <a:endParaRPr lang="en-US"/>
        </a:p>
      </dgm:t>
    </dgm:pt>
    <dgm:pt modelId="{981C4C9F-094D-4ACF-A468-C5B7AD5514C5}" type="pres">
      <dgm:prSet presAssocID="{D8A488DB-B3DF-4445-9E35-88F83A885B18}" presName="linear" presStyleCnt="0">
        <dgm:presLayoutVars>
          <dgm:animLvl val="lvl"/>
          <dgm:resizeHandles val="exact"/>
        </dgm:presLayoutVars>
      </dgm:prSet>
      <dgm:spPr/>
      <dgm:t>
        <a:bodyPr/>
        <a:lstStyle/>
        <a:p>
          <a:endParaRPr lang="en-US"/>
        </a:p>
      </dgm:t>
    </dgm:pt>
    <dgm:pt modelId="{F7454598-E04D-48B4-8486-9A7A343D1131}" type="pres">
      <dgm:prSet presAssocID="{3D03B515-1ABD-4E2B-BF2E-C12F2900EEE6}" presName="parentText" presStyleLbl="node1" presStyleIdx="0" presStyleCnt="5">
        <dgm:presLayoutVars>
          <dgm:chMax val="0"/>
          <dgm:bulletEnabled val="1"/>
        </dgm:presLayoutVars>
      </dgm:prSet>
      <dgm:spPr/>
      <dgm:t>
        <a:bodyPr/>
        <a:lstStyle/>
        <a:p>
          <a:endParaRPr lang="en-US"/>
        </a:p>
      </dgm:t>
    </dgm:pt>
    <dgm:pt modelId="{895EEEE2-8DD8-41E2-B07E-2E53B08B27DB}" type="pres">
      <dgm:prSet presAssocID="{BBECBD0B-FB17-4534-98AA-B64FF0B611E1}" presName="spacer" presStyleCnt="0"/>
      <dgm:spPr/>
    </dgm:pt>
    <dgm:pt modelId="{01CBA7F4-5E61-4D29-9F2A-4A532A2DBBCB}" type="pres">
      <dgm:prSet presAssocID="{375762A4-2D99-498A-8EC8-E206326FA0D6}" presName="parentText" presStyleLbl="node1" presStyleIdx="1" presStyleCnt="5">
        <dgm:presLayoutVars>
          <dgm:chMax val="0"/>
          <dgm:bulletEnabled val="1"/>
        </dgm:presLayoutVars>
      </dgm:prSet>
      <dgm:spPr/>
      <dgm:t>
        <a:bodyPr/>
        <a:lstStyle/>
        <a:p>
          <a:endParaRPr lang="en-US"/>
        </a:p>
      </dgm:t>
    </dgm:pt>
    <dgm:pt modelId="{55014DB9-0716-4F60-A3EC-B4D57B2BA25D}" type="pres">
      <dgm:prSet presAssocID="{9DBA1FEA-5A11-40CD-A2D2-2EB4931A4D15}" presName="spacer" presStyleCnt="0"/>
      <dgm:spPr/>
    </dgm:pt>
    <dgm:pt modelId="{CDBED1EB-5E8C-46C6-8AC3-D2A96AEEF68C}" type="pres">
      <dgm:prSet presAssocID="{95970660-815F-4C5F-A9E4-6923CCBA3D58}" presName="parentText" presStyleLbl="node1" presStyleIdx="2" presStyleCnt="5">
        <dgm:presLayoutVars>
          <dgm:chMax val="0"/>
          <dgm:bulletEnabled val="1"/>
        </dgm:presLayoutVars>
      </dgm:prSet>
      <dgm:spPr/>
      <dgm:t>
        <a:bodyPr/>
        <a:lstStyle/>
        <a:p>
          <a:endParaRPr lang="en-US"/>
        </a:p>
      </dgm:t>
    </dgm:pt>
    <dgm:pt modelId="{A8D0DF62-B77B-4DDA-898E-B4BC96015CAE}" type="pres">
      <dgm:prSet presAssocID="{78020648-A41F-49EF-86AA-80E516BCE880}" presName="spacer" presStyleCnt="0"/>
      <dgm:spPr/>
    </dgm:pt>
    <dgm:pt modelId="{C6012524-C8E8-4E2F-8EC9-8DEC949E4261}" type="pres">
      <dgm:prSet presAssocID="{A71E54EC-09CA-445F-8BBA-DDC6D7CC29A0}" presName="parentText" presStyleLbl="node1" presStyleIdx="3" presStyleCnt="5">
        <dgm:presLayoutVars>
          <dgm:chMax val="0"/>
          <dgm:bulletEnabled val="1"/>
        </dgm:presLayoutVars>
      </dgm:prSet>
      <dgm:spPr/>
      <dgm:t>
        <a:bodyPr/>
        <a:lstStyle/>
        <a:p>
          <a:endParaRPr lang="en-US"/>
        </a:p>
      </dgm:t>
    </dgm:pt>
    <dgm:pt modelId="{E6E7BB82-80DB-47F9-A3C3-D1D760994A94}" type="pres">
      <dgm:prSet presAssocID="{F70EC483-989A-464E-9457-FE94C894086E}" presName="spacer" presStyleCnt="0"/>
      <dgm:spPr/>
    </dgm:pt>
    <dgm:pt modelId="{2572974C-5F16-478D-9021-D685AD197A4C}" type="pres">
      <dgm:prSet presAssocID="{FF4403D9-8800-4EA8-8BBD-F64C75DBE42B}" presName="parentText" presStyleLbl="node1" presStyleIdx="4" presStyleCnt="5">
        <dgm:presLayoutVars>
          <dgm:chMax val="0"/>
          <dgm:bulletEnabled val="1"/>
        </dgm:presLayoutVars>
      </dgm:prSet>
      <dgm:spPr/>
      <dgm:t>
        <a:bodyPr/>
        <a:lstStyle/>
        <a:p>
          <a:endParaRPr lang="en-US"/>
        </a:p>
      </dgm:t>
    </dgm:pt>
  </dgm:ptLst>
  <dgm:cxnLst>
    <dgm:cxn modelId="{2E573CBD-0FEC-449A-84EB-3CBEBD90B866}" type="presOf" srcId="{375762A4-2D99-498A-8EC8-E206326FA0D6}" destId="{01CBA7F4-5E61-4D29-9F2A-4A532A2DBBCB}" srcOrd="0" destOrd="0" presId="urn:microsoft.com/office/officeart/2005/8/layout/vList2"/>
    <dgm:cxn modelId="{14C2B5B7-EBF1-4ADF-98D3-05261AB59811}" type="presOf" srcId="{95970660-815F-4C5F-A9E4-6923CCBA3D58}" destId="{CDBED1EB-5E8C-46C6-8AC3-D2A96AEEF68C}" srcOrd="0" destOrd="0" presId="urn:microsoft.com/office/officeart/2005/8/layout/vList2"/>
    <dgm:cxn modelId="{F23816B9-B378-4BA3-ADA5-BB0BFC446797}" srcId="{D8A488DB-B3DF-4445-9E35-88F83A885B18}" destId="{3D03B515-1ABD-4E2B-BF2E-C12F2900EEE6}" srcOrd="0" destOrd="0" parTransId="{4A177E63-78E8-4056-8D2D-0E8A0B96F947}" sibTransId="{BBECBD0B-FB17-4534-98AA-B64FF0B611E1}"/>
    <dgm:cxn modelId="{4A8A00EA-5B68-450D-8ED6-9B717BB67309}" srcId="{D8A488DB-B3DF-4445-9E35-88F83A885B18}" destId="{375762A4-2D99-498A-8EC8-E206326FA0D6}" srcOrd="1" destOrd="0" parTransId="{6BDBF7BF-F602-43E6-99DF-32604E4B59C3}" sibTransId="{9DBA1FEA-5A11-40CD-A2D2-2EB4931A4D15}"/>
    <dgm:cxn modelId="{EA81D7AF-7779-4750-9BBB-C14D8752F27D}" srcId="{D8A488DB-B3DF-4445-9E35-88F83A885B18}" destId="{FF4403D9-8800-4EA8-8BBD-F64C75DBE42B}" srcOrd="4" destOrd="0" parTransId="{1CA8E5AD-0D2E-4E51-A8D3-0C35C5CF2F74}" sibTransId="{BC8AB7A5-F87C-4C43-AB38-4453333198A1}"/>
    <dgm:cxn modelId="{AB81D8BF-5F26-42AA-A983-258F92B6640F}" srcId="{D8A488DB-B3DF-4445-9E35-88F83A885B18}" destId="{A71E54EC-09CA-445F-8BBA-DDC6D7CC29A0}" srcOrd="3" destOrd="0" parTransId="{B610CA0F-2169-48C6-8CD3-AD9F09363231}" sibTransId="{F70EC483-989A-464E-9457-FE94C894086E}"/>
    <dgm:cxn modelId="{5BC3D0B4-2AED-48DF-9CEE-9E941E52A4CC}" type="presOf" srcId="{3D03B515-1ABD-4E2B-BF2E-C12F2900EEE6}" destId="{F7454598-E04D-48B4-8486-9A7A343D1131}" srcOrd="0" destOrd="0" presId="urn:microsoft.com/office/officeart/2005/8/layout/vList2"/>
    <dgm:cxn modelId="{283C62DF-57F1-4F10-8EB0-94D493287431}" type="presOf" srcId="{FF4403D9-8800-4EA8-8BBD-F64C75DBE42B}" destId="{2572974C-5F16-478D-9021-D685AD197A4C}" srcOrd="0" destOrd="0" presId="urn:microsoft.com/office/officeart/2005/8/layout/vList2"/>
    <dgm:cxn modelId="{A60CF556-8DFA-41AB-A361-0B992DA14B69}" type="presOf" srcId="{D8A488DB-B3DF-4445-9E35-88F83A885B18}" destId="{981C4C9F-094D-4ACF-A468-C5B7AD5514C5}" srcOrd="0" destOrd="0" presId="urn:microsoft.com/office/officeart/2005/8/layout/vList2"/>
    <dgm:cxn modelId="{11BD27E1-0008-4788-BE25-98977117F4BF}" type="presOf" srcId="{A71E54EC-09CA-445F-8BBA-DDC6D7CC29A0}" destId="{C6012524-C8E8-4E2F-8EC9-8DEC949E4261}" srcOrd="0" destOrd="0" presId="urn:microsoft.com/office/officeart/2005/8/layout/vList2"/>
    <dgm:cxn modelId="{A37FC215-A75F-4B3E-AA6D-C182163B4E5A}" srcId="{D8A488DB-B3DF-4445-9E35-88F83A885B18}" destId="{95970660-815F-4C5F-A9E4-6923CCBA3D58}" srcOrd="2" destOrd="0" parTransId="{5DBFB5F6-87C0-42B5-BB28-F0746A64BAB7}" sibTransId="{78020648-A41F-49EF-86AA-80E516BCE880}"/>
    <dgm:cxn modelId="{933DB5D2-4FB4-4626-B62D-3B975F39DD7F}" type="presParOf" srcId="{981C4C9F-094D-4ACF-A468-C5B7AD5514C5}" destId="{F7454598-E04D-48B4-8486-9A7A343D1131}" srcOrd="0" destOrd="0" presId="urn:microsoft.com/office/officeart/2005/8/layout/vList2"/>
    <dgm:cxn modelId="{60AF803A-588C-437D-88CC-F4E1F92B4BD2}" type="presParOf" srcId="{981C4C9F-094D-4ACF-A468-C5B7AD5514C5}" destId="{895EEEE2-8DD8-41E2-B07E-2E53B08B27DB}" srcOrd="1" destOrd="0" presId="urn:microsoft.com/office/officeart/2005/8/layout/vList2"/>
    <dgm:cxn modelId="{F6402A08-D3A9-4588-BCEF-405E7D5D52D6}" type="presParOf" srcId="{981C4C9F-094D-4ACF-A468-C5B7AD5514C5}" destId="{01CBA7F4-5E61-4D29-9F2A-4A532A2DBBCB}" srcOrd="2" destOrd="0" presId="urn:microsoft.com/office/officeart/2005/8/layout/vList2"/>
    <dgm:cxn modelId="{55CABA6A-CA5B-4720-8779-D2D0AF6765D9}" type="presParOf" srcId="{981C4C9F-094D-4ACF-A468-C5B7AD5514C5}" destId="{55014DB9-0716-4F60-A3EC-B4D57B2BA25D}" srcOrd="3" destOrd="0" presId="urn:microsoft.com/office/officeart/2005/8/layout/vList2"/>
    <dgm:cxn modelId="{501B72B9-F860-4EC2-98D4-15A55D915381}" type="presParOf" srcId="{981C4C9F-094D-4ACF-A468-C5B7AD5514C5}" destId="{CDBED1EB-5E8C-46C6-8AC3-D2A96AEEF68C}" srcOrd="4" destOrd="0" presId="urn:microsoft.com/office/officeart/2005/8/layout/vList2"/>
    <dgm:cxn modelId="{E24E64FF-669F-422D-9FA2-A36959B625B0}" type="presParOf" srcId="{981C4C9F-094D-4ACF-A468-C5B7AD5514C5}" destId="{A8D0DF62-B77B-4DDA-898E-B4BC96015CAE}" srcOrd="5" destOrd="0" presId="urn:microsoft.com/office/officeart/2005/8/layout/vList2"/>
    <dgm:cxn modelId="{228E896A-4311-41C9-8EE7-7D0B1A9CC71B}" type="presParOf" srcId="{981C4C9F-094D-4ACF-A468-C5B7AD5514C5}" destId="{C6012524-C8E8-4E2F-8EC9-8DEC949E4261}" srcOrd="6" destOrd="0" presId="urn:microsoft.com/office/officeart/2005/8/layout/vList2"/>
    <dgm:cxn modelId="{2601D178-9B6D-4E67-9EBE-0FD32C1FA881}" type="presParOf" srcId="{981C4C9F-094D-4ACF-A468-C5B7AD5514C5}" destId="{E6E7BB82-80DB-47F9-A3C3-D1D760994A94}" srcOrd="7" destOrd="0" presId="urn:microsoft.com/office/officeart/2005/8/layout/vList2"/>
    <dgm:cxn modelId="{0D2B19F6-9D9F-46E2-925C-5DD4CBEDC557}" type="presParOf" srcId="{981C4C9F-094D-4ACF-A468-C5B7AD5514C5}" destId="{2572974C-5F16-478D-9021-D685AD197A4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5378D-EC41-4B41-9CF4-E75019273302}">
      <dsp:nvSpPr>
        <dsp:cNvPr id="0" name=""/>
        <dsp:cNvSpPr/>
      </dsp:nvSpPr>
      <dsp:spPr>
        <a:xfrm>
          <a:off x="0" y="0"/>
          <a:ext cx="9119076" cy="1614487"/>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GB" sz="3200" kern="1200"/>
            <a:t>This phase involves ending a situation, letting go of old ways and even old identities.</a:t>
          </a:r>
          <a:endParaRPr lang="en-US" sz="3200" kern="1200"/>
        </a:p>
      </dsp:txBody>
      <dsp:txXfrm>
        <a:off x="47287" y="47287"/>
        <a:ext cx="7450376" cy="1519913"/>
      </dsp:txXfrm>
    </dsp:sp>
    <dsp:sp modelId="{37FFEE81-9CF3-4FDD-B419-1C36E55FA6EF}">
      <dsp:nvSpPr>
        <dsp:cNvPr id="0" name=""/>
        <dsp:cNvSpPr/>
      </dsp:nvSpPr>
      <dsp:spPr>
        <a:xfrm>
          <a:off x="1609248" y="1973262"/>
          <a:ext cx="9119076" cy="1614487"/>
        </a:xfrm>
        <a:prstGeom prst="roundRect">
          <a:avLst>
            <a:gd name="adj" fmla="val 10000"/>
          </a:avLst>
        </a:prstGeom>
        <a:gradFill rotWithShape="0">
          <a:gsLst>
            <a:gs pos="0">
              <a:schemeClr val="accent2">
                <a:hueOff val="-1500566"/>
                <a:satOff val="-10139"/>
                <a:lumOff val="196"/>
                <a:alphaOff val="0"/>
                <a:lumMod val="110000"/>
                <a:satMod val="105000"/>
                <a:tint val="67000"/>
              </a:schemeClr>
            </a:gs>
            <a:gs pos="50000">
              <a:schemeClr val="accent2">
                <a:hueOff val="-1500566"/>
                <a:satOff val="-10139"/>
                <a:lumOff val="196"/>
                <a:alphaOff val="0"/>
                <a:lumMod val="105000"/>
                <a:satMod val="103000"/>
                <a:tint val="73000"/>
              </a:schemeClr>
            </a:gs>
            <a:gs pos="100000">
              <a:schemeClr val="accent2">
                <a:hueOff val="-1500566"/>
                <a:satOff val="-10139"/>
                <a:lumOff val="19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GB" sz="3200" kern="1200"/>
            <a:t>It's an ending and people need support to work through the sense of loss that might occur.</a:t>
          </a:r>
          <a:endParaRPr lang="en-US" sz="3200" kern="1200"/>
        </a:p>
      </dsp:txBody>
      <dsp:txXfrm>
        <a:off x="1656535" y="2020549"/>
        <a:ext cx="6365836" cy="1519913"/>
      </dsp:txXfrm>
    </dsp:sp>
    <dsp:sp modelId="{FA65B592-4CE0-4271-B9AC-883A8073147E}">
      <dsp:nvSpPr>
        <dsp:cNvPr id="0" name=""/>
        <dsp:cNvSpPr/>
      </dsp:nvSpPr>
      <dsp:spPr>
        <a:xfrm>
          <a:off x="8069659" y="1269166"/>
          <a:ext cx="1049416" cy="1049416"/>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8305778" y="1269166"/>
        <a:ext cx="577178" cy="7896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6B2E9-F24D-44FC-A22D-A6DD2C281D97}">
      <dsp:nvSpPr>
        <dsp:cNvPr id="0" name=""/>
        <dsp:cNvSpPr/>
      </dsp:nvSpPr>
      <dsp:spPr>
        <a:xfrm>
          <a:off x="0" y="73456"/>
          <a:ext cx="6923813" cy="7371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kern="1200" dirty="0"/>
            <a:t>This phase is the '</a:t>
          </a:r>
          <a:r>
            <a:rPr lang="en-GB" sz="1400" kern="1200" dirty="0" err="1"/>
            <a:t>inbetween</a:t>
          </a:r>
          <a:r>
            <a:rPr lang="en-GB" sz="1400" kern="1200" dirty="0"/>
            <a:t>' phase. When people are moving out and away from the old ways, but not quite into the new way of being yet. This is a critical stage in psychological realignment.</a:t>
          </a:r>
          <a:endParaRPr lang="en-US" sz="1400" kern="1200" dirty="0"/>
        </a:p>
      </dsp:txBody>
      <dsp:txXfrm>
        <a:off x="35982" y="109438"/>
        <a:ext cx="6851849" cy="665136"/>
      </dsp:txXfrm>
    </dsp:sp>
    <dsp:sp modelId="{A16EBC7B-C20A-437F-8D37-1507548EAA94}">
      <dsp:nvSpPr>
        <dsp:cNvPr id="0" name=""/>
        <dsp:cNvSpPr/>
      </dsp:nvSpPr>
      <dsp:spPr>
        <a:xfrm>
          <a:off x="0" y="850876"/>
          <a:ext cx="6923813" cy="737100"/>
        </a:xfrm>
        <a:prstGeom prst="roundRect">
          <a:avLst/>
        </a:prstGeom>
        <a:gradFill rotWithShape="0">
          <a:gsLst>
            <a:gs pos="0">
              <a:schemeClr val="accent5">
                <a:hueOff val="-504920"/>
                <a:satOff val="-67"/>
                <a:lumOff val="-588"/>
                <a:alphaOff val="0"/>
                <a:satMod val="103000"/>
                <a:lumMod val="102000"/>
                <a:tint val="94000"/>
              </a:schemeClr>
            </a:gs>
            <a:gs pos="50000">
              <a:schemeClr val="accent5">
                <a:hueOff val="-504920"/>
                <a:satOff val="-67"/>
                <a:lumOff val="-588"/>
                <a:alphaOff val="0"/>
                <a:satMod val="110000"/>
                <a:lumMod val="100000"/>
                <a:shade val="100000"/>
              </a:schemeClr>
            </a:gs>
            <a:gs pos="100000">
              <a:schemeClr val="accent5">
                <a:hueOff val="-504920"/>
                <a:satOff val="-67"/>
                <a:lumOff val="-58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kern="1200" dirty="0"/>
            <a:t>This is the centre of the transition process; it is when patterns of behaviours are replaced by new ones.</a:t>
          </a:r>
          <a:endParaRPr lang="en-US" sz="1400" kern="1200" dirty="0"/>
        </a:p>
      </dsp:txBody>
      <dsp:txXfrm>
        <a:off x="35982" y="886858"/>
        <a:ext cx="6851849" cy="665136"/>
      </dsp:txXfrm>
    </dsp:sp>
    <dsp:sp modelId="{1533892D-67B7-4BF3-9E85-7ACBC5708DEB}">
      <dsp:nvSpPr>
        <dsp:cNvPr id="0" name=""/>
        <dsp:cNvSpPr/>
      </dsp:nvSpPr>
      <dsp:spPr>
        <a:xfrm>
          <a:off x="0" y="1628296"/>
          <a:ext cx="6923813" cy="737100"/>
        </a:xfrm>
        <a:prstGeom prst="roundRect">
          <a:avLst/>
        </a:prstGeom>
        <a:gradFill rotWithShape="0">
          <a:gsLst>
            <a:gs pos="0">
              <a:schemeClr val="accent5">
                <a:hueOff val="-1009840"/>
                <a:satOff val="-134"/>
                <a:lumOff val="-1176"/>
                <a:alphaOff val="0"/>
                <a:satMod val="103000"/>
                <a:lumMod val="102000"/>
                <a:tint val="94000"/>
              </a:schemeClr>
            </a:gs>
            <a:gs pos="50000">
              <a:schemeClr val="accent5">
                <a:hueOff val="-1009840"/>
                <a:satOff val="-134"/>
                <a:lumOff val="-1176"/>
                <a:alphaOff val="0"/>
                <a:satMod val="110000"/>
                <a:lumMod val="100000"/>
                <a:shade val="100000"/>
              </a:schemeClr>
            </a:gs>
            <a:gs pos="100000">
              <a:schemeClr val="accent5">
                <a:hueOff val="-1009840"/>
                <a:satOff val="-134"/>
                <a:lumOff val="-11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kern="1200" dirty="0"/>
            <a:t>Bridges (2004) notes "It is the winter in which the roots begin to prepare themselves for spring’s renewal".</a:t>
          </a:r>
          <a:endParaRPr lang="en-US" sz="1400" kern="1200" dirty="0"/>
        </a:p>
      </dsp:txBody>
      <dsp:txXfrm>
        <a:off x="35982" y="1664278"/>
        <a:ext cx="6851849" cy="665136"/>
      </dsp:txXfrm>
    </dsp:sp>
    <dsp:sp modelId="{9EC0B099-3036-4CDC-B4CD-C8ED427E061A}">
      <dsp:nvSpPr>
        <dsp:cNvPr id="0" name=""/>
        <dsp:cNvSpPr/>
      </dsp:nvSpPr>
      <dsp:spPr>
        <a:xfrm>
          <a:off x="0" y="2405716"/>
          <a:ext cx="6923813" cy="737100"/>
        </a:xfrm>
        <a:prstGeom prst="roundRect">
          <a:avLst/>
        </a:prstGeom>
        <a:gradFill rotWithShape="0">
          <a:gsLst>
            <a:gs pos="0">
              <a:schemeClr val="accent5">
                <a:hueOff val="-1514760"/>
                <a:satOff val="-201"/>
                <a:lumOff val="-1764"/>
                <a:alphaOff val="0"/>
                <a:satMod val="103000"/>
                <a:lumMod val="102000"/>
                <a:tint val="94000"/>
              </a:schemeClr>
            </a:gs>
            <a:gs pos="50000">
              <a:schemeClr val="accent5">
                <a:hueOff val="-1514760"/>
                <a:satOff val="-201"/>
                <a:lumOff val="-1764"/>
                <a:alphaOff val="0"/>
                <a:satMod val="110000"/>
                <a:lumMod val="100000"/>
                <a:shade val="100000"/>
              </a:schemeClr>
            </a:gs>
            <a:gs pos="100000">
              <a:schemeClr val="accent5">
                <a:hueOff val="-1514760"/>
                <a:satOff val="-201"/>
                <a:lumOff val="-176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kern="1200" dirty="0"/>
            <a:t>We should not leave the neutral zone too soon, as this is the place where things really need to be embedded for the future.</a:t>
          </a:r>
          <a:endParaRPr lang="en-US" sz="1400" kern="1200" dirty="0"/>
        </a:p>
      </dsp:txBody>
      <dsp:txXfrm>
        <a:off x="35982" y="2441698"/>
        <a:ext cx="6851849" cy="6651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C8A99-811C-498C-84E3-AD82525415B2}">
      <dsp:nvSpPr>
        <dsp:cNvPr id="0" name=""/>
        <dsp:cNvSpPr/>
      </dsp:nvSpPr>
      <dsp:spPr>
        <a:xfrm>
          <a:off x="0" y="333444"/>
          <a:ext cx="10728325" cy="142155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kern="1200"/>
            <a:t>People have developed a new identity; they experience a resurgence of positive energy and engagement and have a drive or sense of purpose that pushes them forward.</a:t>
          </a:r>
          <a:endParaRPr lang="en-US" sz="2700" kern="1200"/>
        </a:p>
      </dsp:txBody>
      <dsp:txXfrm>
        <a:off x="69394" y="402838"/>
        <a:ext cx="10589537" cy="1282762"/>
      </dsp:txXfrm>
    </dsp:sp>
    <dsp:sp modelId="{00335111-CD44-4296-9209-F16F935A68B8}">
      <dsp:nvSpPr>
        <dsp:cNvPr id="0" name=""/>
        <dsp:cNvSpPr/>
      </dsp:nvSpPr>
      <dsp:spPr>
        <a:xfrm>
          <a:off x="0" y="1832755"/>
          <a:ext cx="10728325" cy="1421550"/>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kern="1200"/>
            <a:t>It is worth noting that these three phases don't always happen one after the other, they can happen at the same time. However, transition cannot happen unless all three phases have taken place.</a:t>
          </a:r>
          <a:endParaRPr lang="en-US" sz="2700" kern="1200"/>
        </a:p>
      </dsp:txBody>
      <dsp:txXfrm>
        <a:off x="69394" y="1902149"/>
        <a:ext cx="10589537" cy="12827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54598-E04D-48B4-8486-9A7A343D1131}">
      <dsp:nvSpPr>
        <dsp:cNvPr id="0" name=""/>
        <dsp:cNvSpPr/>
      </dsp:nvSpPr>
      <dsp:spPr>
        <a:xfrm>
          <a:off x="0" y="73512"/>
          <a:ext cx="6188689" cy="1008686"/>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As we can see, moving into the new space can be challenging for all.</a:t>
          </a:r>
          <a:endParaRPr lang="en-US" sz="1900" kern="1200"/>
        </a:p>
      </dsp:txBody>
      <dsp:txXfrm>
        <a:off x="49240" y="122752"/>
        <a:ext cx="6090209" cy="910206"/>
      </dsp:txXfrm>
    </dsp:sp>
    <dsp:sp modelId="{01CBA7F4-5E61-4D29-9F2A-4A532A2DBBCB}">
      <dsp:nvSpPr>
        <dsp:cNvPr id="0" name=""/>
        <dsp:cNvSpPr/>
      </dsp:nvSpPr>
      <dsp:spPr>
        <a:xfrm>
          <a:off x="0" y="1136918"/>
          <a:ext cx="6188689" cy="1008686"/>
        </a:xfrm>
        <a:prstGeom prst="roundRect">
          <a:avLst/>
        </a:prstGeom>
        <a:gradFill rotWithShape="0">
          <a:gsLst>
            <a:gs pos="0">
              <a:schemeClr val="accent2">
                <a:hueOff val="-375141"/>
                <a:satOff val="-2535"/>
                <a:lumOff val="49"/>
                <a:alphaOff val="0"/>
                <a:lumMod val="110000"/>
                <a:satMod val="105000"/>
                <a:tint val="67000"/>
              </a:schemeClr>
            </a:gs>
            <a:gs pos="50000">
              <a:schemeClr val="accent2">
                <a:hueOff val="-375141"/>
                <a:satOff val="-2535"/>
                <a:lumOff val="49"/>
                <a:alphaOff val="0"/>
                <a:lumMod val="105000"/>
                <a:satMod val="103000"/>
                <a:tint val="73000"/>
              </a:schemeClr>
            </a:gs>
            <a:gs pos="100000">
              <a:schemeClr val="accent2">
                <a:hueOff val="-375141"/>
                <a:satOff val="-2535"/>
                <a:lumOff val="4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Sometimes it can almost feel like a backward step as order needs to be created out of what might have felt like chaos.</a:t>
          </a:r>
          <a:endParaRPr lang="en-US" sz="1900" kern="1200"/>
        </a:p>
      </dsp:txBody>
      <dsp:txXfrm>
        <a:off x="49240" y="1186158"/>
        <a:ext cx="6090209" cy="910206"/>
      </dsp:txXfrm>
    </dsp:sp>
    <dsp:sp modelId="{CDBED1EB-5E8C-46C6-8AC3-D2A96AEEF68C}">
      <dsp:nvSpPr>
        <dsp:cNvPr id="0" name=""/>
        <dsp:cNvSpPr/>
      </dsp:nvSpPr>
      <dsp:spPr>
        <a:xfrm>
          <a:off x="0" y="2200324"/>
          <a:ext cx="6188689" cy="1008686"/>
        </a:xfrm>
        <a:prstGeom prst="roundRect">
          <a:avLst/>
        </a:prstGeom>
        <a:gradFill rotWithShape="0">
          <a:gsLst>
            <a:gs pos="0">
              <a:schemeClr val="accent2">
                <a:hueOff val="-750283"/>
                <a:satOff val="-5070"/>
                <a:lumOff val="98"/>
                <a:alphaOff val="0"/>
                <a:lumMod val="110000"/>
                <a:satMod val="105000"/>
                <a:tint val="67000"/>
              </a:schemeClr>
            </a:gs>
            <a:gs pos="50000">
              <a:schemeClr val="accent2">
                <a:hueOff val="-750283"/>
                <a:satOff val="-5070"/>
                <a:lumOff val="98"/>
                <a:alphaOff val="0"/>
                <a:lumMod val="105000"/>
                <a:satMod val="103000"/>
                <a:tint val="73000"/>
              </a:schemeClr>
            </a:gs>
            <a:gs pos="100000">
              <a:schemeClr val="accent2">
                <a:hueOff val="-750283"/>
                <a:satOff val="-5070"/>
                <a:lumOff val="9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The final stage may mean redreaming the dream. Remember the initial ideas, thoughts and reflection on this.</a:t>
          </a:r>
          <a:endParaRPr lang="en-US" sz="1900" kern="1200"/>
        </a:p>
      </dsp:txBody>
      <dsp:txXfrm>
        <a:off x="49240" y="2249564"/>
        <a:ext cx="6090209" cy="910206"/>
      </dsp:txXfrm>
    </dsp:sp>
    <dsp:sp modelId="{C6012524-C8E8-4E2F-8EC9-8DEC949E4261}">
      <dsp:nvSpPr>
        <dsp:cNvPr id="0" name=""/>
        <dsp:cNvSpPr/>
      </dsp:nvSpPr>
      <dsp:spPr>
        <a:xfrm>
          <a:off x="0" y="3263731"/>
          <a:ext cx="6188689" cy="1008686"/>
        </a:xfrm>
        <a:prstGeom prst="roundRect">
          <a:avLst/>
        </a:prstGeom>
        <a:gradFill rotWithShape="0">
          <a:gsLst>
            <a:gs pos="0">
              <a:schemeClr val="accent2">
                <a:hueOff val="-1125424"/>
                <a:satOff val="-7604"/>
                <a:lumOff val="147"/>
                <a:alphaOff val="0"/>
                <a:lumMod val="110000"/>
                <a:satMod val="105000"/>
                <a:tint val="67000"/>
              </a:schemeClr>
            </a:gs>
            <a:gs pos="50000">
              <a:schemeClr val="accent2">
                <a:hueOff val="-1125424"/>
                <a:satOff val="-7604"/>
                <a:lumOff val="147"/>
                <a:alphaOff val="0"/>
                <a:lumMod val="105000"/>
                <a:satMod val="103000"/>
                <a:tint val="73000"/>
              </a:schemeClr>
            </a:gs>
            <a:gs pos="100000">
              <a:schemeClr val="accent2">
                <a:hueOff val="-1125424"/>
                <a:satOff val="-7604"/>
                <a:lumOff val="14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We've now moved into perhaps a new identity, a change in life, a transition.</a:t>
          </a:r>
          <a:endParaRPr lang="en-US" sz="1900" kern="1200"/>
        </a:p>
      </dsp:txBody>
      <dsp:txXfrm>
        <a:off x="49240" y="3312971"/>
        <a:ext cx="6090209" cy="910206"/>
      </dsp:txXfrm>
    </dsp:sp>
    <dsp:sp modelId="{2572974C-5F16-478D-9021-D685AD197A4C}">
      <dsp:nvSpPr>
        <dsp:cNvPr id="0" name=""/>
        <dsp:cNvSpPr/>
      </dsp:nvSpPr>
      <dsp:spPr>
        <a:xfrm>
          <a:off x="0" y="4327137"/>
          <a:ext cx="6188689" cy="1008686"/>
        </a:xfrm>
        <a:prstGeom prst="roundRect">
          <a:avLst/>
        </a:prstGeom>
        <a:gradFill rotWithShape="0">
          <a:gsLst>
            <a:gs pos="0">
              <a:schemeClr val="accent2">
                <a:hueOff val="-1500566"/>
                <a:satOff val="-10139"/>
                <a:lumOff val="196"/>
                <a:alphaOff val="0"/>
                <a:lumMod val="110000"/>
                <a:satMod val="105000"/>
                <a:tint val="67000"/>
              </a:schemeClr>
            </a:gs>
            <a:gs pos="50000">
              <a:schemeClr val="accent2">
                <a:hueOff val="-1500566"/>
                <a:satOff val="-10139"/>
                <a:lumOff val="196"/>
                <a:alphaOff val="0"/>
                <a:lumMod val="105000"/>
                <a:satMod val="103000"/>
                <a:tint val="73000"/>
              </a:schemeClr>
            </a:gs>
            <a:gs pos="100000">
              <a:schemeClr val="accent2">
                <a:hueOff val="-1500566"/>
                <a:satOff val="-10139"/>
                <a:lumOff val="19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Explore that experience and consider both the positive elements and perhaps the negative experience of the ending stage of transition.</a:t>
          </a:r>
          <a:endParaRPr lang="en-US" sz="1900" kern="1200"/>
        </a:p>
      </dsp:txBody>
      <dsp:txXfrm>
        <a:off x="49240" y="4376377"/>
        <a:ext cx="6090209" cy="91020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C2F5D6-B3B3-4AC1-B143-59C395041518}" type="datetimeFigureOut">
              <a:rPr lang="en-GB"/>
              <a:t>01/12/2020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DBF30D-F7FB-4A24-94B6-75B0941BDBBE}" type="slidenum">
              <a:rPr lang="en-GB"/>
              <a:t>‹#›</a:t>
            </a:fld>
            <a:endParaRPr lang="en-GB"/>
          </a:p>
        </p:txBody>
      </p:sp>
    </p:spTree>
    <p:extLst>
      <p:ext uri="{BB962C8B-B14F-4D97-AF65-F5344CB8AC3E}">
        <p14:creationId xmlns:p14="http://schemas.microsoft.com/office/powerpoint/2010/main" val="1497634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 </a:t>
            </a:r>
            <a:endParaRPr lang="en-GB" dirty="0"/>
          </a:p>
          <a:p>
            <a:r>
              <a:rPr lang="en-US"/>
              <a:t>Bridges, William. Managing Transitions: Making the Most of Change (p. 20). John Murray Press. </a:t>
            </a:r>
            <a:endParaRPr lang="en-GB"/>
          </a:p>
        </p:txBody>
      </p:sp>
      <p:sp>
        <p:nvSpPr>
          <p:cNvPr id="4" name="Slide Number Placeholder 3"/>
          <p:cNvSpPr>
            <a:spLocks noGrp="1"/>
          </p:cNvSpPr>
          <p:nvPr>
            <p:ph type="sldNum" sz="quarter" idx="5"/>
          </p:nvPr>
        </p:nvSpPr>
        <p:spPr/>
        <p:txBody>
          <a:bodyPr/>
          <a:lstStyle/>
          <a:p>
            <a:fld id="{B9DBF30D-F7FB-4A24-94B6-75B0941BDBBE}" type="slidenum">
              <a:rPr lang="en-GB"/>
              <a:t>2</a:t>
            </a:fld>
            <a:endParaRPr lang="en-GB"/>
          </a:p>
        </p:txBody>
      </p:sp>
    </p:spTree>
    <p:extLst>
      <p:ext uri="{BB962C8B-B14F-4D97-AF65-F5344CB8AC3E}">
        <p14:creationId xmlns:p14="http://schemas.microsoft.com/office/powerpoint/2010/main" val="3537171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Spend a few minute just thinking about an ending that you've fairly recently experienced. What ended, what did you lose? How did that feel?</a:t>
            </a:r>
          </a:p>
          <a:p>
            <a:r>
              <a:rPr lang="en-US" dirty="0">
                <a:cs typeface="Calibri"/>
              </a:rPr>
              <a:t>What secondary changes had to be made for you to make that ending?</a:t>
            </a:r>
          </a:p>
        </p:txBody>
      </p:sp>
      <p:sp>
        <p:nvSpPr>
          <p:cNvPr id="4" name="Slide Number Placeholder 3"/>
          <p:cNvSpPr>
            <a:spLocks noGrp="1"/>
          </p:cNvSpPr>
          <p:nvPr>
            <p:ph type="sldNum" sz="quarter" idx="5"/>
          </p:nvPr>
        </p:nvSpPr>
        <p:spPr/>
        <p:txBody>
          <a:bodyPr/>
          <a:lstStyle/>
          <a:p>
            <a:fld id="{B9DBF30D-F7FB-4A24-94B6-75B0941BDBBE}" type="slidenum">
              <a:rPr lang="en-GB"/>
              <a:t>7</a:t>
            </a:fld>
            <a:endParaRPr lang="en-GB"/>
          </a:p>
        </p:txBody>
      </p:sp>
    </p:spTree>
    <p:extLst>
      <p:ext uri="{BB962C8B-B14F-4D97-AF65-F5344CB8AC3E}">
        <p14:creationId xmlns:p14="http://schemas.microsoft.com/office/powerpoint/2010/main" val="1671454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Theory of loss: Anger, bargaining, anxiety, sadness, disorientation, depression, </a:t>
            </a:r>
          </a:p>
        </p:txBody>
      </p:sp>
      <p:sp>
        <p:nvSpPr>
          <p:cNvPr id="4" name="Slide Number Placeholder 3"/>
          <p:cNvSpPr>
            <a:spLocks noGrp="1"/>
          </p:cNvSpPr>
          <p:nvPr>
            <p:ph type="sldNum" sz="quarter" idx="5"/>
          </p:nvPr>
        </p:nvSpPr>
        <p:spPr/>
        <p:txBody>
          <a:bodyPr/>
          <a:lstStyle/>
          <a:p>
            <a:fld id="{B9DBF30D-F7FB-4A24-94B6-75B0941BDBBE}" type="slidenum">
              <a:rPr lang="en-GB"/>
              <a:t>10</a:t>
            </a:fld>
            <a:endParaRPr lang="en-GB"/>
          </a:p>
        </p:txBody>
      </p:sp>
    </p:spTree>
    <p:extLst>
      <p:ext uri="{BB962C8B-B14F-4D97-AF65-F5344CB8AC3E}">
        <p14:creationId xmlns:p14="http://schemas.microsoft.com/office/powerpoint/2010/main" val="2851007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Wilderness</a:t>
            </a:r>
          </a:p>
        </p:txBody>
      </p:sp>
      <p:sp>
        <p:nvSpPr>
          <p:cNvPr id="4" name="Slide Number Placeholder 3"/>
          <p:cNvSpPr>
            <a:spLocks noGrp="1"/>
          </p:cNvSpPr>
          <p:nvPr>
            <p:ph type="sldNum" sz="quarter" idx="5"/>
          </p:nvPr>
        </p:nvSpPr>
        <p:spPr/>
        <p:txBody>
          <a:bodyPr/>
          <a:lstStyle/>
          <a:p>
            <a:fld id="{B9DBF30D-F7FB-4A24-94B6-75B0941BDBBE}" type="slidenum">
              <a:rPr lang="en-GB"/>
              <a:t>14</a:t>
            </a:fld>
            <a:endParaRPr lang="en-GB"/>
          </a:p>
        </p:txBody>
      </p:sp>
    </p:spTree>
    <p:extLst>
      <p:ext uri="{BB962C8B-B14F-4D97-AF65-F5344CB8AC3E}">
        <p14:creationId xmlns:p14="http://schemas.microsoft.com/office/powerpoint/2010/main" val="1703888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9DBF30D-F7FB-4A24-94B6-75B0941BDBBE}" type="slidenum">
              <a:rPr lang="en-GB"/>
              <a:t>17</a:t>
            </a:fld>
            <a:endParaRPr lang="en-GB"/>
          </a:p>
        </p:txBody>
      </p:sp>
    </p:spTree>
    <p:extLst>
      <p:ext uri="{BB962C8B-B14F-4D97-AF65-F5344CB8AC3E}">
        <p14:creationId xmlns:p14="http://schemas.microsoft.com/office/powerpoint/2010/main" val="375398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image needs to be safe enough, that clients our ourselves are not intimidated by the image.</a:t>
            </a:r>
          </a:p>
        </p:txBody>
      </p:sp>
      <p:sp>
        <p:nvSpPr>
          <p:cNvPr id="4" name="Slide Number Placeholder 3"/>
          <p:cNvSpPr>
            <a:spLocks noGrp="1"/>
          </p:cNvSpPr>
          <p:nvPr>
            <p:ph type="sldNum" sz="quarter" idx="5"/>
          </p:nvPr>
        </p:nvSpPr>
        <p:spPr/>
        <p:txBody>
          <a:bodyPr/>
          <a:lstStyle/>
          <a:p>
            <a:fld id="{B9DBF30D-F7FB-4A24-94B6-75B0941BDBBE}" type="slidenum">
              <a:rPr lang="en-GB"/>
              <a:t>19</a:t>
            </a:fld>
            <a:endParaRPr lang="en-GB"/>
          </a:p>
        </p:txBody>
      </p:sp>
    </p:spTree>
    <p:extLst>
      <p:ext uri="{BB962C8B-B14F-4D97-AF65-F5344CB8AC3E}">
        <p14:creationId xmlns:p14="http://schemas.microsoft.com/office/powerpoint/2010/main" val="668650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Tuesday, December 1, 2020</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2338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Tuesday, December 1, 2020</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926791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Tuesday, December 1,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75644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Tuesday, December 1,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811248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Tuesday, December 1, 2020</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22805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Tuesday, December 1, 2020</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92075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Tuesday, December 1, 2020</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24211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Tuesday, December 1,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05590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Tuesday, December 1,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03444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Tuesday, December 1,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65518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Tuesday, December 1,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51415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Tuesday, December 1, 2020</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873350420"/>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A3E2477-CB24-4FE6-B9C0-F9800FF83E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B965638C-2268-4A1B-96C3-95E79EF44B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406ED-2E3E-493C-8926-80C5F31DF02C}"/>
              </a:ext>
            </a:extLst>
          </p:cNvPr>
          <p:cNvSpPr>
            <a:spLocks noGrp="1"/>
          </p:cNvSpPr>
          <p:nvPr>
            <p:ph type="title"/>
          </p:nvPr>
        </p:nvSpPr>
        <p:spPr>
          <a:xfrm>
            <a:off x="720000" y="619200"/>
            <a:ext cx="4991961" cy="1477328"/>
          </a:xfrm>
        </p:spPr>
        <p:txBody>
          <a:bodyPr wrap="square" anchor="ctr">
            <a:normAutofit/>
          </a:bodyPr>
          <a:lstStyle/>
          <a:p>
            <a:r>
              <a:rPr lang="en-GB" dirty="0"/>
              <a:t>Theory of Transition</a:t>
            </a:r>
          </a:p>
        </p:txBody>
      </p:sp>
      <p:sp>
        <p:nvSpPr>
          <p:cNvPr id="3" name="Content Placeholder 2">
            <a:extLst>
              <a:ext uri="{FF2B5EF4-FFF2-40B4-BE49-F238E27FC236}">
                <a16:creationId xmlns:a16="http://schemas.microsoft.com/office/drawing/2014/main" id="{AA3A5BE8-B197-4A6E-B7D7-6121BEA31461}"/>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a:t>As with all theory introduced on the MA, this is a starting point, from here look for other research to support your understanding and future discussion points.</a:t>
            </a:r>
          </a:p>
          <a:p>
            <a:pPr>
              <a:lnSpc>
                <a:spcPct val="110000"/>
              </a:lnSpc>
            </a:pPr>
            <a:r>
              <a:rPr lang="en-GB"/>
              <a:t>Remember, all research skills that you practice at this point will help you as you move towards your longer dissertation.</a:t>
            </a:r>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 picture containing indoor, table, desk, sitting&#10;&#10;Description automatically generated">
            <a:extLst>
              <a:ext uri="{FF2B5EF4-FFF2-40B4-BE49-F238E27FC236}">
                <a16:creationId xmlns:a16="http://schemas.microsoft.com/office/drawing/2014/main" id="{5FBFB0C5-C8D7-47E1-8866-9382C9BA3BD7}"/>
              </a:ext>
            </a:extLst>
          </p:cNvPr>
          <p:cNvPicPr>
            <a:picLocks noChangeAspect="1"/>
          </p:cNvPicPr>
          <p:nvPr/>
        </p:nvPicPr>
        <p:blipFill>
          <a:blip r:embed="rId2"/>
          <a:stretch>
            <a:fillRect/>
          </a:stretch>
        </p:blipFill>
        <p:spPr>
          <a:xfrm>
            <a:off x="7176162" y="1994884"/>
            <a:ext cx="4284000" cy="2859570"/>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1859667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A3E2477-CB24-4FE6-B9C0-F9800FF83E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965638C-2268-4A1B-96C3-95E79EF44B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3CF34C-7354-4608-897B-7393EFB0CF02}"/>
              </a:ext>
            </a:extLst>
          </p:cNvPr>
          <p:cNvSpPr>
            <a:spLocks noGrp="1"/>
          </p:cNvSpPr>
          <p:nvPr>
            <p:ph type="title"/>
          </p:nvPr>
        </p:nvSpPr>
        <p:spPr>
          <a:xfrm>
            <a:off x="720000" y="619200"/>
            <a:ext cx="4991961" cy="1477328"/>
          </a:xfrm>
        </p:spPr>
        <p:txBody>
          <a:bodyPr vert="horz" wrap="square" lIns="0" tIns="0" rIns="0" bIns="0" rtlCol="0" anchor="ctr" anchorCtr="0">
            <a:normAutofit/>
          </a:bodyPr>
          <a:lstStyle/>
          <a:p>
            <a:r>
              <a:rPr lang="en-US"/>
              <a:t>Theory of Transition</a:t>
            </a:r>
          </a:p>
        </p:txBody>
      </p:sp>
      <p:sp>
        <p:nvSpPr>
          <p:cNvPr id="8" name="TextBox 7">
            <a:extLst>
              <a:ext uri="{FF2B5EF4-FFF2-40B4-BE49-F238E27FC236}">
                <a16:creationId xmlns:a16="http://schemas.microsoft.com/office/drawing/2014/main" id="{8D9ED40E-4504-4B6E-8E04-A255B76765FB}"/>
              </a:ext>
            </a:extLst>
          </p:cNvPr>
          <p:cNvSpPr txBox="1"/>
          <p:nvPr/>
        </p:nvSpPr>
        <p:spPr>
          <a:xfrm>
            <a:off x="720000" y="2541600"/>
            <a:ext cx="4991962" cy="3216273"/>
          </a:xfrm>
          <a:prstGeom prst="rect">
            <a:avLst/>
          </a:prstGeom>
        </p:spPr>
        <p:txBody>
          <a:bodyPr rot="0" spcFirstLastPara="0" vertOverflow="overflow" horzOverflow="overflow" vert="horz" lIns="0" tIns="0" rIns="0" bIns="0" numCol="1" spcCol="0" rtlCol="0" fromWordArt="0" anchorCtr="0" forceAA="0" compatLnSpc="1">
            <a:prstTxWarp prst="textNoShape">
              <a:avLst/>
            </a:prstTxWarp>
            <a:normAutofit/>
          </a:bodyPr>
          <a:lstStyle/>
          <a:p>
            <a:pPr indent="-228600">
              <a:lnSpc>
                <a:spcPct val="120000"/>
              </a:lnSpc>
              <a:spcAft>
                <a:spcPts val="600"/>
              </a:spcAft>
              <a:buClr>
                <a:schemeClr val="accent4"/>
              </a:buClr>
              <a:buFont typeface="The Hand Extrablack" panose="03070A02030502020204" pitchFamily="66" charset="0"/>
              <a:buChar char="•"/>
            </a:pPr>
            <a:r>
              <a:rPr lang="en-US" sz="2000" spc="20">
                <a:solidFill>
                  <a:schemeClr val="tx1">
                    <a:alpha val="58000"/>
                  </a:schemeClr>
                </a:solidFill>
              </a:rPr>
              <a:t>Bridges (2004) suggests that transitions are psychological and that individuals go through three different phases as they shift in a new or different direction. </a:t>
            </a:r>
          </a:p>
          <a:p>
            <a:pPr indent="-228600">
              <a:lnSpc>
                <a:spcPct val="120000"/>
              </a:lnSpc>
              <a:spcAft>
                <a:spcPts val="600"/>
              </a:spcAft>
              <a:buClr>
                <a:schemeClr val="accent4"/>
              </a:buClr>
              <a:buFont typeface="The Hand Extrablack" panose="03070A02030502020204" pitchFamily="66" charset="0"/>
              <a:buChar char="•"/>
            </a:pPr>
            <a:r>
              <a:rPr lang="en-US" sz="2000" spc="20">
                <a:solidFill>
                  <a:schemeClr val="tx1">
                    <a:alpha val="58000"/>
                  </a:schemeClr>
                </a:solidFill>
              </a:rPr>
              <a:t>Phase One: Ending, Losing, Letting Go</a:t>
            </a:r>
          </a:p>
          <a:p>
            <a:pPr indent="-228600">
              <a:lnSpc>
                <a:spcPct val="120000"/>
              </a:lnSpc>
              <a:spcAft>
                <a:spcPts val="600"/>
              </a:spcAft>
              <a:buClr>
                <a:schemeClr val="accent4"/>
              </a:buClr>
              <a:buFont typeface="The Hand Extrablack" panose="03070A02030502020204" pitchFamily="66" charset="0"/>
              <a:buChar char="•"/>
            </a:pPr>
            <a:r>
              <a:rPr lang="en-US" sz="2000" spc="20">
                <a:solidFill>
                  <a:schemeClr val="tx1">
                    <a:alpha val="58000"/>
                  </a:schemeClr>
                </a:solidFill>
              </a:rPr>
              <a:t>Phase Two: The Neutral Zone</a:t>
            </a:r>
          </a:p>
          <a:p>
            <a:pPr indent="-228600">
              <a:lnSpc>
                <a:spcPct val="120000"/>
              </a:lnSpc>
              <a:spcAft>
                <a:spcPts val="600"/>
              </a:spcAft>
              <a:buClr>
                <a:schemeClr val="accent4"/>
              </a:buClr>
              <a:buFont typeface="The Hand Extrablack" panose="03070A02030502020204" pitchFamily="66" charset="0"/>
              <a:buChar char="•"/>
            </a:pPr>
            <a:r>
              <a:rPr lang="en-US" sz="2000" spc="20">
                <a:solidFill>
                  <a:schemeClr val="tx1">
                    <a:alpha val="58000"/>
                  </a:schemeClr>
                </a:solidFill>
              </a:rPr>
              <a:t>Phase Three: The New Beginning</a:t>
            </a:r>
          </a:p>
        </p:txBody>
      </p:sp>
      <p:sp useBgFill="1">
        <p:nvSpPr>
          <p:cNvPr id="24" name="Freeform: Shape 23">
            <a:extLst>
              <a:ext uri="{FF2B5EF4-FFF2-40B4-BE49-F238E27FC236}">
                <a16:creationId xmlns:a16="http://schemas.microsoft.com/office/drawing/2014/main" id="{97D0825D-5142-4F4A-A141-3CCD5E99CB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7" name="Picture 7" descr="Diagram&#10;&#10;Description automatically generated">
            <a:extLst>
              <a:ext uri="{FF2B5EF4-FFF2-40B4-BE49-F238E27FC236}">
                <a16:creationId xmlns:a16="http://schemas.microsoft.com/office/drawing/2014/main" id="{CCF38643-93BD-4900-9E62-3CACDBC6A871}"/>
              </a:ext>
            </a:extLst>
          </p:cNvPr>
          <p:cNvPicPr>
            <a:picLocks noGrp="1" noChangeAspect="1"/>
          </p:cNvPicPr>
          <p:nvPr>
            <p:ph idx="1"/>
          </p:nvPr>
        </p:nvPicPr>
        <p:blipFill>
          <a:blip r:embed="rId3"/>
          <a:stretch>
            <a:fillRect/>
          </a:stretch>
        </p:blipFill>
        <p:spPr>
          <a:xfrm>
            <a:off x="7176162" y="2198374"/>
            <a:ext cx="4284000" cy="2452589"/>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3209864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BFB0E95-9CAE-4968-A118-2B9F7C8BBB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0BBC371-361C-45F7-9235-C3252E336B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751C7B-5FB8-4E42-8AB8-8DEA579FB2C5}"/>
              </a:ext>
            </a:extLst>
          </p:cNvPr>
          <p:cNvSpPr>
            <a:spLocks noGrp="1"/>
          </p:cNvSpPr>
          <p:nvPr>
            <p:ph type="title"/>
          </p:nvPr>
        </p:nvSpPr>
        <p:spPr>
          <a:xfrm>
            <a:off x="720000" y="619200"/>
            <a:ext cx="10728322" cy="681586"/>
          </a:xfrm>
        </p:spPr>
        <p:txBody>
          <a:bodyPr wrap="square">
            <a:normAutofit/>
          </a:bodyPr>
          <a:lstStyle/>
          <a:p>
            <a:r>
              <a:rPr lang="en-GB" dirty="0"/>
              <a:t>Phase One: Ending, Losing, Letting Go</a:t>
            </a:r>
          </a:p>
        </p:txBody>
      </p:sp>
      <p:sp useBgFill="1">
        <p:nvSpPr>
          <p:cNvPr id="26" name="Freeform: Shape 25">
            <a:extLst>
              <a:ext uri="{FF2B5EF4-FFF2-40B4-BE49-F238E27FC236}">
                <a16:creationId xmlns:a16="http://schemas.microsoft.com/office/drawing/2014/main" id="{4172FA92-6FD3-495F-95A0-4FD85861D89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7" name="Content Placeholder 2">
            <a:extLst>
              <a:ext uri="{FF2B5EF4-FFF2-40B4-BE49-F238E27FC236}">
                <a16:creationId xmlns:a16="http://schemas.microsoft.com/office/drawing/2014/main" id="{FFA17577-D6DA-462F-AFCD-81BE20BEB6AB}"/>
              </a:ext>
            </a:extLst>
          </p:cNvPr>
          <p:cNvGraphicFramePr>
            <a:graphicFrameLocks noGrp="1"/>
          </p:cNvGraphicFramePr>
          <p:nvPr>
            <p:ph idx="1"/>
            <p:extLst>
              <p:ext uri="{D42A27DB-BD31-4B8C-83A1-F6EECF244321}">
                <p14:modId xmlns:p14="http://schemas.microsoft.com/office/powerpoint/2010/main" val="4190436231"/>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85872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769CF112-CE49-4CE6-991F-E4A6FCAD4E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3" descr="A close up of a tree&#10;&#10;Description automatically generated">
            <a:extLst>
              <a:ext uri="{FF2B5EF4-FFF2-40B4-BE49-F238E27FC236}">
                <a16:creationId xmlns:a16="http://schemas.microsoft.com/office/drawing/2014/main" id="{DF217FBF-48C7-47B0-BAE8-E5E15ADE6D87}"/>
              </a:ext>
            </a:extLst>
          </p:cNvPr>
          <p:cNvPicPr>
            <a:picLocks noChangeAspect="1"/>
          </p:cNvPicPr>
          <p:nvPr/>
        </p:nvPicPr>
        <p:blipFill rotWithShape="1">
          <a:blip r:embed="rId2"/>
          <a:srcRect t="5783" r="-2" b="-2"/>
          <a:stretch/>
        </p:blipFill>
        <p:spPr>
          <a:xfrm>
            <a:off x="7333307" y="10"/>
            <a:ext cx="4858695" cy="6857990"/>
          </a:xfrm>
          <a:custGeom>
            <a:avLst/>
            <a:gdLst/>
            <a:ahLst/>
            <a:cxnLst/>
            <a:rect l="l" t="t" r="r" b="b"/>
            <a:pathLst>
              <a:path w="4858695" h="6858000">
                <a:moveTo>
                  <a:pt x="492746" y="0"/>
                </a:moveTo>
                <a:lnTo>
                  <a:pt x="4858695" y="0"/>
                </a:lnTo>
                <a:lnTo>
                  <a:pt x="4858695" y="6858000"/>
                </a:lnTo>
                <a:lnTo>
                  <a:pt x="0" y="6858000"/>
                </a:lnTo>
                <a:lnTo>
                  <a:pt x="8292" y="6849586"/>
                </a:lnTo>
                <a:cubicBezTo>
                  <a:pt x="364724" y="6471364"/>
                  <a:pt x="1039362" y="5693031"/>
                  <a:pt x="1267733" y="4893468"/>
                </a:cubicBezTo>
                <a:cubicBezTo>
                  <a:pt x="1496104" y="4093905"/>
                  <a:pt x="1464141" y="2947616"/>
                  <a:pt x="1378520" y="2052209"/>
                </a:cubicBezTo>
                <a:cubicBezTo>
                  <a:pt x="1292899" y="1156802"/>
                  <a:pt x="980727" y="345663"/>
                  <a:pt x="492746" y="0"/>
                </a:cubicBezTo>
                <a:close/>
              </a:path>
            </a:pathLst>
          </a:custGeom>
        </p:spPr>
      </p:pic>
      <p:sp>
        <p:nvSpPr>
          <p:cNvPr id="2" name="Title 1">
            <a:extLst>
              <a:ext uri="{FF2B5EF4-FFF2-40B4-BE49-F238E27FC236}">
                <a16:creationId xmlns:a16="http://schemas.microsoft.com/office/drawing/2014/main" id="{AB33DB44-5429-4309-A4E4-05519E123568}"/>
              </a:ext>
            </a:extLst>
          </p:cNvPr>
          <p:cNvSpPr>
            <a:spLocks noGrp="1"/>
          </p:cNvSpPr>
          <p:nvPr>
            <p:ph type="title"/>
          </p:nvPr>
        </p:nvSpPr>
        <p:spPr>
          <a:xfrm>
            <a:off x="720000" y="619200"/>
            <a:ext cx="6923812" cy="1477328"/>
          </a:xfrm>
        </p:spPr>
        <p:txBody>
          <a:bodyPr wrap="square" anchor="ctr">
            <a:normAutofit/>
          </a:bodyPr>
          <a:lstStyle/>
          <a:p>
            <a:r>
              <a:rPr lang="en-GB" dirty="0"/>
              <a:t>Phase Two: The Neutral Zone</a:t>
            </a:r>
          </a:p>
        </p:txBody>
      </p:sp>
      <p:graphicFrame>
        <p:nvGraphicFramePr>
          <p:cNvPr id="7" name="Content Placeholder 2">
            <a:extLst>
              <a:ext uri="{FF2B5EF4-FFF2-40B4-BE49-F238E27FC236}">
                <a16:creationId xmlns:a16="http://schemas.microsoft.com/office/drawing/2014/main" id="{35D165D0-C262-4E30-8355-CCEA13C69FCD}"/>
              </a:ext>
            </a:extLst>
          </p:cNvPr>
          <p:cNvGraphicFramePr>
            <a:graphicFrameLocks noGrp="1"/>
          </p:cNvGraphicFramePr>
          <p:nvPr>
            <p:ph idx="1"/>
            <p:extLst>
              <p:ext uri="{D42A27DB-BD31-4B8C-83A1-F6EECF244321}">
                <p14:modId xmlns:p14="http://schemas.microsoft.com/office/powerpoint/2010/main" val="1393667471"/>
              </p:ext>
            </p:extLst>
          </p:nvPr>
        </p:nvGraphicFramePr>
        <p:xfrm>
          <a:off x="719999" y="2541600"/>
          <a:ext cx="6923813" cy="32162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0190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17">
            <a:extLst>
              <a:ext uri="{FF2B5EF4-FFF2-40B4-BE49-F238E27FC236}">
                <a16:creationId xmlns:a16="http://schemas.microsoft.com/office/drawing/2014/main" id="{2BFB0E95-9CAE-4968-A118-2B9F7C8BBB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9">
            <a:extLst>
              <a:ext uri="{FF2B5EF4-FFF2-40B4-BE49-F238E27FC236}">
                <a16:creationId xmlns:a16="http://schemas.microsoft.com/office/drawing/2014/main" id="{90BBC371-361C-45F7-9235-C3252E336B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51979F-F543-4B64-924D-C87619056AEA}"/>
              </a:ext>
            </a:extLst>
          </p:cNvPr>
          <p:cNvSpPr>
            <a:spLocks noGrp="1"/>
          </p:cNvSpPr>
          <p:nvPr>
            <p:ph type="title"/>
          </p:nvPr>
        </p:nvSpPr>
        <p:spPr>
          <a:xfrm>
            <a:off x="720000" y="619200"/>
            <a:ext cx="10728322" cy="681586"/>
          </a:xfrm>
        </p:spPr>
        <p:txBody>
          <a:bodyPr wrap="square">
            <a:normAutofit/>
          </a:bodyPr>
          <a:lstStyle/>
          <a:p>
            <a:r>
              <a:rPr lang="en-GB" dirty="0"/>
              <a:t>Phase Three: The New Beginning</a:t>
            </a:r>
          </a:p>
        </p:txBody>
      </p:sp>
      <p:sp useBgFill="1">
        <p:nvSpPr>
          <p:cNvPr id="24" name="Freeform: Shape 21">
            <a:extLst>
              <a:ext uri="{FF2B5EF4-FFF2-40B4-BE49-F238E27FC236}">
                <a16:creationId xmlns:a16="http://schemas.microsoft.com/office/drawing/2014/main" id="{4172FA92-6FD3-495F-95A0-4FD85861D89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E94CD35B-ABBA-4DF1-A1BF-7530EB62833E}"/>
              </a:ext>
            </a:extLst>
          </p:cNvPr>
          <p:cNvGraphicFramePr>
            <a:graphicFrameLocks noGrp="1"/>
          </p:cNvGraphicFramePr>
          <p:nvPr>
            <p:ph idx="1"/>
            <p:extLst>
              <p:ext uri="{D42A27DB-BD31-4B8C-83A1-F6EECF244321}">
                <p14:modId xmlns:p14="http://schemas.microsoft.com/office/powerpoint/2010/main" val="2297088238"/>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45534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3E2477-CB24-4FE6-B9C0-F9800FF83E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965638C-2268-4A1B-96C3-95E79EF44B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FF638-FC14-4815-BE9E-6604F7DEE130}"/>
              </a:ext>
            </a:extLst>
          </p:cNvPr>
          <p:cNvSpPr>
            <a:spLocks noGrp="1"/>
          </p:cNvSpPr>
          <p:nvPr>
            <p:ph type="title"/>
          </p:nvPr>
        </p:nvSpPr>
        <p:spPr>
          <a:xfrm>
            <a:off x="720000" y="619200"/>
            <a:ext cx="4991961" cy="1477328"/>
          </a:xfrm>
        </p:spPr>
        <p:txBody>
          <a:bodyPr wrap="square" anchor="ctr">
            <a:normAutofit/>
          </a:bodyPr>
          <a:lstStyle/>
          <a:p>
            <a:r>
              <a:rPr lang="en-GB" dirty="0"/>
              <a:t>Consider...</a:t>
            </a:r>
          </a:p>
        </p:txBody>
      </p:sp>
      <p:sp>
        <p:nvSpPr>
          <p:cNvPr id="3" name="Content Placeholder 2">
            <a:extLst>
              <a:ext uri="{FF2B5EF4-FFF2-40B4-BE49-F238E27FC236}">
                <a16:creationId xmlns:a16="http://schemas.microsoft.com/office/drawing/2014/main" id="{8A983165-E79F-4EDC-B5E5-79D139DF6999}"/>
              </a:ext>
            </a:extLst>
          </p:cNvPr>
          <p:cNvSpPr>
            <a:spLocks noGrp="1"/>
          </p:cNvSpPr>
          <p:nvPr>
            <p:ph idx="1"/>
          </p:nvPr>
        </p:nvSpPr>
        <p:spPr>
          <a:xfrm>
            <a:off x="720000" y="2541600"/>
            <a:ext cx="4991962" cy="3216273"/>
          </a:xfrm>
        </p:spPr>
        <p:txBody>
          <a:bodyPr vert="horz" lIns="0" tIns="0" rIns="0" bIns="0" rtlCol="0" anchor="t">
            <a:normAutofit/>
          </a:bodyPr>
          <a:lstStyle/>
          <a:p>
            <a:pPr>
              <a:lnSpc>
                <a:spcPct val="110000"/>
              </a:lnSpc>
            </a:pPr>
            <a:r>
              <a:rPr lang="en-GB" dirty="0">
                <a:solidFill>
                  <a:srgbClr val="FFFFFF"/>
                </a:solidFill>
                <a:ea typeface="+mn-lt"/>
                <a:cs typeface="+mn-lt"/>
              </a:rPr>
              <a:t>Does this theory make sense to you?</a:t>
            </a:r>
            <a:endParaRPr lang="en-GB" dirty="0">
              <a:solidFill>
                <a:srgbClr val="FFFFFF"/>
              </a:solidFill>
            </a:endParaRPr>
          </a:p>
          <a:p>
            <a:pPr>
              <a:lnSpc>
                <a:spcPct val="110000"/>
              </a:lnSpc>
            </a:pPr>
            <a:r>
              <a:rPr lang="en-GB" dirty="0">
                <a:solidFill>
                  <a:srgbClr val="FFFFFF"/>
                </a:solidFill>
                <a:ea typeface="+mn-lt"/>
                <a:cs typeface="+mn-lt"/>
              </a:rPr>
              <a:t>Do you think there might be further elements in transition that might be missing from this model?</a:t>
            </a:r>
            <a:endParaRPr lang="en-GB" dirty="0">
              <a:solidFill>
                <a:srgbClr val="FFFFFF"/>
              </a:solidFill>
            </a:endParaRPr>
          </a:p>
          <a:p>
            <a:pPr>
              <a:lnSpc>
                <a:spcPct val="110000"/>
              </a:lnSpc>
            </a:pPr>
            <a:r>
              <a:rPr lang="en-GB" dirty="0">
                <a:solidFill>
                  <a:srgbClr val="FFFFFF"/>
                </a:solidFill>
                <a:ea typeface="+mn-lt"/>
                <a:cs typeface="+mn-lt"/>
              </a:rPr>
              <a:t>What might be the limitations?</a:t>
            </a:r>
            <a:endParaRPr lang="en-GB" dirty="0">
              <a:solidFill>
                <a:srgbClr val="FFFFFF"/>
              </a:solidFill>
            </a:endParaRPr>
          </a:p>
          <a:p>
            <a:pPr marL="0" indent="0">
              <a:lnSpc>
                <a:spcPct val="110000"/>
              </a:lnSpc>
              <a:buNone/>
            </a:pPr>
            <a:endParaRPr lang="en-GB" dirty="0">
              <a:solidFill>
                <a:srgbClr val="FFFFFF">
                  <a:alpha val="58000"/>
                </a:srgbClr>
              </a:solidFill>
            </a:endParaRPr>
          </a:p>
          <a:p>
            <a:pPr>
              <a:lnSpc>
                <a:spcPct val="110000"/>
              </a:lnSpc>
            </a:pPr>
            <a:endParaRPr lang="en-GB"/>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 statue of a flower garden&#10;&#10;Description automatically generated">
            <a:extLst>
              <a:ext uri="{FF2B5EF4-FFF2-40B4-BE49-F238E27FC236}">
                <a16:creationId xmlns:a16="http://schemas.microsoft.com/office/drawing/2014/main" id="{8F00B9A9-1E04-4F7A-9F87-11AA0D5D0BCC}"/>
              </a:ext>
            </a:extLst>
          </p:cNvPr>
          <p:cNvPicPr>
            <a:picLocks noChangeAspect="1"/>
          </p:cNvPicPr>
          <p:nvPr/>
        </p:nvPicPr>
        <p:blipFill>
          <a:blip r:embed="rId2"/>
          <a:stretch>
            <a:fillRect/>
          </a:stretch>
        </p:blipFill>
        <p:spPr>
          <a:xfrm>
            <a:off x="7176162" y="1994884"/>
            <a:ext cx="4284000" cy="2859570"/>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38916635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3F901E-A949-4E2C-B758-DA090666B5AE}"/>
              </a:ext>
            </a:extLst>
          </p:cNvPr>
          <p:cNvSpPr>
            <a:spLocks noGrp="1"/>
          </p:cNvSpPr>
          <p:nvPr>
            <p:ph type="title"/>
          </p:nvPr>
        </p:nvSpPr>
        <p:spPr>
          <a:xfrm>
            <a:off x="720000" y="619200"/>
            <a:ext cx="4991961" cy="1477328"/>
          </a:xfrm>
        </p:spPr>
        <p:txBody>
          <a:bodyPr wrap="square" anchor="ctr">
            <a:normAutofit/>
          </a:bodyPr>
          <a:lstStyle/>
          <a:p>
            <a:r>
              <a:rPr lang="en-GB" dirty="0"/>
              <a:t>Supporting people to let go, to end and to begin.</a:t>
            </a:r>
          </a:p>
        </p:txBody>
      </p:sp>
      <p:sp>
        <p:nvSpPr>
          <p:cNvPr id="3" name="Content Placeholder 2">
            <a:extLst>
              <a:ext uri="{FF2B5EF4-FFF2-40B4-BE49-F238E27FC236}">
                <a16:creationId xmlns:a16="http://schemas.microsoft.com/office/drawing/2014/main" id="{34D5211A-8190-4980-8F0C-38EBF271AAEF}"/>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700"/>
              <a:t>If we want to start something new, or change our way of behaving, reacting, responding...we need to let go.</a:t>
            </a:r>
          </a:p>
          <a:p>
            <a:pPr>
              <a:lnSpc>
                <a:spcPct val="110000"/>
              </a:lnSpc>
            </a:pPr>
            <a:r>
              <a:rPr lang="en-GB" sz="1700"/>
              <a:t>But, people don't like endings, people don't like letting go.</a:t>
            </a:r>
          </a:p>
          <a:p>
            <a:pPr>
              <a:lnSpc>
                <a:spcPct val="110000"/>
              </a:lnSpc>
            </a:pPr>
            <a:r>
              <a:rPr lang="en-GB" sz="1700"/>
              <a:t>Consider your experience of endings, how have they been, what was your response?</a:t>
            </a:r>
          </a:p>
          <a:p>
            <a:pPr>
              <a:lnSpc>
                <a:spcPct val="110000"/>
              </a:lnSpc>
            </a:pPr>
            <a:r>
              <a:rPr lang="en-GB" sz="1700"/>
              <a:t>What did you lose, how important was that?</a:t>
            </a:r>
          </a:p>
        </p:txBody>
      </p:sp>
      <p:pic>
        <p:nvPicPr>
          <p:cNvPr id="4" name="Picture 4" descr="A sign on a pole&#10;&#10;Description automatically generated">
            <a:extLst>
              <a:ext uri="{FF2B5EF4-FFF2-40B4-BE49-F238E27FC236}">
                <a16:creationId xmlns:a16="http://schemas.microsoft.com/office/drawing/2014/main" id="{6021C6FD-3573-43C8-B6BB-0AA8596C7F28}"/>
              </a:ext>
            </a:extLst>
          </p:cNvPr>
          <p:cNvPicPr>
            <a:picLocks noChangeAspect="1"/>
          </p:cNvPicPr>
          <p:nvPr/>
        </p:nvPicPr>
        <p:blipFill rotWithShape="1">
          <a:blip r:embed="rId3"/>
          <a:srcRect t="10226" r="2" b="22496"/>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27760678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646535-AEF6-4883-A4F9-EEC1F8B431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7EFF05-A8DA-4B3E-9C21-7A04283D48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90F001-2D75-4EFE-805F-3E6954B756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C6F7DA8-FD92-4ACF-9932-BF007E32A60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4F76F7D6-E5D2-44FA-B1FA-A1A61DF18E8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0554709" cy="6858000"/>
          </a:xfrm>
          <a:custGeom>
            <a:avLst/>
            <a:gdLst>
              <a:gd name="connsiteX0" fmla="*/ 678080 w 10554709"/>
              <a:gd name="connsiteY0" fmla="*/ 0 h 6858000"/>
              <a:gd name="connsiteX1" fmla="*/ 8939948 w 10554709"/>
              <a:gd name="connsiteY1" fmla="*/ 0 h 6858000"/>
              <a:gd name="connsiteX2" fmla="*/ 9088366 w 10554709"/>
              <a:gd name="connsiteY2" fmla="*/ 139640 h 6858000"/>
              <a:gd name="connsiteX3" fmla="*/ 10554709 w 10554709"/>
              <a:gd name="connsiteY3" fmla="*/ 3680162 h 6858000"/>
              <a:gd name="connsiteX4" fmla="*/ 9852869 w 10554709"/>
              <a:gd name="connsiteY4" fmla="*/ 6618597 h 6858000"/>
              <a:gd name="connsiteX5" fmla="*/ 9732509 w 10554709"/>
              <a:gd name="connsiteY5" fmla="*/ 6858000 h 6858000"/>
              <a:gd name="connsiteX6" fmla="*/ 0 w 10554709"/>
              <a:gd name="connsiteY6" fmla="*/ 6858000 h 6858000"/>
              <a:gd name="connsiteX7" fmla="*/ 0 w 10554709"/>
              <a:gd name="connsiteY7" fmla="*/ 893015 h 6858000"/>
              <a:gd name="connsiteX8" fmla="*/ 32877 w 10554709"/>
              <a:gd name="connsiteY8" fmla="*/ 837948 h 6858000"/>
              <a:gd name="connsiteX9" fmla="*/ 408715 w 10554709"/>
              <a:gd name="connsiteY9" fmla="*/ 3077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54709" h="6858000">
                <a:moveTo>
                  <a:pt x="678080" y="0"/>
                </a:moveTo>
                <a:lnTo>
                  <a:pt x="8939948" y="0"/>
                </a:lnTo>
                <a:lnTo>
                  <a:pt x="9088366" y="139640"/>
                </a:lnTo>
                <a:cubicBezTo>
                  <a:pt x="10103527" y="1150771"/>
                  <a:pt x="10554709" y="2302771"/>
                  <a:pt x="10554709" y="3680162"/>
                </a:cubicBezTo>
                <a:cubicBezTo>
                  <a:pt x="10554709" y="4782075"/>
                  <a:pt x="10354183" y="5717032"/>
                  <a:pt x="9852869" y="6618597"/>
                </a:cubicBezTo>
                <a:lnTo>
                  <a:pt x="9732509" y="6858000"/>
                </a:lnTo>
                <a:lnTo>
                  <a:pt x="0" y="6858000"/>
                </a:lnTo>
                <a:lnTo>
                  <a:pt x="0" y="893015"/>
                </a:lnTo>
                <a:lnTo>
                  <a:pt x="32877" y="837948"/>
                </a:lnTo>
                <a:cubicBezTo>
                  <a:pt x="149932" y="650048"/>
                  <a:pt x="274183" y="474695"/>
                  <a:pt x="408715" y="307706"/>
                </a:cubicBez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B7B1C59A-5C19-4A4E-9C4A-86DB35C70D38}"/>
              </a:ext>
            </a:extLst>
          </p:cNvPr>
          <p:cNvSpPr>
            <a:spLocks noGrp="1"/>
          </p:cNvSpPr>
          <p:nvPr>
            <p:ph type="title"/>
          </p:nvPr>
        </p:nvSpPr>
        <p:spPr>
          <a:xfrm>
            <a:off x="720000" y="720000"/>
            <a:ext cx="6911974" cy="2803071"/>
          </a:xfrm>
        </p:spPr>
        <p:txBody>
          <a:bodyPr vert="horz" wrap="square" lIns="0" tIns="0" rIns="0" bIns="0" rtlCol="0" anchor="b" anchorCtr="0">
            <a:normAutofit/>
          </a:bodyPr>
          <a:lstStyle/>
          <a:p>
            <a:pPr algn="ctr"/>
            <a:r>
              <a:rPr lang="en-US" sz="5600" spc="-100"/>
              <a:t>Endings and assumptions</a:t>
            </a:r>
          </a:p>
        </p:txBody>
      </p:sp>
      <p:sp>
        <p:nvSpPr>
          <p:cNvPr id="3" name="Content Placeholder 2">
            <a:extLst>
              <a:ext uri="{FF2B5EF4-FFF2-40B4-BE49-F238E27FC236}">
                <a16:creationId xmlns:a16="http://schemas.microsoft.com/office/drawing/2014/main" id="{A2454F54-3ED8-49E1-8609-41727E8F9EAB}"/>
              </a:ext>
            </a:extLst>
          </p:cNvPr>
          <p:cNvSpPr>
            <a:spLocks noGrp="1"/>
          </p:cNvSpPr>
          <p:nvPr>
            <p:ph idx="1"/>
          </p:nvPr>
        </p:nvSpPr>
        <p:spPr>
          <a:xfrm>
            <a:off x="720000" y="3831771"/>
            <a:ext cx="6900136" cy="1937204"/>
          </a:xfrm>
        </p:spPr>
        <p:txBody>
          <a:bodyPr vert="horz" lIns="0" tIns="0" rIns="0" bIns="0" rtlCol="0">
            <a:normAutofit/>
          </a:bodyPr>
          <a:lstStyle/>
          <a:p>
            <a:pPr marL="0" indent="0" algn="ctr">
              <a:buNone/>
            </a:pPr>
            <a:r>
              <a:rPr lang="en-US" sz="2800">
                <a:solidFill>
                  <a:schemeClr val="tx2">
                    <a:lumMod val="90000"/>
                  </a:schemeClr>
                </a:solidFill>
              </a:rPr>
              <a:t>Endings have a lot to do with our attitudes and assumptions. Why might this be?</a:t>
            </a:r>
          </a:p>
        </p:txBody>
      </p:sp>
      <p:sp>
        <p:nvSpPr>
          <p:cNvPr id="18" name="Freeform 10">
            <a:extLst>
              <a:ext uri="{FF2B5EF4-FFF2-40B4-BE49-F238E27FC236}">
                <a16:creationId xmlns:a16="http://schemas.microsoft.com/office/drawing/2014/main" id="{671E2FB4-7344-4400-973C-C4E1D46C15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4500000">
            <a:off x="9006897" y="392628"/>
            <a:ext cx="3095625" cy="2897543"/>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5734275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5D58-7250-4630-B266-58F7E6BCB287}"/>
              </a:ext>
            </a:extLst>
          </p:cNvPr>
          <p:cNvSpPr>
            <a:spLocks noGrp="1"/>
          </p:cNvSpPr>
          <p:nvPr>
            <p:ph type="title"/>
          </p:nvPr>
        </p:nvSpPr>
        <p:spPr/>
        <p:txBody>
          <a:bodyPr/>
          <a:lstStyle/>
          <a:p>
            <a:r>
              <a:rPr lang="en-GB" dirty="0"/>
              <a:t>Supporting change in self or with clients</a:t>
            </a:r>
          </a:p>
        </p:txBody>
      </p:sp>
      <p:sp>
        <p:nvSpPr>
          <p:cNvPr id="3" name="Content Placeholder 2">
            <a:extLst>
              <a:ext uri="{FF2B5EF4-FFF2-40B4-BE49-F238E27FC236}">
                <a16:creationId xmlns:a16="http://schemas.microsoft.com/office/drawing/2014/main" id="{808ED962-3FC0-4CEC-BD06-273058F2C9F6}"/>
              </a:ext>
            </a:extLst>
          </p:cNvPr>
          <p:cNvSpPr>
            <a:spLocks noGrp="1"/>
          </p:cNvSpPr>
          <p:nvPr>
            <p:ph idx="1"/>
          </p:nvPr>
        </p:nvSpPr>
        <p:spPr/>
        <p:txBody>
          <a:bodyPr vert="horz" lIns="0" tIns="0" rIns="0" bIns="0" rtlCol="0" anchor="t">
            <a:normAutofit lnSpcReduction="10000"/>
          </a:bodyPr>
          <a:lstStyle/>
          <a:p>
            <a:r>
              <a:rPr lang="en-GB" dirty="0">
                <a:solidFill>
                  <a:srgbClr val="FFFFFF"/>
                </a:solidFill>
              </a:rPr>
              <a:t>When you consider change, there will need to be things that people need to lose or let go of.</a:t>
            </a:r>
            <a:endParaRPr lang="en-GB" dirty="0">
              <a:solidFill>
                <a:srgbClr val="FFFFFF">
                  <a:alpha val="58000"/>
                </a:srgbClr>
              </a:solidFill>
            </a:endParaRPr>
          </a:p>
          <a:p>
            <a:r>
              <a:rPr lang="en-GB" dirty="0">
                <a:solidFill>
                  <a:srgbClr val="FFFFFF"/>
                </a:solidFill>
              </a:rPr>
              <a:t>In this case it might be friendships, peer groups, colleagues.</a:t>
            </a:r>
            <a:endParaRPr lang="en-GB" dirty="0">
              <a:solidFill>
                <a:srgbClr val="FFFFFF">
                  <a:alpha val="58000"/>
                </a:srgbClr>
              </a:solidFill>
            </a:endParaRPr>
          </a:p>
          <a:p>
            <a:r>
              <a:rPr lang="en-GB" dirty="0">
                <a:solidFill>
                  <a:srgbClr val="FFFFFF"/>
                </a:solidFill>
              </a:rPr>
              <a:t>It may also be a sense of place or home.</a:t>
            </a:r>
          </a:p>
          <a:p>
            <a:r>
              <a:rPr lang="en-GB" dirty="0">
                <a:solidFill>
                  <a:srgbClr val="FFFFFF"/>
                </a:solidFill>
              </a:rPr>
              <a:t>When people move towards change, they are setting off a chain reaction which will influence other aspects of their life around them.</a:t>
            </a:r>
          </a:p>
          <a:p>
            <a:r>
              <a:rPr lang="en-GB" dirty="0">
                <a:solidFill>
                  <a:srgbClr val="FFFFFF"/>
                </a:solidFill>
              </a:rPr>
              <a:t>Loss is a subjective experience. When we're thinking about our own loss, or a client's loss it will be unique....and we need support and for people to listen.</a:t>
            </a: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11796390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D59F-F75B-41EB-AEE0-D3120C9AD1BC}"/>
              </a:ext>
            </a:extLst>
          </p:cNvPr>
          <p:cNvSpPr>
            <a:spLocks noGrp="1"/>
          </p:cNvSpPr>
          <p:nvPr>
            <p:ph type="title"/>
          </p:nvPr>
        </p:nvSpPr>
        <p:spPr/>
        <p:txBody>
          <a:bodyPr/>
          <a:lstStyle/>
          <a:p>
            <a:r>
              <a:rPr lang="en-GB" dirty="0"/>
              <a:t>Acknowledging the loss</a:t>
            </a:r>
          </a:p>
        </p:txBody>
      </p:sp>
      <p:sp>
        <p:nvSpPr>
          <p:cNvPr id="3" name="Content Placeholder 2">
            <a:extLst>
              <a:ext uri="{FF2B5EF4-FFF2-40B4-BE49-F238E27FC236}">
                <a16:creationId xmlns:a16="http://schemas.microsoft.com/office/drawing/2014/main" id="{A1C11AA4-007F-4C0D-8B7A-84EF18E36504}"/>
              </a:ext>
            </a:extLst>
          </p:cNvPr>
          <p:cNvSpPr>
            <a:spLocks noGrp="1"/>
          </p:cNvSpPr>
          <p:nvPr>
            <p:ph idx="1"/>
          </p:nvPr>
        </p:nvSpPr>
        <p:spPr/>
        <p:txBody>
          <a:bodyPr vert="horz" lIns="0" tIns="0" rIns="0" bIns="0" rtlCol="0" anchor="t">
            <a:normAutofit lnSpcReduction="10000"/>
          </a:bodyPr>
          <a:lstStyle/>
          <a:p>
            <a:r>
              <a:rPr lang="en-GB" dirty="0">
                <a:solidFill>
                  <a:srgbClr val="FFFFFF"/>
                </a:solidFill>
              </a:rPr>
              <a:t>As counsellors when our clients are talking about change and transition, we need to listen to their story and hear and acknowledge their loss.</a:t>
            </a:r>
            <a:endParaRPr lang="en-GB" dirty="0">
              <a:solidFill>
                <a:srgbClr val="FFFFFF">
                  <a:alpha val="58000"/>
                </a:srgbClr>
              </a:solidFill>
            </a:endParaRPr>
          </a:p>
          <a:p>
            <a:r>
              <a:rPr lang="en-GB" dirty="0">
                <a:solidFill>
                  <a:srgbClr val="FFFFFF"/>
                </a:solidFill>
              </a:rPr>
              <a:t>We need to be empathic and engage with the client.</a:t>
            </a:r>
          </a:p>
          <a:p>
            <a:endParaRPr lang="en-GB" dirty="0">
              <a:solidFill>
                <a:srgbClr val="FFFFFF"/>
              </a:solidFill>
            </a:endParaRPr>
          </a:p>
          <a:p>
            <a:r>
              <a:rPr lang="en-GB" dirty="0">
                <a:solidFill>
                  <a:srgbClr val="FFFFFF"/>
                </a:solidFill>
              </a:rPr>
              <a:t>When you were thinking about your own losses, did you have feelings such as anger, grief, rage? Did you get defensive or argumentative? (Theory of Loss?)</a:t>
            </a:r>
          </a:p>
          <a:p>
            <a:r>
              <a:rPr lang="en-GB" dirty="0">
                <a:solidFill>
                  <a:srgbClr val="FFFFFF"/>
                </a:solidFill>
              </a:rPr>
              <a:t>These are all real feelings that we may have experienced and which we may witness in clients.</a:t>
            </a:r>
          </a:p>
        </p:txBody>
      </p:sp>
    </p:spTree>
    <p:extLst>
      <p:ext uri="{BB962C8B-B14F-4D97-AF65-F5344CB8AC3E}">
        <p14:creationId xmlns:p14="http://schemas.microsoft.com/office/powerpoint/2010/main" val="11518533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81601-D013-4CB4-898A-104F4B61F0C8}"/>
              </a:ext>
            </a:extLst>
          </p:cNvPr>
          <p:cNvSpPr>
            <a:spLocks noGrp="1"/>
          </p:cNvSpPr>
          <p:nvPr>
            <p:ph type="title"/>
          </p:nvPr>
        </p:nvSpPr>
        <p:spPr/>
        <p:txBody>
          <a:bodyPr/>
          <a:lstStyle/>
          <a:p>
            <a:r>
              <a:rPr lang="en-GB" dirty="0"/>
              <a:t>Mark the Endings</a:t>
            </a:r>
          </a:p>
        </p:txBody>
      </p:sp>
      <p:sp>
        <p:nvSpPr>
          <p:cNvPr id="3" name="Content Placeholder 2">
            <a:extLst>
              <a:ext uri="{FF2B5EF4-FFF2-40B4-BE49-F238E27FC236}">
                <a16:creationId xmlns:a16="http://schemas.microsoft.com/office/drawing/2014/main" id="{798E2E05-8513-4090-8941-4F61303F9695}"/>
              </a:ext>
            </a:extLst>
          </p:cNvPr>
          <p:cNvSpPr>
            <a:spLocks noGrp="1"/>
          </p:cNvSpPr>
          <p:nvPr>
            <p:ph idx="1"/>
          </p:nvPr>
        </p:nvSpPr>
        <p:spPr/>
        <p:txBody>
          <a:bodyPr vert="horz" lIns="0" tIns="0" rIns="0" bIns="0" rtlCol="0" anchor="t">
            <a:normAutofit/>
          </a:bodyPr>
          <a:lstStyle/>
          <a:p>
            <a:r>
              <a:rPr lang="en-GB" dirty="0">
                <a:solidFill>
                  <a:srgbClr val="FFFFFF"/>
                </a:solidFill>
              </a:rPr>
              <a:t>As people move into a new stage, it's a good moment to reflect on the past, respect it and perhaps mark it as an ending and a new beginning.</a:t>
            </a:r>
            <a:endParaRPr lang="en-GB" dirty="0"/>
          </a:p>
        </p:txBody>
      </p:sp>
    </p:spTree>
    <p:extLst>
      <p:ext uri="{BB962C8B-B14F-4D97-AF65-F5344CB8AC3E}">
        <p14:creationId xmlns:p14="http://schemas.microsoft.com/office/powerpoint/2010/main" val="4645731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BDE98-D414-498B-A3D8-E606D23E09D6}"/>
              </a:ext>
            </a:extLst>
          </p:cNvPr>
          <p:cNvSpPr>
            <a:spLocks noGrp="1"/>
          </p:cNvSpPr>
          <p:nvPr>
            <p:ph type="title"/>
          </p:nvPr>
        </p:nvSpPr>
        <p:spPr/>
        <p:txBody>
          <a:bodyPr/>
          <a:lstStyle/>
          <a:p>
            <a:r>
              <a:rPr lang="en-GB" dirty="0"/>
              <a:t>The Neutral Zone</a:t>
            </a:r>
          </a:p>
        </p:txBody>
      </p:sp>
      <p:sp>
        <p:nvSpPr>
          <p:cNvPr id="3" name="Content Placeholder 2">
            <a:extLst>
              <a:ext uri="{FF2B5EF4-FFF2-40B4-BE49-F238E27FC236}">
                <a16:creationId xmlns:a16="http://schemas.microsoft.com/office/drawing/2014/main" id="{E20E59DF-579A-45B3-AEA2-25F3A11E6985}"/>
              </a:ext>
            </a:extLst>
          </p:cNvPr>
          <p:cNvSpPr>
            <a:spLocks noGrp="1"/>
          </p:cNvSpPr>
          <p:nvPr>
            <p:ph idx="1"/>
          </p:nvPr>
        </p:nvSpPr>
        <p:spPr/>
        <p:txBody>
          <a:bodyPr vert="horz" lIns="0" tIns="0" rIns="0" bIns="0" rtlCol="0" anchor="t">
            <a:normAutofit/>
          </a:bodyPr>
          <a:lstStyle/>
          <a:p>
            <a:r>
              <a:rPr lang="en-GB" dirty="0">
                <a:solidFill>
                  <a:srgbClr val="FFFFFF"/>
                </a:solidFill>
              </a:rPr>
              <a:t>This is perhaps the trickiest zone. At this point we are neither in our old pattern of behaving, or our old experience, but we are also not yet in the new way.</a:t>
            </a:r>
          </a:p>
          <a:p>
            <a:r>
              <a:rPr lang="en-GB" dirty="0">
                <a:solidFill>
                  <a:srgbClr val="FFFFFF"/>
                </a:solidFill>
              </a:rPr>
              <a:t>If we are moving through a big change, this phase can last a significant </a:t>
            </a:r>
            <a:r>
              <a:rPr lang="en-GB">
                <a:solidFill>
                  <a:srgbClr val="FFFFFF"/>
                </a:solidFill>
              </a:rPr>
              <a:t>period.</a:t>
            </a:r>
            <a:endParaRPr lang="en-GB"/>
          </a:p>
        </p:txBody>
      </p:sp>
    </p:spTree>
    <p:extLst>
      <p:ext uri="{BB962C8B-B14F-4D97-AF65-F5344CB8AC3E}">
        <p14:creationId xmlns:p14="http://schemas.microsoft.com/office/powerpoint/2010/main" val="17558316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A3D01-EBDE-455A-8CAF-7D429ADA20B1}"/>
              </a:ext>
            </a:extLst>
          </p:cNvPr>
          <p:cNvSpPr>
            <a:spLocks noGrp="1"/>
          </p:cNvSpPr>
          <p:nvPr>
            <p:ph type="title"/>
          </p:nvPr>
        </p:nvSpPr>
        <p:spPr/>
        <p:txBody>
          <a:bodyPr/>
          <a:lstStyle/>
          <a:p>
            <a:r>
              <a:rPr lang="en-GB" dirty="0"/>
              <a:t>The Neutral Zone</a:t>
            </a:r>
          </a:p>
        </p:txBody>
      </p:sp>
      <p:sp>
        <p:nvSpPr>
          <p:cNvPr id="3" name="Content Placeholder 2">
            <a:extLst>
              <a:ext uri="{FF2B5EF4-FFF2-40B4-BE49-F238E27FC236}">
                <a16:creationId xmlns:a16="http://schemas.microsoft.com/office/drawing/2014/main" id="{49A30A53-7A6B-42AE-98B3-88ED78EF84D6}"/>
              </a:ext>
            </a:extLst>
          </p:cNvPr>
          <p:cNvSpPr>
            <a:spLocks noGrp="1"/>
          </p:cNvSpPr>
          <p:nvPr>
            <p:ph idx="1"/>
          </p:nvPr>
        </p:nvSpPr>
        <p:spPr/>
        <p:txBody>
          <a:bodyPr vert="horz" lIns="0" tIns="0" rIns="0" bIns="0" rtlCol="0" anchor="t">
            <a:normAutofit/>
          </a:bodyPr>
          <a:lstStyle/>
          <a:p>
            <a:r>
              <a:rPr lang="en-GB" dirty="0">
                <a:solidFill>
                  <a:srgbClr val="FFFFFF"/>
                </a:solidFill>
              </a:rPr>
              <a:t>When transitioning from the old to the new people can feel disorientated, overloaded.</a:t>
            </a:r>
            <a:endParaRPr lang="en-GB" dirty="0">
              <a:solidFill>
                <a:srgbClr val="FFFFFF">
                  <a:alpha val="58000"/>
                </a:srgbClr>
              </a:solidFill>
            </a:endParaRPr>
          </a:p>
          <a:p>
            <a:r>
              <a:rPr lang="en-GB" dirty="0">
                <a:solidFill>
                  <a:srgbClr val="FFFFFF"/>
                </a:solidFill>
              </a:rPr>
              <a:t>There can be confusion, anxiety and frustration, perhaps even a sense of frustration.</a:t>
            </a:r>
          </a:p>
          <a:p>
            <a:endParaRPr lang="en-GB" dirty="0"/>
          </a:p>
          <a:p>
            <a:r>
              <a:rPr lang="en-GB" dirty="0">
                <a:solidFill>
                  <a:srgbClr val="FFFFFF"/>
                </a:solidFill>
              </a:rPr>
              <a:t>It can be hard to think back on neutral zones in our life, but if you are able to, just think about how this felt for you..</a:t>
            </a:r>
            <a:endParaRPr lang="en-GB" dirty="0"/>
          </a:p>
        </p:txBody>
      </p:sp>
    </p:spTree>
    <p:extLst>
      <p:ext uri="{BB962C8B-B14F-4D97-AF65-F5344CB8AC3E}">
        <p14:creationId xmlns:p14="http://schemas.microsoft.com/office/powerpoint/2010/main" val="30896281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2A3E2477-CB24-4FE6-B9C0-F9800FF83E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5">
            <a:extLst>
              <a:ext uri="{FF2B5EF4-FFF2-40B4-BE49-F238E27FC236}">
                <a16:creationId xmlns:a16="http://schemas.microsoft.com/office/drawing/2014/main" id="{B965638C-2268-4A1B-96C3-95E79EF44B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85929-DCAB-4518-B061-4C8DEBE7E2A6}"/>
              </a:ext>
            </a:extLst>
          </p:cNvPr>
          <p:cNvSpPr>
            <a:spLocks noGrp="1"/>
          </p:cNvSpPr>
          <p:nvPr>
            <p:ph type="title"/>
          </p:nvPr>
        </p:nvSpPr>
        <p:spPr>
          <a:xfrm>
            <a:off x="720000" y="619200"/>
            <a:ext cx="4991961" cy="1477328"/>
          </a:xfrm>
        </p:spPr>
        <p:txBody>
          <a:bodyPr wrap="square" anchor="ctr">
            <a:normAutofit/>
          </a:bodyPr>
          <a:lstStyle/>
          <a:p>
            <a:r>
              <a:rPr lang="en-GB" dirty="0"/>
              <a:t>The journey through the neutral zone</a:t>
            </a:r>
          </a:p>
        </p:txBody>
      </p:sp>
      <p:sp>
        <p:nvSpPr>
          <p:cNvPr id="3" name="Content Placeholder 2">
            <a:extLst>
              <a:ext uri="{FF2B5EF4-FFF2-40B4-BE49-F238E27FC236}">
                <a16:creationId xmlns:a16="http://schemas.microsoft.com/office/drawing/2014/main" id="{CB2AC59E-D3BD-44FA-8BB4-192B51426AAC}"/>
              </a:ext>
            </a:extLst>
          </p:cNvPr>
          <p:cNvSpPr>
            <a:spLocks noGrp="1"/>
          </p:cNvSpPr>
          <p:nvPr>
            <p:ph idx="1"/>
          </p:nvPr>
        </p:nvSpPr>
        <p:spPr>
          <a:xfrm>
            <a:off x="720000" y="2541600"/>
            <a:ext cx="4991962" cy="3216273"/>
          </a:xfrm>
        </p:spPr>
        <p:txBody>
          <a:bodyPr vert="horz" lIns="0" tIns="0" rIns="0" bIns="0" rtlCol="0" anchor="t">
            <a:normAutofit/>
          </a:bodyPr>
          <a:lstStyle/>
          <a:p>
            <a:r>
              <a:rPr lang="en-GB" dirty="0">
                <a:solidFill>
                  <a:srgbClr val="FFFFFF"/>
                </a:solidFill>
              </a:rPr>
              <a:t>People cannot flip from the old to the new. Instead it is a journey. It can be a creative journey, full of exciting new ideas, it can be innovative.</a:t>
            </a:r>
          </a:p>
          <a:p>
            <a:r>
              <a:rPr lang="en-GB" dirty="0">
                <a:solidFill>
                  <a:srgbClr val="FFFFFF"/>
                </a:solidFill>
              </a:rPr>
              <a:t>But ultimately it is a change of identity. It is new terrain for everyone.</a:t>
            </a:r>
          </a:p>
          <a:p>
            <a:r>
              <a:rPr lang="en-GB" dirty="0">
                <a:solidFill>
                  <a:srgbClr val="FFFFFF"/>
                </a:solidFill>
              </a:rPr>
              <a:t>It can also feel very lonely.</a:t>
            </a:r>
            <a:endParaRPr lang="en-GB" dirty="0"/>
          </a:p>
        </p:txBody>
      </p:sp>
      <p:sp useBgFill="1">
        <p:nvSpPr>
          <p:cNvPr id="18" name="Freeform: Shape 17">
            <a:extLst>
              <a:ext uri="{FF2B5EF4-FFF2-40B4-BE49-F238E27FC236}">
                <a16:creationId xmlns:a16="http://schemas.microsoft.com/office/drawing/2014/main" id="{97D0825D-5142-4F4A-A141-3CCD5E99CB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 tree in a forest&#10;&#10;Description automatically generated">
            <a:extLst>
              <a:ext uri="{FF2B5EF4-FFF2-40B4-BE49-F238E27FC236}">
                <a16:creationId xmlns:a16="http://schemas.microsoft.com/office/drawing/2014/main" id="{3DB32B8C-57E1-4131-96BF-FE0F2F647F9D}"/>
              </a:ext>
            </a:extLst>
          </p:cNvPr>
          <p:cNvPicPr>
            <a:picLocks noChangeAspect="1"/>
          </p:cNvPicPr>
          <p:nvPr/>
        </p:nvPicPr>
        <p:blipFill rotWithShape="1">
          <a:blip r:embed="rId3"/>
          <a:srcRect t="19163" r="2" b="2"/>
          <a:stretch/>
        </p:blipFill>
        <p:spPr>
          <a:xfrm>
            <a:off x="7176162" y="830631"/>
            <a:ext cx="4284000" cy="5188076"/>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32936827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9D9F103-7A2C-4DEF-9BDD-E97BADDCE5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8D5E1A83-4C4B-4B83-92AB-289F0A8E31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BB7AB-DEEE-4137-9A79-EFF0168E3FDA}"/>
              </a:ext>
            </a:extLst>
          </p:cNvPr>
          <p:cNvSpPr>
            <a:spLocks noGrp="1"/>
          </p:cNvSpPr>
          <p:nvPr>
            <p:ph type="title"/>
          </p:nvPr>
        </p:nvSpPr>
        <p:spPr>
          <a:xfrm>
            <a:off x="720000" y="619201"/>
            <a:ext cx="3095626" cy="1477328"/>
          </a:xfrm>
        </p:spPr>
        <p:txBody>
          <a:bodyPr>
            <a:normAutofit/>
          </a:bodyPr>
          <a:lstStyle/>
          <a:p>
            <a:r>
              <a:rPr lang="en-GB" dirty="0"/>
              <a:t>Metaphors</a:t>
            </a:r>
          </a:p>
        </p:txBody>
      </p:sp>
      <p:sp>
        <p:nvSpPr>
          <p:cNvPr id="3" name="Content Placeholder 2">
            <a:extLst>
              <a:ext uri="{FF2B5EF4-FFF2-40B4-BE49-F238E27FC236}">
                <a16:creationId xmlns:a16="http://schemas.microsoft.com/office/drawing/2014/main" id="{E7517A33-98C8-47E9-9252-65ADEB182A3A}"/>
              </a:ext>
            </a:extLst>
          </p:cNvPr>
          <p:cNvSpPr>
            <a:spLocks noGrp="1"/>
          </p:cNvSpPr>
          <p:nvPr>
            <p:ph idx="1"/>
          </p:nvPr>
        </p:nvSpPr>
        <p:spPr>
          <a:xfrm>
            <a:off x="4548188" y="633600"/>
            <a:ext cx="6900137" cy="1282513"/>
          </a:xfrm>
        </p:spPr>
        <p:txBody>
          <a:bodyPr vert="horz" lIns="0" tIns="0" rIns="0" bIns="0" rtlCol="0">
            <a:normAutofit/>
          </a:bodyPr>
          <a:lstStyle/>
          <a:p>
            <a:pPr>
              <a:lnSpc>
                <a:spcPct val="110000"/>
              </a:lnSpc>
            </a:pPr>
            <a:r>
              <a:rPr lang="en-GB" sz="1400"/>
              <a:t>It can help both ourselves and our clients if we have an image for this landscape.</a:t>
            </a:r>
          </a:p>
          <a:p>
            <a:pPr>
              <a:lnSpc>
                <a:spcPct val="110000"/>
              </a:lnSpc>
            </a:pPr>
            <a:endParaRPr lang="en-GB" sz="1400"/>
          </a:p>
          <a:p>
            <a:pPr>
              <a:lnSpc>
                <a:spcPct val="110000"/>
              </a:lnSpc>
            </a:pPr>
            <a:r>
              <a:rPr lang="en-GB" sz="1400"/>
              <a:t>How might it feel for you?</a:t>
            </a:r>
          </a:p>
        </p:txBody>
      </p:sp>
      <p:sp useBgFill="1">
        <p:nvSpPr>
          <p:cNvPr id="13" name="Freeform: Shape 12">
            <a:extLst>
              <a:ext uri="{FF2B5EF4-FFF2-40B4-BE49-F238E27FC236}">
                <a16:creationId xmlns:a16="http://schemas.microsoft.com/office/drawing/2014/main" id="{C27C1BEB-0B53-40C1-BFC6-73739970518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flipH="1">
            <a:off x="4524373" y="-809624"/>
            <a:ext cx="3143251" cy="12192000"/>
          </a:xfrm>
          <a:custGeom>
            <a:avLst/>
            <a:gdLst>
              <a:gd name="connsiteX0" fmla="*/ 508 w 2932134"/>
              <a:gd name="connsiteY0" fmla="*/ 4431100 h 12192000"/>
              <a:gd name="connsiteX1" fmla="*/ 137030 w 2932134"/>
              <a:gd name="connsiteY1" fmla="*/ 177371 h 12192000"/>
              <a:gd name="connsiteX2" fmla="*/ 145443 w 2932134"/>
              <a:gd name="connsiteY2" fmla="*/ 0 h 12192000"/>
              <a:gd name="connsiteX3" fmla="*/ 2932134 w 2932134"/>
              <a:gd name="connsiteY3" fmla="*/ 0 h 12192000"/>
              <a:gd name="connsiteX4" fmla="*/ 2932133 w 2932134"/>
              <a:gd name="connsiteY4" fmla="*/ 12192000 h 12192000"/>
              <a:gd name="connsiteX5" fmla="*/ 172151 w 2932134"/>
              <a:gd name="connsiteY5" fmla="*/ 12192000 h 12192000"/>
              <a:gd name="connsiteX6" fmla="*/ 169761 w 2932134"/>
              <a:gd name="connsiteY6" fmla="*/ 12180928 h 12192000"/>
              <a:gd name="connsiteX7" fmla="*/ 169761 w 2932134"/>
              <a:gd name="connsiteY7" fmla="*/ 7234593 h 12192000"/>
              <a:gd name="connsiteX8" fmla="*/ 508 w 2932134"/>
              <a:gd name="connsiteY8" fmla="*/ 44311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32134" h="12192000">
                <a:moveTo>
                  <a:pt x="508" y="4431100"/>
                </a:moveTo>
                <a:cubicBezTo>
                  <a:pt x="-7698" y="2846728"/>
                  <a:pt x="85554" y="1238574"/>
                  <a:pt x="137030" y="177371"/>
                </a:cubicBezTo>
                <a:lnTo>
                  <a:pt x="145443" y="0"/>
                </a:lnTo>
                <a:lnTo>
                  <a:pt x="2932134" y="0"/>
                </a:lnTo>
                <a:lnTo>
                  <a:pt x="2932133" y="12192000"/>
                </a:lnTo>
                <a:lnTo>
                  <a:pt x="172151" y="12192000"/>
                </a:lnTo>
                <a:lnTo>
                  <a:pt x="169761" y="12180928"/>
                </a:lnTo>
                <a:cubicBezTo>
                  <a:pt x="169761" y="11800439"/>
                  <a:pt x="169761" y="10278492"/>
                  <a:pt x="169761" y="7234593"/>
                </a:cubicBezTo>
                <a:cubicBezTo>
                  <a:pt x="50398" y="6402277"/>
                  <a:pt x="5637" y="5421334"/>
                  <a:pt x="508" y="4431100"/>
                </a:cubicBez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pic>
        <p:nvPicPr>
          <p:cNvPr id="4" name="Picture 4" descr="A picture containing person, person, wearing, cutting&#10;&#10;Description automatically generated">
            <a:extLst>
              <a:ext uri="{FF2B5EF4-FFF2-40B4-BE49-F238E27FC236}">
                <a16:creationId xmlns:a16="http://schemas.microsoft.com/office/drawing/2014/main" id="{8A470204-8ED5-43A5-AE0A-A8E21D7D33DA}"/>
              </a:ext>
            </a:extLst>
          </p:cNvPr>
          <p:cNvPicPr>
            <a:picLocks noChangeAspect="1"/>
          </p:cNvPicPr>
          <p:nvPr/>
        </p:nvPicPr>
        <p:blipFill rotWithShape="1">
          <a:blip r:embed="rId2"/>
          <a:srcRect t="19514" b="11092"/>
          <a:stretch/>
        </p:blipFill>
        <p:spPr>
          <a:xfrm>
            <a:off x="536980" y="2573353"/>
            <a:ext cx="10923181" cy="3619482"/>
          </a:xfrm>
          <a:custGeom>
            <a:avLst/>
            <a:gdLst/>
            <a:ahLst/>
            <a:cxnLst/>
            <a:rect l="l" t="t" r="r" b="b"/>
            <a:pathLst>
              <a:path w="10923181" h="3619482">
                <a:moveTo>
                  <a:pt x="5162684" y="70"/>
                </a:moveTo>
                <a:cubicBezTo>
                  <a:pt x="5873377" y="-1471"/>
                  <a:pt x="6711399" y="23189"/>
                  <a:pt x="7311018" y="23189"/>
                </a:cubicBezTo>
                <a:cubicBezTo>
                  <a:pt x="8120143" y="34150"/>
                  <a:pt x="8726986" y="45110"/>
                  <a:pt x="9276035" y="34150"/>
                </a:cubicBezTo>
                <a:cubicBezTo>
                  <a:pt x="9969570" y="23189"/>
                  <a:pt x="10923181" y="691768"/>
                  <a:pt x="10923181" y="1908361"/>
                </a:cubicBezTo>
                <a:cubicBezTo>
                  <a:pt x="10923181" y="2357733"/>
                  <a:pt x="10730532" y="2796145"/>
                  <a:pt x="10537884" y="3015351"/>
                </a:cubicBezTo>
                <a:cubicBezTo>
                  <a:pt x="10345235" y="3234557"/>
                  <a:pt x="9767289" y="3530485"/>
                  <a:pt x="9468683" y="3563366"/>
                </a:cubicBezTo>
                <a:cubicBezTo>
                  <a:pt x="9227873" y="3596247"/>
                  <a:pt x="8245364" y="3519525"/>
                  <a:pt x="8004553" y="3574326"/>
                </a:cubicBezTo>
                <a:cubicBezTo>
                  <a:pt x="7763743" y="3618167"/>
                  <a:pt x="5596445" y="3574326"/>
                  <a:pt x="5076293" y="3607207"/>
                </a:cubicBezTo>
                <a:cubicBezTo>
                  <a:pt x="4556142" y="3651048"/>
                  <a:pt x="2042076" y="3563366"/>
                  <a:pt x="1753103" y="3563366"/>
                </a:cubicBezTo>
                <a:cubicBezTo>
                  <a:pt x="1454498" y="3563366"/>
                  <a:pt x="1454498" y="3563366"/>
                  <a:pt x="1454498" y="3563366"/>
                </a:cubicBezTo>
                <a:cubicBezTo>
                  <a:pt x="876552" y="3453763"/>
                  <a:pt x="491254" y="3234557"/>
                  <a:pt x="298605" y="3015351"/>
                </a:cubicBezTo>
                <a:cubicBezTo>
                  <a:pt x="96324" y="2686542"/>
                  <a:pt x="0" y="2357733"/>
                  <a:pt x="0" y="1689155"/>
                </a:cubicBezTo>
                <a:cubicBezTo>
                  <a:pt x="0" y="1141140"/>
                  <a:pt x="96324" y="812331"/>
                  <a:pt x="394930" y="582165"/>
                </a:cubicBezTo>
                <a:cubicBezTo>
                  <a:pt x="587579" y="362959"/>
                  <a:pt x="1165525" y="67031"/>
                  <a:pt x="1550822" y="34150"/>
                </a:cubicBezTo>
                <a:cubicBezTo>
                  <a:pt x="1945752" y="1269"/>
                  <a:pt x="2600758" y="88951"/>
                  <a:pt x="4507980" y="12229"/>
                </a:cubicBezTo>
                <a:cubicBezTo>
                  <a:pt x="4703037" y="4009"/>
                  <a:pt x="4925787" y="584"/>
                  <a:pt x="5162684" y="70"/>
                </a:cubicBezTo>
                <a:close/>
              </a:path>
            </a:pathLst>
          </a:custGeom>
        </p:spPr>
      </p:pic>
    </p:spTree>
    <p:extLst>
      <p:ext uri="{BB962C8B-B14F-4D97-AF65-F5344CB8AC3E}">
        <p14:creationId xmlns:p14="http://schemas.microsoft.com/office/powerpoint/2010/main" val="19524360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326AD-921D-4AC1-9BD6-B1A834CB2CE6}"/>
              </a:ext>
            </a:extLst>
          </p:cNvPr>
          <p:cNvSpPr>
            <a:spLocks noGrp="1"/>
          </p:cNvSpPr>
          <p:nvPr>
            <p:ph type="title"/>
          </p:nvPr>
        </p:nvSpPr>
        <p:spPr>
          <a:xfrm>
            <a:off x="720000" y="619200"/>
            <a:ext cx="4991961" cy="1477328"/>
          </a:xfrm>
        </p:spPr>
        <p:txBody>
          <a:bodyPr wrap="square" anchor="ctr">
            <a:normAutofit/>
          </a:bodyPr>
          <a:lstStyle/>
          <a:p>
            <a:r>
              <a:rPr lang="en-GB" dirty="0"/>
              <a:t>Encouraging the creativity</a:t>
            </a:r>
          </a:p>
        </p:txBody>
      </p:sp>
      <p:sp>
        <p:nvSpPr>
          <p:cNvPr id="3" name="Content Placeholder 2">
            <a:extLst>
              <a:ext uri="{FF2B5EF4-FFF2-40B4-BE49-F238E27FC236}">
                <a16:creationId xmlns:a16="http://schemas.microsoft.com/office/drawing/2014/main" id="{B31A81AD-3575-498F-8F25-58B999196EB7}"/>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600"/>
              <a:t>As you or your client moves through the neutral zone, encouraging creativity and opportunities to reflect can support this challenging time.</a:t>
            </a:r>
          </a:p>
          <a:p>
            <a:pPr>
              <a:lnSpc>
                <a:spcPct val="110000"/>
              </a:lnSpc>
            </a:pPr>
            <a:r>
              <a:rPr lang="en-GB" sz="1600"/>
              <a:t>Support yourself  or your client as new ideas or experiences developed.</a:t>
            </a:r>
          </a:p>
          <a:p>
            <a:pPr>
              <a:lnSpc>
                <a:spcPct val="110000"/>
              </a:lnSpc>
            </a:pPr>
            <a:endParaRPr lang="en-GB" sz="1600"/>
          </a:p>
          <a:p>
            <a:pPr>
              <a:lnSpc>
                <a:spcPct val="110000"/>
              </a:lnSpc>
            </a:pPr>
            <a:r>
              <a:rPr lang="en-GB" sz="1600"/>
              <a:t>Remember, this is a time of significant change, but the outcome is an emergence of something new.</a:t>
            </a:r>
          </a:p>
          <a:p>
            <a:pPr marL="0" indent="0">
              <a:lnSpc>
                <a:spcPct val="110000"/>
              </a:lnSpc>
              <a:buNone/>
            </a:pPr>
            <a:endParaRPr lang="en-GB" sz="1600"/>
          </a:p>
        </p:txBody>
      </p:sp>
      <p:pic>
        <p:nvPicPr>
          <p:cNvPr id="4" name="Picture 4" descr="A picture containing green, table, food, wooden&#10;&#10;Description automatically generated">
            <a:extLst>
              <a:ext uri="{FF2B5EF4-FFF2-40B4-BE49-F238E27FC236}">
                <a16:creationId xmlns:a16="http://schemas.microsoft.com/office/drawing/2014/main" id="{2858163F-834F-49DD-8860-B5374E28CA1B}"/>
              </a:ext>
            </a:extLst>
          </p:cNvPr>
          <p:cNvPicPr>
            <a:picLocks noChangeAspect="1"/>
          </p:cNvPicPr>
          <p:nvPr/>
        </p:nvPicPr>
        <p:blipFill rotWithShape="1">
          <a:blip r:embed="rId2"/>
          <a:srcRect l="11731" r="24773"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14593768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E760B8C-89FC-4C84-BDDB-42EAB2395F1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building, floor, motorcycle, sitting&#10;&#10;Description automatically generated">
            <a:extLst>
              <a:ext uri="{FF2B5EF4-FFF2-40B4-BE49-F238E27FC236}">
                <a16:creationId xmlns:a16="http://schemas.microsoft.com/office/drawing/2014/main" id="{FBEC6D25-E94D-4C1D-9828-B7B8CEFDB00A}"/>
              </a:ext>
            </a:extLst>
          </p:cNvPr>
          <p:cNvPicPr>
            <a:picLocks noChangeAspect="1"/>
          </p:cNvPicPr>
          <p:nvPr/>
        </p:nvPicPr>
        <p:blipFill rotWithShape="1">
          <a:blip r:embed="rId3"/>
          <a:srcRect b="15414"/>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useBgFill="1">
        <p:nvSpPr>
          <p:cNvPr id="13" name="Freeform: Shape 12">
            <a:extLst>
              <a:ext uri="{FF2B5EF4-FFF2-40B4-BE49-F238E27FC236}">
                <a16:creationId xmlns:a16="http://schemas.microsoft.com/office/drawing/2014/main" id="{26D9977B-0E49-40A1-B999-9C80377FCF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100407" cy="6858000"/>
          </a:xfrm>
          <a:custGeom>
            <a:avLst/>
            <a:gdLst>
              <a:gd name="connsiteX0" fmla="*/ 1478232 w 7100407"/>
              <a:gd name="connsiteY0" fmla="*/ 0 h 6858000"/>
              <a:gd name="connsiteX1" fmla="*/ 5123701 w 7100407"/>
              <a:gd name="connsiteY1" fmla="*/ 0 h 6858000"/>
              <a:gd name="connsiteX2" fmla="*/ 5336836 w 7100407"/>
              <a:gd name="connsiteY2" fmla="*/ 117758 h 6858000"/>
              <a:gd name="connsiteX3" fmla="*/ 5569892 w 7100407"/>
              <a:gd name="connsiteY3" fmla="*/ 265913 h 6858000"/>
              <a:gd name="connsiteX4" fmla="*/ 6748214 w 7100407"/>
              <a:gd name="connsiteY4" fmla="*/ 1870260 h 6858000"/>
              <a:gd name="connsiteX5" fmla="*/ 7044312 w 7100407"/>
              <a:gd name="connsiteY5" fmla="*/ 3583629 h 6858000"/>
              <a:gd name="connsiteX6" fmla="*/ 5784507 w 7100407"/>
              <a:gd name="connsiteY6" fmla="*/ 6102159 h 6858000"/>
              <a:gd name="connsiteX7" fmla="*/ 4543102 w 7100407"/>
              <a:gd name="connsiteY7" fmla="*/ 6794309 h 6858000"/>
              <a:gd name="connsiteX8" fmla="*/ 4294648 w 7100407"/>
              <a:gd name="connsiteY8" fmla="*/ 6858000 h 6858000"/>
              <a:gd name="connsiteX9" fmla="*/ 2401901 w 7100407"/>
              <a:gd name="connsiteY9" fmla="*/ 6858000 h 6858000"/>
              <a:gd name="connsiteX10" fmla="*/ 2199908 w 7100407"/>
              <a:gd name="connsiteY10" fmla="*/ 6808527 h 6858000"/>
              <a:gd name="connsiteX11" fmla="*/ 1561496 w 7100407"/>
              <a:gd name="connsiteY11" fmla="*/ 6516913 h 6858000"/>
              <a:gd name="connsiteX12" fmla="*/ 508318 w 7100407"/>
              <a:gd name="connsiteY12" fmla="*/ 5721038 h 6858000"/>
              <a:gd name="connsiteX13" fmla="*/ 43792 w 7100407"/>
              <a:gd name="connsiteY13" fmla="*/ 5068808 h 6858000"/>
              <a:gd name="connsiteX14" fmla="*/ 0 w 7100407"/>
              <a:gd name="connsiteY14" fmla="*/ 4992019 h 6858000"/>
              <a:gd name="connsiteX15" fmla="*/ 0 w 7100407"/>
              <a:gd name="connsiteY15" fmla="*/ 1586010 h 6858000"/>
              <a:gd name="connsiteX16" fmla="*/ 3658 w 7100407"/>
              <a:gd name="connsiteY16" fmla="*/ 1575960 h 6858000"/>
              <a:gd name="connsiteX17" fmla="*/ 763224 w 7100407"/>
              <a:gd name="connsiteY17" fmla="*/ 435512 h 6858000"/>
              <a:gd name="connsiteX18" fmla="*/ 1376867 w 7100407"/>
              <a:gd name="connsiteY18" fmla="*/ 535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100407" h="6858000">
                <a:moveTo>
                  <a:pt x="1478232" y="0"/>
                </a:moveTo>
                <a:lnTo>
                  <a:pt x="5123701" y="0"/>
                </a:lnTo>
                <a:lnTo>
                  <a:pt x="5336836" y="117758"/>
                </a:lnTo>
                <a:cubicBezTo>
                  <a:pt x="5419064" y="166493"/>
                  <a:pt x="5496999" y="216088"/>
                  <a:pt x="5569892" y="265913"/>
                </a:cubicBezTo>
                <a:cubicBezTo>
                  <a:pt x="5738965" y="373824"/>
                  <a:pt x="6502212" y="1317394"/>
                  <a:pt x="6748214" y="1870260"/>
                </a:cubicBezTo>
                <a:cubicBezTo>
                  <a:pt x="6993681" y="2422592"/>
                  <a:pt x="7205013" y="2877517"/>
                  <a:pt x="7044312" y="3583629"/>
                </a:cubicBezTo>
                <a:cubicBezTo>
                  <a:pt x="6883604" y="4288680"/>
                  <a:pt x="6353534" y="5625104"/>
                  <a:pt x="5784507" y="6102159"/>
                </a:cubicBezTo>
                <a:cubicBezTo>
                  <a:pt x="5429525" y="6399659"/>
                  <a:pt x="5014472" y="6649034"/>
                  <a:pt x="4543102" y="6794309"/>
                </a:cubicBezTo>
                <a:lnTo>
                  <a:pt x="4294648" y="6858000"/>
                </a:lnTo>
                <a:lnTo>
                  <a:pt x="2401901" y="6858000"/>
                </a:lnTo>
                <a:lnTo>
                  <a:pt x="2199908" y="6808527"/>
                </a:lnTo>
                <a:cubicBezTo>
                  <a:pt x="1966062" y="6739921"/>
                  <a:pt x="1757315" y="6643529"/>
                  <a:pt x="1561496" y="6516913"/>
                </a:cubicBezTo>
                <a:cubicBezTo>
                  <a:pt x="1210791" y="6251624"/>
                  <a:pt x="784153" y="6061198"/>
                  <a:pt x="508318" y="5721038"/>
                </a:cubicBezTo>
                <a:cubicBezTo>
                  <a:pt x="370401" y="5550958"/>
                  <a:pt x="199309" y="5325558"/>
                  <a:pt x="43792" y="5068808"/>
                </a:cubicBezTo>
                <a:lnTo>
                  <a:pt x="0" y="4992019"/>
                </a:lnTo>
                <a:lnTo>
                  <a:pt x="0" y="1586010"/>
                </a:lnTo>
                <a:lnTo>
                  <a:pt x="3658" y="1575960"/>
                </a:lnTo>
                <a:cubicBezTo>
                  <a:pt x="175346" y="1155399"/>
                  <a:pt x="427427" y="771309"/>
                  <a:pt x="763224" y="435512"/>
                </a:cubicBezTo>
                <a:cubicBezTo>
                  <a:pt x="809294" y="389442"/>
                  <a:pt x="1049752" y="231096"/>
                  <a:pt x="1376867" y="53544"/>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ECF78-42F5-4184-B0DA-C2356D00A352}"/>
              </a:ext>
            </a:extLst>
          </p:cNvPr>
          <p:cNvSpPr>
            <a:spLocks noGrp="1"/>
          </p:cNvSpPr>
          <p:nvPr>
            <p:ph type="title"/>
          </p:nvPr>
        </p:nvSpPr>
        <p:spPr>
          <a:xfrm>
            <a:off x="720000" y="1449388"/>
            <a:ext cx="5015638" cy="2075012"/>
          </a:xfrm>
        </p:spPr>
        <p:txBody>
          <a:bodyPr vert="horz" wrap="square" lIns="0" tIns="0" rIns="0" bIns="0" rtlCol="0" anchor="b" anchorCtr="0">
            <a:normAutofit/>
          </a:bodyPr>
          <a:lstStyle/>
          <a:p>
            <a:pPr algn="ctr"/>
            <a:r>
              <a:rPr lang="en-US" sz="5600" spc="-100"/>
              <a:t>New Beginnings</a:t>
            </a:r>
          </a:p>
        </p:txBody>
      </p:sp>
      <p:sp>
        <p:nvSpPr>
          <p:cNvPr id="3" name="Content Placeholder 2">
            <a:extLst>
              <a:ext uri="{FF2B5EF4-FFF2-40B4-BE49-F238E27FC236}">
                <a16:creationId xmlns:a16="http://schemas.microsoft.com/office/drawing/2014/main" id="{1ACF0AFB-6913-4C38-A398-58732959063F}"/>
              </a:ext>
            </a:extLst>
          </p:cNvPr>
          <p:cNvSpPr>
            <a:spLocks noGrp="1"/>
          </p:cNvSpPr>
          <p:nvPr>
            <p:ph idx="1"/>
          </p:nvPr>
        </p:nvSpPr>
        <p:spPr>
          <a:xfrm>
            <a:off x="720000" y="3830398"/>
            <a:ext cx="5015638" cy="1219439"/>
          </a:xfrm>
        </p:spPr>
        <p:txBody>
          <a:bodyPr vert="horz" lIns="0" tIns="0" rIns="0" bIns="0" rtlCol="0">
            <a:normAutofit/>
          </a:bodyPr>
          <a:lstStyle/>
          <a:p>
            <a:pPr marL="0" indent="0" algn="ctr">
              <a:lnSpc>
                <a:spcPct val="110000"/>
              </a:lnSpc>
              <a:buNone/>
            </a:pPr>
            <a:r>
              <a:rPr lang="en-US" sz="2400"/>
              <a:t>When you think about new beginnings, what comes to mind?</a:t>
            </a:r>
          </a:p>
        </p:txBody>
      </p:sp>
    </p:spTree>
    <p:extLst>
      <p:ext uri="{BB962C8B-B14F-4D97-AF65-F5344CB8AC3E}">
        <p14:creationId xmlns:p14="http://schemas.microsoft.com/office/powerpoint/2010/main" val="1319123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3E2477-CB24-4FE6-B9C0-F9800FF83E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965638C-2268-4A1B-96C3-95E79EF44B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B5304-E815-421B-B5DC-72D24E699B1B}"/>
              </a:ext>
            </a:extLst>
          </p:cNvPr>
          <p:cNvSpPr>
            <a:spLocks noGrp="1"/>
          </p:cNvSpPr>
          <p:nvPr>
            <p:ph type="title"/>
          </p:nvPr>
        </p:nvSpPr>
        <p:spPr>
          <a:xfrm>
            <a:off x="720000" y="619200"/>
            <a:ext cx="4991961" cy="1477328"/>
          </a:xfrm>
        </p:spPr>
        <p:txBody>
          <a:bodyPr wrap="square" anchor="ctr">
            <a:normAutofit/>
          </a:bodyPr>
          <a:lstStyle/>
          <a:p>
            <a:r>
              <a:rPr lang="en-GB" dirty="0"/>
              <a:t>Nurture</a:t>
            </a:r>
          </a:p>
        </p:txBody>
      </p:sp>
      <p:sp>
        <p:nvSpPr>
          <p:cNvPr id="3" name="Content Placeholder 2">
            <a:extLst>
              <a:ext uri="{FF2B5EF4-FFF2-40B4-BE49-F238E27FC236}">
                <a16:creationId xmlns:a16="http://schemas.microsoft.com/office/drawing/2014/main" id="{62226793-9AA1-4BAE-ADDF-BFE87A49E08E}"/>
              </a:ext>
            </a:extLst>
          </p:cNvPr>
          <p:cNvSpPr>
            <a:spLocks noGrp="1"/>
          </p:cNvSpPr>
          <p:nvPr>
            <p:ph idx="1"/>
          </p:nvPr>
        </p:nvSpPr>
        <p:spPr>
          <a:xfrm>
            <a:off x="720000" y="2541600"/>
            <a:ext cx="4991962" cy="3216273"/>
          </a:xfrm>
        </p:spPr>
        <p:txBody>
          <a:bodyPr vert="horz" lIns="0" tIns="0" rIns="0" bIns="0" rtlCol="0">
            <a:normAutofit/>
          </a:bodyPr>
          <a:lstStyle/>
          <a:p>
            <a:r>
              <a:rPr lang="en-GB"/>
              <a:t>Beginnings need nurturing.</a:t>
            </a:r>
            <a:endParaRPr lang="en-US"/>
          </a:p>
          <a:p>
            <a:r>
              <a:rPr lang="en-GB"/>
              <a:t>People can again feel disorientated, scared, afraid of what might be to come.</a:t>
            </a:r>
          </a:p>
          <a:p>
            <a:r>
              <a:rPr lang="en-GB"/>
              <a:t>Old anxieties may come back.</a:t>
            </a:r>
          </a:p>
          <a:p>
            <a:r>
              <a:rPr lang="en-GB"/>
              <a:t>They can be risky</a:t>
            </a:r>
          </a:p>
          <a:p>
            <a:r>
              <a:rPr lang="en-GB"/>
              <a:t>And they can feel unsafe.</a:t>
            </a:r>
            <a:endParaRPr lang="en-GB" dirty="0"/>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A sign on a rock&#10;&#10;Description automatically generated">
            <a:extLst>
              <a:ext uri="{FF2B5EF4-FFF2-40B4-BE49-F238E27FC236}">
                <a16:creationId xmlns:a16="http://schemas.microsoft.com/office/drawing/2014/main" id="{9A446070-771E-4F89-BFA0-1168ADCF701B}"/>
              </a:ext>
            </a:extLst>
          </p:cNvPr>
          <p:cNvPicPr>
            <a:picLocks noChangeAspect="1"/>
          </p:cNvPicPr>
          <p:nvPr/>
        </p:nvPicPr>
        <p:blipFill>
          <a:blip r:embed="rId2"/>
          <a:stretch>
            <a:fillRect/>
          </a:stretch>
        </p:blipFill>
        <p:spPr>
          <a:xfrm>
            <a:off x="7512795" y="720000"/>
            <a:ext cx="3610733" cy="5409338"/>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41777675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ED9E2D9-EE69-4775-8CE5-9EAC35AD2F2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3D75B673-1FA7-415E-8B2E-7A0550C8BDD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0E7E3-33BF-4AC4-B5F3-1FD22BC64C2B}"/>
              </a:ext>
            </a:extLst>
          </p:cNvPr>
          <p:cNvSpPr>
            <a:spLocks noGrp="1"/>
          </p:cNvSpPr>
          <p:nvPr>
            <p:ph type="title"/>
          </p:nvPr>
        </p:nvSpPr>
        <p:spPr>
          <a:xfrm>
            <a:off x="6480000" y="619200"/>
            <a:ext cx="4991961" cy="1477328"/>
          </a:xfrm>
        </p:spPr>
        <p:txBody>
          <a:bodyPr wrap="square" anchor="ctr">
            <a:normAutofit/>
          </a:bodyPr>
          <a:lstStyle/>
          <a:p>
            <a:r>
              <a:rPr lang="en-GB" dirty="0"/>
              <a:t>How to support the new beginning</a:t>
            </a:r>
          </a:p>
        </p:txBody>
      </p:sp>
      <p:pic>
        <p:nvPicPr>
          <p:cNvPr id="4" name="Picture 4" descr="A picture containing building, outdoor, floor, table&#10;&#10;Description automatically generated">
            <a:extLst>
              <a:ext uri="{FF2B5EF4-FFF2-40B4-BE49-F238E27FC236}">
                <a16:creationId xmlns:a16="http://schemas.microsoft.com/office/drawing/2014/main" id="{C52942A7-1F30-41DF-A3D0-1D88C7EABA3F}"/>
              </a:ext>
            </a:extLst>
          </p:cNvPr>
          <p:cNvPicPr>
            <a:picLocks noChangeAspect="1"/>
          </p:cNvPicPr>
          <p:nvPr/>
        </p:nvPicPr>
        <p:blipFill rotWithShape="1">
          <a:blip r:embed="rId3"/>
          <a:srcRect l="23005" r="31155"/>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24B46EA1-545C-44C2-96DF-DC5DCA84EA58}"/>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GB" sz="1900"/>
              <a:t>Envisage how the new beginning will look. Paint it, write about it, find images of it.</a:t>
            </a:r>
          </a:p>
          <a:p>
            <a:pPr>
              <a:lnSpc>
                <a:spcPct val="110000"/>
              </a:lnSpc>
            </a:pPr>
            <a:endParaRPr lang="en-GB" sz="1900"/>
          </a:p>
          <a:p>
            <a:pPr>
              <a:lnSpc>
                <a:spcPct val="110000"/>
              </a:lnSpc>
            </a:pPr>
            <a:r>
              <a:rPr lang="en-GB" sz="1900"/>
              <a:t>Plan for it.</a:t>
            </a:r>
          </a:p>
          <a:p>
            <a:pPr>
              <a:lnSpc>
                <a:spcPct val="110000"/>
              </a:lnSpc>
            </a:pPr>
            <a:r>
              <a:rPr lang="en-GB" sz="1900"/>
              <a:t>Talk about it.</a:t>
            </a:r>
          </a:p>
          <a:p>
            <a:pPr>
              <a:lnSpc>
                <a:spcPct val="110000"/>
              </a:lnSpc>
            </a:pPr>
            <a:endParaRPr lang="en-GB" sz="1900"/>
          </a:p>
          <a:p>
            <a:pPr>
              <a:lnSpc>
                <a:spcPct val="110000"/>
              </a:lnSpc>
            </a:pPr>
            <a:r>
              <a:rPr lang="en-GB" sz="1900"/>
              <a:t>Imagine the outcome.</a:t>
            </a:r>
          </a:p>
          <a:p>
            <a:pPr marL="0" indent="0">
              <a:lnSpc>
                <a:spcPct val="110000"/>
              </a:lnSpc>
              <a:buNone/>
            </a:pPr>
            <a:endParaRPr lang="en-GB" sz="1900"/>
          </a:p>
        </p:txBody>
      </p:sp>
    </p:spTree>
    <p:extLst>
      <p:ext uri="{BB962C8B-B14F-4D97-AF65-F5344CB8AC3E}">
        <p14:creationId xmlns:p14="http://schemas.microsoft.com/office/powerpoint/2010/main" val="19994181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40554-6E7D-4F87-8303-F86009B472B7}"/>
              </a:ext>
            </a:extLst>
          </p:cNvPr>
          <p:cNvSpPr>
            <a:spLocks noGrp="1"/>
          </p:cNvSpPr>
          <p:nvPr>
            <p:ph type="title"/>
          </p:nvPr>
        </p:nvSpPr>
        <p:spPr>
          <a:xfrm>
            <a:off x="720000" y="619200"/>
            <a:ext cx="3107463" cy="5510138"/>
          </a:xfrm>
        </p:spPr>
        <p:txBody>
          <a:bodyPr>
            <a:normAutofit/>
          </a:bodyPr>
          <a:lstStyle/>
          <a:p>
            <a:r>
              <a:rPr lang="en-GB" sz="3000"/>
              <a:t>The change and </a:t>
            </a:r>
            <a:r>
              <a:rPr lang="en-GB" sz="3000" err="1"/>
              <a:t>renewal..moving</a:t>
            </a:r>
            <a:r>
              <a:rPr lang="en-GB" sz="3000"/>
              <a:t> into the transition.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AF3A539E-733A-444D-AF71-A8449A282E1D}"/>
              </a:ext>
            </a:extLst>
          </p:cNvPr>
          <p:cNvGraphicFramePr>
            <a:graphicFrameLocks noGrp="1"/>
          </p:cNvGraphicFramePr>
          <p:nvPr>
            <p:ph idx="1"/>
            <p:extLst>
              <p:ext uri="{D42A27DB-BD31-4B8C-83A1-F6EECF244321}">
                <p14:modId xmlns:p14="http://schemas.microsoft.com/office/powerpoint/2010/main" val="1577248929"/>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671698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121AA6-5779-47E2-A7DE-60CE820E7458}"/>
              </a:ext>
            </a:extLst>
          </p:cNvPr>
          <p:cNvSpPr>
            <a:spLocks noGrp="1"/>
          </p:cNvSpPr>
          <p:nvPr>
            <p:ph type="title"/>
          </p:nvPr>
        </p:nvSpPr>
        <p:spPr>
          <a:xfrm>
            <a:off x="720000" y="619200"/>
            <a:ext cx="4991961" cy="1477328"/>
          </a:xfrm>
        </p:spPr>
        <p:txBody>
          <a:bodyPr wrap="square" anchor="ctr">
            <a:normAutofit/>
          </a:bodyPr>
          <a:lstStyle/>
          <a:p>
            <a:r>
              <a:rPr lang="en-GB" dirty="0"/>
              <a:t>It's not easy</a:t>
            </a:r>
          </a:p>
        </p:txBody>
      </p:sp>
      <p:sp>
        <p:nvSpPr>
          <p:cNvPr id="3" name="Content Placeholder 2">
            <a:extLst>
              <a:ext uri="{FF2B5EF4-FFF2-40B4-BE49-F238E27FC236}">
                <a16:creationId xmlns:a16="http://schemas.microsoft.com/office/drawing/2014/main" id="{D0715FEE-49CC-4568-B7BA-80D1F308D6A9}"/>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700"/>
              <a:t>Transition is hard</a:t>
            </a:r>
          </a:p>
          <a:p>
            <a:pPr>
              <a:lnSpc>
                <a:spcPct val="110000"/>
              </a:lnSpc>
            </a:pPr>
            <a:r>
              <a:rPr lang="en-GB" sz="1700"/>
              <a:t>It's a move away from the familiar, the safe.</a:t>
            </a:r>
          </a:p>
          <a:p>
            <a:pPr>
              <a:lnSpc>
                <a:spcPct val="110000"/>
              </a:lnSpc>
            </a:pPr>
            <a:r>
              <a:rPr lang="en-GB" sz="1700"/>
              <a:t>It represents a crisis; we wouldn't be moving to a different place if something hadn't needed to shift.</a:t>
            </a:r>
          </a:p>
          <a:p>
            <a:pPr>
              <a:lnSpc>
                <a:spcPct val="110000"/>
              </a:lnSpc>
            </a:pPr>
            <a:r>
              <a:rPr lang="en-GB" sz="1700"/>
              <a:t>But, supporting ourselves or our clients through to renewal can be rewarding and is needed to enable us all to grow.</a:t>
            </a:r>
          </a:p>
        </p:txBody>
      </p:sp>
      <p:pic>
        <p:nvPicPr>
          <p:cNvPr id="4" name="Picture 4" descr="A close up of a rock&#10;&#10;Description automatically generated">
            <a:extLst>
              <a:ext uri="{FF2B5EF4-FFF2-40B4-BE49-F238E27FC236}">
                <a16:creationId xmlns:a16="http://schemas.microsoft.com/office/drawing/2014/main" id="{60E01051-DB3A-4029-ADE8-8CF3E1B77D11}"/>
              </a:ext>
            </a:extLst>
          </p:cNvPr>
          <p:cNvPicPr>
            <a:picLocks noChangeAspect="1"/>
          </p:cNvPicPr>
          <p:nvPr/>
        </p:nvPicPr>
        <p:blipFill rotWithShape="1">
          <a:blip r:embed="rId2"/>
          <a:srcRect l="20726" r="13050"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11316781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3C06B-1182-445E-ACD8-988CA0C2F3E8}"/>
              </a:ext>
            </a:extLst>
          </p:cNvPr>
          <p:cNvSpPr>
            <a:spLocks noGrp="1"/>
          </p:cNvSpPr>
          <p:nvPr>
            <p:ph type="title"/>
          </p:nvPr>
        </p:nvSpPr>
        <p:spPr/>
        <p:txBody>
          <a:bodyPr/>
          <a:lstStyle/>
          <a:p>
            <a:r>
              <a:rPr lang="en-GB"/>
              <a:t>Managing Transitions: Making the Most of Change</a:t>
            </a:r>
          </a:p>
        </p:txBody>
      </p:sp>
      <p:sp>
        <p:nvSpPr>
          <p:cNvPr id="3" name="Content Placeholder 2">
            <a:extLst>
              <a:ext uri="{FF2B5EF4-FFF2-40B4-BE49-F238E27FC236}">
                <a16:creationId xmlns:a16="http://schemas.microsoft.com/office/drawing/2014/main" id="{53CF0C0F-72B1-4256-9980-C6BF27963739}"/>
              </a:ext>
            </a:extLst>
          </p:cNvPr>
          <p:cNvSpPr>
            <a:spLocks noGrp="1"/>
          </p:cNvSpPr>
          <p:nvPr>
            <p:ph idx="1"/>
          </p:nvPr>
        </p:nvSpPr>
        <p:spPr/>
        <p:txBody>
          <a:bodyPr vert="horz" lIns="0" tIns="0" rIns="0" bIns="0" rtlCol="0" anchor="t">
            <a:normAutofit/>
          </a:bodyPr>
          <a:lstStyle/>
          <a:p>
            <a:r>
              <a:rPr lang="en-US">
                <a:solidFill>
                  <a:srgbClr val="FFFFFF"/>
                </a:solidFill>
                <a:ea typeface="+mn-lt"/>
                <a:cs typeface="+mn-lt"/>
              </a:rPr>
              <a:t>Bridges, William. (2017). </a:t>
            </a:r>
            <a:r>
              <a:rPr lang="en-US" i="1">
                <a:solidFill>
                  <a:srgbClr val="FFFFFF"/>
                </a:solidFill>
                <a:ea typeface="+mn-lt"/>
                <a:cs typeface="+mn-lt"/>
              </a:rPr>
              <a:t>Managing Transitions: Making the Most of Change.</a:t>
            </a:r>
            <a:r>
              <a:rPr lang="en-US">
                <a:solidFill>
                  <a:srgbClr val="FFFFFF"/>
                </a:solidFill>
                <a:ea typeface="+mn-lt"/>
                <a:cs typeface="+mn-lt"/>
              </a:rPr>
              <a:t> 4th Edn. John Murray Press. </a:t>
            </a:r>
            <a:endParaRPr lang="en-GB">
              <a:solidFill>
                <a:srgbClr val="FFFFFF"/>
              </a:solidFill>
            </a:endParaRPr>
          </a:p>
        </p:txBody>
      </p:sp>
    </p:spTree>
    <p:extLst>
      <p:ext uri="{BB962C8B-B14F-4D97-AF65-F5344CB8AC3E}">
        <p14:creationId xmlns:p14="http://schemas.microsoft.com/office/powerpoint/2010/main" val="2445002592"/>
      </p:ext>
    </p:extLst>
  </p:cSld>
  <p:clrMapOvr>
    <a:masterClrMapping/>
  </p:clrMapOvr>
  <p:timing>
    <p:tnLst>
      <p:par>
        <p:cTn id="1" dur="indefinite" restart="never" nodeType="tmRoot"/>
      </p:par>
    </p:tnLst>
  </p:timing>
</p:sld>
</file>

<file path=ppt/theme/theme1.xml><?xml version="1.0" encoding="utf-8"?>
<a:theme xmlns:a="http://schemas.openxmlformats.org/drawingml/2006/main" name="BlobVTI">
  <a:themeElements>
    <a:clrScheme name="AnalogousFromLightSeedLeftStep">
      <a:dk1>
        <a:srgbClr val="000000"/>
      </a:dk1>
      <a:lt1>
        <a:srgbClr val="FFFFFF"/>
      </a:lt1>
      <a:dk2>
        <a:srgbClr val="243D41"/>
      </a:dk2>
      <a:lt2>
        <a:srgbClr val="EAE7E4"/>
      </a:lt2>
      <a:accent1>
        <a:srgbClr val="78A6DF"/>
      </a:accent1>
      <a:accent2>
        <a:srgbClr val="4DAFBE"/>
      </a:accent2>
      <a:accent3>
        <a:srgbClr val="5AB299"/>
      </a:accent3>
      <a:accent4>
        <a:srgbClr val="50B66F"/>
      </a:accent4>
      <a:accent5>
        <a:srgbClr val="5FB454"/>
      </a:accent5>
      <a:accent6>
        <a:srgbClr val="83B14E"/>
      </a:accent6>
      <a:hlink>
        <a:srgbClr val="997E5D"/>
      </a:hlink>
      <a:folHlink>
        <a:srgbClr val="848484"/>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67</TotalTime>
  <Words>1388</Words>
  <Application>Microsoft Office PowerPoint</Application>
  <PresentationFormat>Widescreen</PresentationFormat>
  <Paragraphs>107</Paragraphs>
  <Slides>22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Avenir Next LT Pro</vt:lpstr>
      <vt:lpstr>Calibri</vt:lpstr>
      <vt:lpstr>Rockwell Nova Light</vt:lpstr>
      <vt:lpstr>The Hand Extrablack</vt:lpstr>
      <vt:lpstr>BlobVTI</vt:lpstr>
      <vt:lpstr>Theory of Transition</vt:lpstr>
      <vt:lpstr>Theory of Transition</vt:lpstr>
      <vt:lpstr>Phase One: Ending, Losing, Letting Go</vt:lpstr>
      <vt:lpstr>Phase Two: The Neutral Zone</vt:lpstr>
      <vt:lpstr>Phase Three: The New Beginning</vt:lpstr>
      <vt:lpstr>Consider...</vt:lpstr>
      <vt:lpstr>Supporting people to let go, to end and to begin.</vt:lpstr>
      <vt:lpstr>Endings and assumptions</vt:lpstr>
      <vt:lpstr>Supporting change in self or with clients</vt:lpstr>
      <vt:lpstr>Acknowledging the loss</vt:lpstr>
      <vt:lpstr>Mark the Endings</vt:lpstr>
      <vt:lpstr>The Neutral Zone</vt:lpstr>
      <vt:lpstr>The Neutral Zone</vt:lpstr>
      <vt:lpstr>The journey through the neutral zone</vt:lpstr>
      <vt:lpstr>Metaphors</vt:lpstr>
      <vt:lpstr>Encouraging the creativity</vt:lpstr>
      <vt:lpstr>New Beginnings</vt:lpstr>
      <vt:lpstr>Nurture</vt:lpstr>
      <vt:lpstr>How to support the new beginning</vt:lpstr>
      <vt:lpstr>The change and renewal..moving into the transition.</vt:lpstr>
      <vt:lpstr>It's not easy</vt:lpstr>
      <vt:lpstr>Managing Transitions: Making the Most of Change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722</cp:revision>
  <dcterms:created xsi:type="dcterms:W3CDTF">2020-09-29T09:36:10Z</dcterms:created>
  <dcterms:modified xsi:type="dcterms:W3CDTF">2020-12-01T13:22:04Z</dcterms:modified>
</cp:coreProperties>
</file>