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59" r:id="rId4"/>
    <p:sldId id="260" r:id="rId5"/>
    <p:sldId id="261" r:id="rId6"/>
    <p:sldId id="262" r:id="rId7"/>
    <p:sldId id="263" r:id="rId8"/>
    <p:sldId id="264" r:id="rId9"/>
    <p:sldId id="265"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21554CD-98D6-52CC-0111-466BF766FA49}" v="2045" dt="2026-07-09T18:41:14.843"/>
    <p1510:client id="{F0AB2EFE-CC2A-086D-CD87-91F14FD4AA9E}" v="218" dt="2026-07-10T15:34:27.40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9760725-3511-4D3D-8D6B-52F1E6947EA0}"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92948863-3142-4F39-94F2-7D6A27729BC9}">
      <dgm:prSet/>
      <dgm:spPr/>
      <dgm:t>
        <a:bodyPr/>
        <a:lstStyle/>
        <a:p>
          <a:r>
            <a:rPr lang="en-GB"/>
            <a:t>Why LB Landscape &amp; Outdoor Decoration:</a:t>
          </a:r>
          <a:endParaRPr lang="en-US"/>
        </a:p>
      </dgm:t>
    </dgm:pt>
    <dgm:pt modelId="{0164A0AC-E6C5-4F99-9D62-0D4FDA6F6B54}" type="parTrans" cxnId="{4D9E9100-8850-4D06-B2AE-CB42AEDD3E3A}">
      <dgm:prSet/>
      <dgm:spPr/>
      <dgm:t>
        <a:bodyPr/>
        <a:lstStyle/>
        <a:p>
          <a:endParaRPr lang="en-US"/>
        </a:p>
      </dgm:t>
    </dgm:pt>
    <dgm:pt modelId="{7445B546-10AC-4858-AE51-1E4D5A830A77}" type="sibTrans" cxnId="{4D9E9100-8850-4D06-B2AE-CB42AEDD3E3A}">
      <dgm:prSet/>
      <dgm:spPr/>
      <dgm:t>
        <a:bodyPr/>
        <a:lstStyle/>
        <a:p>
          <a:endParaRPr lang="en-US"/>
        </a:p>
      </dgm:t>
    </dgm:pt>
    <dgm:pt modelId="{FEB8127D-3EB5-4A56-909D-83A194640B54}">
      <dgm:prSet/>
      <dgm:spPr/>
      <dgm:t>
        <a:bodyPr/>
        <a:lstStyle/>
        <a:p>
          <a:r>
            <a:rPr lang="en-GB"/>
            <a:t>Affordable landscaping for local customers</a:t>
          </a:r>
          <a:endParaRPr lang="en-US"/>
        </a:p>
      </dgm:t>
    </dgm:pt>
    <dgm:pt modelId="{D6A38E8D-43C6-4DFC-810C-136E7CFD48D1}" type="parTrans" cxnId="{461E74F0-A29E-4618-8417-04A68C200A06}">
      <dgm:prSet/>
      <dgm:spPr/>
      <dgm:t>
        <a:bodyPr/>
        <a:lstStyle/>
        <a:p>
          <a:endParaRPr lang="en-US"/>
        </a:p>
      </dgm:t>
    </dgm:pt>
    <dgm:pt modelId="{F216CB39-784D-4B6A-90C0-1ACF0145CC31}" type="sibTrans" cxnId="{461E74F0-A29E-4618-8417-04A68C200A06}">
      <dgm:prSet/>
      <dgm:spPr/>
      <dgm:t>
        <a:bodyPr/>
        <a:lstStyle/>
        <a:p>
          <a:endParaRPr lang="en-US"/>
        </a:p>
      </dgm:t>
    </dgm:pt>
    <dgm:pt modelId="{ACE06A7F-7F36-4C54-A0F3-0FAD735DCCEB}">
      <dgm:prSet/>
      <dgm:spPr/>
      <dgm:t>
        <a:bodyPr/>
        <a:lstStyle/>
        <a:p>
          <a:r>
            <a:rPr lang="en-GB"/>
            <a:t>Personal service from a sole trader</a:t>
          </a:r>
          <a:endParaRPr lang="en-US"/>
        </a:p>
      </dgm:t>
    </dgm:pt>
    <dgm:pt modelId="{901C00D7-A44E-4001-B163-DA4FDAE536D1}" type="parTrans" cxnId="{3D85292C-534E-4D28-B79F-E9E2C42F9470}">
      <dgm:prSet/>
      <dgm:spPr/>
      <dgm:t>
        <a:bodyPr/>
        <a:lstStyle/>
        <a:p>
          <a:endParaRPr lang="en-US"/>
        </a:p>
      </dgm:t>
    </dgm:pt>
    <dgm:pt modelId="{36CD13EB-38F7-4C87-9DFE-2B7A0A799C1C}" type="sibTrans" cxnId="{3D85292C-534E-4D28-B79F-E9E2C42F9470}">
      <dgm:prSet/>
      <dgm:spPr/>
      <dgm:t>
        <a:bodyPr/>
        <a:lstStyle/>
        <a:p>
          <a:endParaRPr lang="en-US"/>
        </a:p>
      </dgm:t>
    </dgm:pt>
    <dgm:pt modelId="{141D16D4-11EC-4E5E-B912-406F9E341E98}">
      <dgm:prSet/>
      <dgm:spPr/>
      <dgm:t>
        <a:bodyPr/>
        <a:lstStyle/>
        <a:p>
          <a:r>
            <a:rPr lang="en-GB"/>
            <a:t>Environmentally responsible approach</a:t>
          </a:r>
          <a:endParaRPr lang="en-US"/>
        </a:p>
      </dgm:t>
    </dgm:pt>
    <dgm:pt modelId="{8F51DB87-DCFD-4F4D-A1D8-7E4461DFF5D5}" type="parTrans" cxnId="{0F98DECB-5FA5-457C-BE41-60FA322A2451}">
      <dgm:prSet/>
      <dgm:spPr/>
      <dgm:t>
        <a:bodyPr/>
        <a:lstStyle/>
        <a:p>
          <a:endParaRPr lang="en-US"/>
        </a:p>
      </dgm:t>
    </dgm:pt>
    <dgm:pt modelId="{33BAC9D6-839C-48B4-8CBD-68120C93707A}" type="sibTrans" cxnId="{0F98DECB-5FA5-457C-BE41-60FA322A2451}">
      <dgm:prSet/>
      <dgm:spPr/>
      <dgm:t>
        <a:bodyPr/>
        <a:lstStyle/>
        <a:p>
          <a:endParaRPr lang="en-US"/>
        </a:p>
      </dgm:t>
    </dgm:pt>
    <dgm:pt modelId="{CB37E8F6-1F43-48E3-9509-0D74BB3DF284}">
      <dgm:prSet/>
      <dgm:spPr/>
      <dgm:t>
        <a:bodyPr/>
        <a:lstStyle/>
        <a:p>
          <a:r>
            <a:rPr lang="en-GB"/>
            <a:t>Strong use of digital marketing </a:t>
          </a:r>
          <a:endParaRPr lang="en-US"/>
        </a:p>
      </dgm:t>
    </dgm:pt>
    <dgm:pt modelId="{27C08959-47FC-4DB1-B235-51B3ED3F3D4E}" type="parTrans" cxnId="{99801D2A-6643-4002-8C18-8A79947FED95}">
      <dgm:prSet/>
      <dgm:spPr/>
      <dgm:t>
        <a:bodyPr/>
        <a:lstStyle/>
        <a:p>
          <a:endParaRPr lang="en-US"/>
        </a:p>
      </dgm:t>
    </dgm:pt>
    <dgm:pt modelId="{D0D1D25C-3536-4E7A-8D6F-9EAA6CC0D64E}" type="sibTrans" cxnId="{99801D2A-6643-4002-8C18-8A79947FED95}">
      <dgm:prSet/>
      <dgm:spPr/>
      <dgm:t>
        <a:bodyPr/>
        <a:lstStyle/>
        <a:p>
          <a:endParaRPr lang="en-US"/>
        </a:p>
      </dgm:t>
    </dgm:pt>
    <dgm:pt modelId="{FBAB1BA8-F00A-425A-9EA8-88E30D01F113}">
      <dgm:prSet/>
      <dgm:spPr/>
      <dgm:t>
        <a:bodyPr/>
        <a:lstStyle/>
        <a:p>
          <a:r>
            <a:rPr lang="en-GB"/>
            <a:t>Low start-up costs</a:t>
          </a:r>
          <a:endParaRPr lang="en-US"/>
        </a:p>
      </dgm:t>
    </dgm:pt>
    <dgm:pt modelId="{8378921C-6AD4-4259-9F42-D3B430771644}" type="parTrans" cxnId="{C70EF420-608C-4813-8E0D-AE1EC8746292}">
      <dgm:prSet/>
      <dgm:spPr/>
      <dgm:t>
        <a:bodyPr/>
        <a:lstStyle/>
        <a:p>
          <a:endParaRPr lang="en-US"/>
        </a:p>
      </dgm:t>
    </dgm:pt>
    <dgm:pt modelId="{D886FEB0-219C-4F4B-B108-FC794344BA7D}" type="sibTrans" cxnId="{C70EF420-608C-4813-8E0D-AE1EC8746292}">
      <dgm:prSet/>
      <dgm:spPr/>
      <dgm:t>
        <a:bodyPr/>
        <a:lstStyle/>
        <a:p>
          <a:endParaRPr lang="en-US"/>
        </a:p>
      </dgm:t>
    </dgm:pt>
    <dgm:pt modelId="{126DF5AF-2F08-4B9B-B440-BFFF2BCCA19C}">
      <dgm:prSet/>
      <dgm:spPr/>
      <dgm:t>
        <a:bodyPr/>
        <a:lstStyle/>
        <a:p>
          <a:r>
            <a:rPr lang="en-GB"/>
            <a:t>Good potential for future growth</a:t>
          </a:r>
          <a:endParaRPr lang="en-US"/>
        </a:p>
      </dgm:t>
    </dgm:pt>
    <dgm:pt modelId="{AD3C991E-B409-4D26-ABE0-B534EFC1F5E0}" type="parTrans" cxnId="{E796D72A-4C39-4A82-AC74-2C317A1CC1B8}">
      <dgm:prSet/>
      <dgm:spPr/>
      <dgm:t>
        <a:bodyPr/>
        <a:lstStyle/>
        <a:p>
          <a:endParaRPr lang="en-US"/>
        </a:p>
      </dgm:t>
    </dgm:pt>
    <dgm:pt modelId="{8C8C9630-0FD4-4703-BD9F-D63A3196717D}" type="sibTrans" cxnId="{E796D72A-4C39-4A82-AC74-2C317A1CC1B8}">
      <dgm:prSet/>
      <dgm:spPr/>
      <dgm:t>
        <a:bodyPr/>
        <a:lstStyle/>
        <a:p>
          <a:endParaRPr lang="en-US"/>
        </a:p>
      </dgm:t>
    </dgm:pt>
    <dgm:pt modelId="{FFD9C263-0B46-4FE2-8056-0E179778972B}" type="pres">
      <dgm:prSet presAssocID="{D9760725-3511-4D3D-8D6B-52F1E6947EA0}" presName="Name0" presStyleCnt="0">
        <dgm:presLayoutVars>
          <dgm:dir/>
          <dgm:resizeHandles val="exact"/>
        </dgm:presLayoutVars>
      </dgm:prSet>
      <dgm:spPr/>
    </dgm:pt>
    <dgm:pt modelId="{A689B63E-231E-4614-9158-B8FF514CD86F}" type="pres">
      <dgm:prSet presAssocID="{92948863-3142-4F39-94F2-7D6A27729BC9}" presName="node" presStyleLbl="node1" presStyleIdx="0" presStyleCnt="7">
        <dgm:presLayoutVars>
          <dgm:bulletEnabled val="1"/>
        </dgm:presLayoutVars>
      </dgm:prSet>
      <dgm:spPr/>
    </dgm:pt>
    <dgm:pt modelId="{E8215369-C0D6-41BC-922C-47704FCD2684}" type="pres">
      <dgm:prSet presAssocID="{7445B546-10AC-4858-AE51-1E4D5A830A77}" presName="sibTrans" presStyleLbl="sibTrans1D1" presStyleIdx="0" presStyleCnt="6"/>
      <dgm:spPr/>
    </dgm:pt>
    <dgm:pt modelId="{F276C09E-A7DF-446F-8BCE-0203F4B49307}" type="pres">
      <dgm:prSet presAssocID="{7445B546-10AC-4858-AE51-1E4D5A830A77}" presName="connectorText" presStyleLbl="sibTrans1D1" presStyleIdx="0" presStyleCnt="6"/>
      <dgm:spPr/>
    </dgm:pt>
    <dgm:pt modelId="{E35EE160-3F0C-42CC-BA4A-1A650805D1F8}" type="pres">
      <dgm:prSet presAssocID="{FEB8127D-3EB5-4A56-909D-83A194640B54}" presName="node" presStyleLbl="node1" presStyleIdx="1" presStyleCnt="7">
        <dgm:presLayoutVars>
          <dgm:bulletEnabled val="1"/>
        </dgm:presLayoutVars>
      </dgm:prSet>
      <dgm:spPr/>
    </dgm:pt>
    <dgm:pt modelId="{94AC5AFB-1264-44A2-940A-4D5A4C902143}" type="pres">
      <dgm:prSet presAssocID="{F216CB39-784D-4B6A-90C0-1ACF0145CC31}" presName="sibTrans" presStyleLbl="sibTrans1D1" presStyleIdx="1" presStyleCnt="6"/>
      <dgm:spPr/>
    </dgm:pt>
    <dgm:pt modelId="{AEAC57FF-A6F5-4698-8919-D76A58E3CC9E}" type="pres">
      <dgm:prSet presAssocID="{F216CB39-784D-4B6A-90C0-1ACF0145CC31}" presName="connectorText" presStyleLbl="sibTrans1D1" presStyleIdx="1" presStyleCnt="6"/>
      <dgm:spPr/>
    </dgm:pt>
    <dgm:pt modelId="{A5706D1F-3A4F-43B3-929F-45A9D4E9050B}" type="pres">
      <dgm:prSet presAssocID="{ACE06A7F-7F36-4C54-A0F3-0FAD735DCCEB}" presName="node" presStyleLbl="node1" presStyleIdx="2" presStyleCnt="7">
        <dgm:presLayoutVars>
          <dgm:bulletEnabled val="1"/>
        </dgm:presLayoutVars>
      </dgm:prSet>
      <dgm:spPr/>
    </dgm:pt>
    <dgm:pt modelId="{7C8E235C-590D-42B6-8D0C-A9EE5B4D0280}" type="pres">
      <dgm:prSet presAssocID="{36CD13EB-38F7-4C87-9DFE-2B7A0A799C1C}" presName="sibTrans" presStyleLbl="sibTrans1D1" presStyleIdx="2" presStyleCnt="6"/>
      <dgm:spPr/>
    </dgm:pt>
    <dgm:pt modelId="{76BC718F-CBF3-44E5-81A2-3C88850397C6}" type="pres">
      <dgm:prSet presAssocID="{36CD13EB-38F7-4C87-9DFE-2B7A0A799C1C}" presName="connectorText" presStyleLbl="sibTrans1D1" presStyleIdx="2" presStyleCnt="6"/>
      <dgm:spPr/>
    </dgm:pt>
    <dgm:pt modelId="{FECC26AC-4975-4513-B712-56D1FE12A0DB}" type="pres">
      <dgm:prSet presAssocID="{141D16D4-11EC-4E5E-B912-406F9E341E98}" presName="node" presStyleLbl="node1" presStyleIdx="3" presStyleCnt="7">
        <dgm:presLayoutVars>
          <dgm:bulletEnabled val="1"/>
        </dgm:presLayoutVars>
      </dgm:prSet>
      <dgm:spPr/>
    </dgm:pt>
    <dgm:pt modelId="{4DC2B6AE-A1C0-4760-ABF9-ADBAB43D62B6}" type="pres">
      <dgm:prSet presAssocID="{33BAC9D6-839C-48B4-8CBD-68120C93707A}" presName="sibTrans" presStyleLbl="sibTrans1D1" presStyleIdx="3" presStyleCnt="6"/>
      <dgm:spPr/>
    </dgm:pt>
    <dgm:pt modelId="{7E61DCEC-135A-469C-9D7C-3D596CF119F3}" type="pres">
      <dgm:prSet presAssocID="{33BAC9D6-839C-48B4-8CBD-68120C93707A}" presName="connectorText" presStyleLbl="sibTrans1D1" presStyleIdx="3" presStyleCnt="6"/>
      <dgm:spPr/>
    </dgm:pt>
    <dgm:pt modelId="{1C16D436-ECA9-409D-94F1-EE2E82B36AB7}" type="pres">
      <dgm:prSet presAssocID="{CB37E8F6-1F43-48E3-9509-0D74BB3DF284}" presName="node" presStyleLbl="node1" presStyleIdx="4" presStyleCnt="7">
        <dgm:presLayoutVars>
          <dgm:bulletEnabled val="1"/>
        </dgm:presLayoutVars>
      </dgm:prSet>
      <dgm:spPr/>
    </dgm:pt>
    <dgm:pt modelId="{0CAB6510-8162-43E9-976A-AB8E0A23E2F9}" type="pres">
      <dgm:prSet presAssocID="{D0D1D25C-3536-4E7A-8D6F-9EAA6CC0D64E}" presName="sibTrans" presStyleLbl="sibTrans1D1" presStyleIdx="4" presStyleCnt="6"/>
      <dgm:spPr/>
    </dgm:pt>
    <dgm:pt modelId="{65198A91-F71C-4774-92E8-1B6B8053DAF6}" type="pres">
      <dgm:prSet presAssocID="{D0D1D25C-3536-4E7A-8D6F-9EAA6CC0D64E}" presName="connectorText" presStyleLbl="sibTrans1D1" presStyleIdx="4" presStyleCnt="6"/>
      <dgm:spPr/>
    </dgm:pt>
    <dgm:pt modelId="{D0765F66-A7A7-429C-A98E-2A7A28662910}" type="pres">
      <dgm:prSet presAssocID="{FBAB1BA8-F00A-425A-9EA8-88E30D01F113}" presName="node" presStyleLbl="node1" presStyleIdx="5" presStyleCnt="7">
        <dgm:presLayoutVars>
          <dgm:bulletEnabled val="1"/>
        </dgm:presLayoutVars>
      </dgm:prSet>
      <dgm:spPr/>
    </dgm:pt>
    <dgm:pt modelId="{5FEBD73F-9931-43C1-B39F-9DE2389FD2C6}" type="pres">
      <dgm:prSet presAssocID="{D886FEB0-219C-4F4B-B108-FC794344BA7D}" presName="sibTrans" presStyleLbl="sibTrans1D1" presStyleIdx="5" presStyleCnt="6"/>
      <dgm:spPr/>
    </dgm:pt>
    <dgm:pt modelId="{18EBFF8D-E89A-4648-B612-AD442A26FE41}" type="pres">
      <dgm:prSet presAssocID="{D886FEB0-219C-4F4B-B108-FC794344BA7D}" presName="connectorText" presStyleLbl="sibTrans1D1" presStyleIdx="5" presStyleCnt="6"/>
      <dgm:spPr/>
    </dgm:pt>
    <dgm:pt modelId="{9CB7E727-73C6-4C6D-A1EE-4BD6CD3994A8}" type="pres">
      <dgm:prSet presAssocID="{126DF5AF-2F08-4B9B-B440-BFFF2BCCA19C}" presName="node" presStyleLbl="node1" presStyleIdx="6" presStyleCnt="7">
        <dgm:presLayoutVars>
          <dgm:bulletEnabled val="1"/>
        </dgm:presLayoutVars>
      </dgm:prSet>
      <dgm:spPr/>
    </dgm:pt>
  </dgm:ptLst>
  <dgm:cxnLst>
    <dgm:cxn modelId="{4D9E9100-8850-4D06-B2AE-CB42AEDD3E3A}" srcId="{D9760725-3511-4D3D-8D6B-52F1E6947EA0}" destId="{92948863-3142-4F39-94F2-7D6A27729BC9}" srcOrd="0" destOrd="0" parTransId="{0164A0AC-E6C5-4F99-9D62-0D4FDA6F6B54}" sibTransId="{7445B546-10AC-4858-AE51-1E4D5A830A77}"/>
    <dgm:cxn modelId="{563CF206-1709-4934-A9BC-7E041704F7A5}" type="presOf" srcId="{ACE06A7F-7F36-4C54-A0F3-0FAD735DCCEB}" destId="{A5706D1F-3A4F-43B3-929F-45A9D4E9050B}" srcOrd="0" destOrd="0" presId="urn:microsoft.com/office/officeart/2016/7/layout/RepeatingBendingProcessNew"/>
    <dgm:cxn modelId="{A9CEE80A-8D08-487A-8D3A-F6EDFB5CAD48}" type="presOf" srcId="{92948863-3142-4F39-94F2-7D6A27729BC9}" destId="{A689B63E-231E-4614-9158-B8FF514CD86F}" srcOrd="0" destOrd="0" presId="urn:microsoft.com/office/officeart/2016/7/layout/RepeatingBendingProcessNew"/>
    <dgm:cxn modelId="{D44CA00E-9018-48D0-9A27-19A09681BE13}" type="presOf" srcId="{F216CB39-784D-4B6A-90C0-1ACF0145CC31}" destId="{AEAC57FF-A6F5-4698-8919-D76A58E3CC9E}" srcOrd="1" destOrd="0" presId="urn:microsoft.com/office/officeart/2016/7/layout/RepeatingBendingProcessNew"/>
    <dgm:cxn modelId="{1EC79516-8EAA-407C-ADA3-09AB7730E822}" type="presOf" srcId="{D886FEB0-219C-4F4B-B108-FC794344BA7D}" destId="{18EBFF8D-E89A-4648-B612-AD442A26FE41}" srcOrd="1" destOrd="0" presId="urn:microsoft.com/office/officeart/2016/7/layout/RepeatingBendingProcessNew"/>
    <dgm:cxn modelId="{C70EF420-608C-4813-8E0D-AE1EC8746292}" srcId="{D9760725-3511-4D3D-8D6B-52F1E6947EA0}" destId="{FBAB1BA8-F00A-425A-9EA8-88E30D01F113}" srcOrd="5" destOrd="0" parTransId="{8378921C-6AD4-4259-9F42-D3B430771644}" sibTransId="{D886FEB0-219C-4F4B-B108-FC794344BA7D}"/>
    <dgm:cxn modelId="{092BEF27-EBB1-413A-B748-FD2835D30439}" type="presOf" srcId="{D886FEB0-219C-4F4B-B108-FC794344BA7D}" destId="{5FEBD73F-9931-43C1-B39F-9DE2389FD2C6}" srcOrd="0" destOrd="0" presId="urn:microsoft.com/office/officeart/2016/7/layout/RepeatingBendingProcessNew"/>
    <dgm:cxn modelId="{99801D2A-6643-4002-8C18-8A79947FED95}" srcId="{D9760725-3511-4D3D-8D6B-52F1E6947EA0}" destId="{CB37E8F6-1F43-48E3-9509-0D74BB3DF284}" srcOrd="4" destOrd="0" parTransId="{27C08959-47FC-4DB1-B235-51B3ED3F3D4E}" sibTransId="{D0D1D25C-3536-4E7A-8D6F-9EAA6CC0D64E}"/>
    <dgm:cxn modelId="{E796D72A-4C39-4A82-AC74-2C317A1CC1B8}" srcId="{D9760725-3511-4D3D-8D6B-52F1E6947EA0}" destId="{126DF5AF-2F08-4B9B-B440-BFFF2BCCA19C}" srcOrd="6" destOrd="0" parTransId="{AD3C991E-B409-4D26-ABE0-B534EFC1F5E0}" sibTransId="{8C8C9630-0FD4-4703-BD9F-D63A3196717D}"/>
    <dgm:cxn modelId="{3D85292C-534E-4D28-B79F-E9E2C42F9470}" srcId="{D9760725-3511-4D3D-8D6B-52F1E6947EA0}" destId="{ACE06A7F-7F36-4C54-A0F3-0FAD735DCCEB}" srcOrd="2" destOrd="0" parTransId="{901C00D7-A44E-4001-B163-DA4FDAE536D1}" sibTransId="{36CD13EB-38F7-4C87-9DFE-2B7A0A799C1C}"/>
    <dgm:cxn modelId="{613DA62E-233F-4BA9-AACD-AC078FAAD249}" type="presOf" srcId="{141D16D4-11EC-4E5E-B912-406F9E341E98}" destId="{FECC26AC-4975-4513-B712-56D1FE12A0DB}" srcOrd="0" destOrd="0" presId="urn:microsoft.com/office/officeart/2016/7/layout/RepeatingBendingProcessNew"/>
    <dgm:cxn modelId="{DAB60936-8244-4027-BDD0-C17AC320D1C6}" type="presOf" srcId="{D0D1D25C-3536-4E7A-8D6F-9EAA6CC0D64E}" destId="{0CAB6510-8162-43E9-976A-AB8E0A23E2F9}" srcOrd="0" destOrd="0" presId="urn:microsoft.com/office/officeart/2016/7/layout/RepeatingBendingProcessNew"/>
    <dgm:cxn modelId="{091C0B4B-13E8-4642-9DB8-CB6FCBE9AA71}" type="presOf" srcId="{33BAC9D6-839C-48B4-8CBD-68120C93707A}" destId="{4DC2B6AE-A1C0-4760-ABF9-ADBAB43D62B6}" srcOrd="0" destOrd="0" presId="urn:microsoft.com/office/officeart/2016/7/layout/RepeatingBendingProcessNew"/>
    <dgm:cxn modelId="{7A23884C-2600-4CF4-A5C0-F928B8370AA4}" type="presOf" srcId="{CB37E8F6-1F43-48E3-9509-0D74BB3DF284}" destId="{1C16D436-ECA9-409D-94F1-EE2E82B36AB7}" srcOrd="0" destOrd="0" presId="urn:microsoft.com/office/officeart/2016/7/layout/RepeatingBendingProcessNew"/>
    <dgm:cxn modelId="{DCBD4373-8F12-4B69-A09F-48319722CCEB}" type="presOf" srcId="{FEB8127D-3EB5-4A56-909D-83A194640B54}" destId="{E35EE160-3F0C-42CC-BA4A-1A650805D1F8}" srcOrd="0" destOrd="0" presId="urn:microsoft.com/office/officeart/2016/7/layout/RepeatingBendingProcessNew"/>
    <dgm:cxn modelId="{10FEC278-2341-4A7A-8F28-31DEDC9D1E76}" type="presOf" srcId="{7445B546-10AC-4858-AE51-1E4D5A830A77}" destId="{F276C09E-A7DF-446F-8BCE-0203F4B49307}" srcOrd="1" destOrd="0" presId="urn:microsoft.com/office/officeart/2016/7/layout/RepeatingBendingProcessNew"/>
    <dgm:cxn modelId="{B553277A-CCC3-44A3-A0DC-EAE767368331}" type="presOf" srcId="{D9760725-3511-4D3D-8D6B-52F1E6947EA0}" destId="{FFD9C263-0B46-4FE2-8056-0E179778972B}" srcOrd="0" destOrd="0" presId="urn:microsoft.com/office/officeart/2016/7/layout/RepeatingBendingProcessNew"/>
    <dgm:cxn modelId="{757E9B8B-7102-42A4-86A6-434C7E121FB0}" type="presOf" srcId="{36CD13EB-38F7-4C87-9DFE-2B7A0A799C1C}" destId="{76BC718F-CBF3-44E5-81A2-3C88850397C6}" srcOrd="1" destOrd="0" presId="urn:microsoft.com/office/officeart/2016/7/layout/RepeatingBendingProcessNew"/>
    <dgm:cxn modelId="{56A248B0-A533-4916-B62B-9F7E5FD7E6A9}" type="presOf" srcId="{36CD13EB-38F7-4C87-9DFE-2B7A0A799C1C}" destId="{7C8E235C-590D-42B6-8D0C-A9EE5B4D0280}" srcOrd="0" destOrd="0" presId="urn:microsoft.com/office/officeart/2016/7/layout/RepeatingBendingProcessNew"/>
    <dgm:cxn modelId="{0C9678C0-78B7-4955-B2BF-817643CE36C6}" type="presOf" srcId="{FBAB1BA8-F00A-425A-9EA8-88E30D01F113}" destId="{D0765F66-A7A7-429C-A98E-2A7A28662910}" srcOrd="0" destOrd="0" presId="urn:microsoft.com/office/officeart/2016/7/layout/RepeatingBendingProcessNew"/>
    <dgm:cxn modelId="{0F98DECB-5FA5-457C-BE41-60FA322A2451}" srcId="{D9760725-3511-4D3D-8D6B-52F1E6947EA0}" destId="{141D16D4-11EC-4E5E-B912-406F9E341E98}" srcOrd="3" destOrd="0" parTransId="{8F51DB87-DCFD-4F4D-A1D8-7E4461DFF5D5}" sibTransId="{33BAC9D6-839C-48B4-8CBD-68120C93707A}"/>
    <dgm:cxn modelId="{5E8472D7-3A8E-472E-AAD7-E65EB2E3F50B}" type="presOf" srcId="{7445B546-10AC-4858-AE51-1E4D5A830A77}" destId="{E8215369-C0D6-41BC-922C-47704FCD2684}" srcOrd="0" destOrd="0" presId="urn:microsoft.com/office/officeart/2016/7/layout/RepeatingBendingProcessNew"/>
    <dgm:cxn modelId="{B590F9DF-7E7B-4BDE-8B1A-EA6CDAE51DB9}" type="presOf" srcId="{F216CB39-784D-4B6A-90C0-1ACF0145CC31}" destId="{94AC5AFB-1264-44A2-940A-4D5A4C902143}" srcOrd="0" destOrd="0" presId="urn:microsoft.com/office/officeart/2016/7/layout/RepeatingBendingProcessNew"/>
    <dgm:cxn modelId="{40B2FEEC-AD66-4CDD-98BC-F93E5FF0244B}" type="presOf" srcId="{126DF5AF-2F08-4B9B-B440-BFFF2BCCA19C}" destId="{9CB7E727-73C6-4C6D-A1EE-4BD6CD3994A8}" srcOrd="0" destOrd="0" presId="urn:microsoft.com/office/officeart/2016/7/layout/RepeatingBendingProcessNew"/>
    <dgm:cxn modelId="{1BFBDDED-41A1-4B41-AF2B-4B097B4A415F}" type="presOf" srcId="{D0D1D25C-3536-4E7A-8D6F-9EAA6CC0D64E}" destId="{65198A91-F71C-4774-92E8-1B6B8053DAF6}" srcOrd="1" destOrd="0" presId="urn:microsoft.com/office/officeart/2016/7/layout/RepeatingBendingProcessNew"/>
    <dgm:cxn modelId="{461E74F0-A29E-4618-8417-04A68C200A06}" srcId="{D9760725-3511-4D3D-8D6B-52F1E6947EA0}" destId="{FEB8127D-3EB5-4A56-909D-83A194640B54}" srcOrd="1" destOrd="0" parTransId="{D6A38E8D-43C6-4DFC-810C-136E7CFD48D1}" sibTransId="{F216CB39-784D-4B6A-90C0-1ACF0145CC31}"/>
    <dgm:cxn modelId="{24E589F0-DD53-404A-B9FC-B3E3DB87D4AA}" type="presOf" srcId="{33BAC9D6-839C-48B4-8CBD-68120C93707A}" destId="{7E61DCEC-135A-469C-9D7C-3D596CF119F3}" srcOrd="1" destOrd="0" presId="urn:microsoft.com/office/officeart/2016/7/layout/RepeatingBendingProcessNew"/>
    <dgm:cxn modelId="{E8E9A2D0-2835-48D5-AC44-082050DC37FF}" type="presParOf" srcId="{FFD9C263-0B46-4FE2-8056-0E179778972B}" destId="{A689B63E-231E-4614-9158-B8FF514CD86F}" srcOrd="0" destOrd="0" presId="urn:microsoft.com/office/officeart/2016/7/layout/RepeatingBendingProcessNew"/>
    <dgm:cxn modelId="{96A26133-CF2F-4C5F-95A4-1F0D3FC80DBE}" type="presParOf" srcId="{FFD9C263-0B46-4FE2-8056-0E179778972B}" destId="{E8215369-C0D6-41BC-922C-47704FCD2684}" srcOrd="1" destOrd="0" presId="urn:microsoft.com/office/officeart/2016/7/layout/RepeatingBendingProcessNew"/>
    <dgm:cxn modelId="{C652ED31-8D1D-4CAA-8188-6D6C4CFA3EF4}" type="presParOf" srcId="{E8215369-C0D6-41BC-922C-47704FCD2684}" destId="{F276C09E-A7DF-446F-8BCE-0203F4B49307}" srcOrd="0" destOrd="0" presId="urn:microsoft.com/office/officeart/2016/7/layout/RepeatingBendingProcessNew"/>
    <dgm:cxn modelId="{A4872E26-DDF7-41C4-BFB1-95066405E045}" type="presParOf" srcId="{FFD9C263-0B46-4FE2-8056-0E179778972B}" destId="{E35EE160-3F0C-42CC-BA4A-1A650805D1F8}" srcOrd="2" destOrd="0" presId="urn:microsoft.com/office/officeart/2016/7/layout/RepeatingBendingProcessNew"/>
    <dgm:cxn modelId="{CEAD451D-EB92-41FC-B032-84FDE5899975}" type="presParOf" srcId="{FFD9C263-0B46-4FE2-8056-0E179778972B}" destId="{94AC5AFB-1264-44A2-940A-4D5A4C902143}" srcOrd="3" destOrd="0" presId="urn:microsoft.com/office/officeart/2016/7/layout/RepeatingBendingProcessNew"/>
    <dgm:cxn modelId="{98355F1A-16DD-490D-91E8-8AD9FE70CCDA}" type="presParOf" srcId="{94AC5AFB-1264-44A2-940A-4D5A4C902143}" destId="{AEAC57FF-A6F5-4698-8919-D76A58E3CC9E}" srcOrd="0" destOrd="0" presId="urn:microsoft.com/office/officeart/2016/7/layout/RepeatingBendingProcessNew"/>
    <dgm:cxn modelId="{386BB1AE-9BE2-4565-9101-0BB56F8EF908}" type="presParOf" srcId="{FFD9C263-0B46-4FE2-8056-0E179778972B}" destId="{A5706D1F-3A4F-43B3-929F-45A9D4E9050B}" srcOrd="4" destOrd="0" presId="urn:microsoft.com/office/officeart/2016/7/layout/RepeatingBendingProcessNew"/>
    <dgm:cxn modelId="{88E3E5E0-DB3B-469B-8726-35BD4E67D74A}" type="presParOf" srcId="{FFD9C263-0B46-4FE2-8056-0E179778972B}" destId="{7C8E235C-590D-42B6-8D0C-A9EE5B4D0280}" srcOrd="5" destOrd="0" presId="urn:microsoft.com/office/officeart/2016/7/layout/RepeatingBendingProcessNew"/>
    <dgm:cxn modelId="{B9532A12-70BB-40D1-8BCF-031E1F586AD5}" type="presParOf" srcId="{7C8E235C-590D-42B6-8D0C-A9EE5B4D0280}" destId="{76BC718F-CBF3-44E5-81A2-3C88850397C6}" srcOrd="0" destOrd="0" presId="urn:microsoft.com/office/officeart/2016/7/layout/RepeatingBendingProcessNew"/>
    <dgm:cxn modelId="{A4C26901-F83C-458E-9156-27C7AD9C3AF9}" type="presParOf" srcId="{FFD9C263-0B46-4FE2-8056-0E179778972B}" destId="{FECC26AC-4975-4513-B712-56D1FE12A0DB}" srcOrd="6" destOrd="0" presId="urn:microsoft.com/office/officeart/2016/7/layout/RepeatingBendingProcessNew"/>
    <dgm:cxn modelId="{152E346B-41FB-4460-84BA-717C8283ED7E}" type="presParOf" srcId="{FFD9C263-0B46-4FE2-8056-0E179778972B}" destId="{4DC2B6AE-A1C0-4760-ABF9-ADBAB43D62B6}" srcOrd="7" destOrd="0" presId="urn:microsoft.com/office/officeart/2016/7/layout/RepeatingBendingProcessNew"/>
    <dgm:cxn modelId="{77ED629D-A8F9-43EF-B1F7-557EF7CB0199}" type="presParOf" srcId="{4DC2B6AE-A1C0-4760-ABF9-ADBAB43D62B6}" destId="{7E61DCEC-135A-469C-9D7C-3D596CF119F3}" srcOrd="0" destOrd="0" presId="urn:microsoft.com/office/officeart/2016/7/layout/RepeatingBendingProcessNew"/>
    <dgm:cxn modelId="{93576A6B-7711-4CB5-A659-ACEA509556B9}" type="presParOf" srcId="{FFD9C263-0B46-4FE2-8056-0E179778972B}" destId="{1C16D436-ECA9-409D-94F1-EE2E82B36AB7}" srcOrd="8" destOrd="0" presId="urn:microsoft.com/office/officeart/2016/7/layout/RepeatingBendingProcessNew"/>
    <dgm:cxn modelId="{8A4A0350-DD7D-4F51-B5AD-7AF91C2B2E14}" type="presParOf" srcId="{FFD9C263-0B46-4FE2-8056-0E179778972B}" destId="{0CAB6510-8162-43E9-976A-AB8E0A23E2F9}" srcOrd="9" destOrd="0" presId="urn:microsoft.com/office/officeart/2016/7/layout/RepeatingBendingProcessNew"/>
    <dgm:cxn modelId="{5EB1E002-5D0E-4471-8B21-E6C2A8977B52}" type="presParOf" srcId="{0CAB6510-8162-43E9-976A-AB8E0A23E2F9}" destId="{65198A91-F71C-4774-92E8-1B6B8053DAF6}" srcOrd="0" destOrd="0" presId="urn:microsoft.com/office/officeart/2016/7/layout/RepeatingBendingProcessNew"/>
    <dgm:cxn modelId="{74736E6D-03CA-40E0-BA87-2C99D27E5F6D}" type="presParOf" srcId="{FFD9C263-0B46-4FE2-8056-0E179778972B}" destId="{D0765F66-A7A7-429C-A98E-2A7A28662910}" srcOrd="10" destOrd="0" presId="urn:microsoft.com/office/officeart/2016/7/layout/RepeatingBendingProcessNew"/>
    <dgm:cxn modelId="{A64EE209-17D2-4863-AE2C-38C194E7AAB0}" type="presParOf" srcId="{FFD9C263-0B46-4FE2-8056-0E179778972B}" destId="{5FEBD73F-9931-43C1-B39F-9DE2389FD2C6}" srcOrd="11" destOrd="0" presId="urn:microsoft.com/office/officeart/2016/7/layout/RepeatingBendingProcessNew"/>
    <dgm:cxn modelId="{710E4F49-B7EA-4012-98AC-7DB3633E5FA4}" type="presParOf" srcId="{5FEBD73F-9931-43C1-B39F-9DE2389FD2C6}" destId="{18EBFF8D-E89A-4648-B612-AD442A26FE41}" srcOrd="0" destOrd="0" presId="urn:microsoft.com/office/officeart/2016/7/layout/RepeatingBendingProcessNew"/>
    <dgm:cxn modelId="{08D3FD65-9CBC-4FDF-A1C4-DA4DCB58BB60}" type="presParOf" srcId="{FFD9C263-0B46-4FE2-8056-0E179778972B}" destId="{9CB7E727-73C6-4C6D-A1EE-4BD6CD3994A8}" srcOrd="12" destOrd="0" presId="urn:microsoft.com/office/officeart/2016/7/layout/RepeatingBendingProcessNew"/>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215369-C0D6-41BC-922C-47704FCD2684}">
      <dsp:nvSpPr>
        <dsp:cNvPr id="0" name=""/>
        <dsp:cNvSpPr/>
      </dsp:nvSpPr>
      <dsp:spPr>
        <a:xfrm>
          <a:off x="1909632" y="421117"/>
          <a:ext cx="326648" cy="91440"/>
        </a:xfrm>
        <a:custGeom>
          <a:avLst/>
          <a:gdLst/>
          <a:ahLst/>
          <a:cxnLst/>
          <a:rect l="0" t="0" r="0" b="0"/>
          <a:pathLst>
            <a:path>
              <a:moveTo>
                <a:pt x="0" y="45720"/>
              </a:moveTo>
              <a:lnTo>
                <a:pt x="326648"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064025" y="465050"/>
        <a:ext cx="17862" cy="3572"/>
      </dsp:txXfrm>
    </dsp:sp>
    <dsp:sp modelId="{A689B63E-231E-4614-9158-B8FF514CD86F}">
      <dsp:nvSpPr>
        <dsp:cNvPr id="0" name=""/>
        <dsp:cNvSpPr/>
      </dsp:nvSpPr>
      <dsp:spPr>
        <a:xfrm>
          <a:off x="358177" y="860"/>
          <a:ext cx="1553255" cy="93195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111" tIns="79892" rIns="76111" bIns="79892" numCol="1" spcCol="1270" anchor="ctr" anchorCtr="0">
          <a:noAutofit/>
        </a:bodyPr>
        <a:lstStyle/>
        <a:p>
          <a:pPr marL="0" lvl="0" indent="0" algn="ctr" defTabSz="577850">
            <a:lnSpc>
              <a:spcPct val="90000"/>
            </a:lnSpc>
            <a:spcBef>
              <a:spcPct val="0"/>
            </a:spcBef>
            <a:spcAft>
              <a:spcPct val="35000"/>
            </a:spcAft>
            <a:buNone/>
          </a:pPr>
          <a:r>
            <a:rPr lang="en-GB" sz="1300" kern="1200"/>
            <a:t>Why LB Landscape &amp; Outdoor Decoration:</a:t>
          </a:r>
          <a:endParaRPr lang="en-US" sz="1300" kern="1200"/>
        </a:p>
      </dsp:txBody>
      <dsp:txXfrm>
        <a:off x="358177" y="860"/>
        <a:ext cx="1553255" cy="931953"/>
      </dsp:txXfrm>
    </dsp:sp>
    <dsp:sp modelId="{94AC5AFB-1264-44A2-940A-4D5A4C902143}">
      <dsp:nvSpPr>
        <dsp:cNvPr id="0" name=""/>
        <dsp:cNvSpPr/>
      </dsp:nvSpPr>
      <dsp:spPr>
        <a:xfrm>
          <a:off x="1134805" y="931013"/>
          <a:ext cx="1910503" cy="326648"/>
        </a:xfrm>
        <a:custGeom>
          <a:avLst/>
          <a:gdLst/>
          <a:ahLst/>
          <a:cxnLst/>
          <a:rect l="0" t="0" r="0" b="0"/>
          <a:pathLst>
            <a:path>
              <a:moveTo>
                <a:pt x="1910503" y="0"/>
              </a:moveTo>
              <a:lnTo>
                <a:pt x="1910503" y="180424"/>
              </a:lnTo>
              <a:lnTo>
                <a:pt x="0" y="180424"/>
              </a:lnTo>
              <a:lnTo>
                <a:pt x="0" y="326648"/>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041466" y="1092551"/>
        <a:ext cx="97180" cy="3572"/>
      </dsp:txXfrm>
    </dsp:sp>
    <dsp:sp modelId="{E35EE160-3F0C-42CC-BA4A-1A650805D1F8}">
      <dsp:nvSpPr>
        <dsp:cNvPr id="0" name=""/>
        <dsp:cNvSpPr/>
      </dsp:nvSpPr>
      <dsp:spPr>
        <a:xfrm>
          <a:off x="2268681" y="860"/>
          <a:ext cx="1553255" cy="93195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111" tIns="79892" rIns="76111" bIns="79892" numCol="1" spcCol="1270" anchor="ctr" anchorCtr="0">
          <a:noAutofit/>
        </a:bodyPr>
        <a:lstStyle/>
        <a:p>
          <a:pPr marL="0" lvl="0" indent="0" algn="ctr" defTabSz="577850">
            <a:lnSpc>
              <a:spcPct val="90000"/>
            </a:lnSpc>
            <a:spcBef>
              <a:spcPct val="0"/>
            </a:spcBef>
            <a:spcAft>
              <a:spcPct val="35000"/>
            </a:spcAft>
            <a:buNone/>
          </a:pPr>
          <a:r>
            <a:rPr lang="en-GB" sz="1300" kern="1200"/>
            <a:t>Affordable landscaping for local customers</a:t>
          </a:r>
          <a:endParaRPr lang="en-US" sz="1300" kern="1200"/>
        </a:p>
      </dsp:txBody>
      <dsp:txXfrm>
        <a:off x="2268681" y="860"/>
        <a:ext cx="1553255" cy="931953"/>
      </dsp:txXfrm>
    </dsp:sp>
    <dsp:sp modelId="{7C8E235C-590D-42B6-8D0C-A9EE5B4D0280}">
      <dsp:nvSpPr>
        <dsp:cNvPr id="0" name=""/>
        <dsp:cNvSpPr/>
      </dsp:nvSpPr>
      <dsp:spPr>
        <a:xfrm>
          <a:off x="1909632" y="1710319"/>
          <a:ext cx="326648" cy="91440"/>
        </a:xfrm>
        <a:custGeom>
          <a:avLst/>
          <a:gdLst/>
          <a:ahLst/>
          <a:cxnLst/>
          <a:rect l="0" t="0" r="0" b="0"/>
          <a:pathLst>
            <a:path>
              <a:moveTo>
                <a:pt x="0" y="45720"/>
              </a:moveTo>
              <a:lnTo>
                <a:pt x="326648"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064025" y="1754252"/>
        <a:ext cx="17862" cy="3572"/>
      </dsp:txXfrm>
    </dsp:sp>
    <dsp:sp modelId="{A5706D1F-3A4F-43B3-929F-45A9D4E9050B}">
      <dsp:nvSpPr>
        <dsp:cNvPr id="0" name=""/>
        <dsp:cNvSpPr/>
      </dsp:nvSpPr>
      <dsp:spPr>
        <a:xfrm>
          <a:off x="358177" y="1290062"/>
          <a:ext cx="1553255" cy="93195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111" tIns="79892" rIns="76111" bIns="79892" numCol="1" spcCol="1270" anchor="ctr" anchorCtr="0">
          <a:noAutofit/>
        </a:bodyPr>
        <a:lstStyle/>
        <a:p>
          <a:pPr marL="0" lvl="0" indent="0" algn="ctr" defTabSz="577850">
            <a:lnSpc>
              <a:spcPct val="90000"/>
            </a:lnSpc>
            <a:spcBef>
              <a:spcPct val="0"/>
            </a:spcBef>
            <a:spcAft>
              <a:spcPct val="35000"/>
            </a:spcAft>
            <a:buNone/>
          </a:pPr>
          <a:r>
            <a:rPr lang="en-GB" sz="1300" kern="1200"/>
            <a:t>Personal service from a sole trader</a:t>
          </a:r>
          <a:endParaRPr lang="en-US" sz="1300" kern="1200"/>
        </a:p>
      </dsp:txBody>
      <dsp:txXfrm>
        <a:off x="358177" y="1290062"/>
        <a:ext cx="1553255" cy="931953"/>
      </dsp:txXfrm>
    </dsp:sp>
    <dsp:sp modelId="{4DC2B6AE-A1C0-4760-ABF9-ADBAB43D62B6}">
      <dsp:nvSpPr>
        <dsp:cNvPr id="0" name=""/>
        <dsp:cNvSpPr/>
      </dsp:nvSpPr>
      <dsp:spPr>
        <a:xfrm>
          <a:off x="1134805" y="2220215"/>
          <a:ext cx="1910503" cy="326648"/>
        </a:xfrm>
        <a:custGeom>
          <a:avLst/>
          <a:gdLst/>
          <a:ahLst/>
          <a:cxnLst/>
          <a:rect l="0" t="0" r="0" b="0"/>
          <a:pathLst>
            <a:path>
              <a:moveTo>
                <a:pt x="1910503" y="0"/>
              </a:moveTo>
              <a:lnTo>
                <a:pt x="1910503" y="180424"/>
              </a:lnTo>
              <a:lnTo>
                <a:pt x="0" y="180424"/>
              </a:lnTo>
              <a:lnTo>
                <a:pt x="0" y="326648"/>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041466" y="2381753"/>
        <a:ext cx="97180" cy="3572"/>
      </dsp:txXfrm>
    </dsp:sp>
    <dsp:sp modelId="{FECC26AC-4975-4513-B712-56D1FE12A0DB}">
      <dsp:nvSpPr>
        <dsp:cNvPr id="0" name=""/>
        <dsp:cNvSpPr/>
      </dsp:nvSpPr>
      <dsp:spPr>
        <a:xfrm>
          <a:off x="2268681" y="1290062"/>
          <a:ext cx="1553255" cy="93195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111" tIns="79892" rIns="76111" bIns="79892" numCol="1" spcCol="1270" anchor="ctr" anchorCtr="0">
          <a:noAutofit/>
        </a:bodyPr>
        <a:lstStyle/>
        <a:p>
          <a:pPr marL="0" lvl="0" indent="0" algn="ctr" defTabSz="577850">
            <a:lnSpc>
              <a:spcPct val="90000"/>
            </a:lnSpc>
            <a:spcBef>
              <a:spcPct val="0"/>
            </a:spcBef>
            <a:spcAft>
              <a:spcPct val="35000"/>
            </a:spcAft>
            <a:buNone/>
          </a:pPr>
          <a:r>
            <a:rPr lang="en-GB" sz="1300" kern="1200"/>
            <a:t>Environmentally responsible approach</a:t>
          </a:r>
          <a:endParaRPr lang="en-US" sz="1300" kern="1200"/>
        </a:p>
      </dsp:txBody>
      <dsp:txXfrm>
        <a:off x="2268681" y="1290062"/>
        <a:ext cx="1553255" cy="931953"/>
      </dsp:txXfrm>
    </dsp:sp>
    <dsp:sp modelId="{0CAB6510-8162-43E9-976A-AB8E0A23E2F9}">
      <dsp:nvSpPr>
        <dsp:cNvPr id="0" name=""/>
        <dsp:cNvSpPr/>
      </dsp:nvSpPr>
      <dsp:spPr>
        <a:xfrm>
          <a:off x="1909632" y="2999520"/>
          <a:ext cx="326648" cy="91440"/>
        </a:xfrm>
        <a:custGeom>
          <a:avLst/>
          <a:gdLst/>
          <a:ahLst/>
          <a:cxnLst/>
          <a:rect l="0" t="0" r="0" b="0"/>
          <a:pathLst>
            <a:path>
              <a:moveTo>
                <a:pt x="0" y="45720"/>
              </a:moveTo>
              <a:lnTo>
                <a:pt x="326648"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064025" y="3043454"/>
        <a:ext cx="17862" cy="3572"/>
      </dsp:txXfrm>
    </dsp:sp>
    <dsp:sp modelId="{1C16D436-ECA9-409D-94F1-EE2E82B36AB7}">
      <dsp:nvSpPr>
        <dsp:cNvPr id="0" name=""/>
        <dsp:cNvSpPr/>
      </dsp:nvSpPr>
      <dsp:spPr>
        <a:xfrm>
          <a:off x="358177" y="2579264"/>
          <a:ext cx="1553255" cy="93195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111" tIns="79892" rIns="76111" bIns="79892" numCol="1" spcCol="1270" anchor="ctr" anchorCtr="0">
          <a:noAutofit/>
        </a:bodyPr>
        <a:lstStyle/>
        <a:p>
          <a:pPr marL="0" lvl="0" indent="0" algn="ctr" defTabSz="577850">
            <a:lnSpc>
              <a:spcPct val="90000"/>
            </a:lnSpc>
            <a:spcBef>
              <a:spcPct val="0"/>
            </a:spcBef>
            <a:spcAft>
              <a:spcPct val="35000"/>
            </a:spcAft>
            <a:buNone/>
          </a:pPr>
          <a:r>
            <a:rPr lang="en-GB" sz="1300" kern="1200"/>
            <a:t>Strong use of digital marketing </a:t>
          </a:r>
          <a:endParaRPr lang="en-US" sz="1300" kern="1200"/>
        </a:p>
      </dsp:txBody>
      <dsp:txXfrm>
        <a:off x="358177" y="2579264"/>
        <a:ext cx="1553255" cy="931953"/>
      </dsp:txXfrm>
    </dsp:sp>
    <dsp:sp modelId="{5FEBD73F-9931-43C1-B39F-9DE2389FD2C6}">
      <dsp:nvSpPr>
        <dsp:cNvPr id="0" name=""/>
        <dsp:cNvSpPr/>
      </dsp:nvSpPr>
      <dsp:spPr>
        <a:xfrm>
          <a:off x="1134805" y="3509417"/>
          <a:ext cx="1910503" cy="326648"/>
        </a:xfrm>
        <a:custGeom>
          <a:avLst/>
          <a:gdLst/>
          <a:ahLst/>
          <a:cxnLst/>
          <a:rect l="0" t="0" r="0" b="0"/>
          <a:pathLst>
            <a:path>
              <a:moveTo>
                <a:pt x="1910503" y="0"/>
              </a:moveTo>
              <a:lnTo>
                <a:pt x="1910503" y="180424"/>
              </a:lnTo>
              <a:lnTo>
                <a:pt x="0" y="180424"/>
              </a:lnTo>
              <a:lnTo>
                <a:pt x="0" y="326648"/>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041466" y="3670955"/>
        <a:ext cx="97180" cy="3572"/>
      </dsp:txXfrm>
    </dsp:sp>
    <dsp:sp modelId="{D0765F66-A7A7-429C-A98E-2A7A28662910}">
      <dsp:nvSpPr>
        <dsp:cNvPr id="0" name=""/>
        <dsp:cNvSpPr/>
      </dsp:nvSpPr>
      <dsp:spPr>
        <a:xfrm>
          <a:off x="2268681" y="2579264"/>
          <a:ext cx="1553255" cy="93195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111" tIns="79892" rIns="76111" bIns="79892" numCol="1" spcCol="1270" anchor="ctr" anchorCtr="0">
          <a:noAutofit/>
        </a:bodyPr>
        <a:lstStyle/>
        <a:p>
          <a:pPr marL="0" lvl="0" indent="0" algn="ctr" defTabSz="577850">
            <a:lnSpc>
              <a:spcPct val="90000"/>
            </a:lnSpc>
            <a:spcBef>
              <a:spcPct val="0"/>
            </a:spcBef>
            <a:spcAft>
              <a:spcPct val="35000"/>
            </a:spcAft>
            <a:buNone/>
          </a:pPr>
          <a:r>
            <a:rPr lang="en-GB" sz="1300" kern="1200"/>
            <a:t>Low start-up costs</a:t>
          </a:r>
          <a:endParaRPr lang="en-US" sz="1300" kern="1200"/>
        </a:p>
      </dsp:txBody>
      <dsp:txXfrm>
        <a:off x="2268681" y="2579264"/>
        <a:ext cx="1553255" cy="931953"/>
      </dsp:txXfrm>
    </dsp:sp>
    <dsp:sp modelId="{9CB7E727-73C6-4C6D-A1EE-4BD6CD3994A8}">
      <dsp:nvSpPr>
        <dsp:cNvPr id="0" name=""/>
        <dsp:cNvSpPr/>
      </dsp:nvSpPr>
      <dsp:spPr>
        <a:xfrm>
          <a:off x="358177" y="3868466"/>
          <a:ext cx="1553255" cy="93195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111" tIns="79892" rIns="76111" bIns="79892" numCol="1" spcCol="1270" anchor="ctr" anchorCtr="0">
          <a:noAutofit/>
        </a:bodyPr>
        <a:lstStyle/>
        <a:p>
          <a:pPr marL="0" lvl="0" indent="0" algn="ctr" defTabSz="577850">
            <a:lnSpc>
              <a:spcPct val="90000"/>
            </a:lnSpc>
            <a:spcBef>
              <a:spcPct val="0"/>
            </a:spcBef>
            <a:spcAft>
              <a:spcPct val="35000"/>
            </a:spcAft>
            <a:buNone/>
          </a:pPr>
          <a:r>
            <a:rPr lang="en-GB" sz="1300" kern="1200"/>
            <a:t>Good potential for future growth</a:t>
          </a:r>
          <a:endParaRPr lang="en-US" sz="1300" kern="1200"/>
        </a:p>
      </dsp:txBody>
      <dsp:txXfrm>
        <a:off x="358177" y="3868466"/>
        <a:ext cx="1553255" cy="931953"/>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11/07/2026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11/07/2026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11/07/2026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11/07/2026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11/07/2026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11/07/2026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11/07/2026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slideLayout" Target="../slideLayouts/slideLayout8.xml"/><Relationship Id="rId4" Type="http://schemas.openxmlformats.org/officeDocument/2006/relationships/image" Target="../media/image6.svg"/></Relationships>
</file>

<file path=ppt/slides/_rels/slide6.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svg"/><Relationship Id="rId1" Type="http://schemas.openxmlformats.org/officeDocument/2006/relationships/slideLayout" Target="../slideLayouts/slideLayout8.xml"/><Relationship Id="rId4" Type="http://schemas.openxmlformats.org/officeDocument/2006/relationships/image" Target="../media/image9.jpeg"/></Relationships>
</file>

<file path=ppt/slides/_rels/slide7.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svg"/><Relationship Id="rId1" Type="http://schemas.openxmlformats.org/officeDocument/2006/relationships/slideLayout" Target="../slideLayouts/slideLayout8.xml"/><Relationship Id="rId4" Type="http://schemas.openxmlformats.org/officeDocument/2006/relationships/image" Target="../media/image12.svg"/></Relationships>
</file>

<file path=ppt/slides/_rels/slide8.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4.jpeg"/><Relationship Id="rId7" Type="http://schemas.openxmlformats.org/officeDocument/2006/relationships/diagramColors" Target="../diagrams/colors1.xml"/><Relationship Id="rId2" Type="http://schemas.openxmlformats.org/officeDocument/2006/relationships/image" Target="../media/image13.jpeg"/><Relationship Id="rId1" Type="http://schemas.openxmlformats.org/officeDocument/2006/relationships/slideLayout" Target="../slideLayouts/slideLayout4.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15.svg"/></Relationships>
</file>

<file path=ppt/slides/_rels/slide9.xml.rels><?xml version="1.0" encoding="UTF-8" standalone="yes"?>
<Relationships xmlns="http://schemas.openxmlformats.org/package/2006/relationships"><Relationship Id="rId3" Type="http://schemas.openxmlformats.org/officeDocument/2006/relationships/hyperlink" Target="https://www.rhs.org.uk/science/sustainability" TargetMode="External"/><Relationship Id="rId2" Type="http://schemas.openxmlformats.org/officeDocument/2006/relationships/hyperlink" Target="https://www.gov.uk/set-up-as-sole-trader" TargetMode="External"/><Relationship Id="rId1" Type="http://schemas.openxmlformats.org/officeDocument/2006/relationships/slideLayout" Target="../slideLayouts/slideLayout2.xml"/><Relationship Id="rId4" Type="http://schemas.openxmlformats.org/officeDocument/2006/relationships/hyperlink" Target="https://www.gov.uk/apply-start-up-loa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Isosceles Triangle 19">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Isosceles Triangle 21">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 name="Table 1">
            <a:extLst>
              <a:ext uri="{FF2B5EF4-FFF2-40B4-BE49-F238E27FC236}">
                <a16:creationId xmlns:a16="http://schemas.microsoft.com/office/drawing/2014/main" id="{7CC2C817-296C-3823-AD76-6D4D1513CDF6}"/>
              </a:ext>
            </a:extLst>
          </p:cNvPr>
          <p:cNvGraphicFramePr>
            <a:graphicFrameLocks noGrp="1"/>
          </p:cNvGraphicFramePr>
          <p:nvPr>
            <p:extLst>
              <p:ext uri="{D42A27DB-BD31-4B8C-83A1-F6EECF244321}">
                <p14:modId xmlns:p14="http://schemas.microsoft.com/office/powerpoint/2010/main" val="2531419560"/>
              </p:ext>
            </p:extLst>
          </p:nvPr>
        </p:nvGraphicFramePr>
        <p:xfrm>
          <a:off x="643467" y="1128462"/>
          <a:ext cx="10905066" cy="4601079"/>
        </p:xfrm>
        <a:graphic>
          <a:graphicData uri="http://schemas.openxmlformats.org/drawingml/2006/table">
            <a:tbl>
              <a:tblPr firstRow="1" bandRow="1">
                <a:tableStyleId>{5C22544A-7EE6-4342-B048-85BDC9FD1C3A}</a:tableStyleId>
              </a:tblPr>
              <a:tblGrid>
                <a:gridCol w="5452533">
                  <a:extLst>
                    <a:ext uri="{9D8B030D-6E8A-4147-A177-3AD203B41FA5}">
                      <a16:colId xmlns:a16="http://schemas.microsoft.com/office/drawing/2014/main" val="3443288895"/>
                    </a:ext>
                  </a:extLst>
                </a:gridCol>
                <a:gridCol w="5452533">
                  <a:extLst>
                    <a:ext uri="{9D8B030D-6E8A-4147-A177-3AD203B41FA5}">
                      <a16:colId xmlns:a16="http://schemas.microsoft.com/office/drawing/2014/main" val="2340634930"/>
                    </a:ext>
                  </a:extLst>
                </a:gridCol>
              </a:tblGrid>
              <a:tr h="1001597">
                <a:tc>
                  <a:txBody>
                    <a:bodyPr/>
                    <a:lstStyle/>
                    <a:p>
                      <a:pPr lvl="0">
                        <a:buNone/>
                      </a:pPr>
                      <a:r>
                        <a:rPr lang="en-GB" sz="2700"/>
                        <a:t>Student name: Larisa Tereza Bethell</a:t>
                      </a:r>
                      <a:endParaRPr lang="en-US" sz="2400"/>
                    </a:p>
                  </a:txBody>
                  <a:tcPr marL="138957" marR="138957" marT="69478" marB="69478"/>
                </a:tc>
                <a:tc>
                  <a:txBody>
                    <a:bodyPr/>
                    <a:lstStyle/>
                    <a:p>
                      <a:pPr lvl="0">
                        <a:buNone/>
                      </a:pPr>
                      <a:r>
                        <a:rPr lang="en-GB" sz="2700"/>
                        <a:t>Student ID number: 2422563</a:t>
                      </a:r>
                      <a:endParaRPr lang="en-US" sz="2400"/>
                    </a:p>
                  </a:txBody>
                  <a:tcPr marL="138957" marR="138957" marT="69478" marB="69478"/>
                </a:tc>
                <a:extLst>
                  <a:ext uri="{0D108BD9-81ED-4DB2-BD59-A6C34878D82A}">
                    <a16:rowId xmlns:a16="http://schemas.microsoft.com/office/drawing/2014/main" val="3268815735"/>
                  </a:ext>
                </a:extLst>
              </a:tr>
              <a:tr h="1001597">
                <a:tc>
                  <a:txBody>
                    <a:bodyPr/>
                    <a:lstStyle/>
                    <a:p>
                      <a:pPr lvl="0">
                        <a:buNone/>
                      </a:pPr>
                      <a:r>
                        <a:rPr lang="en-GB" sz="2700"/>
                        <a:t>Programme: CERT Business Skills for the Workplace</a:t>
                      </a:r>
                      <a:endParaRPr lang="en-US" sz="2400"/>
                    </a:p>
                  </a:txBody>
                  <a:tcPr marL="138957" marR="138957" marT="69478" marB="69478"/>
                </a:tc>
                <a:tc>
                  <a:txBody>
                    <a:bodyPr/>
                    <a:lstStyle/>
                    <a:p>
                      <a:pPr lvl="0">
                        <a:buNone/>
                      </a:pPr>
                      <a:endParaRPr lang="en-GB" sz="2700"/>
                    </a:p>
                  </a:txBody>
                  <a:tcPr marL="138957" marR="138957" marT="69478" marB="69478"/>
                </a:tc>
                <a:extLst>
                  <a:ext uri="{0D108BD9-81ED-4DB2-BD59-A6C34878D82A}">
                    <a16:rowId xmlns:a16="http://schemas.microsoft.com/office/drawing/2014/main" val="3285213820"/>
                  </a:ext>
                </a:extLst>
              </a:tr>
              <a:tr h="1001597">
                <a:tc>
                  <a:txBody>
                    <a:bodyPr/>
                    <a:lstStyle/>
                    <a:p>
                      <a:pPr lvl="0">
                        <a:buNone/>
                      </a:pPr>
                      <a:r>
                        <a:rPr lang="en-GB" sz="2700"/>
                        <a:t>Module: Enterprise and Entrepreneurship</a:t>
                      </a:r>
                      <a:endParaRPr lang="en-US" sz="2400"/>
                    </a:p>
                  </a:txBody>
                  <a:tcPr marL="138957" marR="138957" marT="69478" marB="69478"/>
                </a:tc>
                <a:tc>
                  <a:txBody>
                    <a:bodyPr/>
                    <a:lstStyle/>
                    <a:p>
                      <a:pPr lvl="0">
                        <a:buNone/>
                      </a:pPr>
                      <a:r>
                        <a:rPr lang="en-GB" sz="2700"/>
                        <a:t>Module code: LCLM 4006</a:t>
                      </a:r>
                      <a:endParaRPr lang="en-US" sz="2400"/>
                    </a:p>
                  </a:txBody>
                  <a:tcPr marL="138957" marR="138957" marT="69478" marB="69478"/>
                </a:tc>
                <a:extLst>
                  <a:ext uri="{0D108BD9-81ED-4DB2-BD59-A6C34878D82A}">
                    <a16:rowId xmlns:a16="http://schemas.microsoft.com/office/drawing/2014/main" val="8923130"/>
                  </a:ext>
                </a:extLst>
              </a:tr>
              <a:tr h="594691">
                <a:tc>
                  <a:txBody>
                    <a:bodyPr/>
                    <a:lstStyle/>
                    <a:p>
                      <a:pPr lvl="0">
                        <a:buNone/>
                      </a:pPr>
                      <a:r>
                        <a:rPr lang="en-GB" sz="2700"/>
                        <a:t>Lecturer: Chung Lai Johnny Wan</a:t>
                      </a:r>
                      <a:endParaRPr lang="en-US" sz="2400"/>
                    </a:p>
                  </a:txBody>
                  <a:tcPr marL="138957" marR="138957" marT="69478" marB="69478"/>
                </a:tc>
                <a:tc>
                  <a:txBody>
                    <a:bodyPr/>
                    <a:lstStyle/>
                    <a:p>
                      <a:pPr lvl="0">
                        <a:buNone/>
                      </a:pPr>
                      <a:endParaRPr lang="en-GB" sz="2700"/>
                    </a:p>
                  </a:txBody>
                  <a:tcPr marL="138957" marR="138957" marT="69478" marB="69478"/>
                </a:tc>
                <a:extLst>
                  <a:ext uri="{0D108BD9-81ED-4DB2-BD59-A6C34878D82A}">
                    <a16:rowId xmlns:a16="http://schemas.microsoft.com/office/drawing/2014/main" val="2407169253"/>
                  </a:ext>
                </a:extLst>
              </a:tr>
              <a:tr h="1001597">
                <a:tc>
                  <a:txBody>
                    <a:bodyPr/>
                    <a:lstStyle/>
                    <a:p>
                      <a:pPr lvl="0">
                        <a:buNone/>
                      </a:pPr>
                      <a:r>
                        <a:rPr lang="en-GB" sz="2700"/>
                        <a:t>Assignment title: Individual Presentation Pitch </a:t>
                      </a:r>
                      <a:endParaRPr lang="en-US" sz="2400"/>
                    </a:p>
                  </a:txBody>
                  <a:tcPr marL="138957" marR="138957" marT="69478" marB="69478"/>
                </a:tc>
                <a:tc>
                  <a:txBody>
                    <a:bodyPr/>
                    <a:lstStyle/>
                    <a:p>
                      <a:pPr lvl="0">
                        <a:buNone/>
                      </a:pPr>
                      <a:endParaRPr lang="en-GB" sz="2700"/>
                    </a:p>
                  </a:txBody>
                  <a:tcPr marL="138957" marR="138957" marT="69478" marB="69478"/>
                </a:tc>
                <a:extLst>
                  <a:ext uri="{0D108BD9-81ED-4DB2-BD59-A6C34878D82A}">
                    <a16:rowId xmlns:a16="http://schemas.microsoft.com/office/drawing/2014/main" val="3701288313"/>
                  </a:ext>
                </a:extLst>
              </a:tr>
            </a:tbl>
          </a:graphicData>
        </a:graphic>
      </p:graphicFrame>
    </p:spTree>
    <p:extLst>
      <p:ext uri="{BB962C8B-B14F-4D97-AF65-F5344CB8AC3E}">
        <p14:creationId xmlns:p14="http://schemas.microsoft.com/office/powerpoint/2010/main" val="33827184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5F879AC3-D4CE-493C-ADC7-06205677F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n w="0"/>
              <a:solidFill>
                <a:schemeClr val="accent1"/>
              </a:solidFill>
              <a:effectLst>
                <a:outerShdw blurRad="38100" dist="25400" dir="5400000" algn="ctr" rotWithShape="0">
                  <a:srgbClr val="6E747A">
                    <a:alpha val="43000"/>
                  </a:srgbClr>
                </a:outerShdw>
              </a:effectLst>
            </a:endParaRPr>
          </a:p>
        </p:txBody>
      </p:sp>
      <p:sp>
        <p:nvSpPr>
          <p:cNvPr id="18" name="Freeform: Shape 8">
            <a:extLst>
              <a:ext uri="{FF2B5EF4-FFF2-40B4-BE49-F238E27FC236}">
                <a16:creationId xmlns:a16="http://schemas.microsoft.com/office/drawing/2014/main" id="{736F0DFD-0954-464F-BF12-DD2E6F6E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983504" cy="6858000"/>
          </a:xfrm>
          <a:custGeom>
            <a:avLst/>
            <a:gdLst>
              <a:gd name="connsiteX0" fmla="*/ 0 w 1983504"/>
              <a:gd name="connsiteY0" fmla="*/ 0 h 6858000"/>
              <a:gd name="connsiteX1" fmla="*/ 1376658 w 1983504"/>
              <a:gd name="connsiteY1" fmla="*/ 0 h 6858000"/>
              <a:gd name="connsiteX2" fmla="*/ 1690650 w 1983504"/>
              <a:gd name="connsiteY2" fmla="*/ 110269 h 6858000"/>
              <a:gd name="connsiteX3" fmla="*/ 1645361 w 1983504"/>
              <a:gd name="connsiteY3" fmla="*/ 135168 h 6858000"/>
              <a:gd name="connsiteX4" fmla="*/ 1373640 w 1983504"/>
              <a:gd name="connsiteY4" fmla="*/ 71141 h 6858000"/>
              <a:gd name="connsiteX5" fmla="*/ 1319295 w 1983504"/>
              <a:gd name="connsiteY5" fmla="*/ 88927 h 6858000"/>
              <a:gd name="connsiteX6" fmla="*/ 1346468 w 1983504"/>
              <a:gd name="connsiteY6" fmla="*/ 163625 h 6858000"/>
              <a:gd name="connsiteX7" fmla="*/ 1464213 w 1983504"/>
              <a:gd name="connsiteY7" fmla="*/ 192082 h 6858000"/>
              <a:gd name="connsiteX8" fmla="*/ 1648381 w 1983504"/>
              <a:gd name="connsiteY8" fmla="*/ 373491 h 6858000"/>
              <a:gd name="connsiteX9" fmla="*/ 1370620 w 1983504"/>
              <a:gd name="connsiteY9" fmla="*/ 352148 h 6858000"/>
              <a:gd name="connsiteX10" fmla="*/ 1322314 w 1983504"/>
              <a:gd name="connsiteY10" fmla="*/ 394834 h 6858000"/>
              <a:gd name="connsiteX11" fmla="*/ 1304199 w 1983504"/>
              <a:gd name="connsiteY11" fmla="*/ 451747 h 6858000"/>
              <a:gd name="connsiteX12" fmla="*/ 1222682 w 1983504"/>
              <a:gd name="connsiteY12" fmla="*/ 359262 h 6858000"/>
              <a:gd name="connsiteX13" fmla="*/ 1153242 w 1983504"/>
              <a:gd name="connsiteY13" fmla="*/ 334364 h 6858000"/>
              <a:gd name="connsiteX14" fmla="*/ 1132108 w 1983504"/>
              <a:gd name="connsiteY14" fmla="*/ 416176 h 6858000"/>
              <a:gd name="connsiteX15" fmla="*/ 1195509 w 1983504"/>
              <a:gd name="connsiteY15" fmla="*/ 505101 h 6858000"/>
              <a:gd name="connsiteX16" fmla="*/ 1364582 w 1983504"/>
              <a:gd name="connsiteY16" fmla="*/ 558458 h 6858000"/>
              <a:gd name="connsiteX17" fmla="*/ 1183434 w 1983504"/>
              <a:gd name="connsiteY17" fmla="*/ 558458 h 6858000"/>
              <a:gd name="connsiteX18" fmla="*/ 975114 w 1983504"/>
              <a:gd name="connsiteY18" fmla="*/ 522887 h 6858000"/>
              <a:gd name="connsiteX19" fmla="*/ 754716 w 1983504"/>
              <a:gd name="connsiteY19" fmla="*/ 533558 h 6858000"/>
              <a:gd name="connsiteX20" fmla="*/ 546395 w 1983504"/>
              <a:gd name="connsiteY20" fmla="*/ 462417 h 6858000"/>
              <a:gd name="connsiteX21" fmla="*/ 335056 w 1983504"/>
              <a:gd name="connsiteY21" fmla="*/ 465975 h 6858000"/>
              <a:gd name="connsiteX22" fmla="*/ 1270988 w 1983504"/>
              <a:gd name="connsiteY22" fmla="*/ 910606 h 6858000"/>
              <a:gd name="connsiteX23" fmla="*/ 1225701 w 1983504"/>
              <a:gd name="connsiteY23" fmla="*/ 921277 h 6858000"/>
              <a:gd name="connsiteX24" fmla="*/ 1165318 w 1983504"/>
              <a:gd name="connsiteY24" fmla="*/ 949734 h 6858000"/>
              <a:gd name="connsiteX25" fmla="*/ 1210606 w 1983504"/>
              <a:gd name="connsiteY25" fmla="*/ 1006647 h 6858000"/>
              <a:gd name="connsiteX26" fmla="*/ 1455156 w 1983504"/>
              <a:gd name="connsiteY26" fmla="*/ 1113358 h 6858000"/>
              <a:gd name="connsiteX27" fmla="*/ 1515538 w 1983504"/>
              <a:gd name="connsiteY27" fmla="*/ 1220069 h 6858000"/>
              <a:gd name="connsiteX28" fmla="*/ 1440060 w 1983504"/>
              <a:gd name="connsiteY28" fmla="*/ 1209399 h 6858000"/>
              <a:gd name="connsiteX29" fmla="*/ 1373640 w 1983504"/>
              <a:gd name="connsiteY29" fmla="*/ 1230741 h 6858000"/>
              <a:gd name="connsiteX30" fmla="*/ 1400810 w 1983504"/>
              <a:gd name="connsiteY30" fmla="*/ 1365909 h 6858000"/>
              <a:gd name="connsiteX31" fmla="*/ 1748012 w 1983504"/>
              <a:gd name="connsiteY31" fmla="*/ 1540204 h 6858000"/>
              <a:gd name="connsiteX32" fmla="*/ 1778203 w 1983504"/>
              <a:gd name="connsiteY32" fmla="*/ 1597117 h 6858000"/>
              <a:gd name="connsiteX33" fmla="*/ 1735936 w 1983504"/>
              <a:gd name="connsiteY33" fmla="*/ 1636245 h 6858000"/>
              <a:gd name="connsiteX34" fmla="*/ 1624228 w 1983504"/>
              <a:gd name="connsiteY34" fmla="*/ 1657587 h 6858000"/>
              <a:gd name="connsiteX35" fmla="*/ 1781223 w 1983504"/>
              <a:gd name="connsiteY35" fmla="*/ 1849668 h 6858000"/>
              <a:gd name="connsiteX36" fmla="*/ 1838587 w 1983504"/>
              <a:gd name="connsiteY36" fmla="*/ 1903025 h 6858000"/>
              <a:gd name="connsiteX37" fmla="*/ 1938218 w 1983504"/>
              <a:gd name="connsiteY37" fmla="*/ 1984836 h 6858000"/>
              <a:gd name="connsiteX38" fmla="*/ 1938218 w 1983504"/>
              <a:gd name="connsiteY38" fmla="*/ 2013292 h 6858000"/>
              <a:gd name="connsiteX39" fmla="*/ 1805376 w 1983504"/>
              <a:gd name="connsiteY39" fmla="*/ 2102219 h 6858000"/>
              <a:gd name="connsiteX40" fmla="*/ 1563844 w 1983504"/>
              <a:gd name="connsiteY40" fmla="*/ 2077320 h 6858000"/>
              <a:gd name="connsiteX41" fmla="*/ 1920104 w 1983504"/>
              <a:gd name="connsiteY41" fmla="*/ 2208931 h 6858000"/>
              <a:gd name="connsiteX42" fmla="*/ 766792 w 1983504"/>
              <a:gd name="connsiteY42" fmla="*/ 1892353 h 6858000"/>
              <a:gd name="connsiteX43" fmla="*/ 839252 w 1983504"/>
              <a:gd name="connsiteY43" fmla="*/ 1974165 h 6858000"/>
              <a:gd name="connsiteX44" fmla="*/ 1243816 w 1983504"/>
              <a:gd name="connsiteY44" fmla="*/ 2191146 h 6858000"/>
              <a:gd name="connsiteX45" fmla="*/ 1358543 w 1983504"/>
              <a:gd name="connsiteY45" fmla="*/ 2326314 h 6858000"/>
              <a:gd name="connsiteX46" fmla="*/ 1479310 w 1983504"/>
              <a:gd name="connsiteY46" fmla="*/ 2401012 h 6858000"/>
              <a:gd name="connsiteX47" fmla="*/ 1648381 w 1983504"/>
              <a:gd name="connsiteY47" fmla="*/ 2401012 h 6858000"/>
              <a:gd name="connsiteX48" fmla="*/ 1769146 w 1983504"/>
              <a:gd name="connsiteY48" fmla="*/ 2518395 h 6858000"/>
              <a:gd name="connsiteX49" fmla="*/ 1645361 w 1983504"/>
              <a:gd name="connsiteY49" fmla="*/ 2543294 h 6858000"/>
              <a:gd name="connsiteX50" fmla="*/ 1500444 w 1983504"/>
              <a:gd name="connsiteY50" fmla="*/ 2525509 h 6858000"/>
              <a:gd name="connsiteX51" fmla="*/ 1337410 w 1983504"/>
              <a:gd name="connsiteY51" fmla="*/ 2564636 h 6858000"/>
              <a:gd name="connsiteX52" fmla="*/ 1186452 w 1983504"/>
              <a:gd name="connsiteY52" fmla="*/ 2532623 h 6858000"/>
              <a:gd name="connsiteX53" fmla="*/ 1005304 w 1983504"/>
              <a:gd name="connsiteY53" fmla="*/ 2553965 h 6858000"/>
              <a:gd name="connsiteX54" fmla="*/ 947940 w 1983504"/>
              <a:gd name="connsiteY54" fmla="*/ 2692689 h 6858000"/>
              <a:gd name="connsiteX55" fmla="*/ 929826 w 1983504"/>
              <a:gd name="connsiteY55" fmla="*/ 2703362 h 6858000"/>
              <a:gd name="connsiteX56" fmla="*/ 594701 w 1983504"/>
              <a:gd name="connsiteY56" fmla="*/ 2923898 h 6858000"/>
              <a:gd name="connsiteX57" fmla="*/ 501108 w 1983504"/>
              <a:gd name="connsiteY57" fmla="*/ 2941684 h 6858000"/>
              <a:gd name="connsiteX58" fmla="*/ 1053610 w 1983504"/>
              <a:gd name="connsiteY58" fmla="*/ 3329402 h 6858000"/>
              <a:gd name="connsiteX59" fmla="*/ 682256 w 1983504"/>
              <a:gd name="connsiteY59" fmla="*/ 3229805 h 6858000"/>
              <a:gd name="connsiteX60" fmla="*/ 630932 w 1983504"/>
              <a:gd name="connsiteY60" fmla="*/ 3393429 h 6858000"/>
              <a:gd name="connsiteX61" fmla="*/ 806041 w 1983504"/>
              <a:gd name="connsiteY61" fmla="*/ 3539269 h 6858000"/>
              <a:gd name="connsiteX62" fmla="*/ 869444 w 1983504"/>
              <a:gd name="connsiteY62" fmla="*/ 3827390 h 6858000"/>
              <a:gd name="connsiteX63" fmla="*/ 839252 w 1983504"/>
              <a:gd name="connsiteY63" fmla="*/ 4090612 h 6858000"/>
              <a:gd name="connsiteX64" fmla="*/ 763774 w 1983504"/>
              <a:gd name="connsiteY64" fmla="*/ 4172424 h 6858000"/>
              <a:gd name="connsiteX65" fmla="*/ 655085 w 1983504"/>
              <a:gd name="connsiteY65" fmla="*/ 4321821 h 6858000"/>
              <a:gd name="connsiteX66" fmla="*/ 588662 w 1983504"/>
              <a:gd name="connsiteY66" fmla="*/ 4414305 h 6858000"/>
              <a:gd name="connsiteX67" fmla="*/ 356189 w 1983504"/>
              <a:gd name="connsiteY67" fmla="*/ 4378734 h 6858000"/>
              <a:gd name="connsiteX68" fmla="*/ 667160 w 1983504"/>
              <a:gd name="connsiteY68" fmla="*/ 4613499 h 6858000"/>
              <a:gd name="connsiteX69" fmla="*/ 416573 w 1983504"/>
              <a:gd name="connsiteY69" fmla="*/ 4585042 h 6858000"/>
              <a:gd name="connsiteX70" fmla="*/ 335056 w 1983504"/>
              <a:gd name="connsiteY70" fmla="*/ 4602828 h 6858000"/>
              <a:gd name="connsiteX71" fmla="*/ 380342 w 1983504"/>
              <a:gd name="connsiteY71" fmla="*/ 4677526 h 6858000"/>
              <a:gd name="connsiteX72" fmla="*/ 564510 w 1983504"/>
              <a:gd name="connsiteY72" fmla="*/ 4805580 h 6858000"/>
              <a:gd name="connsiteX73" fmla="*/ 944922 w 1983504"/>
              <a:gd name="connsiteY73" fmla="*/ 5154171 h 6858000"/>
              <a:gd name="connsiteX74" fmla="*/ 576586 w 1983504"/>
              <a:gd name="connsiteY74" fmla="*/ 4994104 h 6858000"/>
              <a:gd name="connsiteX75" fmla="*/ 963036 w 1983504"/>
              <a:gd name="connsiteY75" fmla="*/ 5353367 h 6858000"/>
              <a:gd name="connsiteX76" fmla="*/ 1047572 w 1983504"/>
              <a:gd name="connsiteY76" fmla="*/ 5474306 h 6858000"/>
              <a:gd name="connsiteX77" fmla="*/ 1222682 w 1983504"/>
              <a:gd name="connsiteY77" fmla="*/ 5769542 h 6858000"/>
              <a:gd name="connsiteX78" fmla="*/ 1213626 w 1983504"/>
              <a:gd name="connsiteY78" fmla="*/ 5801555 h 6858000"/>
              <a:gd name="connsiteX79" fmla="*/ 1014361 w 1983504"/>
              <a:gd name="connsiteY79" fmla="*/ 5755314 h 6858000"/>
              <a:gd name="connsiteX80" fmla="*/ 1274008 w 1983504"/>
              <a:gd name="connsiteY80" fmla="*/ 6004307 h 6858000"/>
              <a:gd name="connsiteX81" fmla="*/ 1542711 w 1983504"/>
              <a:gd name="connsiteY81" fmla="*/ 6196388 h 6858000"/>
              <a:gd name="connsiteX82" fmla="*/ 1352504 w 1983504"/>
              <a:gd name="connsiteY82" fmla="*/ 6167932 h 6858000"/>
              <a:gd name="connsiteX83" fmla="*/ 1089840 w 1983504"/>
              <a:gd name="connsiteY83" fmla="*/ 6057663 h 6858000"/>
              <a:gd name="connsiteX84" fmla="*/ 999266 w 1983504"/>
              <a:gd name="connsiteY84" fmla="*/ 6100347 h 6858000"/>
              <a:gd name="connsiteX85" fmla="*/ 1246836 w 1983504"/>
              <a:gd name="connsiteY85" fmla="*/ 6281757 h 6858000"/>
              <a:gd name="connsiteX86" fmla="*/ 1388735 w 1983504"/>
              <a:gd name="connsiteY86" fmla="*/ 6367127 h 6858000"/>
              <a:gd name="connsiteX87" fmla="*/ 1446099 w 1983504"/>
              <a:gd name="connsiteY87" fmla="*/ 6431153 h 6858000"/>
              <a:gd name="connsiteX88" fmla="*/ 1609132 w 1983504"/>
              <a:gd name="connsiteY88" fmla="*/ 6658805 h 6858000"/>
              <a:gd name="connsiteX89" fmla="*/ 1983504 w 1983504"/>
              <a:gd name="connsiteY89" fmla="*/ 6858000 h 6858000"/>
              <a:gd name="connsiteX90" fmla="*/ 0 w 1983504"/>
              <a:gd name="connsiteY9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1983504" h="6858000">
                <a:moveTo>
                  <a:pt x="0" y="0"/>
                </a:moveTo>
                <a:lnTo>
                  <a:pt x="1376658" y="0"/>
                </a:lnTo>
                <a:cubicBezTo>
                  <a:pt x="1482328" y="35571"/>
                  <a:pt x="1584980" y="78255"/>
                  <a:pt x="1690650" y="110269"/>
                </a:cubicBezTo>
                <a:cubicBezTo>
                  <a:pt x="1675553" y="145839"/>
                  <a:pt x="1660458" y="138725"/>
                  <a:pt x="1645361" y="135168"/>
                </a:cubicBezTo>
                <a:cubicBezTo>
                  <a:pt x="1554788" y="120941"/>
                  <a:pt x="1461194" y="110269"/>
                  <a:pt x="1373640" y="71141"/>
                </a:cubicBezTo>
                <a:cubicBezTo>
                  <a:pt x="1352504" y="64027"/>
                  <a:pt x="1328352" y="64027"/>
                  <a:pt x="1319295" y="88927"/>
                </a:cubicBezTo>
                <a:cubicBezTo>
                  <a:pt x="1304199" y="124497"/>
                  <a:pt x="1325332" y="145839"/>
                  <a:pt x="1346468" y="163625"/>
                </a:cubicBezTo>
                <a:cubicBezTo>
                  <a:pt x="1382696" y="195638"/>
                  <a:pt x="1424964" y="188525"/>
                  <a:pt x="1464213" y="192082"/>
                </a:cubicBezTo>
                <a:cubicBezTo>
                  <a:pt x="1572902" y="209867"/>
                  <a:pt x="1624228" y="259665"/>
                  <a:pt x="1648381" y="373491"/>
                </a:cubicBezTo>
                <a:cubicBezTo>
                  <a:pt x="1554788" y="327250"/>
                  <a:pt x="1461194" y="384162"/>
                  <a:pt x="1370620" y="352148"/>
                </a:cubicBezTo>
                <a:cubicBezTo>
                  <a:pt x="1346468" y="345034"/>
                  <a:pt x="1310237" y="355706"/>
                  <a:pt x="1322314" y="394834"/>
                </a:cubicBezTo>
                <a:cubicBezTo>
                  <a:pt x="1334390" y="430405"/>
                  <a:pt x="1373640" y="458860"/>
                  <a:pt x="1304199" y="451747"/>
                </a:cubicBezTo>
                <a:cubicBezTo>
                  <a:pt x="1252873" y="448189"/>
                  <a:pt x="1237778" y="405504"/>
                  <a:pt x="1222682" y="359262"/>
                </a:cubicBezTo>
                <a:cubicBezTo>
                  <a:pt x="1210606" y="334364"/>
                  <a:pt x="1177395" y="320135"/>
                  <a:pt x="1153242" y="334364"/>
                </a:cubicBezTo>
                <a:cubicBezTo>
                  <a:pt x="1123051" y="348592"/>
                  <a:pt x="1132108" y="387720"/>
                  <a:pt x="1132108" y="416176"/>
                </a:cubicBezTo>
                <a:cubicBezTo>
                  <a:pt x="1129088" y="469532"/>
                  <a:pt x="1153242" y="494431"/>
                  <a:pt x="1195509" y="505101"/>
                </a:cubicBezTo>
                <a:cubicBezTo>
                  <a:pt x="1246836" y="519330"/>
                  <a:pt x="1298160" y="537116"/>
                  <a:pt x="1364582" y="558458"/>
                </a:cubicBezTo>
                <a:cubicBezTo>
                  <a:pt x="1292122" y="594028"/>
                  <a:pt x="1237778" y="586915"/>
                  <a:pt x="1183434" y="558458"/>
                </a:cubicBezTo>
                <a:cubicBezTo>
                  <a:pt x="1117012" y="526444"/>
                  <a:pt x="1029458" y="483759"/>
                  <a:pt x="975114" y="522887"/>
                </a:cubicBezTo>
                <a:cubicBezTo>
                  <a:pt x="893597" y="579800"/>
                  <a:pt x="827176" y="544229"/>
                  <a:pt x="754716" y="533558"/>
                </a:cubicBezTo>
                <a:cubicBezTo>
                  <a:pt x="603758" y="512216"/>
                  <a:pt x="697352" y="480203"/>
                  <a:pt x="546395" y="462417"/>
                </a:cubicBezTo>
                <a:cubicBezTo>
                  <a:pt x="486012" y="455303"/>
                  <a:pt x="422610" y="426847"/>
                  <a:pt x="335056" y="465975"/>
                </a:cubicBezTo>
                <a:cubicBezTo>
                  <a:pt x="730563" y="672284"/>
                  <a:pt x="917750" y="658055"/>
                  <a:pt x="1270988" y="910606"/>
                </a:cubicBezTo>
                <a:cubicBezTo>
                  <a:pt x="1255893" y="935506"/>
                  <a:pt x="1240798" y="924835"/>
                  <a:pt x="1225701" y="921277"/>
                </a:cubicBezTo>
                <a:cubicBezTo>
                  <a:pt x="1201548" y="917720"/>
                  <a:pt x="1171356" y="903491"/>
                  <a:pt x="1165318" y="949734"/>
                </a:cubicBezTo>
                <a:cubicBezTo>
                  <a:pt x="1162298" y="985305"/>
                  <a:pt x="1180415" y="1003089"/>
                  <a:pt x="1210606" y="1006647"/>
                </a:cubicBezTo>
                <a:cubicBezTo>
                  <a:pt x="1298160" y="1020875"/>
                  <a:pt x="1376658" y="1070674"/>
                  <a:pt x="1455156" y="1113358"/>
                </a:cubicBezTo>
                <a:cubicBezTo>
                  <a:pt x="1491385" y="1131144"/>
                  <a:pt x="1530634" y="1156043"/>
                  <a:pt x="1515538" y="1220069"/>
                </a:cubicBezTo>
                <a:cubicBezTo>
                  <a:pt x="1485348" y="1237855"/>
                  <a:pt x="1464213" y="1212955"/>
                  <a:pt x="1440060" y="1209399"/>
                </a:cubicBezTo>
                <a:cubicBezTo>
                  <a:pt x="1415907" y="1205842"/>
                  <a:pt x="1358543" y="1220069"/>
                  <a:pt x="1373640" y="1230741"/>
                </a:cubicBezTo>
                <a:cubicBezTo>
                  <a:pt x="1443080" y="1269868"/>
                  <a:pt x="1316276" y="1365909"/>
                  <a:pt x="1400810" y="1365909"/>
                </a:cubicBezTo>
                <a:cubicBezTo>
                  <a:pt x="1539691" y="1365909"/>
                  <a:pt x="1615170" y="1536647"/>
                  <a:pt x="1748012" y="1540204"/>
                </a:cubicBezTo>
                <a:cubicBezTo>
                  <a:pt x="1769146" y="1540204"/>
                  <a:pt x="1778203" y="1572219"/>
                  <a:pt x="1778203" y="1597117"/>
                </a:cubicBezTo>
                <a:cubicBezTo>
                  <a:pt x="1778203" y="1629132"/>
                  <a:pt x="1757070" y="1632688"/>
                  <a:pt x="1735936" y="1636245"/>
                </a:cubicBezTo>
                <a:cubicBezTo>
                  <a:pt x="1702725" y="1639802"/>
                  <a:pt x="1666496" y="1597117"/>
                  <a:pt x="1624228" y="1657587"/>
                </a:cubicBezTo>
                <a:cubicBezTo>
                  <a:pt x="1702725" y="1693158"/>
                  <a:pt x="1784242" y="1728729"/>
                  <a:pt x="1781223" y="1849668"/>
                </a:cubicBezTo>
                <a:cubicBezTo>
                  <a:pt x="1781223" y="1881683"/>
                  <a:pt x="1814434" y="1895910"/>
                  <a:pt x="1838587" y="1903025"/>
                </a:cubicBezTo>
                <a:cubicBezTo>
                  <a:pt x="1880854" y="1917252"/>
                  <a:pt x="1914065" y="1938595"/>
                  <a:pt x="1938218" y="1984836"/>
                </a:cubicBezTo>
                <a:cubicBezTo>
                  <a:pt x="1938218" y="1995507"/>
                  <a:pt x="1938218" y="2002622"/>
                  <a:pt x="1938218" y="2013292"/>
                </a:cubicBezTo>
                <a:cubicBezTo>
                  <a:pt x="1932180" y="2123562"/>
                  <a:pt x="1871798" y="2120004"/>
                  <a:pt x="1805376" y="2102219"/>
                </a:cubicBezTo>
                <a:cubicBezTo>
                  <a:pt x="1726878" y="2080877"/>
                  <a:pt x="1648381" y="2038192"/>
                  <a:pt x="1563844" y="2077320"/>
                </a:cubicBezTo>
                <a:cubicBezTo>
                  <a:pt x="1681592" y="2130676"/>
                  <a:pt x="1811414" y="2134233"/>
                  <a:pt x="1920104" y="2208931"/>
                </a:cubicBezTo>
                <a:cubicBezTo>
                  <a:pt x="1515538" y="2223159"/>
                  <a:pt x="1159280" y="1984836"/>
                  <a:pt x="766792" y="1892353"/>
                </a:cubicBezTo>
                <a:cubicBezTo>
                  <a:pt x="778869" y="1952823"/>
                  <a:pt x="812080" y="1967051"/>
                  <a:pt x="839252" y="1974165"/>
                </a:cubicBezTo>
                <a:cubicBezTo>
                  <a:pt x="984170" y="2020407"/>
                  <a:pt x="1110974" y="2112891"/>
                  <a:pt x="1243816" y="2191146"/>
                </a:cubicBezTo>
                <a:cubicBezTo>
                  <a:pt x="1298160" y="2223159"/>
                  <a:pt x="1337410" y="2258731"/>
                  <a:pt x="1358543" y="2326314"/>
                </a:cubicBezTo>
                <a:cubicBezTo>
                  <a:pt x="1376658" y="2390340"/>
                  <a:pt x="1412888" y="2418796"/>
                  <a:pt x="1479310" y="2401012"/>
                </a:cubicBezTo>
                <a:cubicBezTo>
                  <a:pt x="1533654" y="2386784"/>
                  <a:pt x="1591018" y="2393898"/>
                  <a:pt x="1648381" y="2401012"/>
                </a:cubicBezTo>
                <a:cubicBezTo>
                  <a:pt x="1711782" y="2408126"/>
                  <a:pt x="1784242" y="2479267"/>
                  <a:pt x="1769146" y="2518395"/>
                </a:cubicBezTo>
                <a:cubicBezTo>
                  <a:pt x="1738956" y="2582422"/>
                  <a:pt x="1687630" y="2550408"/>
                  <a:pt x="1645361" y="2543294"/>
                </a:cubicBezTo>
                <a:cubicBezTo>
                  <a:pt x="1594036" y="2536181"/>
                  <a:pt x="1500444" y="2518395"/>
                  <a:pt x="1500444" y="2525509"/>
                </a:cubicBezTo>
                <a:cubicBezTo>
                  <a:pt x="1467232" y="2685576"/>
                  <a:pt x="1391754" y="2564636"/>
                  <a:pt x="1337410" y="2564636"/>
                </a:cubicBezTo>
                <a:cubicBezTo>
                  <a:pt x="1286084" y="2564636"/>
                  <a:pt x="1234759" y="2546851"/>
                  <a:pt x="1186452" y="2532623"/>
                </a:cubicBezTo>
                <a:cubicBezTo>
                  <a:pt x="1123051" y="2514837"/>
                  <a:pt x="1065688" y="2546851"/>
                  <a:pt x="1005304" y="2553965"/>
                </a:cubicBezTo>
                <a:cubicBezTo>
                  <a:pt x="950960" y="2561080"/>
                  <a:pt x="981150" y="2653563"/>
                  <a:pt x="947940" y="2692689"/>
                </a:cubicBezTo>
                <a:cubicBezTo>
                  <a:pt x="941903" y="2703362"/>
                  <a:pt x="935864" y="2703362"/>
                  <a:pt x="929826" y="2703362"/>
                </a:cubicBezTo>
                <a:cubicBezTo>
                  <a:pt x="911711" y="2980812"/>
                  <a:pt x="594701" y="2913227"/>
                  <a:pt x="594701" y="2923898"/>
                </a:cubicBezTo>
                <a:cubicBezTo>
                  <a:pt x="567529" y="2941684"/>
                  <a:pt x="534318" y="2899000"/>
                  <a:pt x="501108" y="2941684"/>
                </a:cubicBezTo>
                <a:cubicBezTo>
                  <a:pt x="643007" y="3137322"/>
                  <a:pt x="860386" y="3183563"/>
                  <a:pt x="1053610" y="3329402"/>
                </a:cubicBezTo>
                <a:cubicBezTo>
                  <a:pt x="893597" y="3379202"/>
                  <a:pt x="800002" y="3208463"/>
                  <a:pt x="682256" y="3229805"/>
                </a:cubicBezTo>
                <a:cubicBezTo>
                  <a:pt x="624893" y="3283162"/>
                  <a:pt x="796984" y="3368530"/>
                  <a:pt x="630932" y="3393429"/>
                </a:cubicBezTo>
                <a:cubicBezTo>
                  <a:pt x="703390" y="3439672"/>
                  <a:pt x="754716" y="3485914"/>
                  <a:pt x="806041" y="3539269"/>
                </a:cubicBezTo>
                <a:cubicBezTo>
                  <a:pt x="893597" y="3635309"/>
                  <a:pt x="911711" y="3699337"/>
                  <a:pt x="869444" y="3827390"/>
                </a:cubicBezTo>
                <a:cubicBezTo>
                  <a:pt x="842270" y="3912759"/>
                  <a:pt x="803022" y="3991015"/>
                  <a:pt x="839252" y="4090612"/>
                </a:cubicBezTo>
                <a:cubicBezTo>
                  <a:pt x="863405" y="4158196"/>
                  <a:pt x="854347" y="4204438"/>
                  <a:pt x="763774" y="4172424"/>
                </a:cubicBezTo>
                <a:cubicBezTo>
                  <a:pt x="667160" y="4140411"/>
                  <a:pt x="630932" y="4200882"/>
                  <a:pt x="655085" y="4321821"/>
                </a:cubicBezTo>
                <a:cubicBezTo>
                  <a:pt x="670179" y="4400076"/>
                  <a:pt x="655085" y="4424975"/>
                  <a:pt x="588662" y="4414305"/>
                </a:cubicBezTo>
                <a:cubicBezTo>
                  <a:pt x="516204" y="4403633"/>
                  <a:pt x="446764" y="4353835"/>
                  <a:pt x="356189" y="4378734"/>
                </a:cubicBezTo>
                <a:cubicBezTo>
                  <a:pt x="428648" y="4521016"/>
                  <a:pt x="582626" y="4478331"/>
                  <a:pt x="667160" y="4613499"/>
                </a:cubicBezTo>
                <a:cubicBezTo>
                  <a:pt x="567529" y="4613499"/>
                  <a:pt x="489031" y="4613499"/>
                  <a:pt x="416573" y="4585042"/>
                </a:cubicBezTo>
                <a:cubicBezTo>
                  <a:pt x="386381" y="4574373"/>
                  <a:pt x="353170" y="4560144"/>
                  <a:pt x="335056" y="4602828"/>
                </a:cubicBezTo>
                <a:cubicBezTo>
                  <a:pt x="313920" y="4652628"/>
                  <a:pt x="356189" y="4670412"/>
                  <a:pt x="380342" y="4677526"/>
                </a:cubicBezTo>
                <a:cubicBezTo>
                  <a:pt x="449784" y="4702425"/>
                  <a:pt x="504126" y="4759339"/>
                  <a:pt x="564510" y="4805580"/>
                </a:cubicBezTo>
                <a:cubicBezTo>
                  <a:pt x="694332" y="4905177"/>
                  <a:pt x="836233" y="4990547"/>
                  <a:pt x="944922" y="5154171"/>
                </a:cubicBezTo>
                <a:cubicBezTo>
                  <a:pt x="809060" y="5111487"/>
                  <a:pt x="706410" y="5011889"/>
                  <a:pt x="576586" y="4994104"/>
                </a:cubicBezTo>
                <a:cubicBezTo>
                  <a:pt x="688296" y="5143500"/>
                  <a:pt x="830194" y="5243097"/>
                  <a:pt x="963036" y="5353367"/>
                </a:cubicBezTo>
                <a:cubicBezTo>
                  <a:pt x="1002286" y="5385379"/>
                  <a:pt x="1041534" y="5406721"/>
                  <a:pt x="1047572" y="5474306"/>
                </a:cubicBezTo>
                <a:cubicBezTo>
                  <a:pt x="1065688" y="5605917"/>
                  <a:pt x="1113992" y="5712629"/>
                  <a:pt x="1222682" y="5769542"/>
                </a:cubicBezTo>
                <a:cubicBezTo>
                  <a:pt x="1222682" y="5769542"/>
                  <a:pt x="1216644" y="5790884"/>
                  <a:pt x="1213626" y="5801555"/>
                </a:cubicBezTo>
                <a:cubicBezTo>
                  <a:pt x="1147203" y="5805112"/>
                  <a:pt x="1095878" y="5726858"/>
                  <a:pt x="1014361" y="5755314"/>
                </a:cubicBezTo>
                <a:cubicBezTo>
                  <a:pt x="1095878" y="5862025"/>
                  <a:pt x="1162298" y="5954508"/>
                  <a:pt x="1274008" y="6004307"/>
                </a:cubicBezTo>
                <a:cubicBezTo>
                  <a:pt x="1364582" y="6043434"/>
                  <a:pt x="1476290" y="6068335"/>
                  <a:pt x="1542711" y="6196388"/>
                </a:cubicBezTo>
                <a:cubicBezTo>
                  <a:pt x="1467232" y="6221287"/>
                  <a:pt x="1409868" y="6189274"/>
                  <a:pt x="1352504" y="6167932"/>
                </a:cubicBezTo>
                <a:cubicBezTo>
                  <a:pt x="1264950" y="6132361"/>
                  <a:pt x="1177395" y="6093234"/>
                  <a:pt x="1089840" y="6057663"/>
                </a:cubicBezTo>
                <a:cubicBezTo>
                  <a:pt x="1056628" y="6043434"/>
                  <a:pt x="1020400" y="6036320"/>
                  <a:pt x="999266" y="6100347"/>
                </a:cubicBezTo>
                <a:cubicBezTo>
                  <a:pt x="1110974" y="6114575"/>
                  <a:pt x="1177395" y="6199945"/>
                  <a:pt x="1246836" y="6281757"/>
                </a:cubicBezTo>
                <a:cubicBezTo>
                  <a:pt x="1286084" y="6327999"/>
                  <a:pt x="1319295" y="6388469"/>
                  <a:pt x="1388735" y="6367127"/>
                </a:cubicBezTo>
                <a:cubicBezTo>
                  <a:pt x="1424964" y="6356456"/>
                  <a:pt x="1449118" y="6388469"/>
                  <a:pt x="1446099" y="6431153"/>
                </a:cubicBezTo>
                <a:cubicBezTo>
                  <a:pt x="1431002" y="6580550"/>
                  <a:pt x="1518558" y="6630349"/>
                  <a:pt x="1609132" y="6658805"/>
                </a:cubicBezTo>
                <a:cubicBezTo>
                  <a:pt x="1741974" y="6701489"/>
                  <a:pt x="1859720" y="6786859"/>
                  <a:pt x="1983504" y="6858000"/>
                </a:cubicBez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graphicFrame>
        <p:nvGraphicFramePr>
          <p:cNvPr id="2" name="Table 1">
            <a:extLst>
              <a:ext uri="{FF2B5EF4-FFF2-40B4-BE49-F238E27FC236}">
                <a16:creationId xmlns:a16="http://schemas.microsoft.com/office/drawing/2014/main" id="{A289B8E8-8121-8476-C209-A65240328461}"/>
              </a:ext>
            </a:extLst>
          </p:cNvPr>
          <p:cNvGraphicFramePr>
            <a:graphicFrameLocks noGrp="1"/>
          </p:cNvGraphicFramePr>
          <p:nvPr>
            <p:extLst>
              <p:ext uri="{D42A27DB-BD31-4B8C-83A1-F6EECF244321}">
                <p14:modId xmlns:p14="http://schemas.microsoft.com/office/powerpoint/2010/main" val="1136795675"/>
              </p:ext>
            </p:extLst>
          </p:nvPr>
        </p:nvGraphicFramePr>
        <p:xfrm>
          <a:off x="2374710" y="780953"/>
          <a:ext cx="9173823" cy="5296096"/>
        </p:xfrm>
        <a:graphic>
          <a:graphicData uri="http://schemas.openxmlformats.org/drawingml/2006/table">
            <a:tbl>
              <a:tblPr firstRow="1" bandRow="1">
                <a:solidFill>
                  <a:schemeClr val="accent1">
                    <a:lumMod val="20000"/>
                    <a:lumOff val="80000"/>
                  </a:schemeClr>
                </a:solidFill>
                <a:tableStyleId>{5C22544A-7EE6-4342-B048-85BDC9FD1C3A}</a:tableStyleId>
              </a:tblPr>
              <a:tblGrid>
                <a:gridCol w="9173823">
                  <a:extLst>
                    <a:ext uri="{9D8B030D-6E8A-4147-A177-3AD203B41FA5}">
                      <a16:colId xmlns:a16="http://schemas.microsoft.com/office/drawing/2014/main" val="3610704243"/>
                    </a:ext>
                  </a:extLst>
                </a:gridCol>
              </a:tblGrid>
              <a:tr h="732888">
                <a:tc>
                  <a:txBody>
                    <a:bodyPr/>
                    <a:lstStyle/>
                    <a:p>
                      <a:r>
                        <a:rPr lang="en-GB" sz="1800" b="1" cap="all" spc="60">
                          <a:solidFill>
                            <a:schemeClr val="tx1"/>
                          </a:solidFill>
                        </a:rPr>
                        <a:t>Content page</a:t>
                      </a:r>
                    </a:p>
                  </a:txBody>
                  <a:tcPr marL="203580" marR="203580" marT="203580" marB="203580">
                    <a:lnL w="12700" cmpd="sng">
                      <a:noFill/>
                    </a:lnL>
                    <a:lnR w="12700" cmpd="sng">
                      <a:noFill/>
                    </a:lnR>
                    <a:lnT w="12700" cmpd="sng">
                      <a:noFill/>
                    </a:lnT>
                    <a:lnB w="38100" cmpd="sng">
                      <a:noFill/>
                    </a:lnB>
                    <a:noFill/>
                  </a:tcPr>
                </a:tc>
                <a:extLst>
                  <a:ext uri="{0D108BD9-81ED-4DB2-BD59-A6C34878D82A}">
                    <a16:rowId xmlns:a16="http://schemas.microsoft.com/office/drawing/2014/main" val="1663401933"/>
                  </a:ext>
                </a:extLst>
              </a:tr>
              <a:tr h="686140">
                <a:tc>
                  <a:txBody>
                    <a:bodyPr/>
                    <a:lstStyle/>
                    <a:p>
                      <a:pPr lvl="0">
                        <a:buNone/>
                      </a:pPr>
                      <a:endParaRPr lang="en-GB" sz="2400" cap="none" spc="0">
                        <a:solidFill>
                          <a:schemeClr val="tx1"/>
                        </a:solidFill>
                      </a:endParaRPr>
                    </a:p>
                  </a:txBody>
                  <a:tcPr marL="135720" marR="135720" marT="67860" marB="135720">
                    <a:lnL w="12700" cmpd="sng">
                      <a:noFill/>
                      <a:prstDash val="solid"/>
                    </a:lnL>
                    <a:lnR w="12700" cmpd="sng">
                      <a:noFill/>
                      <a:prstDash val="solid"/>
                    </a:lnR>
                    <a:lnT w="38100" cmpd="sng">
                      <a:noFill/>
                    </a:lnT>
                    <a:lnB w="12700" cmpd="sng">
                      <a:noFill/>
                      <a:prstDash val="solid"/>
                    </a:lnB>
                    <a:noFill/>
                  </a:tcPr>
                </a:tc>
                <a:extLst>
                  <a:ext uri="{0D108BD9-81ED-4DB2-BD59-A6C34878D82A}">
                    <a16:rowId xmlns:a16="http://schemas.microsoft.com/office/drawing/2014/main" val="3835381790"/>
                  </a:ext>
                </a:extLst>
              </a:tr>
              <a:tr h="3877068">
                <a:tc>
                  <a:txBody>
                    <a:bodyPr/>
                    <a:lstStyle/>
                    <a:p>
                      <a:pPr lvl="0">
                        <a:buNone/>
                      </a:pPr>
                      <a:r>
                        <a:rPr lang="en-GB" sz="2400" b="0" i="0" u="none" strike="noStrike" cap="none" spc="0" noProof="0">
                          <a:solidFill>
                            <a:schemeClr val="tx1"/>
                          </a:solidFill>
                          <a:latin typeface="Aptos"/>
                        </a:rPr>
                        <a:t>1. Title page – Include your program of study, module name and code, assignment title, and your lecturer’s name. 2. Overview of the business idea – Briefly describe the product and/or service your startup will offer, highlight its unique selling points, and outline the management structure and legal format. 3. Three important external factors from your PESTEL analysis. 4. Two major marketing strategies – Explain how your enterprise will use them to reach its customers. 5. Funding requirements and allocation – State the amount of funding required and how it will be allocated, including initial costs. </a:t>
                      </a:r>
                      <a:endParaRPr lang="en-US" sz="2400" cap="none" spc="0">
                        <a:solidFill>
                          <a:schemeClr val="tx1"/>
                        </a:solidFill>
                      </a:endParaRPr>
                    </a:p>
                  </a:txBody>
                  <a:tcPr marL="135720" marR="135720" marT="67860" marB="135720">
                    <a:lnL w="12700" cmpd="sng">
                      <a:noFill/>
                      <a:prstDash val="solid"/>
                    </a:lnL>
                    <a:lnR w="12700" cmpd="sng">
                      <a:noFill/>
                      <a:prstDash val="solid"/>
                    </a:lnR>
                    <a:lnT w="12700" cmpd="sng">
                      <a:noFill/>
                      <a:prstDash val="solid"/>
                    </a:lnT>
                    <a:lnB w="12700" cmpd="sng">
                      <a:noFill/>
                      <a:prstDash val="solid"/>
                    </a:lnB>
                    <a:solidFill>
                      <a:srgbClr val="DAE3F3">
                        <a:alpha val="50196"/>
                      </a:srgbClr>
                    </a:solidFill>
                  </a:tcPr>
                </a:tc>
                <a:extLst>
                  <a:ext uri="{0D108BD9-81ED-4DB2-BD59-A6C34878D82A}">
                    <a16:rowId xmlns:a16="http://schemas.microsoft.com/office/drawing/2014/main" val="1116381952"/>
                  </a:ext>
                </a:extLst>
              </a:tr>
            </a:tbl>
          </a:graphicData>
        </a:graphic>
      </p:graphicFrame>
    </p:spTree>
    <p:extLst>
      <p:ext uri="{BB962C8B-B14F-4D97-AF65-F5344CB8AC3E}">
        <p14:creationId xmlns:p14="http://schemas.microsoft.com/office/powerpoint/2010/main" val="3191571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079768-DA20-047F-A79C-536FE09A47E6}"/>
              </a:ext>
            </a:extLst>
          </p:cNvPr>
          <p:cNvSpPr>
            <a:spLocks noGrp="1"/>
          </p:cNvSpPr>
          <p:nvPr>
            <p:ph type="title"/>
          </p:nvPr>
        </p:nvSpPr>
        <p:spPr>
          <a:xfrm>
            <a:off x="838201" y="365125"/>
            <a:ext cx="5251316" cy="1807305"/>
          </a:xfrm>
        </p:spPr>
        <p:txBody>
          <a:bodyPr vert="horz" lIns="91440" tIns="45720" rIns="91440" bIns="45720" rtlCol="0" anchor="ctr">
            <a:normAutofit/>
          </a:bodyPr>
          <a:lstStyle/>
          <a:p>
            <a:r>
              <a:rPr lang="en-US" sz="4400"/>
              <a:t>Overview  the business idea</a:t>
            </a:r>
          </a:p>
        </p:txBody>
      </p:sp>
      <p:sp>
        <p:nvSpPr>
          <p:cNvPr id="4" name="Text Placeholder 3">
            <a:extLst>
              <a:ext uri="{FF2B5EF4-FFF2-40B4-BE49-F238E27FC236}">
                <a16:creationId xmlns:a16="http://schemas.microsoft.com/office/drawing/2014/main" id="{0EA120B9-7DFD-1CAD-A315-684570EF0966}"/>
              </a:ext>
            </a:extLst>
          </p:cNvPr>
          <p:cNvSpPr>
            <a:spLocks noGrp="1"/>
          </p:cNvSpPr>
          <p:nvPr>
            <p:ph type="body" sz="half" idx="2"/>
          </p:nvPr>
        </p:nvSpPr>
        <p:spPr>
          <a:xfrm>
            <a:off x="838200" y="2333297"/>
            <a:ext cx="4619621" cy="4380694"/>
          </a:xfrm>
        </p:spPr>
        <p:txBody>
          <a:bodyPr vert="horz" lIns="91440" tIns="45720" rIns="91440" bIns="45720" rtlCol="0" anchor="t">
            <a:noAutofit/>
          </a:bodyPr>
          <a:lstStyle/>
          <a:p>
            <a:pPr marL="285750" indent="-228600">
              <a:buFont typeface="Arial" panose="020B0604020202020204" pitchFamily="34" charset="0"/>
              <a:buChar char="•"/>
            </a:pPr>
            <a:r>
              <a:rPr lang="en-US" sz="1400" dirty="0"/>
              <a:t>Sole trader </a:t>
            </a:r>
            <a:r>
              <a:rPr lang="en-US" sz="1400"/>
              <a:t>landscaping</a:t>
            </a:r>
            <a:r>
              <a:rPr lang="en-US" sz="1400" dirty="0"/>
              <a:t> and outdoor decoration business.</a:t>
            </a:r>
          </a:p>
          <a:p>
            <a:pPr marL="285750" indent="-228600">
              <a:buFont typeface="Arial" panose="020B0604020202020204" pitchFamily="34" charset="0"/>
              <a:buChar char="•"/>
            </a:pPr>
            <a:r>
              <a:rPr lang="en-US" sz="1400"/>
              <a:t>Provide affordable garden maintenance and outdoor design.</a:t>
            </a:r>
            <a:endParaRPr lang="en-US" sz="1400" dirty="0"/>
          </a:p>
          <a:p>
            <a:pPr marL="285750" indent="-228600">
              <a:buFont typeface="Arial" panose="020B0604020202020204" pitchFamily="34" charset="0"/>
              <a:buChar char="•"/>
            </a:pPr>
            <a:r>
              <a:rPr lang="en-US" sz="1400"/>
              <a:t>Services include:</a:t>
            </a:r>
            <a:endParaRPr lang="en-US" sz="1400" dirty="0"/>
          </a:p>
          <a:p>
            <a:pPr marL="285750" indent="-228600">
              <a:buFont typeface="Arial" panose="020B0604020202020204" pitchFamily="34" charset="0"/>
              <a:buChar char="•"/>
            </a:pPr>
            <a:r>
              <a:rPr lang="en-US" sz="1400"/>
              <a:t>Lown care</a:t>
            </a:r>
            <a:endParaRPr lang="en-US" sz="1400" dirty="0"/>
          </a:p>
          <a:p>
            <a:pPr marL="285750" indent="-228600">
              <a:buFont typeface="Arial" panose="020B0604020202020204" pitchFamily="34" charset="0"/>
              <a:buChar char="•"/>
            </a:pPr>
            <a:r>
              <a:rPr lang="en-US" sz="1400"/>
              <a:t>Hedge trimming</a:t>
            </a:r>
            <a:endParaRPr lang="en-US" sz="1400" dirty="0"/>
          </a:p>
          <a:p>
            <a:pPr marL="285750" indent="-228600">
              <a:buFont typeface="Arial" panose="020B0604020202020204" pitchFamily="34" charset="0"/>
              <a:buChar char="•"/>
            </a:pPr>
            <a:r>
              <a:rPr lang="en-US" sz="1400"/>
              <a:t>Garden tidy-ups</a:t>
            </a:r>
            <a:endParaRPr lang="en-US" sz="1400" dirty="0"/>
          </a:p>
          <a:p>
            <a:pPr marL="285750" indent="-228600">
              <a:buFont typeface="Arial" panose="020B0604020202020204" pitchFamily="34" charset="0"/>
              <a:buChar char="•"/>
            </a:pPr>
            <a:r>
              <a:rPr lang="en-US" sz="1400" dirty="0"/>
              <a:t>Planting and </a:t>
            </a:r>
            <a:r>
              <a:rPr lang="en-US" sz="1400"/>
              <a:t>landscaping</a:t>
            </a:r>
            <a:endParaRPr lang="en-US" sz="1400" dirty="0"/>
          </a:p>
          <a:p>
            <a:pPr marL="285750" indent="-228600">
              <a:buFont typeface="Arial" panose="020B0604020202020204" pitchFamily="34" charset="0"/>
              <a:buChar char="•"/>
            </a:pPr>
            <a:r>
              <a:rPr lang="en-US" sz="1400"/>
              <a:t>Focus on environmentally friendly gardening</a:t>
            </a:r>
            <a:endParaRPr lang="en-US" sz="1400" dirty="0"/>
          </a:p>
          <a:p>
            <a:pPr marL="285750" indent="-228600">
              <a:buFont typeface="Arial" panose="020B0604020202020204" pitchFamily="34" charset="0"/>
              <a:buChar char="•"/>
            </a:pPr>
            <a:r>
              <a:rPr lang="en-US" sz="1400"/>
              <a:t>Target customers:</a:t>
            </a:r>
            <a:endParaRPr lang="en-US" sz="1400" dirty="0"/>
          </a:p>
          <a:p>
            <a:pPr marL="285750" indent="-228600">
              <a:buFont typeface="Arial" panose="020B0604020202020204" pitchFamily="34" charset="0"/>
              <a:buChar char="•"/>
            </a:pPr>
            <a:r>
              <a:rPr lang="en-US" sz="1400"/>
              <a:t>Homeowners</a:t>
            </a:r>
            <a:endParaRPr lang="en-US" sz="1400" dirty="0"/>
          </a:p>
          <a:p>
            <a:pPr marL="285750" indent="-228600">
              <a:buFont typeface="Arial" panose="020B0604020202020204" pitchFamily="34" charset="0"/>
              <a:buChar char="•"/>
            </a:pPr>
            <a:r>
              <a:rPr lang="en-US" sz="1400"/>
              <a:t>Small local businesses</a:t>
            </a:r>
            <a:endParaRPr lang="en-US" sz="1400" dirty="0"/>
          </a:p>
          <a:p>
            <a:pPr marL="285750" indent="-228600">
              <a:buFont typeface="Arial" panose="020B0604020202020204" pitchFamily="34" charset="0"/>
              <a:buChar char="•"/>
            </a:pPr>
            <a:r>
              <a:rPr lang="en-US" sz="1400" dirty="0"/>
              <a:t>Key point: Quality, affordable and </a:t>
            </a:r>
            <a:r>
              <a:rPr lang="en-US" sz="1400"/>
              <a:t>sustainable</a:t>
            </a:r>
            <a:r>
              <a:rPr lang="en-US" sz="1400" dirty="0"/>
              <a:t> outdoor </a:t>
            </a:r>
            <a:r>
              <a:rPr lang="en-US" sz="1400"/>
              <a:t>services.</a:t>
            </a:r>
          </a:p>
          <a:p>
            <a:pPr marL="285750" indent="-228600">
              <a:buFont typeface="Arial" panose="020B0604020202020204" pitchFamily="34" charset="0"/>
              <a:buChar char="•"/>
            </a:pPr>
            <a:endParaRPr lang="en-US" sz="1300"/>
          </a:p>
          <a:p>
            <a:pPr marL="285750" indent="-228600">
              <a:buFont typeface="Arial" panose="020B0604020202020204" pitchFamily="34" charset="0"/>
              <a:buChar char="•"/>
            </a:pPr>
            <a:endParaRPr lang="en-US" sz="1300"/>
          </a:p>
        </p:txBody>
      </p:sp>
      <p:pic>
        <p:nvPicPr>
          <p:cNvPr id="5" name="Content Placeholder 4" descr="Complete Guide to Oak Trees | BBC Gardeners World Magazine">
            <a:extLst>
              <a:ext uri="{FF2B5EF4-FFF2-40B4-BE49-F238E27FC236}">
                <a16:creationId xmlns:a16="http://schemas.microsoft.com/office/drawing/2014/main" id="{D0B6645A-86F4-9F0A-507E-1ADDAE61BCD7}"/>
              </a:ext>
            </a:extLst>
          </p:cNvPr>
          <p:cNvPicPr>
            <a:picLocks noGrp="1" noChangeAspect="1"/>
          </p:cNvPicPr>
          <p:nvPr>
            <p:ph idx="1"/>
          </p:nvPr>
        </p:nvPicPr>
        <p:blipFill>
          <a:blip r:embed="rId2"/>
          <a:srcRect l="25193" r="29160"/>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6072053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9" name="Rectangle 88">
            <a:extLst>
              <a:ext uri="{FF2B5EF4-FFF2-40B4-BE49-F238E27FC236}">
                <a16:creationId xmlns:a16="http://schemas.microsoft.com/office/drawing/2014/main" id="{BED778CA-BC57-6FED-55F6-77D6F9E6E4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797"/>
            <a:ext cx="4621832" cy="6858000"/>
          </a:xfrm>
          <a:prstGeom prst="rect">
            <a:avLst/>
          </a:prstGeom>
          <a:solidFill>
            <a:schemeClr val="bg1">
              <a:lumMod val="95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DC422B-556F-32C5-FECD-1FC8F594281A}"/>
              </a:ext>
            </a:extLst>
          </p:cNvPr>
          <p:cNvSpPr>
            <a:spLocks noGrp="1"/>
          </p:cNvSpPr>
          <p:nvPr>
            <p:ph type="title"/>
          </p:nvPr>
        </p:nvSpPr>
        <p:spPr>
          <a:xfrm>
            <a:off x="762001" y="1143485"/>
            <a:ext cx="3276599" cy="3611395"/>
          </a:xfrm>
        </p:spPr>
        <p:txBody>
          <a:bodyPr vert="horz" lIns="91440" tIns="45720" rIns="91440" bIns="45720" rtlCol="0" anchor="t">
            <a:normAutofit/>
          </a:bodyPr>
          <a:lstStyle/>
          <a:p>
            <a:r>
              <a:rPr lang="en-US"/>
              <a:t>Management &amp; Legal structure</a:t>
            </a:r>
          </a:p>
        </p:txBody>
      </p:sp>
      <p:cxnSp>
        <p:nvCxnSpPr>
          <p:cNvPr id="90" name="Straight Connector 89">
            <a:extLst>
              <a:ext uri="{FF2B5EF4-FFF2-40B4-BE49-F238E27FC236}">
                <a16:creationId xmlns:a16="http://schemas.microsoft.com/office/drawing/2014/main" id="{37C77032-C865-6057-7D7A-E2743CFA20F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7" name="Picture 6">
            <a:extLst>
              <a:ext uri="{FF2B5EF4-FFF2-40B4-BE49-F238E27FC236}">
                <a16:creationId xmlns:a16="http://schemas.microsoft.com/office/drawing/2014/main" id="{388C9CA2-CFA6-C2C7-D5E4-BF937B9BA99F}"/>
              </a:ext>
            </a:extLst>
          </p:cNvPr>
          <p:cNvPicPr>
            <a:picLocks noChangeAspect="1"/>
          </p:cNvPicPr>
          <p:nvPr/>
        </p:nvPicPr>
        <p:blipFill>
          <a:blip r:embed="rId2"/>
          <a:stretch>
            <a:fillRect/>
          </a:stretch>
        </p:blipFill>
        <p:spPr>
          <a:xfrm>
            <a:off x="5384643" y="1911651"/>
            <a:ext cx="2159157" cy="1446635"/>
          </a:xfrm>
          <a:prstGeom prst="rect">
            <a:avLst/>
          </a:prstGeom>
        </p:spPr>
      </p:pic>
      <p:pic>
        <p:nvPicPr>
          <p:cNvPr id="5" name="Content Placeholder 4">
            <a:extLst>
              <a:ext uri="{FF2B5EF4-FFF2-40B4-BE49-F238E27FC236}">
                <a16:creationId xmlns:a16="http://schemas.microsoft.com/office/drawing/2014/main" id="{A7C5B2E4-042B-40E2-2314-34EE58F81DB9}"/>
              </a:ext>
            </a:extLst>
          </p:cNvPr>
          <p:cNvPicPr>
            <a:picLocks noGrp="1" noChangeAspect="1"/>
          </p:cNvPicPr>
          <p:nvPr>
            <p:ph idx="1"/>
          </p:nvPr>
        </p:nvPicPr>
        <p:blipFill>
          <a:blip r:embed="rId3"/>
          <a:stretch>
            <a:fillRect/>
          </a:stretch>
        </p:blipFill>
        <p:spPr>
          <a:xfrm>
            <a:off x="5384643" y="3546519"/>
            <a:ext cx="2159157" cy="1441237"/>
          </a:xfrm>
          <a:prstGeom prst="rect">
            <a:avLst/>
          </a:prstGeom>
        </p:spPr>
      </p:pic>
      <p:sp>
        <p:nvSpPr>
          <p:cNvPr id="4" name="Text Placeholder 3">
            <a:extLst>
              <a:ext uri="{FF2B5EF4-FFF2-40B4-BE49-F238E27FC236}">
                <a16:creationId xmlns:a16="http://schemas.microsoft.com/office/drawing/2014/main" id="{70BD9130-6C43-C6FC-44F9-687ACA376DC9}"/>
              </a:ext>
            </a:extLst>
          </p:cNvPr>
          <p:cNvSpPr>
            <a:spLocks noGrp="1"/>
          </p:cNvSpPr>
          <p:nvPr>
            <p:ph type="body" sz="half" idx="2"/>
          </p:nvPr>
        </p:nvSpPr>
        <p:spPr>
          <a:xfrm>
            <a:off x="8082016" y="871147"/>
            <a:ext cx="3347983" cy="5236804"/>
          </a:xfrm>
        </p:spPr>
        <p:txBody>
          <a:bodyPr vert="horz" lIns="91440" tIns="45720" rIns="91440" bIns="45720" rtlCol="0">
            <a:normAutofit/>
          </a:bodyPr>
          <a:lstStyle/>
          <a:p>
            <a:pPr indent="-228600">
              <a:buFont typeface="Arial" panose="020B0604020202020204" pitchFamily="34" charset="0"/>
              <a:buChar char="•"/>
            </a:pPr>
            <a:r>
              <a:rPr lang="en-US" sz="1700" b="1"/>
              <a:t>How the business operates</a:t>
            </a:r>
          </a:p>
          <a:p>
            <a:pPr marL="285750" indent="-228600">
              <a:buFont typeface="Arial" panose="020B0604020202020204" pitchFamily="34" charset="0"/>
              <a:buChar char="•"/>
            </a:pPr>
            <a:r>
              <a:rPr lang="en-US" sz="1700"/>
              <a:t>Owned and manage by one person</a:t>
            </a:r>
          </a:p>
          <a:p>
            <a:pPr marL="285750" indent="-228600">
              <a:buFont typeface="Arial" panose="020B0604020202020204" pitchFamily="34" charset="0"/>
              <a:buChar char="•"/>
            </a:pPr>
            <a:r>
              <a:rPr lang="en-US" sz="1700"/>
              <a:t>Sole trader business structures</a:t>
            </a:r>
          </a:p>
          <a:p>
            <a:pPr indent="-228600">
              <a:buFont typeface="Arial" panose="020B0604020202020204" pitchFamily="34" charset="0"/>
              <a:buChar char="•"/>
            </a:pPr>
            <a:r>
              <a:rPr lang="en-US" sz="1700" b="1"/>
              <a:t>Owner manages:</a:t>
            </a:r>
          </a:p>
          <a:p>
            <a:pPr marL="285750" indent="-228600">
              <a:buFont typeface="Arial" panose="020B0604020202020204" pitchFamily="34" charset="0"/>
              <a:buChar char="•"/>
            </a:pPr>
            <a:r>
              <a:rPr lang="en-US" sz="1700"/>
              <a:t>Customer bookings</a:t>
            </a:r>
          </a:p>
          <a:p>
            <a:pPr marL="285750" indent="-228600">
              <a:buFont typeface="Arial" panose="020B0604020202020204" pitchFamily="34" charset="0"/>
              <a:buChar char="•"/>
            </a:pPr>
            <a:r>
              <a:rPr lang="en-US" sz="1700"/>
              <a:t>Landscaping work</a:t>
            </a:r>
          </a:p>
          <a:p>
            <a:pPr marL="285750" indent="-228600">
              <a:buFont typeface="Arial" panose="020B0604020202020204" pitchFamily="34" charset="0"/>
              <a:buChar char="•"/>
            </a:pPr>
            <a:r>
              <a:rPr lang="en-US" sz="1700"/>
              <a:t>Marketing</a:t>
            </a:r>
          </a:p>
          <a:p>
            <a:pPr marL="285750" indent="-228600">
              <a:buFont typeface="Arial" panose="020B0604020202020204" pitchFamily="34" charset="0"/>
              <a:buChar char="•"/>
            </a:pPr>
            <a:r>
              <a:rPr lang="en-US" sz="1700"/>
              <a:t>Business finances</a:t>
            </a:r>
          </a:p>
          <a:p>
            <a:pPr indent="-228600">
              <a:buFont typeface="Arial" panose="020B0604020202020204" pitchFamily="34" charset="0"/>
              <a:buChar char="•"/>
            </a:pPr>
            <a:r>
              <a:rPr lang="en-US" sz="1700" b="1"/>
              <a:t>Why Sole Trader:</a:t>
            </a:r>
          </a:p>
          <a:p>
            <a:pPr marL="285750" indent="-228600">
              <a:buFont typeface="Arial" panose="020B0604020202020204" pitchFamily="34" charset="0"/>
              <a:buChar char="•"/>
            </a:pPr>
            <a:r>
              <a:rPr lang="en-US" sz="1700"/>
              <a:t>Easy and inexpensive to set up</a:t>
            </a:r>
          </a:p>
          <a:p>
            <a:pPr marL="285750" indent="-228600">
              <a:buFont typeface="Arial" panose="020B0604020202020204" pitchFamily="34" charset="0"/>
              <a:buChar char="•"/>
            </a:pPr>
            <a:r>
              <a:rPr lang="en-US" sz="1700"/>
              <a:t>Full control over decisions</a:t>
            </a:r>
          </a:p>
          <a:p>
            <a:pPr marL="285750" indent="-228600">
              <a:buFont typeface="Arial" panose="020B0604020202020204" pitchFamily="34" charset="0"/>
              <a:buChar char="•"/>
            </a:pPr>
            <a:r>
              <a:rPr lang="en-US" sz="1700"/>
              <a:t>Lower running costs</a:t>
            </a:r>
          </a:p>
          <a:p>
            <a:pPr marL="285750" indent="-228600">
              <a:buFont typeface="Arial" panose="020B0604020202020204" pitchFamily="34" charset="0"/>
              <a:buChar char="•"/>
            </a:pPr>
            <a:r>
              <a:rPr lang="en-US" sz="1700"/>
              <a:t>Suitable for a small start-up</a:t>
            </a:r>
          </a:p>
          <a:p>
            <a:pPr marL="285750" indent="-228600">
              <a:buFont typeface="Arial" panose="020B0604020202020204" pitchFamily="34" charset="0"/>
              <a:buChar char="•"/>
            </a:pPr>
            <a:endParaRPr lang="en-US" sz="1700" b="1"/>
          </a:p>
        </p:txBody>
      </p:sp>
    </p:spTree>
    <p:extLst>
      <p:ext uri="{BB962C8B-B14F-4D97-AF65-F5344CB8AC3E}">
        <p14:creationId xmlns:p14="http://schemas.microsoft.com/office/powerpoint/2010/main" val="5549350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0F5453-3B9A-29BD-0765-75166FFB6656}"/>
              </a:ext>
            </a:extLst>
          </p:cNvPr>
          <p:cNvSpPr>
            <a:spLocks noGrp="1"/>
          </p:cNvSpPr>
          <p:nvPr>
            <p:ph type="title"/>
          </p:nvPr>
        </p:nvSpPr>
        <p:spPr>
          <a:xfrm>
            <a:off x="762000" y="4966685"/>
            <a:ext cx="3809999" cy="1253127"/>
          </a:xfrm>
        </p:spPr>
        <p:txBody>
          <a:bodyPr vert="horz" lIns="91440" tIns="45720" rIns="91440" bIns="45720" rtlCol="0" anchor="t">
            <a:normAutofit/>
          </a:bodyPr>
          <a:lstStyle/>
          <a:p>
            <a:r>
              <a:rPr lang="en-US"/>
              <a:t>Pestel Analysis </a:t>
            </a:r>
          </a:p>
        </p:txBody>
      </p:sp>
      <p:pic>
        <p:nvPicPr>
          <p:cNvPr id="7" name="Graphic 6" descr="Succulent with solid fill">
            <a:extLst>
              <a:ext uri="{FF2B5EF4-FFF2-40B4-BE49-F238E27FC236}">
                <a16:creationId xmlns:a16="http://schemas.microsoft.com/office/drawing/2014/main" id="{39FDC945-7BDA-1AA9-81D9-45EDEE7E3985}"/>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1882622" y="667942"/>
            <a:ext cx="1671895" cy="1671895"/>
          </a:xfrm>
          <a:prstGeom prst="rect">
            <a:avLst/>
          </a:prstGeom>
        </p:spPr>
      </p:pic>
      <p:pic>
        <p:nvPicPr>
          <p:cNvPr id="6" name="Graphic 5" descr="Call centre with solid fill">
            <a:extLst>
              <a:ext uri="{FF2B5EF4-FFF2-40B4-BE49-F238E27FC236}">
                <a16:creationId xmlns:a16="http://schemas.microsoft.com/office/drawing/2014/main" id="{73B9F43F-0913-8DD3-C8EB-056336408C3E}"/>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35618" y="2534345"/>
            <a:ext cx="1671895" cy="1671895"/>
          </a:xfrm>
          <a:prstGeom prst="rect">
            <a:avLst/>
          </a:prstGeom>
        </p:spPr>
      </p:pic>
      <p:pic>
        <p:nvPicPr>
          <p:cNvPr id="5" name="Content Placeholder 4" descr="Phone Vibration with solid fill">
            <a:extLst>
              <a:ext uri="{FF2B5EF4-FFF2-40B4-BE49-F238E27FC236}">
                <a16:creationId xmlns:a16="http://schemas.microsoft.com/office/drawing/2014/main" id="{6CC5427E-BCDC-B32E-8FA5-F2DE8651D247}"/>
              </a:ext>
            </a:extLst>
          </p:cNvPr>
          <p:cNvPicPr>
            <a:picLocks noGrp="1" noChangeAspect="1"/>
          </p:cNvPicPr>
          <p:nvPr>
            <p:ph idx="1"/>
          </p:nvPr>
        </p:nvPicPr>
        <p:blipFill>
          <a:blip>
            <a:extLst>
              <a:ext uri="{96DAC541-7B7A-43D3-8B79-37D633B846F1}">
                <asvg:svgBlip xmlns:asvg="http://schemas.microsoft.com/office/drawing/2016/SVG/main" r:embed="rId4"/>
              </a:ext>
            </a:extLst>
          </a:blip>
          <a:stretch>
            <a:fillRect/>
          </a:stretch>
        </p:blipFill>
        <p:spPr>
          <a:xfrm>
            <a:off x="2829626" y="2534345"/>
            <a:ext cx="1671895" cy="1671895"/>
          </a:xfrm>
          <a:prstGeom prst="rect">
            <a:avLst/>
          </a:prstGeom>
        </p:spPr>
      </p:pic>
      <p:cxnSp>
        <p:nvCxnSpPr>
          <p:cNvPr id="19" name="Straight Connector 18">
            <a:extLst>
              <a:ext uri="{FF2B5EF4-FFF2-40B4-BE49-F238E27FC236}">
                <a16:creationId xmlns:a16="http://schemas.microsoft.com/office/drawing/2014/main" id="{64BB8BC3-C891-B7D3-CC28-D1E233DCF03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4693032"/>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21" name="Rectangle 20">
            <a:extLst>
              <a:ext uri="{FF2B5EF4-FFF2-40B4-BE49-F238E27FC236}">
                <a16:creationId xmlns:a16="http://schemas.microsoft.com/office/drawing/2014/main" id="{1DDD66DE-28D1-EA69-3ACC-6D107A1171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50439" y="0"/>
            <a:ext cx="6976153" cy="6858000"/>
          </a:xfrm>
          <a:prstGeom prst="rect">
            <a:avLst/>
          </a:prstGeom>
          <a:solidFill>
            <a:schemeClr val="bg1">
              <a:lumMod val="95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55F112FC-19EE-C45D-A21D-C7BD98D0EEFA}"/>
              </a:ext>
            </a:extLst>
          </p:cNvPr>
          <p:cNvSpPr>
            <a:spLocks noGrp="1"/>
          </p:cNvSpPr>
          <p:nvPr>
            <p:ph type="body" sz="half" idx="2"/>
          </p:nvPr>
        </p:nvSpPr>
        <p:spPr>
          <a:xfrm>
            <a:off x="5972689" y="667942"/>
            <a:ext cx="5457312" cy="5499618"/>
          </a:xfrm>
        </p:spPr>
        <p:txBody>
          <a:bodyPr vert="horz" lIns="91440" tIns="45720" rIns="91440" bIns="45720" rtlCol="0" anchor="t">
            <a:normAutofit/>
          </a:bodyPr>
          <a:lstStyle/>
          <a:p>
            <a:pPr indent="-228600">
              <a:buFont typeface="Arial" panose="020B0604020202020204" pitchFamily="34" charset="0"/>
              <a:buChar char="•"/>
            </a:pPr>
            <a:r>
              <a:rPr lang="en-US" sz="2000" b="1"/>
              <a:t>Environmental</a:t>
            </a:r>
          </a:p>
          <a:p>
            <a:pPr marL="285750" indent="-228600">
              <a:buFont typeface="Arial" panose="020B0604020202020204" pitchFamily="34" charset="0"/>
              <a:buChar char="•"/>
            </a:pPr>
            <a:r>
              <a:rPr lang="en-US" sz="2000"/>
              <a:t>Growing demand for eco-friendly gardens</a:t>
            </a:r>
          </a:p>
          <a:p>
            <a:pPr marL="285750" indent="-228600">
              <a:buFont typeface="Arial" panose="020B0604020202020204" pitchFamily="34" charset="0"/>
              <a:buChar char="•"/>
            </a:pPr>
            <a:r>
              <a:rPr lang="en-US" sz="2000"/>
              <a:t>Use native plants</a:t>
            </a:r>
          </a:p>
          <a:p>
            <a:pPr marL="285750" indent="-228600">
              <a:buFont typeface="Arial" panose="020B0604020202020204" pitchFamily="34" charset="0"/>
              <a:buChar char="•"/>
            </a:pPr>
            <a:r>
              <a:rPr lang="en-US" sz="2000"/>
              <a:t>Reduce garden waste</a:t>
            </a:r>
          </a:p>
          <a:p>
            <a:pPr indent="-228600">
              <a:buFont typeface="Arial" panose="020B0604020202020204" pitchFamily="34" charset="0"/>
              <a:buChar char="•"/>
            </a:pPr>
            <a:r>
              <a:rPr lang="en-US" sz="2000" b="1"/>
              <a:t>Social</a:t>
            </a:r>
          </a:p>
          <a:p>
            <a:pPr marL="285750" indent="-228600">
              <a:buFont typeface="Arial" panose="020B0604020202020204" pitchFamily="34" charset="0"/>
              <a:buChar char="•"/>
            </a:pPr>
            <a:r>
              <a:rPr lang="en-US" sz="2000"/>
              <a:t>More homeowners value attractive outdoor spaces</a:t>
            </a:r>
          </a:p>
          <a:p>
            <a:pPr marL="285750" indent="-228600">
              <a:buFont typeface="Arial" panose="020B0604020202020204" pitchFamily="34" charset="0"/>
              <a:buChar char="•"/>
            </a:pPr>
            <a:r>
              <a:rPr lang="en-US" sz="2000"/>
              <a:t>Increased interest in improving gardens</a:t>
            </a:r>
          </a:p>
          <a:p>
            <a:pPr indent="-228600">
              <a:buFont typeface="Arial" panose="020B0604020202020204" pitchFamily="34" charset="0"/>
              <a:buChar char="•"/>
            </a:pPr>
            <a:r>
              <a:rPr lang="en-US" sz="2000" b="1"/>
              <a:t>Technological</a:t>
            </a:r>
            <a:endParaRPr lang="en-US" sz="2000"/>
          </a:p>
          <a:p>
            <a:pPr marL="285750" indent="-228600">
              <a:buFont typeface="Arial" panose="020B0604020202020204" pitchFamily="34" charset="0"/>
              <a:buChar char="•"/>
            </a:pPr>
            <a:r>
              <a:rPr lang="en-US" sz="1800"/>
              <a:t>Social media help attract customers</a:t>
            </a:r>
          </a:p>
          <a:p>
            <a:pPr marL="285750" indent="-228600">
              <a:buFont typeface="Arial" panose="020B0604020202020204" pitchFamily="34" charset="0"/>
              <a:buChar char="•"/>
            </a:pPr>
            <a:r>
              <a:rPr lang="en-US" sz="1800"/>
              <a:t>Website improves online visibility</a:t>
            </a:r>
          </a:p>
          <a:p>
            <a:pPr marL="285750" indent="-228600">
              <a:buFont typeface="Arial" panose="020B0604020202020204" pitchFamily="34" charset="0"/>
              <a:buChar char="•"/>
            </a:pPr>
            <a:r>
              <a:rPr lang="en-US" sz="1800"/>
              <a:t>Digital marketing </a:t>
            </a:r>
            <a:r>
              <a:rPr lang="en-US" sz="1800" err="1"/>
              <a:t>i</a:t>
            </a:r>
            <a:r>
              <a:rPr lang="en-US" sz="1800"/>
              <a:t>s low cost and effective</a:t>
            </a:r>
          </a:p>
          <a:p>
            <a:pPr marL="57150"/>
            <a:endParaRPr lang="en-US" sz="2000"/>
          </a:p>
        </p:txBody>
      </p:sp>
    </p:spTree>
    <p:extLst>
      <p:ext uri="{BB962C8B-B14F-4D97-AF65-F5344CB8AC3E}">
        <p14:creationId xmlns:p14="http://schemas.microsoft.com/office/powerpoint/2010/main" val="13460204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638B61BD-0EE1-4D29-B894-126CD61C5D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BBC14DD5-C584-4158-BF76-ECE3C6DB4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5947992 w 12192000"/>
              <a:gd name="connsiteY0" fmla="*/ 2457985 h 6858000"/>
              <a:gd name="connsiteX1" fmla="*/ 5926156 w 12192000"/>
              <a:gd name="connsiteY1" fmla="*/ 2472983 h 6858000"/>
              <a:gd name="connsiteX2" fmla="*/ 6047792 w 12192000"/>
              <a:gd name="connsiteY2" fmla="*/ 2529213 h 6858000"/>
              <a:gd name="connsiteX3" fmla="*/ 5857576 w 12192000"/>
              <a:gd name="connsiteY3" fmla="*/ 2499619 h 6858000"/>
              <a:gd name="connsiteX4" fmla="*/ 5854328 w 12192000"/>
              <a:gd name="connsiteY4" fmla="*/ 2518740 h 6858000"/>
              <a:gd name="connsiteX5" fmla="*/ 6070351 w 12192000"/>
              <a:gd name="connsiteY5" fmla="*/ 2591134 h 6858000"/>
              <a:gd name="connsiteX6" fmla="*/ 6051040 w 12192000"/>
              <a:gd name="connsiteY6" fmla="*/ 2602290 h 6858000"/>
              <a:gd name="connsiteX7" fmla="*/ 5936261 w 12192000"/>
              <a:gd name="connsiteY7" fmla="*/ 2574288 h 6858000"/>
              <a:gd name="connsiteX8" fmla="*/ 5913160 w 12192000"/>
              <a:gd name="connsiteY8" fmla="*/ 2581573 h 6858000"/>
              <a:gd name="connsiteX9" fmla="*/ 5924531 w 12192000"/>
              <a:gd name="connsiteY9" fmla="*/ 2615492 h 6858000"/>
              <a:gd name="connsiteX10" fmla="*/ 5974341 w 12192000"/>
              <a:gd name="connsiteY10" fmla="*/ 2628696 h 6858000"/>
              <a:gd name="connsiteX11" fmla="*/ 6051944 w 12192000"/>
              <a:gd name="connsiteY11" fmla="*/ 2708377 h 6858000"/>
              <a:gd name="connsiteX12" fmla="*/ 5934457 w 12192000"/>
              <a:gd name="connsiteY12" fmla="*/ 2698814 h 6858000"/>
              <a:gd name="connsiteX13" fmla="*/ 5913702 w 12192000"/>
              <a:gd name="connsiteY13" fmla="*/ 2718165 h 6858000"/>
              <a:gd name="connsiteX14" fmla="*/ 5905761 w 12192000"/>
              <a:gd name="connsiteY14" fmla="*/ 2743207 h 6858000"/>
              <a:gd name="connsiteX15" fmla="*/ 5860282 w 12192000"/>
              <a:gd name="connsiteY15" fmla="*/ 2763923 h 6858000"/>
              <a:gd name="connsiteX16" fmla="*/ 5931750 w 12192000"/>
              <a:gd name="connsiteY16" fmla="*/ 2787144 h 6858000"/>
              <a:gd name="connsiteX17" fmla="*/ 5855409 w 12192000"/>
              <a:gd name="connsiteY17" fmla="*/ 2787144 h 6858000"/>
              <a:gd name="connsiteX18" fmla="*/ 5767701 w 12192000"/>
              <a:gd name="connsiteY18" fmla="*/ 2771209 h 6858000"/>
              <a:gd name="connsiteX19" fmla="*/ 5674216 w 12192000"/>
              <a:gd name="connsiteY19" fmla="*/ 2776216 h 6858000"/>
              <a:gd name="connsiteX20" fmla="*/ 5487249 w 12192000"/>
              <a:gd name="connsiteY20" fmla="*/ 2746850 h 6858000"/>
              <a:gd name="connsiteX21" fmla="*/ 5398276 w 12192000"/>
              <a:gd name="connsiteY21" fmla="*/ 2748898 h 6858000"/>
              <a:gd name="connsiteX22" fmla="*/ 5892947 w 12192000"/>
              <a:gd name="connsiteY22" fmla="*/ 2946502 h 6858000"/>
              <a:gd name="connsiteX23" fmla="*/ 5867682 w 12192000"/>
              <a:gd name="connsiteY23" fmla="*/ 2989983 h 6858000"/>
              <a:gd name="connsiteX24" fmla="*/ 5971273 w 12192000"/>
              <a:gd name="connsiteY24" fmla="*/ 3037335 h 6858000"/>
              <a:gd name="connsiteX25" fmla="*/ 5996719 w 12192000"/>
              <a:gd name="connsiteY25" fmla="*/ 3084231 h 6858000"/>
              <a:gd name="connsiteX26" fmla="*/ 5964776 w 12192000"/>
              <a:gd name="connsiteY26" fmla="*/ 3080134 h 6858000"/>
              <a:gd name="connsiteX27" fmla="*/ 5937344 w 12192000"/>
              <a:gd name="connsiteY27" fmla="*/ 3089012 h 6858000"/>
              <a:gd name="connsiteX28" fmla="*/ 5948713 w 12192000"/>
              <a:gd name="connsiteY28" fmla="*/ 3148657 h 6858000"/>
              <a:gd name="connsiteX29" fmla="*/ 6095075 w 12192000"/>
              <a:gd name="connsiteY29" fmla="*/ 3225605 h 6858000"/>
              <a:gd name="connsiteX30" fmla="*/ 6108249 w 12192000"/>
              <a:gd name="connsiteY30" fmla="*/ 3250646 h 6858000"/>
              <a:gd name="connsiteX31" fmla="*/ 6090744 w 12192000"/>
              <a:gd name="connsiteY31" fmla="*/ 3268403 h 6858000"/>
              <a:gd name="connsiteX32" fmla="*/ 6043461 w 12192000"/>
              <a:gd name="connsiteY32" fmla="*/ 3277509 h 6858000"/>
              <a:gd name="connsiteX33" fmla="*/ 6109692 w 12192000"/>
              <a:gd name="connsiteY33" fmla="*/ 3362879 h 6858000"/>
              <a:gd name="connsiteX34" fmla="*/ 6133877 w 12192000"/>
              <a:gd name="connsiteY34" fmla="*/ 3386554 h 6858000"/>
              <a:gd name="connsiteX35" fmla="*/ 6175205 w 12192000"/>
              <a:gd name="connsiteY35" fmla="*/ 3423208 h 6858000"/>
              <a:gd name="connsiteX36" fmla="*/ 6175926 w 12192000"/>
              <a:gd name="connsiteY36" fmla="*/ 3434363 h 6858000"/>
              <a:gd name="connsiteX37" fmla="*/ 6119620 w 12192000"/>
              <a:gd name="connsiteY37" fmla="*/ 3473747 h 6858000"/>
              <a:gd name="connsiteX38" fmla="*/ 6018015 w 12192000"/>
              <a:gd name="connsiteY38" fmla="*/ 3463046 h 6858000"/>
              <a:gd name="connsiteX39" fmla="*/ 6168166 w 12192000"/>
              <a:gd name="connsiteY39" fmla="*/ 3521781 h 6858000"/>
              <a:gd name="connsiteX40" fmla="*/ 5682157 w 12192000"/>
              <a:gd name="connsiteY40" fmla="*/ 3381775 h 6858000"/>
              <a:gd name="connsiteX41" fmla="*/ 5713198 w 12192000"/>
              <a:gd name="connsiteY41" fmla="*/ 3418426 h 6858000"/>
              <a:gd name="connsiteX42" fmla="*/ 5883202 w 12192000"/>
              <a:gd name="connsiteY42" fmla="*/ 3514950 h 6858000"/>
              <a:gd name="connsiteX43" fmla="*/ 5931387 w 12192000"/>
              <a:gd name="connsiteY43" fmla="*/ 3575508 h 6858000"/>
              <a:gd name="connsiteX44" fmla="*/ 5981919 w 12192000"/>
              <a:gd name="connsiteY44" fmla="*/ 3608971 h 6858000"/>
              <a:gd name="connsiteX45" fmla="*/ 6052845 w 12192000"/>
              <a:gd name="connsiteY45" fmla="*/ 3608290 h 6858000"/>
              <a:gd name="connsiteX46" fmla="*/ 6103196 w 12192000"/>
              <a:gd name="connsiteY46" fmla="*/ 3659739 h 6858000"/>
              <a:gd name="connsiteX47" fmla="*/ 6050680 w 12192000"/>
              <a:gd name="connsiteY47" fmla="*/ 3670666 h 6858000"/>
              <a:gd name="connsiteX48" fmla="*/ 5989139 w 12192000"/>
              <a:gd name="connsiteY48" fmla="*/ 3662243 h 6858000"/>
              <a:gd name="connsiteX49" fmla="*/ 5856311 w 12192000"/>
              <a:gd name="connsiteY49" fmla="*/ 3664973 h 6858000"/>
              <a:gd name="connsiteX50" fmla="*/ 5780153 w 12192000"/>
              <a:gd name="connsiteY50" fmla="*/ 3674991 h 6858000"/>
              <a:gd name="connsiteX51" fmla="*/ 5605096 w 12192000"/>
              <a:gd name="connsiteY51" fmla="*/ 3657917 h 6858000"/>
              <a:gd name="connsiteX52" fmla="*/ 5615384 w 12192000"/>
              <a:gd name="connsiteY52" fmla="*/ 3701627 h 6858000"/>
              <a:gd name="connsiteX53" fmla="*/ 5608886 w 12192000"/>
              <a:gd name="connsiteY53" fmla="*/ 3739645 h 6858000"/>
              <a:gd name="connsiteX54" fmla="*/ 5606359 w 12192000"/>
              <a:gd name="connsiteY54" fmla="*/ 3822284 h 6858000"/>
              <a:gd name="connsiteX55" fmla="*/ 5607984 w 12192000"/>
              <a:gd name="connsiteY55" fmla="*/ 3835716 h 6858000"/>
              <a:gd name="connsiteX56" fmla="*/ 5568822 w 12192000"/>
              <a:gd name="connsiteY56" fmla="*/ 3844366 h 6858000"/>
              <a:gd name="connsiteX57" fmla="*/ 5802171 w 12192000"/>
              <a:gd name="connsiteY57" fmla="*/ 4016244 h 6858000"/>
              <a:gd name="connsiteX58" fmla="*/ 5646244 w 12192000"/>
              <a:gd name="connsiteY58" fmla="*/ 3972534 h 6858000"/>
              <a:gd name="connsiteX59" fmla="*/ 5625129 w 12192000"/>
              <a:gd name="connsiteY59" fmla="*/ 4044701 h 6858000"/>
              <a:gd name="connsiteX60" fmla="*/ 5698400 w 12192000"/>
              <a:gd name="connsiteY60" fmla="*/ 4108899 h 6858000"/>
              <a:gd name="connsiteX61" fmla="*/ 5725470 w 12192000"/>
              <a:gd name="connsiteY61" fmla="*/ 4235930 h 6858000"/>
              <a:gd name="connsiteX62" fmla="*/ 5712295 w 12192000"/>
              <a:gd name="connsiteY62" fmla="*/ 4352032 h 6858000"/>
              <a:gd name="connsiteX63" fmla="*/ 5680894 w 12192000"/>
              <a:gd name="connsiteY63" fmla="*/ 4388911 h 6858000"/>
              <a:gd name="connsiteX64" fmla="*/ 5635415 w 12192000"/>
              <a:gd name="connsiteY64" fmla="*/ 4455158 h 6858000"/>
              <a:gd name="connsiteX65" fmla="*/ 5607263 w 12192000"/>
              <a:gd name="connsiteY65" fmla="*/ 4496136 h 6858000"/>
              <a:gd name="connsiteX66" fmla="*/ 5509446 w 12192000"/>
              <a:gd name="connsiteY66" fmla="*/ 4480201 h 6858000"/>
              <a:gd name="connsiteX67" fmla="*/ 5639928 w 12192000"/>
              <a:gd name="connsiteY67" fmla="*/ 4584239 h 6858000"/>
              <a:gd name="connsiteX68" fmla="*/ 5534171 w 12192000"/>
              <a:gd name="connsiteY68" fmla="*/ 4571262 h 6858000"/>
              <a:gd name="connsiteX69" fmla="*/ 5499701 w 12192000"/>
              <a:gd name="connsiteY69" fmla="*/ 4578547 h 6858000"/>
              <a:gd name="connsiteX70" fmla="*/ 5519373 w 12192000"/>
              <a:gd name="connsiteY70" fmla="*/ 4612239 h 6858000"/>
              <a:gd name="connsiteX71" fmla="*/ 5596974 w 12192000"/>
              <a:gd name="connsiteY71" fmla="*/ 4669379 h 6858000"/>
              <a:gd name="connsiteX72" fmla="*/ 5756873 w 12192000"/>
              <a:gd name="connsiteY72" fmla="*/ 4824185 h 6858000"/>
              <a:gd name="connsiteX73" fmla="*/ 5602028 w 12192000"/>
              <a:gd name="connsiteY73" fmla="*/ 4753158 h 6858000"/>
              <a:gd name="connsiteX74" fmla="*/ 5765173 w 12192000"/>
              <a:gd name="connsiteY74" fmla="*/ 4912286 h 6858000"/>
              <a:gd name="connsiteX75" fmla="*/ 5801450 w 12192000"/>
              <a:gd name="connsiteY75" fmla="*/ 4965101 h 6858000"/>
              <a:gd name="connsiteX76" fmla="*/ 5874721 w 12192000"/>
              <a:gd name="connsiteY76" fmla="*/ 5096229 h 6858000"/>
              <a:gd name="connsiteX77" fmla="*/ 5871110 w 12192000"/>
              <a:gd name="connsiteY77" fmla="*/ 5111026 h 6858000"/>
              <a:gd name="connsiteX78" fmla="*/ 5786469 w 12192000"/>
              <a:gd name="connsiteY78" fmla="*/ 5089855 h 6858000"/>
              <a:gd name="connsiteX79" fmla="*/ 5896196 w 12192000"/>
              <a:gd name="connsiteY79" fmla="*/ 5200041 h 6858000"/>
              <a:gd name="connsiteX80" fmla="*/ 6009534 w 12192000"/>
              <a:gd name="connsiteY80" fmla="*/ 5284725 h 6858000"/>
              <a:gd name="connsiteX81" fmla="*/ 5929042 w 12192000"/>
              <a:gd name="connsiteY81" fmla="*/ 5271751 h 6858000"/>
              <a:gd name="connsiteX82" fmla="*/ 5818413 w 12192000"/>
              <a:gd name="connsiteY82" fmla="*/ 5223260 h 6858000"/>
              <a:gd name="connsiteX83" fmla="*/ 5779973 w 12192000"/>
              <a:gd name="connsiteY83" fmla="*/ 5241473 h 6858000"/>
              <a:gd name="connsiteX84" fmla="*/ 5884826 w 12192000"/>
              <a:gd name="connsiteY84" fmla="*/ 5321606 h 6858000"/>
              <a:gd name="connsiteX85" fmla="*/ 5944924 w 12192000"/>
              <a:gd name="connsiteY85" fmla="*/ 5358715 h 6858000"/>
              <a:gd name="connsiteX86" fmla="*/ 5968926 w 12192000"/>
              <a:gd name="connsiteY86" fmla="*/ 5387170 h 6858000"/>
              <a:gd name="connsiteX87" fmla="*/ 6037505 w 12192000"/>
              <a:gd name="connsiteY87" fmla="*/ 5488704 h 6858000"/>
              <a:gd name="connsiteX88" fmla="*/ 6238910 w 12192000"/>
              <a:gd name="connsiteY88" fmla="*/ 5599571 h 6858000"/>
              <a:gd name="connsiteX89" fmla="*/ 6427321 w 12192000"/>
              <a:gd name="connsiteY89" fmla="*/ 5737302 h 6858000"/>
              <a:gd name="connsiteX90" fmla="*/ 6574408 w 12192000"/>
              <a:gd name="connsiteY90" fmla="*/ 5823126 h 6858000"/>
              <a:gd name="connsiteX91" fmla="*/ 6946177 w 12192000"/>
              <a:gd name="connsiteY91" fmla="*/ 5933538 h 6858000"/>
              <a:gd name="connsiteX92" fmla="*/ 8356197 w 12192000"/>
              <a:gd name="connsiteY92" fmla="*/ 5184561 h 6858000"/>
              <a:gd name="connsiteX93" fmla="*/ 8374063 w 12192000"/>
              <a:gd name="connsiteY93" fmla="*/ 5162249 h 6858000"/>
              <a:gd name="connsiteX94" fmla="*/ 8442461 w 12192000"/>
              <a:gd name="connsiteY94" fmla="*/ 5078246 h 6858000"/>
              <a:gd name="connsiteX95" fmla="*/ 8500574 w 12192000"/>
              <a:gd name="connsiteY95" fmla="*/ 5002664 h 6858000"/>
              <a:gd name="connsiteX96" fmla="*/ 8470255 w 12192000"/>
              <a:gd name="connsiteY96" fmla="*/ 4977167 h 6858000"/>
              <a:gd name="connsiteX97" fmla="*/ 8511222 w 12192000"/>
              <a:gd name="connsiteY97" fmla="*/ 4905001 h 6858000"/>
              <a:gd name="connsiteX98" fmla="*/ 8641522 w 12192000"/>
              <a:gd name="connsiteY98" fmla="*/ 4682584 h 6858000"/>
              <a:gd name="connsiteX99" fmla="*/ 8698730 w 12192000"/>
              <a:gd name="connsiteY99" fmla="*/ 4633640 h 6858000"/>
              <a:gd name="connsiteX100" fmla="*/ 8768393 w 12192000"/>
              <a:gd name="connsiteY100" fmla="*/ 4510479 h 6858000"/>
              <a:gd name="connsiteX101" fmla="*/ 8778319 w 12192000"/>
              <a:gd name="connsiteY101" fmla="*/ 4482024 h 6858000"/>
              <a:gd name="connsiteX102" fmla="*/ 8764062 w 12192000"/>
              <a:gd name="connsiteY102" fmla="*/ 4445824 h 6858000"/>
              <a:gd name="connsiteX103" fmla="*/ 8753414 w 12192000"/>
              <a:gd name="connsiteY103" fmla="*/ 4409400 h 6858000"/>
              <a:gd name="connsiteX104" fmla="*/ 8767310 w 12192000"/>
              <a:gd name="connsiteY104" fmla="*/ 4398700 h 6858000"/>
              <a:gd name="connsiteX105" fmla="*/ 8856643 w 12192000"/>
              <a:gd name="connsiteY105" fmla="*/ 4380261 h 6858000"/>
              <a:gd name="connsiteX106" fmla="*/ 8804848 w 12192000"/>
              <a:gd name="connsiteY106" fmla="*/ 4311055 h 6858000"/>
              <a:gd name="connsiteX107" fmla="*/ 8713530 w 12192000"/>
              <a:gd name="connsiteY107" fmla="*/ 4207927 h 6858000"/>
              <a:gd name="connsiteX108" fmla="*/ 8672022 w 12192000"/>
              <a:gd name="connsiteY108" fmla="*/ 4134623 h 6858000"/>
              <a:gd name="connsiteX109" fmla="*/ 8667148 w 12192000"/>
              <a:gd name="connsiteY109" fmla="*/ 4069059 h 6858000"/>
              <a:gd name="connsiteX110" fmla="*/ 8585575 w 12192000"/>
              <a:gd name="connsiteY110" fmla="*/ 4030359 h 6858000"/>
              <a:gd name="connsiteX111" fmla="*/ 8662275 w 12192000"/>
              <a:gd name="connsiteY111" fmla="*/ 3891717 h 6858000"/>
              <a:gd name="connsiteX112" fmla="*/ 8670037 w 12192000"/>
              <a:gd name="connsiteY112" fmla="*/ 3863033 h 6858000"/>
              <a:gd name="connsiteX113" fmla="*/ 8624017 w 12192000"/>
              <a:gd name="connsiteY113" fmla="*/ 3760362 h 6858000"/>
              <a:gd name="connsiteX114" fmla="*/ 8616436 w 12192000"/>
              <a:gd name="connsiteY114" fmla="*/ 3743970 h 6858000"/>
              <a:gd name="connsiteX115" fmla="*/ 8599473 w 12192000"/>
              <a:gd name="connsiteY115" fmla="*/ 3711188 h 6858000"/>
              <a:gd name="connsiteX116" fmla="*/ 8550745 w 12192000"/>
              <a:gd name="connsiteY116" fmla="*/ 3703220 h 6858000"/>
              <a:gd name="connsiteX117" fmla="*/ 8576010 w 12192000"/>
              <a:gd name="connsiteY117" fmla="*/ 3680000 h 6858000"/>
              <a:gd name="connsiteX118" fmla="*/ 8625100 w 12192000"/>
              <a:gd name="connsiteY118" fmla="*/ 3601459 h 6858000"/>
              <a:gd name="connsiteX119" fmla="*/ 8592433 w 12192000"/>
              <a:gd name="connsiteY119" fmla="*/ 3526333 h 6858000"/>
              <a:gd name="connsiteX120" fmla="*/ 8590269 w 12192000"/>
              <a:gd name="connsiteY120" fmla="*/ 3484900 h 6858000"/>
              <a:gd name="connsiteX121" fmla="*/ 8645312 w 12192000"/>
              <a:gd name="connsiteY121" fmla="*/ 3431858 h 6858000"/>
              <a:gd name="connsiteX122" fmla="*/ 8686820 w 12192000"/>
              <a:gd name="connsiteY122" fmla="*/ 3410914 h 6858000"/>
              <a:gd name="connsiteX123" fmla="*/ 8705950 w 12192000"/>
              <a:gd name="connsiteY123" fmla="*/ 3380864 h 6858000"/>
              <a:gd name="connsiteX124" fmla="*/ 8683391 w 12192000"/>
              <a:gd name="connsiteY124" fmla="*/ 3355822 h 6858000"/>
              <a:gd name="connsiteX125" fmla="*/ 8583229 w 12192000"/>
              <a:gd name="connsiteY125" fmla="*/ 3296177 h 6858000"/>
              <a:gd name="connsiteX126" fmla="*/ 8637190 w 12192000"/>
              <a:gd name="connsiteY126" fmla="*/ 3246320 h 6858000"/>
              <a:gd name="connsiteX127" fmla="*/ 8355114 w 12192000"/>
              <a:gd name="connsiteY127" fmla="*/ 3011154 h 6858000"/>
              <a:gd name="connsiteX128" fmla="*/ 8321004 w 12192000"/>
              <a:gd name="connsiteY128" fmla="*/ 2975186 h 6858000"/>
              <a:gd name="connsiteX129" fmla="*/ 8139993 w 12192000"/>
              <a:gd name="connsiteY129" fmla="*/ 2887993 h 6858000"/>
              <a:gd name="connsiteX130" fmla="*/ 7953747 w 12192000"/>
              <a:gd name="connsiteY130" fmla="*/ 2826301 h 6858000"/>
              <a:gd name="connsiteX131" fmla="*/ 8083145 w 12192000"/>
              <a:gd name="connsiteY131" fmla="*/ 2696083 h 6858000"/>
              <a:gd name="connsiteX132" fmla="*/ 7885529 w 12192000"/>
              <a:gd name="connsiteY132" fmla="*/ 2665804 h 6858000"/>
              <a:gd name="connsiteX133" fmla="*/ 7866219 w 12192000"/>
              <a:gd name="connsiteY133" fmla="*/ 2666715 h 6858000"/>
              <a:gd name="connsiteX134" fmla="*/ 7478205 w 12192000"/>
              <a:gd name="connsiteY134" fmla="*/ 2646681 h 6858000"/>
              <a:gd name="connsiteX135" fmla="*/ 6921993 w 12192000"/>
              <a:gd name="connsiteY135" fmla="*/ 2580207 h 6858000"/>
              <a:gd name="connsiteX136" fmla="*/ 6461612 w 12192000"/>
              <a:gd name="connsiteY136" fmla="*/ 2540368 h 6858000"/>
              <a:gd name="connsiteX137" fmla="*/ 5971453 w 12192000"/>
              <a:gd name="connsiteY137" fmla="*/ 2462965 h 6858000"/>
              <a:gd name="connsiteX138" fmla="*/ 5947992 w 12192000"/>
              <a:gd name="connsiteY138" fmla="*/ 2457985 h 6858000"/>
              <a:gd name="connsiteX139" fmla="*/ 0 w 12192000"/>
              <a:gd name="connsiteY139" fmla="*/ 0 h 6858000"/>
              <a:gd name="connsiteX140" fmla="*/ 8078332 w 12192000"/>
              <a:gd name="connsiteY140" fmla="*/ 0 h 6858000"/>
              <a:gd name="connsiteX141" fmla="*/ 8051806 w 12192000"/>
              <a:gd name="connsiteY141" fmla="*/ 19899 h 6858000"/>
              <a:gd name="connsiteX142" fmla="*/ 7919411 w 12192000"/>
              <a:gd name="connsiteY142" fmla="*/ 69998 h 6858000"/>
              <a:gd name="connsiteX143" fmla="*/ 7880558 w 12192000"/>
              <a:gd name="connsiteY143" fmla="*/ 103665 h 6858000"/>
              <a:gd name="connsiteX144" fmla="*/ 7913505 w 12192000"/>
              <a:gd name="connsiteY144" fmla="*/ 144066 h 6858000"/>
              <a:gd name="connsiteX145" fmla="*/ 7984993 w 12192000"/>
              <a:gd name="connsiteY145" fmla="*/ 172224 h 6858000"/>
              <a:gd name="connsiteX146" fmla="*/ 8079793 w 12192000"/>
              <a:gd name="connsiteY146" fmla="*/ 243535 h 6858000"/>
              <a:gd name="connsiteX147" fmla="*/ 8076065 w 12192000"/>
              <a:gd name="connsiteY147" fmla="*/ 299239 h 6858000"/>
              <a:gd name="connsiteX148" fmla="*/ 8019804 w 12192000"/>
              <a:gd name="connsiteY148" fmla="*/ 400240 h 6858000"/>
              <a:gd name="connsiteX149" fmla="*/ 8104349 w 12192000"/>
              <a:gd name="connsiteY149" fmla="*/ 505833 h 6858000"/>
              <a:gd name="connsiteX150" fmla="*/ 8147864 w 12192000"/>
              <a:gd name="connsiteY150" fmla="*/ 537052 h 6858000"/>
              <a:gd name="connsiteX151" fmla="*/ 8063941 w 12192000"/>
              <a:gd name="connsiteY151" fmla="*/ 547764 h 6858000"/>
              <a:gd name="connsiteX152" fmla="*/ 8034725 w 12192000"/>
              <a:gd name="connsiteY152" fmla="*/ 591836 h 6858000"/>
              <a:gd name="connsiteX153" fmla="*/ 8021669 w 12192000"/>
              <a:gd name="connsiteY153" fmla="*/ 613874 h 6858000"/>
              <a:gd name="connsiteX154" fmla="*/ 7942410 w 12192000"/>
              <a:gd name="connsiteY154" fmla="*/ 751909 h 6858000"/>
              <a:gd name="connsiteX155" fmla="*/ 7955778 w 12192000"/>
              <a:gd name="connsiteY155" fmla="*/ 790472 h 6858000"/>
              <a:gd name="connsiteX156" fmla="*/ 8087876 w 12192000"/>
              <a:gd name="connsiteY156" fmla="*/ 976867 h 6858000"/>
              <a:gd name="connsiteX157" fmla="*/ 7947386 w 12192000"/>
              <a:gd name="connsiteY157" fmla="*/ 1028897 h 6858000"/>
              <a:gd name="connsiteX158" fmla="*/ 7938992 w 12192000"/>
              <a:gd name="connsiteY158" fmla="*/ 1117042 h 6858000"/>
              <a:gd name="connsiteX159" fmla="*/ 7867503 w 12192000"/>
              <a:gd name="connsiteY159" fmla="*/ 1215596 h 6858000"/>
              <a:gd name="connsiteX160" fmla="*/ 7710229 w 12192000"/>
              <a:gd name="connsiteY160" fmla="*/ 1354244 h 6858000"/>
              <a:gd name="connsiteX161" fmla="*/ 7621024 w 12192000"/>
              <a:gd name="connsiteY161" fmla="*/ 1447286 h 6858000"/>
              <a:gd name="connsiteX162" fmla="*/ 7774880 w 12192000"/>
              <a:gd name="connsiteY162" fmla="*/ 1472076 h 6858000"/>
              <a:gd name="connsiteX163" fmla="*/ 7798812 w 12192000"/>
              <a:gd name="connsiteY163" fmla="*/ 1486462 h 6858000"/>
              <a:gd name="connsiteX164" fmla="*/ 7780474 w 12192000"/>
              <a:gd name="connsiteY164" fmla="*/ 1535432 h 6858000"/>
              <a:gd name="connsiteX165" fmla="*/ 7755919 w 12192000"/>
              <a:gd name="connsiteY165" fmla="*/ 1584099 h 6858000"/>
              <a:gd name="connsiteX166" fmla="*/ 7773014 w 12192000"/>
              <a:gd name="connsiteY166" fmla="*/ 1622355 h 6858000"/>
              <a:gd name="connsiteX167" fmla="*/ 7892993 w 12192000"/>
              <a:gd name="connsiteY167" fmla="*/ 1787937 h 6858000"/>
              <a:gd name="connsiteX168" fmla="*/ 7991521 w 12192000"/>
              <a:gd name="connsiteY168" fmla="*/ 1853739 h 6858000"/>
              <a:gd name="connsiteX169" fmla="*/ 8215932 w 12192000"/>
              <a:gd name="connsiteY169" fmla="*/ 2152764 h 6858000"/>
              <a:gd name="connsiteX170" fmla="*/ 8286489 w 12192000"/>
              <a:gd name="connsiteY170" fmla="*/ 2249786 h 6858000"/>
              <a:gd name="connsiteX171" fmla="*/ 8234270 w 12192000"/>
              <a:gd name="connsiteY171" fmla="*/ 2284064 h 6858000"/>
              <a:gd name="connsiteX172" fmla="*/ 8334357 w 12192000"/>
              <a:gd name="connsiteY172" fmla="*/ 2385679 h 6858000"/>
              <a:gd name="connsiteX173" fmla="*/ 8452157 w 12192000"/>
              <a:gd name="connsiteY173" fmla="*/ 2498616 h 6858000"/>
              <a:gd name="connsiteX174" fmla="*/ 8482927 w 12192000"/>
              <a:gd name="connsiteY174" fmla="*/ 2528612 h 6858000"/>
              <a:gd name="connsiteX175" fmla="*/ 10911361 w 12192000"/>
              <a:gd name="connsiteY175" fmla="*/ 3535561 h 6858000"/>
              <a:gd name="connsiteX176" fmla="*/ 11551649 w 12192000"/>
              <a:gd name="connsiteY176" fmla="*/ 3387120 h 6858000"/>
              <a:gd name="connsiteX177" fmla="*/ 11804971 w 12192000"/>
              <a:gd name="connsiteY177" fmla="*/ 3271735 h 6858000"/>
              <a:gd name="connsiteX178" fmla="*/ 12129465 w 12192000"/>
              <a:gd name="connsiteY178" fmla="*/ 3086565 h 6858000"/>
              <a:gd name="connsiteX179" fmla="*/ 12192000 w 12192000"/>
              <a:gd name="connsiteY179" fmla="*/ 3060706 h 6858000"/>
              <a:gd name="connsiteX180" fmla="*/ 12192000 w 12192000"/>
              <a:gd name="connsiteY180" fmla="*/ 3766004 h 6858000"/>
              <a:gd name="connsiteX181" fmla="*/ 12069511 w 12192000"/>
              <a:gd name="connsiteY181" fmla="*/ 3730912 h 6858000"/>
              <a:gd name="connsiteX182" fmla="*/ 11743305 w 12192000"/>
              <a:gd name="connsiteY182" fmla="*/ 3682401 h 6858000"/>
              <a:gd name="connsiteX183" fmla="*/ 11692833 w 12192000"/>
              <a:gd name="connsiteY183" fmla="*/ 3681484 h 6858000"/>
              <a:gd name="connsiteX184" fmla="*/ 9314871 w 12192000"/>
              <a:gd name="connsiteY184" fmla="*/ 4689350 h 6858000"/>
              <a:gd name="connsiteX185" fmla="*/ 9284101 w 12192000"/>
              <a:gd name="connsiteY185" fmla="*/ 4719346 h 6858000"/>
              <a:gd name="connsiteX186" fmla="*/ 9166300 w 12192000"/>
              <a:gd name="connsiteY186" fmla="*/ 4832283 h 6858000"/>
              <a:gd name="connsiteX187" fmla="*/ 9066214 w 12192000"/>
              <a:gd name="connsiteY187" fmla="*/ 4933898 h 6858000"/>
              <a:gd name="connsiteX188" fmla="*/ 9118433 w 12192000"/>
              <a:gd name="connsiteY188" fmla="*/ 4968176 h 6858000"/>
              <a:gd name="connsiteX189" fmla="*/ 9047876 w 12192000"/>
              <a:gd name="connsiteY189" fmla="*/ 5065198 h 6858000"/>
              <a:gd name="connsiteX190" fmla="*/ 8823465 w 12192000"/>
              <a:gd name="connsiteY190" fmla="*/ 5364223 h 6858000"/>
              <a:gd name="connsiteX191" fmla="*/ 8724937 w 12192000"/>
              <a:gd name="connsiteY191" fmla="*/ 5430025 h 6858000"/>
              <a:gd name="connsiteX192" fmla="*/ 8604958 w 12192000"/>
              <a:gd name="connsiteY192" fmla="*/ 5595607 h 6858000"/>
              <a:gd name="connsiteX193" fmla="*/ 8587863 w 12192000"/>
              <a:gd name="connsiteY193" fmla="*/ 5633863 h 6858000"/>
              <a:gd name="connsiteX194" fmla="*/ 8612418 w 12192000"/>
              <a:gd name="connsiteY194" fmla="*/ 5682530 h 6858000"/>
              <a:gd name="connsiteX195" fmla="*/ 8630756 w 12192000"/>
              <a:gd name="connsiteY195" fmla="*/ 5731500 h 6858000"/>
              <a:gd name="connsiteX196" fmla="*/ 8606823 w 12192000"/>
              <a:gd name="connsiteY196" fmla="*/ 5745886 h 6858000"/>
              <a:gd name="connsiteX197" fmla="*/ 8452968 w 12192000"/>
              <a:gd name="connsiteY197" fmla="*/ 5770676 h 6858000"/>
              <a:gd name="connsiteX198" fmla="*/ 8542173 w 12192000"/>
              <a:gd name="connsiteY198" fmla="*/ 5863718 h 6858000"/>
              <a:gd name="connsiteX199" fmla="*/ 8699447 w 12192000"/>
              <a:gd name="connsiteY199" fmla="*/ 6002366 h 6858000"/>
              <a:gd name="connsiteX200" fmla="*/ 8770936 w 12192000"/>
              <a:gd name="connsiteY200" fmla="*/ 6100920 h 6858000"/>
              <a:gd name="connsiteX201" fmla="*/ 8779329 w 12192000"/>
              <a:gd name="connsiteY201" fmla="*/ 6189065 h 6858000"/>
              <a:gd name="connsiteX202" fmla="*/ 8919820 w 12192000"/>
              <a:gd name="connsiteY202" fmla="*/ 6241095 h 6858000"/>
              <a:gd name="connsiteX203" fmla="*/ 8787721 w 12192000"/>
              <a:gd name="connsiteY203" fmla="*/ 6427490 h 6858000"/>
              <a:gd name="connsiteX204" fmla="*/ 8774354 w 12192000"/>
              <a:gd name="connsiteY204" fmla="*/ 6466053 h 6858000"/>
              <a:gd name="connsiteX205" fmla="*/ 8853613 w 12192000"/>
              <a:gd name="connsiteY205" fmla="*/ 6604088 h 6858000"/>
              <a:gd name="connsiteX206" fmla="*/ 8866669 w 12192000"/>
              <a:gd name="connsiteY206" fmla="*/ 6626125 h 6858000"/>
              <a:gd name="connsiteX207" fmla="*/ 8895884 w 12192000"/>
              <a:gd name="connsiteY207" fmla="*/ 6670198 h 6858000"/>
              <a:gd name="connsiteX208" fmla="*/ 8979808 w 12192000"/>
              <a:gd name="connsiteY208" fmla="*/ 6680910 h 6858000"/>
              <a:gd name="connsiteX209" fmla="*/ 8936293 w 12192000"/>
              <a:gd name="connsiteY209" fmla="*/ 6712128 h 6858000"/>
              <a:gd name="connsiteX210" fmla="*/ 8851748 w 12192000"/>
              <a:gd name="connsiteY210" fmla="*/ 6817721 h 6858000"/>
              <a:gd name="connsiteX211" fmla="*/ 8854326 w 12192000"/>
              <a:gd name="connsiteY211" fmla="*/ 6858000 h 6858000"/>
              <a:gd name="connsiteX212" fmla="*/ 0 w 12192000"/>
              <a:gd name="connsiteY21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Lst>
            <a:rect l="l" t="t" r="r" b="b"/>
            <a:pathLst>
              <a:path w="12192000" h="6858000">
                <a:moveTo>
                  <a:pt x="5947992" y="2457985"/>
                </a:moveTo>
                <a:cubicBezTo>
                  <a:pt x="5940097" y="2457729"/>
                  <a:pt x="5932472" y="2460803"/>
                  <a:pt x="5926156" y="2472983"/>
                </a:cubicBezTo>
                <a:cubicBezTo>
                  <a:pt x="5959722" y="2505081"/>
                  <a:pt x="6002495" y="2493015"/>
                  <a:pt x="6047792" y="2529213"/>
                </a:cubicBezTo>
                <a:cubicBezTo>
                  <a:pt x="5974160" y="2517829"/>
                  <a:pt x="5915867" y="2508723"/>
                  <a:pt x="5857576" y="2499619"/>
                </a:cubicBezTo>
                <a:cubicBezTo>
                  <a:pt x="5856491" y="2505992"/>
                  <a:pt x="5855409" y="2512367"/>
                  <a:pt x="5854328" y="2518740"/>
                </a:cubicBezTo>
                <a:cubicBezTo>
                  <a:pt x="5928861" y="2532172"/>
                  <a:pt x="5997802" y="2566775"/>
                  <a:pt x="6070351" y="2591134"/>
                </a:cubicBezTo>
                <a:cubicBezTo>
                  <a:pt x="6063673" y="2606161"/>
                  <a:pt x="6056996" y="2603200"/>
                  <a:pt x="6051040" y="2602290"/>
                </a:cubicBezTo>
                <a:cubicBezTo>
                  <a:pt x="6012239" y="2596370"/>
                  <a:pt x="5973439" y="2590453"/>
                  <a:pt x="5936261" y="2574288"/>
                </a:cubicBezTo>
                <a:cubicBezTo>
                  <a:pt x="5927960" y="2570644"/>
                  <a:pt x="5917853" y="2570644"/>
                  <a:pt x="5913160" y="2581573"/>
                </a:cubicBezTo>
                <a:cubicBezTo>
                  <a:pt x="5906483" y="2597054"/>
                  <a:pt x="5916047" y="2607071"/>
                  <a:pt x="5924531" y="2615492"/>
                </a:cubicBezTo>
                <a:cubicBezTo>
                  <a:pt x="5939329" y="2630063"/>
                  <a:pt x="5957196" y="2625966"/>
                  <a:pt x="5974341" y="2628696"/>
                </a:cubicBezTo>
                <a:cubicBezTo>
                  <a:pt x="6019999" y="2635754"/>
                  <a:pt x="6041837" y="2657837"/>
                  <a:pt x="6051944" y="2708377"/>
                </a:cubicBezTo>
                <a:cubicBezTo>
                  <a:pt x="6011879" y="2687887"/>
                  <a:pt x="5973256" y="2713157"/>
                  <a:pt x="5934457" y="2698814"/>
                </a:cubicBezTo>
                <a:cubicBezTo>
                  <a:pt x="5924351" y="2695173"/>
                  <a:pt x="5908288" y="2700635"/>
                  <a:pt x="5913702" y="2718165"/>
                </a:cubicBezTo>
                <a:cubicBezTo>
                  <a:pt x="5918755" y="2734556"/>
                  <a:pt x="5935540" y="2746393"/>
                  <a:pt x="5905761" y="2743207"/>
                </a:cubicBezTo>
                <a:cubicBezTo>
                  <a:pt x="5884465" y="2740930"/>
                  <a:pt x="5842778" y="2759370"/>
                  <a:pt x="5860282" y="2763923"/>
                </a:cubicBezTo>
                <a:cubicBezTo>
                  <a:pt x="5882300" y="2769615"/>
                  <a:pt x="5903777" y="2777811"/>
                  <a:pt x="5931750" y="2787144"/>
                </a:cubicBezTo>
                <a:cubicBezTo>
                  <a:pt x="5900888" y="2802395"/>
                  <a:pt x="5878690" y="2799208"/>
                  <a:pt x="5855409" y="2787144"/>
                </a:cubicBezTo>
                <a:cubicBezTo>
                  <a:pt x="5827256" y="2772574"/>
                  <a:pt x="5790619" y="2754817"/>
                  <a:pt x="5767701" y="2771209"/>
                </a:cubicBezTo>
                <a:cubicBezTo>
                  <a:pt x="5733410" y="2795794"/>
                  <a:pt x="5704896" y="2780314"/>
                  <a:pt x="5674216" y="2776216"/>
                </a:cubicBezTo>
                <a:cubicBezTo>
                  <a:pt x="5611774" y="2767792"/>
                  <a:pt x="5549872" y="2753678"/>
                  <a:pt x="5487249" y="2746850"/>
                </a:cubicBezTo>
                <a:cubicBezTo>
                  <a:pt x="5462163" y="2744118"/>
                  <a:pt x="5435093" y="2731143"/>
                  <a:pt x="5398276" y="2748898"/>
                </a:cubicBezTo>
                <a:cubicBezTo>
                  <a:pt x="5565032" y="2839732"/>
                  <a:pt x="5744058" y="2834041"/>
                  <a:pt x="5892947" y="2946502"/>
                </a:cubicBezTo>
                <a:cubicBezTo>
                  <a:pt x="5886631" y="2957201"/>
                  <a:pt x="5854508" y="2987707"/>
                  <a:pt x="5867682" y="2989983"/>
                </a:cubicBezTo>
                <a:cubicBezTo>
                  <a:pt x="5904678" y="2996585"/>
                  <a:pt x="5937523" y="3018895"/>
                  <a:pt x="5971273" y="3037335"/>
                </a:cubicBezTo>
                <a:cubicBezTo>
                  <a:pt x="5985891" y="3045302"/>
                  <a:pt x="6003576" y="3055776"/>
                  <a:pt x="5996719" y="3084231"/>
                </a:cubicBezTo>
                <a:cubicBezTo>
                  <a:pt x="5984267" y="3092199"/>
                  <a:pt x="5975063" y="3081044"/>
                  <a:pt x="5964776" y="3080134"/>
                </a:cubicBezTo>
                <a:cubicBezTo>
                  <a:pt x="5954308" y="3079224"/>
                  <a:pt x="5930847" y="3085141"/>
                  <a:pt x="5937344" y="3089012"/>
                </a:cubicBezTo>
                <a:cubicBezTo>
                  <a:pt x="5966942" y="3106542"/>
                  <a:pt x="5913702" y="3148657"/>
                  <a:pt x="5948713" y="3148657"/>
                </a:cubicBezTo>
                <a:cubicBezTo>
                  <a:pt x="6007366" y="3148884"/>
                  <a:pt x="6038588" y="3223555"/>
                  <a:pt x="6095075" y="3225605"/>
                </a:cubicBezTo>
                <a:cubicBezTo>
                  <a:pt x="6104098" y="3225831"/>
                  <a:pt x="6108430" y="3239035"/>
                  <a:pt x="6108249" y="3250646"/>
                </a:cubicBezTo>
                <a:cubicBezTo>
                  <a:pt x="6108249" y="3264533"/>
                  <a:pt x="6099948" y="3267037"/>
                  <a:pt x="6090744" y="3268403"/>
                </a:cubicBezTo>
                <a:cubicBezTo>
                  <a:pt x="6076667" y="3270451"/>
                  <a:pt x="6062049" y="3250646"/>
                  <a:pt x="6043461" y="3277509"/>
                </a:cubicBezTo>
                <a:cubicBezTo>
                  <a:pt x="6076847" y="3293216"/>
                  <a:pt x="6110234" y="3308925"/>
                  <a:pt x="6109692" y="3362879"/>
                </a:cubicBezTo>
                <a:cubicBezTo>
                  <a:pt x="6109513" y="3377448"/>
                  <a:pt x="6123409" y="3382912"/>
                  <a:pt x="6133877" y="3386554"/>
                </a:cubicBezTo>
                <a:cubicBezTo>
                  <a:pt x="6151202" y="3392474"/>
                  <a:pt x="6165818" y="3402946"/>
                  <a:pt x="6175205" y="3423208"/>
                </a:cubicBezTo>
                <a:cubicBezTo>
                  <a:pt x="6175023" y="3427077"/>
                  <a:pt x="6174842" y="3431175"/>
                  <a:pt x="6175926" y="3434363"/>
                </a:cubicBezTo>
                <a:cubicBezTo>
                  <a:pt x="6172859" y="3483307"/>
                  <a:pt x="6147593" y="3481940"/>
                  <a:pt x="6119620" y="3473747"/>
                </a:cubicBezTo>
                <a:cubicBezTo>
                  <a:pt x="6086232" y="3463729"/>
                  <a:pt x="6053206" y="3445516"/>
                  <a:pt x="6018015" y="3463046"/>
                </a:cubicBezTo>
                <a:cubicBezTo>
                  <a:pt x="6067646" y="3486494"/>
                  <a:pt x="6121605" y="3488316"/>
                  <a:pt x="6168166" y="3521781"/>
                </a:cubicBezTo>
                <a:cubicBezTo>
                  <a:pt x="5997802" y="3527928"/>
                  <a:pt x="5847289" y="3422296"/>
                  <a:pt x="5682157" y="3381775"/>
                </a:cubicBezTo>
                <a:cubicBezTo>
                  <a:pt x="5687753" y="3408864"/>
                  <a:pt x="5701106" y="3414328"/>
                  <a:pt x="5713198" y="3418426"/>
                </a:cubicBezTo>
                <a:cubicBezTo>
                  <a:pt x="5774197" y="3438916"/>
                  <a:pt x="5827616" y="3479666"/>
                  <a:pt x="5883202" y="3514950"/>
                </a:cubicBezTo>
                <a:cubicBezTo>
                  <a:pt x="5906121" y="3529520"/>
                  <a:pt x="5922726" y="3544092"/>
                  <a:pt x="5931387" y="3575508"/>
                </a:cubicBezTo>
                <a:cubicBezTo>
                  <a:pt x="5939149" y="3603965"/>
                  <a:pt x="5954128" y="3617168"/>
                  <a:pt x="5981919" y="3608971"/>
                </a:cubicBezTo>
                <a:cubicBezTo>
                  <a:pt x="6004478" y="3602142"/>
                  <a:pt x="6029202" y="3605784"/>
                  <a:pt x="6052845" y="3608290"/>
                </a:cubicBezTo>
                <a:cubicBezTo>
                  <a:pt x="6080096" y="3611021"/>
                  <a:pt x="6110596" y="3643120"/>
                  <a:pt x="6103196" y="3659739"/>
                </a:cubicBezTo>
                <a:cubicBezTo>
                  <a:pt x="6090564" y="3687968"/>
                  <a:pt x="6069448" y="3673853"/>
                  <a:pt x="6050680" y="3670666"/>
                </a:cubicBezTo>
                <a:cubicBezTo>
                  <a:pt x="6029383" y="3666796"/>
                  <a:pt x="5989861" y="3658828"/>
                  <a:pt x="5989139" y="3662243"/>
                </a:cubicBezTo>
                <a:cubicBezTo>
                  <a:pt x="5975242" y="3733043"/>
                  <a:pt x="5877426" y="3671351"/>
                  <a:pt x="5856311" y="3664973"/>
                </a:cubicBezTo>
                <a:cubicBezTo>
                  <a:pt x="5829964" y="3657007"/>
                  <a:pt x="5805239" y="3671577"/>
                  <a:pt x="5780153" y="3674991"/>
                </a:cubicBezTo>
                <a:cubicBezTo>
                  <a:pt x="5757776" y="3678178"/>
                  <a:pt x="5631264" y="3687968"/>
                  <a:pt x="5605096" y="3657917"/>
                </a:cubicBezTo>
                <a:cubicBezTo>
                  <a:pt x="5601487" y="3681365"/>
                  <a:pt x="5609066" y="3690927"/>
                  <a:pt x="5615384" y="3701627"/>
                </a:cubicBezTo>
                <a:cubicBezTo>
                  <a:pt x="5624226" y="3716879"/>
                  <a:pt x="5625670" y="3727579"/>
                  <a:pt x="5608886" y="3739645"/>
                </a:cubicBezTo>
                <a:cubicBezTo>
                  <a:pt x="5561061" y="3774249"/>
                  <a:pt x="5561784" y="3775386"/>
                  <a:pt x="5606359" y="3822284"/>
                </a:cubicBezTo>
                <a:cubicBezTo>
                  <a:pt x="5608526" y="3824332"/>
                  <a:pt x="5607622" y="3831162"/>
                  <a:pt x="5607984" y="3835716"/>
                </a:cubicBezTo>
                <a:cubicBezTo>
                  <a:pt x="5596254" y="3843000"/>
                  <a:pt x="5582537" y="3824787"/>
                  <a:pt x="5568822" y="3844366"/>
                </a:cubicBezTo>
                <a:cubicBezTo>
                  <a:pt x="5628557" y="3930418"/>
                  <a:pt x="5719696" y="3951589"/>
                  <a:pt x="5802171" y="4016244"/>
                </a:cubicBezTo>
                <a:cubicBezTo>
                  <a:pt x="5735397" y="4037643"/>
                  <a:pt x="5695332" y="3962973"/>
                  <a:pt x="5646244" y="3972534"/>
                </a:cubicBezTo>
                <a:cubicBezTo>
                  <a:pt x="5621699" y="3995983"/>
                  <a:pt x="5694611" y="4033546"/>
                  <a:pt x="5625129" y="4044701"/>
                </a:cubicBezTo>
                <a:cubicBezTo>
                  <a:pt x="5655268" y="4065189"/>
                  <a:pt x="5677646" y="4085221"/>
                  <a:pt x="5698400" y="4108899"/>
                </a:cubicBezTo>
                <a:cubicBezTo>
                  <a:pt x="5735397" y="4151242"/>
                  <a:pt x="5742615" y="4179015"/>
                  <a:pt x="5725470" y="4235930"/>
                </a:cubicBezTo>
                <a:cubicBezTo>
                  <a:pt x="5714280" y="4273265"/>
                  <a:pt x="5697858" y="4307641"/>
                  <a:pt x="5712295" y="4352032"/>
                </a:cubicBezTo>
                <a:cubicBezTo>
                  <a:pt x="5722402" y="4382538"/>
                  <a:pt x="5718431" y="4402571"/>
                  <a:pt x="5680894" y="4388911"/>
                </a:cubicBezTo>
                <a:cubicBezTo>
                  <a:pt x="5640469" y="4374341"/>
                  <a:pt x="5625311" y="4401660"/>
                  <a:pt x="5635415" y="4455158"/>
                </a:cubicBezTo>
                <a:cubicBezTo>
                  <a:pt x="5641912" y="4489535"/>
                  <a:pt x="5635053" y="4500006"/>
                  <a:pt x="5607263" y="4496136"/>
                </a:cubicBezTo>
                <a:cubicBezTo>
                  <a:pt x="5576581" y="4491811"/>
                  <a:pt x="5547347" y="4469272"/>
                  <a:pt x="5509446" y="4480201"/>
                </a:cubicBezTo>
                <a:cubicBezTo>
                  <a:pt x="5539765" y="4542578"/>
                  <a:pt x="5604556" y="4524821"/>
                  <a:pt x="5639928" y="4584239"/>
                </a:cubicBezTo>
                <a:cubicBezTo>
                  <a:pt x="5597697" y="4584465"/>
                  <a:pt x="5565392" y="4584239"/>
                  <a:pt x="5534171" y="4571262"/>
                </a:cubicBezTo>
                <a:cubicBezTo>
                  <a:pt x="5521177" y="4566025"/>
                  <a:pt x="5506919" y="4560563"/>
                  <a:pt x="5499701" y="4578547"/>
                </a:cubicBezTo>
                <a:cubicBezTo>
                  <a:pt x="5491219" y="4600174"/>
                  <a:pt x="5508725" y="4608370"/>
                  <a:pt x="5519373" y="4612239"/>
                </a:cubicBezTo>
                <a:cubicBezTo>
                  <a:pt x="5549331" y="4623167"/>
                  <a:pt x="5572251" y="4649119"/>
                  <a:pt x="5596974" y="4669379"/>
                </a:cubicBezTo>
                <a:cubicBezTo>
                  <a:pt x="5651296" y="4713773"/>
                  <a:pt x="5710854" y="4750880"/>
                  <a:pt x="5756873" y="4824185"/>
                </a:cubicBezTo>
                <a:cubicBezTo>
                  <a:pt x="5698941" y="4805517"/>
                  <a:pt x="5655808" y="4762036"/>
                  <a:pt x="5602028" y="4753158"/>
                </a:cubicBezTo>
                <a:cubicBezTo>
                  <a:pt x="5648590" y="4819860"/>
                  <a:pt x="5708506" y="4863796"/>
                  <a:pt x="5765173" y="4912286"/>
                </a:cubicBezTo>
                <a:cubicBezTo>
                  <a:pt x="5781416" y="4925946"/>
                  <a:pt x="5797839" y="4935280"/>
                  <a:pt x="5801450" y="4965101"/>
                </a:cubicBezTo>
                <a:cubicBezTo>
                  <a:pt x="5808487" y="5022926"/>
                  <a:pt x="5829602" y="5070733"/>
                  <a:pt x="5874721" y="5096229"/>
                </a:cubicBezTo>
                <a:cubicBezTo>
                  <a:pt x="5875080" y="5096458"/>
                  <a:pt x="5872555" y="5105110"/>
                  <a:pt x="5871110" y="5111026"/>
                </a:cubicBezTo>
                <a:cubicBezTo>
                  <a:pt x="5843499" y="5112849"/>
                  <a:pt x="5821663" y="5078700"/>
                  <a:pt x="5786469" y="5089855"/>
                </a:cubicBezTo>
                <a:cubicBezTo>
                  <a:pt x="5820218" y="5136296"/>
                  <a:pt x="5848372" y="5177958"/>
                  <a:pt x="5896196" y="5200041"/>
                </a:cubicBezTo>
                <a:cubicBezTo>
                  <a:pt x="5934457" y="5217568"/>
                  <a:pt x="5981739" y="5227813"/>
                  <a:pt x="6009534" y="5284725"/>
                </a:cubicBezTo>
                <a:cubicBezTo>
                  <a:pt x="5977228" y="5295882"/>
                  <a:pt x="5953224" y="5281769"/>
                  <a:pt x="5929042" y="5271751"/>
                </a:cubicBezTo>
                <a:cubicBezTo>
                  <a:pt x="5892045" y="5256270"/>
                  <a:pt x="5855409" y="5238742"/>
                  <a:pt x="5818413" y="5223260"/>
                </a:cubicBezTo>
                <a:cubicBezTo>
                  <a:pt x="5804336" y="5217341"/>
                  <a:pt x="5788996" y="5213242"/>
                  <a:pt x="5779973" y="5241473"/>
                </a:cubicBezTo>
                <a:cubicBezTo>
                  <a:pt x="5827077" y="5247392"/>
                  <a:pt x="5855230" y="5285637"/>
                  <a:pt x="5884826" y="5321606"/>
                </a:cubicBezTo>
                <a:cubicBezTo>
                  <a:pt x="5901430" y="5341868"/>
                  <a:pt x="5914966" y="5368959"/>
                  <a:pt x="5944924" y="5358715"/>
                </a:cubicBezTo>
                <a:cubicBezTo>
                  <a:pt x="5960626" y="5353252"/>
                  <a:pt x="5970550" y="5368502"/>
                  <a:pt x="5968926" y="5387170"/>
                </a:cubicBezTo>
                <a:cubicBezTo>
                  <a:pt x="5962971" y="5452963"/>
                  <a:pt x="5999606" y="5475955"/>
                  <a:pt x="6037505" y="5488704"/>
                </a:cubicBezTo>
                <a:cubicBezTo>
                  <a:pt x="6109333" y="5512608"/>
                  <a:pt x="6169069" y="5568837"/>
                  <a:pt x="6238910" y="5599571"/>
                </a:cubicBezTo>
                <a:cubicBezTo>
                  <a:pt x="6306768" y="5629394"/>
                  <a:pt x="6359285" y="5700193"/>
                  <a:pt x="6427321" y="5737302"/>
                </a:cubicBezTo>
                <a:cubicBezTo>
                  <a:pt x="6476592" y="5764165"/>
                  <a:pt x="6523694" y="5798767"/>
                  <a:pt x="6574408" y="5823126"/>
                </a:cubicBezTo>
                <a:cubicBezTo>
                  <a:pt x="6694419" y="5880723"/>
                  <a:pt x="6816779" y="5926936"/>
                  <a:pt x="6946177" y="5933538"/>
                </a:cubicBezTo>
                <a:cubicBezTo>
                  <a:pt x="7053016" y="5938775"/>
                  <a:pt x="7979734" y="5933767"/>
                  <a:pt x="8356197" y="5184561"/>
                </a:cubicBezTo>
                <a:cubicBezTo>
                  <a:pt x="8363416" y="5180917"/>
                  <a:pt x="8371536" y="5171356"/>
                  <a:pt x="8374063" y="5162249"/>
                </a:cubicBezTo>
                <a:cubicBezTo>
                  <a:pt x="8386155" y="5119678"/>
                  <a:pt x="8415752" y="5101238"/>
                  <a:pt x="8442461" y="5078246"/>
                </a:cubicBezTo>
                <a:cubicBezTo>
                  <a:pt x="8465923" y="5057984"/>
                  <a:pt x="8490829" y="5036813"/>
                  <a:pt x="8500574" y="5002664"/>
                </a:cubicBezTo>
                <a:cubicBezTo>
                  <a:pt x="8513388" y="4957134"/>
                  <a:pt x="8476933" y="4994469"/>
                  <a:pt x="8470255" y="4977167"/>
                </a:cubicBezTo>
                <a:cubicBezTo>
                  <a:pt x="8484151" y="4953492"/>
                  <a:pt x="8505628" y="4931864"/>
                  <a:pt x="8511222" y="4905001"/>
                </a:cubicBezTo>
                <a:cubicBezTo>
                  <a:pt x="8531614" y="4808021"/>
                  <a:pt x="8575650" y="4737448"/>
                  <a:pt x="8641522" y="4682584"/>
                </a:cubicBezTo>
                <a:cubicBezTo>
                  <a:pt x="8660471" y="4666876"/>
                  <a:pt x="8672923" y="4638191"/>
                  <a:pt x="8698730" y="4633640"/>
                </a:cubicBezTo>
                <a:cubicBezTo>
                  <a:pt x="8756120" y="4623622"/>
                  <a:pt x="8738073" y="4545310"/>
                  <a:pt x="8768393" y="4510479"/>
                </a:cubicBezTo>
                <a:cubicBezTo>
                  <a:pt x="8774168" y="4503875"/>
                  <a:pt x="8779401" y="4490901"/>
                  <a:pt x="8778319" y="4482024"/>
                </a:cubicBezTo>
                <a:cubicBezTo>
                  <a:pt x="8776696" y="4469272"/>
                  <a:pt x="8769837" y="4457207"/>
                  <a:pt x="8764062" y="4445824"/>
                </a:cubicBezTo>
                <a:cubicBezTo>
                  <a:pt x="8758106" y="4434442"/>
                  <a:pt x="8749083" y="4424425"/>
                  <a:pt x="8753414" y="4409400"/>
                </a:cubicBezTo>
                <a:cubicBezTo>
                  <a:pt x="8755217" y="4403254"/>
                  <a:pt x="8753956" y="4381855"/>
                  <a:pt x="8767310" y="4398700"/>
                </a:cubicBezTo>
                <a:cubicBezTo>
                  <a:pt x="8803945" y="4444915"/>
                  <a:pt x="8825242" y="4401206"/>
                  <a:pt x="8856643" y="4380261"/>
                </a:cubicBezTo>
                <a:cubicBezTo>
                  <a:pt x="8831377" y="4358633"/>
                  <a:pt x="8808638" y="4343381"/>
                  <a:pt x="8804848" y="4311055"/>
                </a:cubicBezTo>
                <a:cubicBezTo>
                  <a:pt x="8797088" y="4244352"/>
                  <a:pt x="8763883" y="4213847"/>
                  <a:pt x="8713530" y="4207927"/>
                </a:cubicBezTo>
                <a:cubicBezTo>
                  <a:pt x="8732118" y="4143502"/>
                  <a:pt x="8732118" y="4143502"/>
                  <a:pt x="8672022" y="4134623"/>
                </a:cubicBezTo>
                <a:cubicBezTo>
                  <a:pt x="8695122" y="4093646"/>
                  <a:pt x="8695122" y="4083174"/>
                  <a:pt x="8667148" y="4069059"/>
                </a:cubicBezTo>
                <a:cubicBezTo>
                  <a:pt x="8640258" y="4055627"/>
                  <a:pt x="8610481" y="4051074"/>
                  <a:pt x="8585575" y="4030359"/>
                </a:cubicBezTo>
                <a:cubicBezTo>
                  <a:pt x="8608496" y="3977998"/>
                  <a:pt x="8614992" y="3917215"/>
                  <a:pt x="8662275" y="3891717"/>
                </a:cubicBezTo>
                <a:cubicBezTo>
                  <a:pt x="8669675" y="3887847"/>
                  <a:pt x="8674728" y="3872139"/>
                  <a:pt x="8670037" y="3863033"/>
                </a:cubicBezTo>
                <a:cubicBezTo>
                  <a:pt x="8652891" y="3830024"/>
                  <a:pt x="8677435" y="3767419"/>
                  <a:pt x="8624017" y="3760362"/>
                </a:cubicBezTo>
                <a:cubicBezTo>
                  <a:pt x="8617338" y="3759679"/>
                  <a:pt x="8611202" y="3752848"/>
                  <a:pt x="8616436" y="3743970"/>
                </a:cubicBezTo>
                <a:cubicBezTo>
                  <a:pt x="8634484" y="3713010"/>
                  <a:pt x="8612646" y="3715058"/>
                  <a:pt x="8599473" y="3711188"/>
                </a:cubicBezTo>
                <a:cubicBezTo>
                  <a:pt x="8583590" y="3706409"/>
                  <a:pt x="8565543" y="3720067"/>
                  <a:pt x="8550745" y="3703220"/>
                </a:cubicBezTo>
                <a:cubicBezTo>
                  <a:pt x="8554174" y="3685463"/>
                  <a:pt x="8566987" y="3685690"/>
                  <a:pt x="8576010" y="3680000"/>
                </a:cubicBezTo>
                <a:cubicBezTo>
                  <a:pt x="8602359" y="3663608"/>
                  <a:pt x="8623836" y="3644031"/>
                  <a:pt x="8625100" y="3601459"/>
                </a:cubicBezTo>
                <a:cubicBezTo>
                  <a:pt x="8626001" y="3567084"/>
                  <a:pt x="8628889" y="3536807"/>
                  <a:pt x="8592433" y="3526333"/>
                </a:cubicBezTo>
                <a:cubicBezTo>
                  <a:pt x="8577274" y="3522007"/>
                  <a:pt x="8581606" y="3497194"/>
                  <a:pt x="8590269" y="3484900"/>
                </a:cubicBezTo>
                <a:cubicBezTo>
                  <a:pt x="8605789" y="3463046"/>
                  <a:pt x="8618601" y="3433907"/>
                  <a:pt x="8645312" y="3431858"/>
                </a:cubicBezTo>
                <a:cubicBezTo>
                  <a:pt x="8661554" y="3430493"/>
                  <a:pt x="8674007" y="3421385"/>
                  <a:pt x="8686820" y="3410914"/>
                </a:cubicBezTo>
                <a:cubicBezTo>
                  <a:pt x="8696024" y="3403399"/>
                  <a:pt x="8707033" y="3397026"/>
                  <a:pt x="8705950" y="3380864"/>
                </a:cubicBezTo>
                <a:cubicBezTo>
                  <a:pt x="8704867" y="3365383"/>
                  <a:pt x="8694220" y="3359009"/>
                  <a:pt x="8683391" y="3355822"/>
                </a:cubicBezTo>
                <a:cubicBezTo>
                  <a:pt x="8647296" y="3345578"/>
                  <a:pt x="8613369" y="3330552"/>
                  <a:pt x="8583229" y="3296177"/>
                </a:cubicBezTo>
                <a:cubicBezTo>
                  <a:pt x="8603262" y="3277964"/>
                  <a:pt x="8622392" y="3264761"/>
                  <a:pt x="8637190" y="3246320"/>
                </a:cubicBezTo>
                <a:cubicBezTo>
                  <a:pt x="8672923" y="3201702"/>
                  <a:pt x="8370273" y="3061239"/>
                  <a:pt x="8355114" y="3011154"/>
                </a:cubicBezTo>
                <a:cubicBezTo>
                  <a:pt x="8350422" y="2995674"/>
                  <a:pt x="8334361" y="2979739"/>
                  <a:pt x="8321004" y="2975186"/>
                </a:cubicBezTo>
                <a:cubicBezTo>
                  <a:pt x="8258382" y="2953786"/>
                  <a:pt x="8204061" y="2905750"/>
                  <a:pt x="8139993" y="2887993"/>
                </a:cubicBezTo>
                <a:cubicBezTo>
                  <a:pt x="8079535" y="2871148"/>
                  <a:pt x="8019980" y="2848609"/>
                  <a:pt x="7953747" y="2826301"/>
                </a:cubicBezTo>
                <a:cubicBezTo>
                  <a:pt x="7994353" y="2770297"/>
                  <a:pt x="8066361" y="2776900"/>
                  <a:pt x="8083145" y="2696083"/>
                </a:cubicBezTo>
                <a:cubicBezTo>
                  <a:pt x="8017633" y="2675138"/>
                  <a:pt x="7948695" y="2699043"/>
                  <a:pt x="7885529" y="2665804"/>
                </a:cubicBezTo>
                <a:cubicBezTo>
                  <a:pt x="7880115" y="2662846"/>
                  <a:pt x="7872715" y="2665804"/>
                  <a:pt x="7866219" y="2666715"/>
                </a:cubicBezTo>
                <a:cubicBezTo>
                  <a:pt x="7736099" y="2684472"/>
                  <a:pt x="7606520" y="2668993"/>
                  <a:pt x="7478205" y="2646681"/>
                </a:cubicBezTo>
                <a:cubicBezTo>
                  <a:pt x="7293403" y="2614811"/>
                  <a:pt x="7107878" y="2594550"/>
                  <a:pt x="6921993" y="2580207"/>
                </a:cubicBezTo>
                <a:cubicBezTo>
                  <a:pt x="6768412" y="2568368"/>
                  <a:pt x="6614471" y="2563133"/>
                  <a:pt x="6461612" y="2540368"/>
                </a:cubicBezTo>
                <a:cubicBezTo>
                  <a:pt x="6298106" y="2516010"/>
                  <a:pt x="6134780" y="2488463"/>
                  <a:pt x="5971453" y="2462965"/>
                </a:cubicBezTo>
                <a:cubicBezTo>
                  <a:pt x="5964054" y="2461826"/>
                  <a:pt x="5955887" y="2458241"/>
                  <a:pt x="5947992" y="2457985"/>
                </a:cubicBezTo>
                <a:close/>
                <a:moveTo>
                  <a:pt x="0" y="0"/>
                </a:moveTo>
                <a:lnTo>
                  <a:pt x="8078332" y="0"/>
                </a:lnTo>
                <a:lnTo>
                  <a:pt x="8051806" y="19899"/>
                </a:lnTo>
                <a:cubicBezTo>
                  <a:pt x="8010559" y="45723"/>
                  <a:pt x="7966035" y="59669"/>
                  <a:pt x="7919411" y="69998"/>
                </a:cubicBezTo>
                <a:cubicBezTo>
                  <a:pt x="7900760" y="74283"/>
                  <a:pt x="7882423" y="82852"/>
                  <a:pt x="7880558" y="103665"/>
                </a:cubicBezTo>
                <a:cubicBezTo>
                  <a:pt x="7878694" y="125395"/>
                  <a:pt x="7897654" y="133963"/>
                  <a:pt x="7913505" y="144066"/>
                </a:cubicBezTo>
                <a:cubicBezTo>
                  <a:pt x="7935573" y="158143"/>
                  <a:pt x="7957019" y="170388"/>
                  <a:pt x="7984993" y="172224"/>
                </a:cubicBezTo>
                <a:cubicBezTo>
                  <a:pt x="8030996" y="174978"/>
                  <a:pt x="8053062" y="214154"/>
                  <a:pt x="8079793" y="243535"/>
                </a:cubicBezTo>
                <a:cubicBezTo>
                  <a:pt x="8094711" y="260064"/>
                  <a:pt x="8102173" y="293423"/>
                  <a:pt x="8076065" y="299239"/>
                </a:cubicBezTo>
                <a:cubicBezTo>
                  <a:pt x="8013279" y="313320"/>
                  <a:pt x="8018253" y="354025"/>
                  <a:pt x="8019804" y="400240"/>
                </a:cubicBezTo>
                <a:cubicBezTo>
                  <a:pt x="8021980" y="457476"/>
                  <a:pt x="8058970" y="483796"/>
                  <a:pt x="8104349" y="505833"/>
                </a:cubicBezTo>
                <a:cubicBezTo>
                  <a:pt x="8119890" y="513484"/>
                  <a:pt x="8141956" y="513178"/>
                  <a:pt x="8147864" y="537052"/>
                </a:cubicBezTo>
                <a:cubicBezTo>
                  <a:pt x="8122377" y="559700"/>
                  <a:pt x="8091295" y="541338"/>
                  <a:pt x="8063941" y="547764"/>
                </a:cubicBezTo>
                <a:cubicBezTo>
                  <a:pt x="8041252" y="552966"/>
                  <a:pt x="8003642" y="550213"/>
                  <a:pt x="8034725" y="591836"/>
                </a:cubicBezTo>
                <a:cubicBezTo>
                  <a:pt x="8043740" y="603773"/>
                  <a:pt x="8033171" y="612956"/>
                  <a:pt x="8021669" y="613874"/>
                </a:cubicBezTo>
                <a:cubicBezTo>
                  <a:pt x="7929668" y="623362"/>
                  <a:pt x="7971939" y="707531"/>
                  <a:pt x="7942410" y="751909"/>
                </a:cubicBezTo>
                <a:cubicBezTo>
                  <a:pt x="7934331" y="764151"/>
                  <a:pt x="7943034" y="785269"/>
                  <a:pt x="7955778" y="790472"/>
                </a:cubicBezTo>
                <a:cubicBezTo>
                  <a:pt x="8037212" y="824753"/>
                  <a:pt x="8048401" y="906472"/>
                  <a:pt x="8087876" y="976867"/>
                </a:cubicBezTo>
                <a:cubicBezTo>
                  <a:pt x="8044981" y="1004717"/>
                  <a:pt x="7993697" y="1010838"/>
                  <a:pt x="7947386" y="1028897"/>
                </a:cubicBezTo>
                <a:cubicBezTo>
                  <a:pt x="7899207" y="1047873"/>
                  <a:pt x="7899207" y="1061952"/>
                  <a:pt x="7938992" y="1117042"/>
                </a:cubicBezTo>
                <a:cubicBezTo>
                  <a:pt x="7835489" y="1128980"/>
                  <a:pt x="7835489" y="1128980"/>
                  <a:pt x="7867503" y="1215596"/>
                </a:cubicBezTo>
                <a:cubicBezTo>
                  <a:pt x="7780782" y="1223554"/>
                  <a:pt x="7723594" y="1264566"/>
                  <a:pt x="7710229" y="1354244"/>
                </a:cubicBezTo>
                <a:cubicBezTo>
                  <a:pt x="7703701" y="1397704"/>
                  <a:pt x="7664539" y="1418209"/>
                  <a:pt x="7621024" y="1447286"/>
                </a:cubicBezTo>
                <a:cubicBezTo>
                  <a:pt x="7675106" y="1475446"/>
                  <a:pt x="7711784" y="1534209"/>
                  <a:pt x="7774880" y="1472076"/>
                </a:cubicBezTo>
                <a:cubicBezTo>
                  <a:pt x="7797879" y="1449429"/>
                  <a:pt x="7795707" y="1478199"/>
                  <a:pt x="7798812" y="1486462"/>
                </a:cubicBezTo>
                <a:cubicBezTo>
                  <a:pt x="7806271" y="1506661"/>
                  <a:pt x="7790732" y="1520130"/>
                  <a:pt x="7780474" y="1535432"/>
                </a:cubicBezTo>
                <a:cubicBezTo>
                  <a:pt x="7770528" y="1550736"/>
                  <a:pt x="7758715" y="1566956"/>
                  <a:pt x="7755919" y="1584099"/>
                </a:cubicBezTo>
                <a:cubicBezTo>
                  <a:pt x="7754055" y="1596034"/>
                  <a:pt x="7763068" y="1613478"/>
                  <a:pt x="7773014" y="1622355"/>
                </a:cubicBezTo>
                <a:cubicBezTo>
                  <a:pt x="7825233" y="1669183"/>
                  <a:pt x="7794151" y="1774469"/>
                  <a:pt x="7892993" y="1787937"/>
                </a:cubicBezTo>
                <a:cubicBezTo>
                  <a:pt x="7937439" y="1794056"/>
                  <a:pt x="7958885" y="1832621"/>
                  <a:pt x="7991521" y="1853739"/>
                </a:cubicBezTo>
                <a:cubicBezTo>
                  <a:pt x="8104970" y="1927500"/>
                  <a:pt x="8180811" y="2022380"/>
                  <a:pt x="8215932" y="2152764"/>
                </a:cubicBezTo>
                <a:cubicBezTo>
                  <a:pt x="8225567" y="2188879"/>
                  <a:pt x="8262556" y="2217957"/>
                  <a:pt x="8286489" y="2249786"/>
                </a:cubicBezTo>
                <a:cubicBezTo>
                  <a:pt x="8274987" y="2273047"/>
                  <a:pt x="8212203" y="2222852"/>
                  <a:pt x="8234270" y="2284064"/>
                </a:cubicBezTo>
                <a:cubicBezTo>
                  <a:pt x="8251054" y="2329975"/>
                  <a:pt x="8293949" y="2358439"/>
                  <a:pt x="8334357" y="2385679"/>
                </a:cubicBezTo>
                <a:cubicBezTo>
                  <a:pt x="8380357" y="2416591"/>
                  <a:pt x="8431331" y="2441382"/>
                  <a:pt x="8452157" y="2498616"/>
                </a:cubicBezTo>
                <a:cubicBezTo>
                  <a:pt x="8456509" y="2510859"/>
                  <a:pt x="8470494" y="2523714"/>
                  <a:pt x="8482927" y="2528612"/>
                </a:cubicBezTo>
                <a:cubicBezTo>
                  <a:pt x="9131298" y="3535869"/>
                  <a:pt x="10727356" y="3542602"/>
                  <a:pt x="10911361" y="3535561"/>
                </a:cubicBezTo>
                <a:cubicBezTo>
                  <a:pt x="11134219" y="3526686"/>
                  <a:pt x="11344956" y="3464554"/>
                  <a:pt x="11551649" y="3387120"/>
                </a:cubicBezTo>
                <a:cubicBezTo>
                  <a:pt x="11638991" y="3354371"/>
                  <a:pt x="11720114" y="3307851"/>
                  <a:pt x="11804971" y="3271735"/>
                </a:cubicBezTo>
                <a:cubicBezTo>
                  <a:pt x="11922148" y="3221845"/>
                  <a:pt x="12012596" y="3126660"/>
                  <a:pt x="12129465" y="3086565"/>
                </a:cubicBezTo>
                <a:lnTo>
                  <a:pt x="12192000" y="3060706"/>
                </a:lnTo>
                <a:lnTo>
                  <a:pt x="12192000" y="3766004"/>
                </a:lnTo>
                <a:lnTo>
                  <a:pt x="12069511" y="3730912"/>
                </a:lnTo>
                <a:cubicBezTo>
                  <a:pt x="11963133" y="3704591"/>
                  <a:pt x="11854734" y="3686839"/>
                  <a:pt x="11743305" y="3682401"/>
                </a:cubicBezTo>
                <a:cubicBezTo>
                  <a:pt x="11731805" y="3681961"/>
                  <a:pt x="11714789" y="3681575"/>
                  <a:pt x="11692833" y="3681484"/>
                </a:cubicBezTo>
                <a:cubicBezTo>
                  <a:pt x="11363495" y="3680110"/>
                  <a:pt x="9922719" y="3745047"/>
                  <a:pt x="9314871" y="4689350"/>
                </a:cubicBezTo>
                <a:cubicBezTo>
                  <a:pt x="9302438" y="4694248"/>
                  <a:pt x="9288453" y="4707103"/>
                  <a:pt x="9284101" y="4719346"/>
                </a:cubicBezTo>
                <a:cubicBezTo>
                  <a:pt x="9263275" y="4776580"/>
                  <a:pt x="9212301" y="4801371"/>
                  <a:pt x="9166300" y="4832283"/>
                </a:cubicBezTo>
                <a:cubicBezTo>
                  <a:pt x="9125893" y="4859523"/>
                  <a:pt x="9082998" y="4887987"/>
                  <a:pt x="9066214" y="4933898"/>
                </a:cubicBezTo>
                <a:cubicBezTo>
                  <a:pt x="9044146" y="4995110"/>
                  <a:pt x="9106931" y="4944915"/>
                  <a:pt x="9118433" y="4968176"/>
                </a:cubicBezTo>
                <a:cubicBezTo>
                  <a:pt x="9094500" y="5000005"/>
                  <a:pt x="9057511" y="5029083"/>
                  <a:pt x="9047876" y="5065198"/>
                </a:cubicBezTo>
                <a:cubicBezTo>
                  <a:pt x="9012755" y="5195582"/>
                  <a:pt x="8936914" y="5290462"/>
                  <a:pt x="8823465" y="5364223"/>
                </a:cubicBezTo>
                <a:cubicBezTo>
                  <a:pt x="8790828" y="5385341"/>
                  <a:pt x="8769383" y="5423906"/>
                  <a:pt x="8724937" y="5430025"/>
                </a:cubicBezTo>
                <a:cubicBezTo>
                  <a:pt x="8626095" y="5443493"/>
                  <a:pt x="8657177" y="5548779"/>
                  <a:pt x="8604958" y="5595607"/>
                </a:cubicBezTo>
                <a:cubicBezTo>
                  <a:pt x="8595012" y="5604484"/>
                  <a:pt x="8585999" y="5621928"/>
                  <a:pt x="8587863" y="5633863"/>
                </a:cubicBezTo>
                <a:cubicBezTo>
                  <a:pt x="8590659" y="5651006"/>
                  <a:pt x="8602472" y="5667226"/>
                  <a:pt x="8612418" y="5682530"/>
                </a:cubicBezTo>
                <a:cubicBezTo>
                  <a:pt x="8622675" y="5697832"/>
                  <a:pt x="8638215" y="5711301"/>
                  <a:pt x="8630756" y="5731500"/>
                </a:cubicBezTo>
                <a:cubicBezTo>
                  <a:pt x="8627651" y="5739763"/>
                  <a:pt x="8629823" y="5768533"/>
                  <a:pt x="8606823" y="5745886"/>
                </a:cubicBezTo>
                <a:cubicBezTo>
                  <a:pt x="8543727" y="5683753"/>
                  <a:pt x="8507049" y="5742516"/>
                  <a:pt x="8452968" y="5770676"/>
                </a:cubicBezTo>
                <a:cubicBezTo>
                  <a:pt x="8496482" y="5799753"/>
                  <a:pt x="8535645" y="5820258"/>
                  <a:pt x="8542173" y="5863718"/>
                </a:cubicBezTo>
                <a:cubicBezTo>
                  <a:pt x="8555538" y="5953396"/>
                  <a:pt x="8612726" y="5994408"/>
                  <a:pt x="8699447" y="6002366"/>
                </a:cubicBezTo>
                <a:cubicBezTo>
                  <a:pt x="8667433" y="6088982"/>
                  <a:pt x="8667433" y="6088982"/>
                  <a:pt x="8770936" y="6100920"/>
                </a:cubicBezTo>
                <a:cubicBezTo>
                  <a:pt x="8731151" y="6156010"/>
                  <a:pt x="8731151" y="6170089"/>
                  <a:pt x="8779329" y="6189065"/>
                </a:cubicBezTo>
                <a:cubicBezTo>
                  <a:pt x="8825641" y="6207124"/>
                  <a:pt x="8876925" y="6213245"/>
                  <a:pt x="8919820" y="6241095"/>
                </a:cubicBezTo>
                <a:cubicBezTo>
                  <a:pt x="8880345" y="6311490"/>
                  <a:pt x="8869155" y="6393209"/>
                  <a:pt x="8787721" y="6427490"/>
                </a:cubicBezTo>
                <a:cubicBezTo>
                  <a:pt x="8774978" y="6432693"/>
                  <a:pt x="8766275" y="6453811"/>
                  <a:pt x="8774354" y="6466053"/>
                </a:cubicBezTo>
                <a:cubicBezTo>
                  <a:pt x="8803883" y="6510431"/>
                  <a:pt x="8761612" y="6594600"/>
                  <a:pt x="8853613" y="6604088"/>
                </a:cubicBezTo>
                <a:cubicBezTo>
                  <a:pt x="8865115" y="6605005"/>
                  <a:pt x="8875684" y="6614189"/>
                  <a:pt x="8866669" y="6626125"/>
                </a:cubicBezTo>
                <a:cubicBezTo>
                  <a:pt x="8835586" y="6667749"/>
                  <a:pt x="8873196" y="6664996"/>
                  <a:pt x="8895884" y="6670198"/>
                </a:cubicBezTo>
                <a:cubicBezTo>
                  <a:pt x="8923238" y="6676624"/>
                  <a:pt x="8954320" y="6658261"/>
                  <a:pt x="8979808" y="6680910"/>
                </a:cubicBezTo>
                <a:cubicBezTo>
                  <a:pt x="8973900" y="6704783"/>
                  <a:pt x="8951834" y="6704478"/>
                  <a:pt x="8936293" y="6712128"/>
                </a:cubicBezTo>
                <a:cubicBezTo>
                  <a:pt x="8890913" y="6734166"/>
                  <a:pt x="8853924" y="6760486"/>
                  <a:pt x="8851748" y="6817721"/>
                </a:cubicBezTo>
                <a:lnTo>
                  <a:pt x="8854326" y="6858000"/>
                </a:lnTo>
                <a:lnTo>
                  <a:pt x="0" y="6858000"/>
                </a:lnTo>
                <a:close/>
              </a:path>
            </a:pathLst>
          </a:custGeom>
          <a:solidFill>
            <a:schemeClr val="bg2">
              <a:alpha val="50000"/>
            </a:schemeClr>
          </a:solidFill>
          <a:ln w="32707" cap="flat">
            <a:noFill/>
            <a:prstDash val="solid"/>
            <a:miter/>
          </a:ln>
        </p:spPr>
        <p:txBody>
          <a:bodyPr rtlCol="0" anchor="ctr"/>
          <a:lstStyle/>
          <a:p>
            <a:pPr defTabSz="457200"/>
            <a:endParaRPr lang="en-US">
              <a:solidFill>
                <a:schemeClr val="tx1"/>
              </a:solidFill>
            </a:endParaRPr>
          </a:p>
        </p:txBody>
      </p:sp>
      <p:sp>
        <p:nvSpPr>
          <p:cNvPr id="2" name="Title 1">
            <a:extLst>
              <a:ext uri="{FF2B5EF4-FFF2-40B4-BE49-F238E27FC236}">
                <a16:creationId xmlns:a16="http://schemas.microsoft.com/office/drawing/2014/main" id="{F7A37CA0-7385-4E6A-5A4D-276D5E7C6071}"/>
              </a:ext>
            </a:extLst>
          </p:cNvPr>
          <p:cNvSpPr>
            <a:spLocks noGrp="1"/>
          </p:cNvSpPr>
          <p:nvPr>
            <p:ph type="title"/>
          </p:nvPr>
        </p:nvSpPr>
        <p:spPr>
          <a:xfrm>
            <a:off x="971368" y="371719"/>
            <a:ext cx="6125964" cy="1906863"/>
          </a:xfrm>
        </p:spPr>
        <p:txBody>
          <a:bodyPr vert="horz" lIns="91440" tIns="45720" rIns="91440" bIns="45720" rtlCol="0" anchor="b">
            <a:normAutofit/>
          </a:bodyPr>
          <a:lstStyle/>
          <a:p>
            <a:r>
              <a:rPr lang="en-US" sz="4400"/>
              <a:t>Marketing strategies</a:t>
            </a:r>
          </a:p>
        </p:txBody>
      </p:sp>
      <p:sp>
        <p:nvSpPr>
          <p:cNvPr id="4" name="Text Placeholder 3">
            <a:extLst>
              <a:ext uri="{FF2B5EF4-FFF2-40B4-BE49-F238E27FC236}">
                <a16:creationId xmlns:a16="http://schemas.microsoft.com/office/drawing/2014/main" id="{CE1EA45C-BE3F-80FD-B5EE-B9ABE0368885}"/>
              </a:ext>
            </a:extLst>
          </p:cNvPr>
          <p:cNvSpPr>
            <a:spLocks noGrp="1"/>
          </p:cNvSpPr>
          <p:nvPr>
            <p:ph type="body" sz="half" idx="2"/>
          </p:nvPr>
        </p:nvSpPr>
        <p:spPr>
          <a:xfrm>
            <a:off x="971368" y="2711395"/>
            <a:ext cx="4114801" cy="3508430"/>
          </a:xfrm>
        </p:spPr>
        <p:txBody>
          <a:bodyPr vert="horz" lIns="91440" tIns="45720" rIns="91440" bIns="45720" rtlCol="0">
            <a:normAutofit/>
          </a:bodyPr>
          <a:lstStyle/>
          <a:p>
            <a:pPr indent="-228600">
              <a:buFont typeface="Arial" panose="020B0604020202020204" pitchFamily="34" charset="0"/>
              <a:buChar char="•"/>
            </a:pPr>
            <a:r>
              <a:rPr lang="en-US" sz="1400"/>
              <a:t>1 –  Social media marketing </a:t>
            </a:r>
          </a:p>
          <a:p>
            <a:pPr marL="285750" indent="-228600">
              <a:buFont typeface="Arial" panose="020B0604020202020204" pitchFamily="34" charset="0"/>
              <a:buChar char="•"/>
            </a:pPr>
            <a:r>
              <a:rPr lang="en-US" sz="1400"/>
              <a:t>Facebook and Instagram</a:t>
            </a:r>
          </a:p>
          <a:p>
            <a:pPr marL="285750" indent="-228600">
              <a:buFont typeface="Arial" panose="020B0604020202020204" pitchFamily="34" charset="0"/>
              <a:buChar char="•"/>
            </a:pPr>
            <a:r>
              <a:rPr lang="en-US" sz="1400"/>
              <a:t>Before and after project photos</a:t>
            </a:r>
          </a:p>
          <a:p>
            <a:pPr marL="285750" indent="-228600">
              <a:buFont typeface="Arial" panose="020B0604020202020204" pitchFamily="34" charset="0"/>
              <a:buChar char="•"/>
            </a:pPr>
            <a:r>
              <a:rPr lang="en-US" sz="1400"/>
              <a:t>Customers reviews </a:t>
            </a:r>
          </a:p>
          <a:p>
            <a:pPr marL="285750" indent="-228600">
              <a:buFont typeface="Arial" panose="020B0604020202020204" pitchFamily="34" charset="0"/>
              <a:buChar char="•"/>
            </a:pPr>
            <a:r>
              <a:rPr lang="en-US" sz="1400"/>
              <a:t>Low-cost advertising</a:t>
            </a:r>
          </a:p>
          <a:p>
            <a:pPr indent="-228600">
              <a:buFont typeface="Arial" panose="020B0604020202020204" pitchFamily="34" charset="0"/>
              <a:buChar char="•"/>
            </a:pPr>
            <a:r>
              <a:rPr lang="en-US" sz="1400"/>
              <a:t>2 – Website and Word of mouth</a:t>
            </a:r>
          </a:p>
          <a:p>
            <a:pPr marL="285750" indent="-228600">
              <a:buFont typeface="Arial" panose="020B0604020202020204" pitchFamily="34" charset="0"/>
              <a:buChar char="•"/>
            </a:pPr>
            <a:r>
              <a:rPr lang="en-US" sz="1400"/>
              <a:t>Professional website with contact details</a:t>
            </a:r>
          </a:p>
          <a:p>
            <a:pPr marL="285750" indent="-228600">
              <a:buFont typeface="Arial" panose="020B0604020202020204" pitchFamily="34" charset="0"/>
              <a:buChar char="•"/>
            </a:pPr>
            <a:r>
              <a:rPr lang="en-US" sz="1400"/>
              <a:t>Supports local SEO</a:t>
            </a:r>
          </a:p>
          <a:p>
            <a:pPr marL="285750" indent="-228600">
              <a:buFont typeface="Arial" panose="020B0604020202020204" pitchFamily="34" charset="0"/>
              <a:buChar char="•"/>
            </a:pPr>
            <a:r>
              <a:rPr lang="en-US" sz="1400"/>
              <a:t>Customer referral </a:t>
            </a:r>
          </a:p>
          <a:p>
            <a:pPr marL="285750" indent="-228600">
              <a:buFont typeface="Arial" panose="020B0604020202020204" pitchFamily="34" charset="0"/>
              <a:buChar char="•"/>
            </a:pPr>
            <a:r>
              <a:rPr lang="en-US" sz="1400"/>
              <a:t>Repeat business through excellent services</a:t>
            </a:r>
          </a:p>
          <a:p>
            <a:pPr indent="-228600">
              <a:buFont typeface="Arial" panose="020B0604020202020204" pitchFamily="34" charset="0"/>
              <a:buChar char="•"/>
            </a:pPr>
            <a:endParaRPr lang="en-US" sz="1400"/>
          </a:p>
          <a:p>
            <a:pPr indent="-228600">
              <a:buFont typeface="Arial" panose="020B0604020202020204" pitchFamily="34" charset="0"/>
              <a:buChar char="•"/>
            </a:pPr>
            <a:endParaRPr lang="en-US" sz="1400"/>
          </a:p>
          <a:p>
            <a:pPr marL="285750" indent="-228600">
              <a:buFont typeface="Arial" panose="020B0604020202020204" pitchFamily="34" charset="0"/>
              <a:buChar char="•"/>
            </a:pPr>
            <a:endParaRPr lang="en-US" sz="1400"/>
          </a:p>
        </p:txBody>
      </p:sp>
      <p:pic>
        <p:nvPicPr>
          <p:cNvPr id="7" name="Graphic 6" descr="Smart Phone outline">
            <a:extLst>
              <a:ext uri="{FF2B5EF4-FFF2-40B4-BE49-F238E27FC236}">
                <a16:creationId xmlns:a16="http://schemas.microsoft.com/office/drawing/2014/main" id="{4A53610B-759E-410F-A88C-55EBB2B7E16F}"/>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9142455" y="371719"/>
            <a:ext cx="2419247" cy="2419247"/>
          </a:xfrm>
          <a:prstGeom prst="rect">
            <a:avLst/>
          </a:prstGeom>
        </p:spPr>
      </p:pic>
      <p:pic>
        <p:nvPicPr>
          <p:cNvPr id="6" name="Graphic 5" descr="Laptop outline">
            <a:extLst>
              <a:ext uri="{FF2B5EF4-FFF2-40B4-BE49-F238E27FC236}">
                <a16:creationId xmlns:a16="http://schemas.microsoft.com/office/drawing/2014/main" id="{BFB00026-B978-64C0-F7A5-E5CE42039BCC}"/>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410002" y="3408283"/>
            <a:ext cx="1743398" cy="1743398"/>
          </a:xfrm>
          <a:prstGeom prst="rect">
            <a:avLst/>
          </a:prstGeom>
        </p:spPr>
      </p:pic>
      <p:pic>
        <p:nvPicPr>
          <p:cNvPr id="5" name="Content Placeholder 4" descr="Close-up of a calculator keypad">
            <a:extLst>
              <a:ext uri="{FF2B5EF4-FFF2-40B4-BE49-F238E27FC236}">
                <a16:creationId xmlns:a16="http://schemas.microsoft.com/office/drawing/2014/main" id="{24CEF071-0D19-CD0D-A9C4-F419D72193F6}"/>
              </a:ext>
            </a:extLst>
          </p:cNvPr>
          <p:cNvPicPr>
            <a:picLocks noGrp="1" noChangeAspect="1"/>
          </p:cNvPicPr>
          <p:nvPr>
            <p:ph idx="1"/>
          </p:nvPr>
        </p:nvPicPr>
        <p:blipFill>
          <a:blip r:embed="rId4"/>
          <a:stretch>
            <a:fillRect/>
          </a:stretch>
        </p:blipFill>
        <p:spPr>
          <a:xfrm>
            <a:off x="9601200" y="4761229"/>
            <a:ext cx="2142700" cy="1419538"/>
          </a:xfrm>
          <a:prstGeom prst="rect">
            <a:avLst/>
          </a:prstGeom>
        </p:spPr>
      </p:pic>
    </p:spTree>
    <p:extLst>
      <p:ext uri="{BB962C8B-B14F-4D97-AF65-F5344CB8AC3E}">
        <p14:creationId xmlns:p14="http://schemas.microsoft.com/office/powerpoint/2010/main" val="12125556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7F2939E-0118-428F-ADE4-7F15D67EA2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 name="Group 18">
            <a:extLst>
              <a:ext uri="{FF2B5EF4-FFF2-40B4-BE49-F238E27FC236}">
                <a16:creationId xmlns:a16="http://schemas.microsoft.com/office/drawing/2014/main" id="{067F19C3-C09C-4B70-8306-E0ACF405B7C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0" name="Rectangle 19">
              <a:extLst>
                <a:ext uri="{FF2B5EF4-FFF2-40B4-BE49-F238E27FC236}">
                  <a16:creationId xmlns:a16="http://schemas.microsoft.com/office/drawing/2014/main" id="{01DC4A20-F1FA-4CA9-BCEC-949F9F4A7D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FA7C81C7-8023-46F2-BA0F-B2E785DBEF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4">
                <a:lumMod val="75000"/>
                <a:alpha val="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9FC638D5-8C23-5632-65DA-D47DFF43AF8B}"/>
              </a:ext>
            </a:extLst>
          </p:cNvPr>
          <p:cNvSpPr>
            <a:spLocks noGrp="1"/>
          </p:cNvSpPr>
          <p:nvPr>
            <p:ph type="title"/>
          </p:nvPr>
        </p:nvSpPr>
        <p:spPr>
          <a:xfrm>
            <a:off x="1092200" y="1001484"/>
            <a:ext cx="2951163" cy="824400"/>
          </a:xfrm>
        </p:spPr>
        <p:txBody>
          <a:bodyPr vert="horz" lIns="91440" tIns="45720" rIns="91440" bIns="45720" rtlCol="0" anchor="t">
            <a:normAutofit/>
          </a:bodyPr>
          <a:lstStyle/>
          <a:p>
            <a:r>
              <a:rPr lang="en-US" sz="2200"/>
              <a:t>Funding and start-up costs</a:t>
            </a:r>
          </a:p>
        </p:txBody>
      </p:sp>
      <p:pic>
        <p:nvPicPr>
          <p:cNvPr id="6" name="Graphic 5" descr="Tax outline">
            <a:extLst>
              <a:ext uri="{FF2B5EF4-FFF2-40B4-BE49-F238E27FC236}">
                <a16:creationId xmlns:a16="http://schemas.microsoft.com/office/drawing/2014/main" id="{2E2D5750-C2B2-5E6A-241C-4D63A4B200B3}"/>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1092199" y="2384426"/>
            <a:ext cx="1184628" cy="1184628"/>
          </a:xfrm>
          <a:prstGeom prst="rect">
            <a:avLst/>
          </a:prstGeom>
          <a:effectLst>
            <a:outerShdw blurRad="508000" dist="101600" dir="5400000" algn="tl" rotWithShape="0">
              <a:prstClr val="black">
                <a:alpha val="10000"/>
              </a:prstClr>
            </a:outerShdw>
          </a:effectLst>
        </p:spPr>
      </p:pic>
      <p:pic>
        <p:nvPicPr>
          <p:cNvPr id="5" name="Content Placeholder 4" descr="Mining tools outline">
            <a:extLst>
              <a:ext uri="{FF2B5EF4-FFF2-40B4-BE49-F238E27FC236}">
                <a16:creationId xmlns:a16="http://schemas.microsoft.com/office/drawing/2014/main" id="{BE109D11-BE62-1CC2-1659-764EF111E5E3}"/>
              </a:ext>
            </a:extLst>
          </p:cNvPr>
          <p:cNvPicPr>
            <a:picLocks noGrp="1" noChangeAspect="1"/>
          </p:cNvPicPr>
          <p:nvPr>
            <p:ph idx="1"/>
          </p:nvPr>
        </p:nvPicPr>
        <p:blipFill>
          <a:blip>
            <a:extLst>
              <a:ext uri="{96DAC541-7B7A-43D3-8B79-37D633B846F1}">
                <asvg:svgBlip xmlns:asvg="http://schemas.microsoft.com/office/drawing/2016/SVG/main" r:embed="rId3"/>
              </a:ext>
            </a:extLst>
          </a:blip>
          <a:stretch>
            <a:fillRect/>
          </a:stretch>
        </p:blipFill>
        <p:spPr>
          <a:xfrm>
            <a:off x="1092199" y="3749054"/>
            <a:ext cx="1198496" cy="1198496"/>
          </a:xfrm>
          <a:prstGeom prst="rect">
            <a:avLst/>
          </a:prstGeom>
          <a:effectLst>
            <a:outerShdw blurRad="508000" dist="101600" dir="5400000" algn="tl" rotWithShape="0">
              <a:prstClr val="black">
                <a:alpha val="10000"/>
              </a:prstClr>
            </a:outerShdw>
          </a:effectLst>
        </p:spPr>
      </p:pic>
      <p:sp>
        <p:nvSpPr>
          <p:cNvPr id="4" name="Text Placeholder 3">
            <a:extLst>
              <a:ext uri="{FF2B5EF4-FFF2-40B4-BE49-F238E27FC236}">
                <a16:creationId xmlns:a16="http://schemas.microsoft.com/office/drawing/2014/main" id="{5FC5EF98-364A-BFD4-2B17-40A8B0847A54}"/>
              </a:ext>
            </a:extLst>
          </p:cNvPr>
          <p:cNvSpPr>
            <a:spLocks noGrp="1"/>
          </p:cNvSpPr>
          <p:nvPr>
            <p:ph type="body" sz="half" idx="2"/>
          </p:nvPr>
        </p:nvSpPr>
        <p:spPr>
          <a:xfrm>
            <a:off x="4619625" y="907143"/>
            <a:ext cx="6734175" cy="4920344"/>
          </a:xfrm>
        </p:spPr>
        <p:txBody>
          <a:bodyPr vert="horz" lIns="91440" tIns="45720" rIns="91440" bIns="45720" rtlCol="0" anchor="t">
            <a:normAutofit/>
          </a:bodyPr>
          <a:lstStyle/>
          <a:p>
            <a:pPr indent="-228600">
              <a:buFont typeface="Arial" panose="020B0604020202020204" pitchFamily="34" charset="0"/>
              <a:buChar char="•"/>
            </a:pPr>
            <a:r>
              <a:rPr lang="en-US">
                <a:solidFill>
                  <a:schemeClr val="tx1">
                    <a:alpha val="60000"/>
                  </a:schemeClr>
                </a:solidFill>
              </a:rPr>
              <a:t>Total funding: £4,000</a:t>
            </a:r>
          </a:p>
          <a:p>
            <a:pPr indent="-228600">
              <a:buFont typeface="Arial" panose="020B0604020202020204" pitchFamily="34" charset="0"/>
              <a:buChar char="•"/>
            </a:pPr>
            <a:r>
              <a:rPr lang="en-US">
                <a:solidFill>
                  <a:schemeClr val="tx1">
                    <a:alpha val="60000"/>
                  </a:schemeClr>
                </a:solidFill>
              </a:rPr>
              <a:t>Funding sources:</a:t>
            </a:r>
          </a:p>
          <a:p>
            <a:pPr marL="285750" indent="-228600">
              <a:buFont typeface="Arial" panose="020B0604020202020204" pitchFamily="34" charset="0"/>
              <a:buChar char="•"/>
            </a:pPr>
            <a:r>
              <a:rPr lang="en-US">
                <a:solidFill>
                  <a:schemeClr val="tx1">
                    <a:alpha val="60000"/>
                  </a:schemeClr>
                </a:solidFill>
              </a:rPr>
              <a:t>Personal savings - £2,500</a:t>
            </a:r>
          </a:p>
          <a:p>
            <a:pPr marL="285750" indent="-228600">
              <a:buFont typeface="Arial" panose="020B0604020202020204" pitchFamily="34" charset="0"/>
              <a:buChar char="•"/>
            </a:pPr>
            <a:r>
              <a:rPr lang="en-US">
                <a:solidFill>
                  <a:schemeClr val="tx1">
                    <a:alpha val="60000"/>
                  </a:schemeClr>
                </a:solidFill>
              </a:rPr>
              <a:t>Small business loan - £1,500</a:t>
            </a:r>
          </a:p>
          <a:p>
            <a:pPr indent="-228600">
              <a:buFont typeface="Arial" panose="020B0604020202020204" pitchFamily="34" charset="0"/>
              <a:buChar char="•"/>
            </a:pPr>
            <a:r>
              <a:rPr lang="en-US">
                <a:solidFill>
                  <a:schemeClr val="tx1">
                    <a:alpha val="60000"/>
                  </a:schemeClr>
                </a:solidFill>
              </a:rPr>
              <a:t>Main Costs</a:t>
            </a:r>
          </a:p>
          <a:p>
            <a:pPr marL="285750" indent="-228600">
              <a:buFont typeface="Arial" panose="020B0604020202020204" pitchFamily="34" charset="0"/>
              <a:buChar char="•"/>
            </a:pPr>
            <a:r>
              <a:rPr lang="en-US">
                <a:solidFill>
                  <a:schemeClr val="tx1">
                    <a:alpha val="60000"/>
                  </a:schemeClr>
                </a:solidFill>
              </a:rPr>
              <a:t> Landscaping Tools - £1,500</a:t>
            </a:r>
          </a:p>
          <a:p>
            <a:pPr marL="285750" indent="-228600">
              <a:buFont typeface="Arial" panose="020B0604020202020204" pitchFamily="34" charset="0"/>
              <a:buChar char="•"/>
            </a:pPr>
            <a:r>
              <a:rPr lang="en-US">
                <a:solidFill>
                  <a:schemeClr val="tx1">
                    <a:alpha val="60000"/>
                  </a:schemeClr>
                </a:solidFill>
              </a:rPr>
              <a:t>Materials &amp; supplies - £700</a:t>
            </a:r>
          </a:p>
          <a:p>
            <a:pPr marL="285750" indent="-228600">
              <a:buFont typeface="Arial" panose="020B0604020202020204" pitchFamily="34" charset="0"/>
              <a:buChar char="•"/>
            </a:pPr>
            <a:r>
              <a:rPr lang="en-US">
                <a:solidFill>
                  <a:schemeClr val="tx1">
                    <a:alpha val="60000"/>
                  </a:schemeClr>
                </a:solidFill>
              </a:rPr>
              <a:t>Website &amp; social media - £400</a:t>
            </a:r>
          </a:p>
          <a:p>
            <a:pPr marL="285750" indent="-228600">
              <a:buFont typeface="Arial" panose="020B0604020202020204" pitchFamily="34" charset="0"/>
              <a:buChar char="•"/>
            </a:pPr>
            <a:r>
              <a:rPr lang="en-US">
                <a:solidFill>
                  <a:schemeClr val="tx1">
                    <a:alpha val="60000"/>
                  </a:schemeClr>
                </a:solidFill>
              </a:rPr>
              <a:t>Insurance - £300</a:t>
            </a:r>
          </a:p>
          <a:p>
            <a:pPr marL="285750" indent="-228600">
              <a:buFont typeface="Arial" panose="020B0604020202020204" pitchFamily="34" charset="0"/>
              <a:buChar char="•"/>
            </a:pPr>
            <a:r>
              <a:rPr lang="en-US">
                <a:solidFill>
                  <a:schemeClr val="tx1">
                    <a:alpha val="60000"/>
                  </a:schemeClr>
                </a:solidFill>
              </a:rPr>
              <a:t>Fuel &amp; transport - £300</a:t>
            </a:r>
          </a:p>
          <a:p>
            <a:pPr marL="285750" indent="-228600">
              <a:buFont typeface="Arial" panose="020B0604020202020204" pitchFamily="34" charset="0"/>
              <a:buChar char="•"/>
            </a:pPr>
            <a:r>
              <a:rPr lang="en-US">
                <a:solidFill>
                  <a:schemeClr val="tx1">
                    <a:alpha val="60000"/>
                  </a:schemeClr>
                </a:solidFill>
              </a:rPr>
              <a:t>Advertising - £250</a:t>
            </a:r>
          </a:p>
          <a:p>
            <a:pPr marL="285750" indent="-228600">
              <a:buFont typeface="Arial" panose="020B0604020202020204" pitchFamily="34" charset="0"/>
              <a:buChar char="•"/>
            </a:pPr>
            <a:r>
              <a:rPr lang="en-US">
                <a:solidFill>
                  <a:schemeClr val="tx1">
                    <a:alpha val="60000"/>
                  </a:schemeClr>
                </a:solidFill>
              </a:rPr>
              <a:t>Administration - £ 100</a:t>
            </a:r>
          </a:p>
          <a:p>
            <a:pPr marL="285750" indent="-228600">
              <a:buFont typeface="Arial" panose="020B0604020202020204" pitchFamily="34" charset="0"/>
              <a:buChar char="•"/>
            </a:pPr>
            <a:r>
              <a:rPr lang="en-US">
                <a:solidFill>
                  <a:schemeClr val="tx1">
                    <a:alpha val="60000"/>
                  </a:schemeClr>
                </a:solidFill>
              </a:rPr>
              <a:t>Emergency reserve - £400</a:t>
            </a:r>
          </a:p>
          <a:p>
            <a:pPr marL="285750" indent="-228600">
              <a:buFont typeface="Arial" panose="020B0604020202020204" pitchFamily="34" charset="0"/>
              <a:buChar char="•"/>
            </a:pPr>
            <a:endParaRPr lang="en-US">
              <a:solidFill>
                <a:schemeClr val="tx1">
                  <a:alpha val="60000"/>
                </a:schemeClr>
              </a:solidFill>
            </a:endParaRPr>
          </a:p>
        </p:txBody>
      </p:sp>
      <p:pic>
        <p:nvPicPr>
          <p:cNvPr id="7" name="Graphic 6" descr="Clipboard outline">
            <a:extLst>
              <a:ext uri="{FF2B5EF4-FFF2-40B4-BE49-F238E27FC236}">
                <a16:creationId xmlns:a16="http://schemas.microsoft.com/office/drawing/2014/main" id="{91ACBBC4-89F4-A5D5-C3D6-663FB806B779}"/>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092199" y="5118124"/>
            <a:ext cx="1198800" cy="1198800"/>
          </a:xfrm>
          <a:prstGeom prst="rect">
            <a:avLst/>
          </a:prstGeom>
          <a:effectLst>
            <a:outerShdw blurRad="508000" dist="101600" dir="5400000" algn="tl" rotWithShape="0">
              <a:prstClr val="black">
                <a:alpha val="10000"/>
              </a:prstClr>
            </a:outerShdw>
          </a:effectLst>
        </p:spPr>
      </p:pic>
    </p:spTree>
    <p:extLst>
      <p:ext uri="{BB962C8B-B14F-4D97-AF65-F5344CB8AC3E}">
        <p14:creationId xmlns:p14="http://schemas.microsoft.com/office/powerpoint/2010/main" val="8983197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 name="Picture 38">
            <a:extLst>
              <a:ext uri="{FF2B5EF4-FFF2-40B4-BE49-F238E27FC236}">
                <a16:creationId xmlns:a16="http://schemas.microsoft.com/office/drawing/2014/main" id="{18E0410E-479C-D7E1-10B3-6216C84BCE64}"/>
              </a:ext>
            </a:extLst>
          </p:cNvPr>
          <p:cNvPicPr>
            <a:picLocks noChangeAspect="1"/>
          </p:cNvPicPr>
          <p:nvPr/>
        </p:nvPicPr>
        <p:blipFill>
          <a:blip r:embed="rId2"/>
          <a:stretch>
            <a:fillRect/>
          </a:stretch>
        </p:blipFill>
        <p:spPr>
          <a:xfrm>
            <a:off x="6099263" y="1828800"/>
            <a:ext cx="6031417" cy="3352801"/>
          </a:xfrm>
          <a:prstGeom prst="rect">
            <a:avLst/>
          </a:prstGeom>
        </p:spPr>
      </p:pic>
      <p:pic>
        <p:nvPicPr>
          <p:cNvPr id="5" name="Picture 4">
            <a:extLst>
              <a:ext uri="{FF2B5EF4-FFF2-40B4-BE49-F238E27FC236}">
                <a16:creationId xmlns:a16="http://schemas.microsoft.com/office/drawing/2014/main" id="{A0FBE719-6EA5-6027-64C7-D29F94B7644B}"/>
              </a:ext>
            </a:extLst>
          </p:cNvPr>
          <p:cNvPicPr>
            <a:picLocks noChangeAspect="1"/>
          </p:cNvPicPr>
          <p:nvPr/>
        </p:nvPicPr>
        <p:blipFill>
          <a:blip r:embed="rId3"/>
          <a:stretch>
            <a:fillRect/>
          </a:stretch>
        </p:blipFill>
        <p:spPr>
          <a:xfrm flipV="1">
            <a:off x="841499" y="5152572"/>
            <a:ext cx="10509002" cy="1487713"/>
          </a:xfrm>
          <a:prstGeom prst="rect">
            <a:avLst/>
          </a:prstGeom>
        </p:spPr>
      </p:pic>
      <p:sp>
        <p:nvSpPr>
          <p:cNvPr id="2" name="Title 1">
            <a:extLst>
              <a:ext uri="{FF2B5EF4-FFF2-40B4-BE49-F238E27FC236}">
                <a16:creationId xmlns:a16="http://schemas.microsoft.com/office/drawing/2014/main" id="{D57768EB-03D0-2124-06D0-EA9DA64C22C8}"/>
              </a:ext>
            </a:extLst>
          </p:cNvPr>
          <p:cNvSpPr>
            <a:spLocks noGrp="1"/>
          </p:cNvSpPr>
          <p:nvPr>
            <p:ph type="title"/>
          </p:nvPr>
        </p:nvSpPr>
        <p:spPr/>
        <p:txBody>
          <a:bodyPr/>
          <a:lstStyle/>
          <a:p>
            <a:r>
              <a:rPr lang="en-GB"/>
              <a:t>Conclusion</a:t>
            </a:r>
          </a:p>
        </p:txBody>
      </p:sp>
      <p:graphicFrame>
        <p:nvGraphicFramePr>
          <p:cNvPr id="9" name="Content Placeholder 2">
            <a:extLst>
              <a:ext uri="{FF2B5EF4-FFF2-40B4-BE49-F238E27FC236}">
                <a16:creationId xmlns:a16="http://schemas.microsoft.com/office/drawing/2014/main" id="{9CF0C216-C5F9-0C6E-1F30-0899DEADC475}"/>
              </a:ext>
            </a:extLst>
          </p:cNvPr>
          <p:cNvGraphicFramePr>
            <a:graphicFrameLocks noGrp="1"/>
          </p:cNvGraphicFramePr>
          <p:nvPr>
            <p:ph sz="half" idx="1"/>
            <p:extLst>
              <p:ext uri="{D42A27DB-BD31-4B8C-83A1-F6EECF244321}">
                <p14:modId xmlns:p14="http://schemas.microsoft.com/office/powerpoint/2010/main" val="1887116593"/>
              </p:ext>
            </p:extLst>
          </p:nvPr>
        </p:nvGraphicFramePr>
        <p:xfrm>
          <a:off x="351971" y="1375683"/>
          <a:ext cx="4180114" cy="480128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Content Placeholder 3">
            <a:extLst>
              <a:ext uri="{FF2B5EF4-FFF2-40B4-BE49-F238E27FC236}">
                <a16:creationId xmlns:a16="http://schemas.microsoft.com/office/drawing/2014/main" id="{0A84F17A-8B4A-0339-47A2-4CCCAB8E64D8}"/>
              </a:ext>
            </a:extLst>
          </p:cNvPr>
          <p:cNvSpPr>
            <a:spLocks noGrp="1"/>
          </p:cNvSpPr>
          <p:nvPr>
            <p:ph sz="half" idx="2"/>
          </p:nvPr>
        </p:nvSpPr>
        <p:spPr/>
        <p:txBody>
          <a:bodyPr vert="horz" lIns="91440" tIns="45720" rIns="91440" bIns="45720" rtlCol="0" anchor="t">
            <a:normAutofit fontScale="92500"/>
          </a:bodyPr>
          <a:lstStyle/>
          <a:p>
            <a:pPr marL="0" indent="0">
              <a:buNone/>
            </a:pPr>
            <a:r>
              <a:rPr lang="en-GB" dirty="0"/>
              <a:t>'' LB Landscaping &amp; Outdoor Decoration aims to create attractive outdoor spaces while providing reliable, </a:t>
            </a:r>
            <a:r>
              <a:rPr lang="en-GB" err="1"/>
              <a:t>afforda</a:t>
            </a:r>
            <a:r>
              <a:rPr lang="en-GB" dirty="0"/>
              <a:t>ble and sustainable landscaping services </a:t>
            </a:r>
            <a:r>
              <a:rPr lang="en-GB"/>
              <a:t>for local community.''</a:t>
            </a:r>
            <a:endParaRPr lang="en-GB" dirty="0"/>
          </a:p>
        </p:txBody>
      </p:sp>
      <p:pic>
        <p:nvPicPr>
          <p:cNvPr id="115" name="Graphic 114" descr="Seed Packet with solid fill">
            <a:extLst>
              <a:ext uri="{FF2B5EF4-FFF2-40B4-BE49-F238E27FC236}">
                <a16:creationId xmlns:a16="http://schemas.microsoft.com/office/drawing/2014/main" id="{05AAE868-45B2-E8D0-77A2-C6B98AAE1363}"/>
              </a:ext>
            </a:extLst>
          </p:cNvPr>
          <p:cNvPicPr>
            <a:picLocks noChangeAspect="1"/>
          </p:cNvPicPr>
          <p:nvPr/>
        </p:nvPicPr>
        <p:blipFill>
          <a:blip>
            <a:extLst>
              <a:ext uri="{96DAC541-7B7A-43D3-8B79-37D633B846F1}">
                <asvg:svgBlip xmlns:asvg="http://schemas.microsoft.com/office/drawing/2016/SVG/main" r:embed="rId9"/>
              </a:ext>
            </a:extLst>
          </a:blip>
          <a:stretch>
            <a:fillRect/>
          </a:stretch>
        </p:blipFill>
        <p:spPr>
          <a:xfrm>
            <a:off x="11357429" y="5685971"/>
            <a:ext cx="914400" cy="972457"/>
          </a:xfrm>
          <a:prstGeom prst="rect">
            <a:avLst/>
          </a:prstGeom>
        </p:spPr>
      </p:pic>
    </p:spTree>
    <p:extLst>
      <p:ext uri="{BB962C8B-B14F-4D97-AF65-F5344CB8AC3E}">
        <p14:creationId xmlns:p14="http://schemas.microsoft.com/office/powerpoint/2010/main" val="23934877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ED56E-EF7B-09C4-8BA8-2D5FFAE868C0}"/>
              </a:ext>
            </a:extLst>
          </p:cNvPr>
          <p:cNvSpPr>
            <a:spLocks noGrp="1"/>
          </p:cNvSpPr>
          <p:nvPr>
            <p:ph type="title"/>
          </p:nvPr>
        </p:nvSpPr>
        <p:spPr/>
        <p:txBody>
          <a:bodyPr/>
          <a:lstStyle/>
          <a:p>
            <a:r>
              <a:rPr lang="en-GB"/>
              <a:t>References </a:t>
            </a:r>
          </a:p>
        </p:txBody>
      </p:sp>
      <p:sp>
        <p:nvSpPr>
          <p:cNvPr id="3" name="Content Placeholder 2">
            <a:extLst>
              <a:ext uri="{FF2B5EF4-FFF2-40B4-BE49-F238E27FC236}">
                <a16:creationId xmlns:a16="http://schemas.microsoft.com/office/drawing/2014/main" id="{FF4400B3-0FC2-CBBF-7D7D-78D254BA10A8}"/>
              </a:ext>
            </a:extLst>
          </p:cNvPr>
          <p:cNvSpPr>
            <a:spLocks noGrp="1"/>
          </p:cNvSpPr>
          <p:nvPr>
            <p:ph idx="1"/>
          </p:nvPr>
        </p:nvSpPr>
        <p:spPr/>
        <p:txBody>
          <a:bodyPr vert="horz" lIns="91440" tIns="45720" rIns="91440" bIns="45720" rtlCol="0" anchor="t">
            <a:normAutofit/>
          </a:bodyPr>
          <a:lstStyle/>
          <a:p>
            <a:pPr marL="0" indent="0">
              <a:buNone/>
            </a:pPr>
            <a:r>
              <a:rPr lang="en-GB" sz="1600" dirty="0">
                <a:solidFill>
                  <a:srgbClr val="222222"/>
                </a:solidFill>
                <a:highlight>
                  <a:srgbClr val="FFFFFF"/>
                </a:highlight>
                <a:latin typeface="Arial"/>
                <a:cs typeface="Arial"/>
              </a:rPr>
              <a:t>Saura, J.R., Palos-Sanchez, P. and Rodríguez </a:t>
            </a:r>
            <a:r>
              <a:rPr lang="en-GB" sz="1600" dirty="0" err="1">
                <a:solidFill>
                  <a:srgbClr val="222222"/>
                </a:solidFill>
                <a:highlight>
                  <a:srgbClr val="FFFFFF"/>
                </a:highlight>
                <a:latin typeface="Arial"/>
                <a:cs typeface="Arial"/>
              </a:rPr>
              <a:t>Herráez</a:t>
            </a:r>
            <a:r>
              <a:rPr lang="en-GB" sz="1600" dirty="0">
                <a:solidFill>
                  <a:srgbClr val="222222"/>
                </a:solidFill>
                <a:highlight>
                  <a:srgbClr val="FFFFFF"/>
                </a:highlight>
                <a:latin typeface="Arial"/>
                <a:cs typeface="Arial"/>
              </a:rPr>
              <a:t>, B., 2020. Digital marketing for sustainable growth: Business models and online campaigns using sustainable strategies. </a:t>
            </a:r>
            <a:r>
              <a:rPr lang="en-GB" sz="1600" i="1" dirty="0">
                <a:solidFill>
                  <a:srgbClr val="222222"/>
                </a:solidFill>
                <a:highlight>
                  <a:srgbClr val="FFFFFF"/>
                </a:highlight>
                <a:latin typeface="Arial"/>
                <a:cs typeface="Arial"/>
              </a:rPr>
              <a:t>Sustainability</a:t>
            </a:r>
            <a:r>
              <a:rPr lang="en-GB" sz="1600" dirty="0">
                <a:solidFill>
                  <a:srgbClr val="222222"/>
                </a:solidFill>
                <a:highlight>
                  <a:srgbClr val="FFFFFF"/>
                </a:highlight>
                <a:latin typeface="Arial"/>
                <a:cs typeface="Arial"/>
              </a:rPr>
              <a:t>, </a:t>
            </a:r>
            <a:r>
              <a:rPr lang="en-GB" sz="1600" i="1" dirty="0">
                <a:solidFill>
                  <a:srgbClr val="222222"/>
                </a:solidFill>
                <a:highlight>
                  <a:srgbClr val="FFFFFF"/>
                </a:highlight>
                <a:latin typeface="Arial"/>
                <a:cs typeface="Arial"/>
              </a:rPr>
              <a:t>12</a:t>
            </a:r>
            <a:r>
              <a:rPr lang="en-GB" sz="1600" dirty="0">
                <a:solidFill>
                  <a:srgbClr val="222222"/>
                </a:solidFill>
                <a:highlight>
                  <a:srgbClr val="FFFFFF"/>
                </a:highlight>
                <a:latin typeface="Arial"/>
                <a:cs typeface="Arial"/>
              </a:rPr>
              <a:t>(3), p.1003</a:t>
            </a:r>
            <a:r>
              <a:rPr lang="en-GB" sz="1000" dirty="0">
                <a:solidFill>
                  <a:srgbClr val="222222"/>
                </a:solidFill>
                <a:highlight>
                  <a:srgbClr val="FFFFFF"/>
                </a:highlight>
                <a:latin typeface="Arial"/>
                <a:cs typeface="Arial"/>
              </a:rPr>
              <a:t>.</a:t>
            </a:r>
          </a:p>
          <a:p>
            <a:pPr marL="0" indent="0">
              <a:buNone/>
            </a:pPr>
            <a:r>
              <a:rPr lang="en-GB" sz="1600">
                <a:solidFill>
                  <a:srgbClr val="222222"/>
                </a:solidFill>
                <a:highlight>
                  <a:srgbClr val="FFFFFF"/>
                </a:highlight>
                <a:latin typeface="Arial"/>
                <a:cs typeface="Arial"/>
              </a:rPr>
              <a:t>Kotler, P. and Keller, K.L., 2016. Marketing management 15th global edition (Global). </a:t>
            </a:r>
            <a:r>
              <a:rPr lang="en-GB" sz="1600" i="1">
                <a:solidFill>
                  <a:srgbClr val="222222"/>
                </a:solidFill>
                <a:highlight>
                  <a:srgbClr val="FFFFFF"/>
                </a:highlight>
                <a:latin typeface="Arial"/>
                <a:cs typeface="Arial"/>
              </a:rPr>
              <a:t>Harlow: Pearson Education Limited</a:t>
            </a:r>
            <a:r>
              <a:rPr lang="en-GB" sz="1600">
                <a:solidFill>
                  <a:srgbClr val="222222"/>
                </a:solidFill>
                <a:highlight>
                  <a:srgbClr val="FFFFFF"/>
                </a:highlight>
                <a:latin typeface="Arial"/>
                <a:cs typeface="Arial"/>
              </a:rPr>
              <a:t>.</a:t>
            </a:r>
          </a:p>
          <a:p>
            <a:pPr marL="0" indent="0">
              <a:buNone/>
            </a:pPr>
            <a:r>
              <a:rPr lang="en-GB" sz="1600" dirty="0">
                <a:solidFill>
                  <a:srgbClr val="222222"/>
                </a:solidFill>
                <a:highlight>
                  <a:srgbClr val="FFFFFF"/>
                </a:highlight>
                <a:latin typeface="Arial"/>
                <a:cs typeface="Arial"/>
              </a:rPr>
              <a:t>.</a:t>
            </a:r>
            <a:r>
              <a:rPr lang="en-GB" sz="1600" dirty="0" err="1">
                <a:solidFill>
                  <a:srgbClr val="222222"/>
                </a:solidFill>
                <a:highlight>
                  <a:srgbClr val="FFFFFF"/>
                </a:highlight>
                <a:latin typeface="Arial"/>
                <a:cs typeface="Arial"/>
              </a:rPr>
              <a:t>Bocconcelli</a:t>
            </a:r>
            <a:r>
              <a:rPr lang="en-GB" sz="1600" dirty="0">
                <a:solidFill>
                  <a:srgbClr val="222222"/>
                </a:solidFill>
                <a:highlight>
                  <a:srgbClr val="FFFFFF"/>
                </a:highlight>
                <a:latin typeface="Arial"/>
                <a:cs typeface="Arial"/>
              </a:rPr>
              <a:t>, R., </a:t>
            </a:r>
            <a:r>
              <a:rPr lang="en-GB" sz="1600" dirty="0" err="1">
                <a:solidFill>
                  <a:srgbClr val="222222"/>
                </a:solidFill>
                <a:highlight>
                  <a:srgbClr val="FFFFFF"/>
                </a:highlight>
                <a:latin typeface="Arial"/>
                <a:cs typeface="Arial"/>
              </a:rPr>
              <a:t>Cioppi</a:t>
            </a:r>
            <a:r>
              <a:rPr lang="en-GB" sz="1600" dirty="0">
                <a:solidFill>
                  <a:srgbClr val="222222"/>
                </a:solidFill>
                <a:highlight>
                  <a:srgbClr val="FFFFFF"/>
                </a:highlight>
                <a:latin typeface="Arial"/>
                <a:cs typeface="Arial"/>
              </a:rPr>
              <a:t>, M., Fortezza, F., Francioni, B., Pagano, A., Savelli, E. and </a:t>
            </a:r>
            <a:r>
              <a:rPr lang="en-GB" sz="1600" dirty="0" err="1">
                <a:solidFill>
                  <a:srgbClr val="222222"/>
                </a:solidFill>
                <a:highlight>
                  <a:srgbClr val="FFFFFF"/>
                </a:highlight>
                <a:latin typeface="Arial"/>
                <a:cs typeface="Arial"/>
              </a:rPr>
              <a:t>Splendiani</a:t>
            </a:r>
            <a:r>
              <a:rPr lang="en-GB" sz="1600" dirty="0">
                <a:solidFill>
                  <a:srgbClr val="222222"/>
                </a:solidFill>
                <a:highlight>
                  <a:srgbClr val="FFFFFF"/>
                </a:highlight>
                <a:latin typeface="Arial"/>
                <a:cs typeface="Arial"/>
              </a:rPr>
              <a:t>, S., 2018. SMEs and marketing: a systematic literature review. </a:t>
            </a:r>
            <a:r>
              <a:rPr lang="en-GB" sz="1600" i="1" dirty="0">
                <a:solidFill>
                  <a:srgbClr val="222222"/>
                </a:solidFill>
                <a:highlight>
                  <a:srgbClr val="FFFFFF"/>
                </a:highlight>
                <a:latin typeface="Arial"/>
                <a:cs typeface="Arial"/>
              </a:rPr>
              <a:t>International Journal of Management Reviews</a:t>
            </a:r>
            <a:r>
              <a:rPr lang="en-GB" sz="1600" dirty="0">
                <a:solidFill>
                  <a:srgbClr val="222222"/>
                </a:solidFill>
                <a:highlight>
                  <a:srgbClr val="FFFFFF"/>
                </a:highlight>
                <a:latin typeface="Arial"/>
                <a:cs typeface="Arial"/>
              </a:rPr>
              <a:t>, </a:t>
            </a:r>
            <a:r>
              <a:rPr lang="en-GB" sz="1600" i="1" dirty="0">
                <a:solidFill>
                  <a:srgbClr val="222222"/>
                </a:solidFill>
                <a:highlight>
                  <a:srgbClr val="FFFFFF"/>
                </a:highlight>
                <a:latin typeface="Arial"/>
                <a:cs typeface="Arial"/>
              </a:rPr>
              <a:t>20</a:t>
            </a:r>
            <a:r>
              <a:rPr lang="en-GB" sz="1600" dirty="0">
                <a:solidFill>
                  <a:srgbClr val="222222"/>
                </a:solidFill>
                <a:highlight>
                  <a:srgbClr val="FFFFFF"/>
                </a:highlight>
                <a:latin typeface="Arial"/>
                <a:cs typeface="Arial"/>
              </a:rPr>
              <a:t>(2), pp.227-254</a:t>
            </a:r>
            <a:r>
              <a:rPr lang="en-GB" sz="1400" dirty="0">
                <a:solidFill>
                  <a:srgbClr val="222222"/>
                </a:solidFill>
                <a:highlight>
                  <a:srgbClr val="FFFFFF"/>
                </a:highlight>
                <a:latin typeface="Arial"/>
                <a:cs typeface="Arial"/>
              </a:rPr>
              <a:t>.</a:t>
            </a:r>
          </a:p>
          <a:p>
            <a:pPr marL="0" indent="0">
              <a:buNone/>
            </a:pPr>
            <a:r>
              <a:rPr lang="en-GB" sz="2400" dirty="0">
                <a:solidFill>
                  <a:srgbClr val="222222"/>
                </a:solidFill>
                <a:highlight>
                  <a:srgbClr val="FFFFFF"/>
                </a:highlight>
                <a:ea typeface="+mn-lt"/>
                <a:cs typeface="+mn-lt"/>
                <a:hlinkClick r:id="rId2"/>
              </a:rPr>
              <a:t>Set up as a sole trader: step by step - GOV.UK</a:t>
            </a:r>
            <a:r>
              <a:rPr lang="en-GB" dirty="0">
                <a:solidFill>
                  <a:srgbClr val="000000"/>
                </a:solidFill>
                <a:ea typeface="+mn-lt"/>
                <a:cs typeface="+mn-lt"/>
              </a:rPr>
              <a:t> ( </a:t>
            </a:r>
            <a:r>
              <a:rPr lang="en-GB">
                <a:solidFill>
                  <a:srgbClr val="000000"/>
                </a:solidFill>
                <a:ea typeface="+mn-lt"/>
                <a:cs typeface="+mn-lt"/>
              </a:rPr>
              <a:t>accessed: 10 July 2026 ).</a:t>
            </a:r>
            <a:endParaRPr lang="en-GB" dirty="0">
              <a:cs typeface="Arial"/>
            </a:endParaRPr>
          </a:p>
          <a:p>
            <a:pPr marL="0" indent="0">
              <a:buNone/>
            </a:pPr>
            <a:r>
              <a:rPr lang="en-GB" sz="2400" dirty="0">
                <a:solidFill>
                  <a:srgbClr val="222222"/>
                </a:solidFill>
                <a:highlight>
                  <a:srgbClr val="FFFFFF"/>
                </a:highlight>
                <a:ea typeface="+mn-lt"/>
                <a:cs typeface="+mn-lt"/>
                <a:hlinkClick r:id="rId3"/>
              </a:rPr>
              <a:t>RHS Sustainability Strategy / RHS</a:t>
            </a:r>
            <a:r>
              <a:rPr lang="en-GB" sz="3200" dirty="0">
                <a:solidFill>
                  <a:srgbClr val="000000"/>
                </a:solidFill>
                <a:ea typeface="+mn-lt"/>
                <a:cs typeface="+mn-lt"/>
              </a:rPr>
              <a:t> </a:t>
            </a:r>
            <a:r>
              <a:rPr lang="en-GB">
                <a:solidFill>
                  <a:srgbClr val="000000"/>
                </a:solidFill>
                <a:ea typeface="+mn-lt"/>
                <a:cs typeface="+mn-lt"/>
              </a:rPr>
              <a:t>(accessed: 10 July 2026 ).</a:t>
            </a:r>
          </a:p>
          <a:p>
            <a:pPr marL="0" indent="0">
              <a:buNone/>
            </a:pPr>
            <a:r>
              <a:rPr lang="en-GB" sz="2400" dirty="0">
                <a:ea typeface="+mn-lt"/>
                <a:cs typeface="+mn-lt"/>
                <a:hlinkClick r:id="rId4"/>
              </a:rPr>
              <a:t>Apply for a Start Up Loan for your business - GOV.UK</a:t>
            </a:r>
            <a:r>
              <a:rPr lang="en-GB">
                <a:ea typeface="+mn-lt"/>
                <a:cs typeface="+mn-lt"/>
              </a:rPr>
              <a:t> ( accessed: 10 July 2026 ).</a:t>
            </a:r>
          </a:p>
          <a:p>
            <a:pPr marL="0" indent="0">
              <a:buNone/>
            </a:pPr>
            <a:r>
              <a:rPr lang="en-GB" sz="1600" dirty="0">
                <a:solidFill>
                  <a:srgbClr val="222222"/>
                </a:solidFill>
                <a:highlight>
                  <a:srgbClr val="FFFFFF"/>
                </a:highlight>
                <a:latin typeface="Arial"/>
                <a:cs typeface="Arial"/>
              </a:rPr>
              <a:t>Fosher, H., 2018. </a:t>
            </a:r>
            <a:r>
              <a:rPr lang="en-GB" sz="1600" i="1" dirty="0">
                <a:solidFill>
                  <a:srgbClr val="222222"/>
                </a:solidFill>
                <a:highlight>
                  <a:srgbClr val="FFFFFF"/>
                </a:highlight>
                <a:latin typeface="Arial"/>
                <a:cs typeface="Arial"/>
              </a:rPr>
              <a:t>Understanding the Marketing and Management of trails using PESTEL Analysis</a:t>
            </a:r>
            <a:r>
              <a:rPr lang="en-GB" sz="1600" dirty="0">
                <a:solidFill>
                  <a:srgbClr val="222222"/>
                </a:solidFill>
                <a:highlight>
                  <a:srgbClr val="FFFFFF"/>
                </a:highlight>
                <a:latin typeface="Arial"/>
                <a:cs typeface="Arial"/>
              </a:rPr>
              <a:t>. University of New Hampshire.( accessed: 10 </a:t>
            </a:r>
            <a:r>
              <a:rPr lang="en-GB" sz="1600">
                <a:solidFill>
                  <a:srgbClr val="222222"/>
                </a:solidFill>
                <a:highlight>
                  <a:srgbClr val="FFFFFF"/>
                </a:highlight>
                <a:latin typeface="Arial"/>
                <a:cs typeface="Arial"/>
              </a:rPr>
              <a:t>July 2026 ).</a:t>
            </a:r>
            <a:endParaRPr lang="en-GB" sz="1600"/>
          </a:p>
        </p:txBody>
      </p:sp>
    </p:spTree>
    <p:extLst>
      <p:ext uri="{BB962C8B-B14F-4D97-AF65-F5344CB8AC3E}">
        <p14:creationId xmlns:p14="http://schemas.microsoft.com/office/powerpoint/2010/main" val="393054757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PowerPoint Presentation</vt:lpstr>
      <vt:lpstr>PowerPoint Presentation</vt:lpstr>
      <vt:lpstr>Overview  the business idea</vt:lpstr>
      <vt:lpstr>Management &amp; Legal structure</vt:lpstr>
      <vt:lpstr>Pestel Analysis </vt:lpstr>
      <vt:lpstr>Marketing strategies</vt:lpstr>
      <vt:lpstr>Funding and start-up costs</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955</cp:revision>
  <dcterms:created xsi:type="dcterms:W3CDTF">2026-07-07T15:52:00Z</dcterms:created>
  <dcterms:modified xsi:type="dcterms:W3CDTF">2026-07-11T10:42:46Z</dcterms:modified>
</cp:coreProperties>
</file>