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8"/>
  </p:notesMasterIdLst>
  <p:sldIdLst>
    <p:sldId id="260" r:id="rId2"/>
    <p:sldId id="257" r:id="rId3"/>
    <p:sldId id="258" r:id="rId4"/>
    <p:sldId id="264" r:id="rId5"/>
    <p:sldId id="266" r:id="rId6"/>
    <p:sldId id="278" r:id="rId7"/>
    <p:sldId id="269" r:id="rId8"/>
    <p:sldId id="282" r:id="rId9"/>
    <p:sldId id="265" r:id="rId10"/>
    <p:sldId id="274" r:id="rId11"/>
    <p:sldId id="275" r:id="rId12"/>
    <p:sldId id="276" r:id="rId13"/>
    <p:sldId id="279" r:id="rId14"/>
    <p:sldId id="280" r:id="rId15"/>
    <p:sldId id="281" r:id="rId16"/>
    <p:sldId id="259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49221C7-BD9A-6A03-E141-DD0D2B6410FB}" v="3" dt="2019-03-14T21:21:21.953"/>
    <p1510:client id="{423DE30E-FE0D-3840-EE82-E414AF332303}" v="105" dt="2019-03-14T21:22:30.66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97B31F-6D86-4B24-9203-F38AFFF6363A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F5C394-516A-4543-8E28-DAFA6386A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24845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28403" y="945913"/>
            <a:ext cx="8637073" cy="2618554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28404" y="3564467"/>
            <a:ext cx="8637072" cy="1071095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27124" y="329307"/>
            <a:ext cx="5943668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24392" y="134930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200"/>
            </a:lvl1pPr>
          </a:lstStyle>
          <a:p>
            <a:fld id="{48A87A34-81AB-432B-8DAE-1953F412C126}" type="datetimeFigureOut">
              <a:rPr lang="en-US" dirty="0"/>
              <a:pPr/>
              <a:t>3/14/2019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pic>
        <p:nvPicPr>
          <p:cNvPr id="24" name="Picture 23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9167" y="1756129"/>
            <a:ext cx="8619060" cy="2050065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1129166" y="3806195"/>
            <a:ext cx="8619060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1052" y="958037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9166" y="2165621"/>
            <a:ext cx="4645152" cy="329385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606" y="2171769"/>
            <a:ext cx="4645152" cy="328709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9166" y="953336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9166" y="2169727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800" b="0" cap="none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9166" y="2974448"/>
            <a:ext cx="4645152" cy="249387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4337" y="2173181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800" b="0" cap="none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94337" y="2971669"/>
            <a:ext cx="4645152" cy="248719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3/14/2019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pic>
        <p:nvPicPr>
          <p:cNvPr id="18" name="Picture 17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3/14/2019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pic>
        <p:nvPicPr>
          <p:cNvPr id="14" name="Picture 13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3/14/2019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4291" y="952578"/>
            <a:ext cx="3275013" cy="2322176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23334" y="952578"/>
            <a:ext cx="6012470" cy="4505221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4291" y="3274754"/>
            <a:ext cx="3275013" cy="2178918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chemeClr val="tx1">
                    <a:lumMod val="85000"/>
                    <a:lumOff val="15000"/>
                  </a:schemeClr>
                </a:gs>
                <a:gs pos="100000">
                  <a:schemeClr val="tx1">
                    <a:lumMod val="95000"/>
                    <a:lumOff val="5000"/>
                  </a:schemeClr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14300" prst="artDeco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9124" y="1129513"/>
            <a:ext cx="5854872" cy="192420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8247" y="3053721"/>
            <a:ext cx="5846486" cy="2096013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125300" y="5469856"/>
            <a:ext cx="5849605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3/14/2019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25300" y="318640"/>
            <a:ext cx="4877818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176794" y="137408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pic>
        <p:nvPicPr>
          <p:cNvPr id="22" name="Picture 21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t="474" r="48549" b="36564"/>
          <a:stretch/>
        </p:blipFill>
        <p:spPr>
          <a:xfrm>
            <a:off x="1125460" y="643464"/>
            <a:ext cx="5879592" cy="15544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pic>
        <p:nvPicPr>
          <p:cNvPr id="15" name="Picture 14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24709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30270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pic>
        <p:nvPicPr>
          <p:cNvPr id="17" name="Picture 16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59215" b="36435"/>
          <a:stretch/>
        </p:blipFill>
        <p:spPr>
          <a:xfrm rot="5400000">
            <a:off x="8642279" y="3046916"/>
            <a:ext cx="4663440" cy="15544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19336"/>
            <a:ext cx="12192000" cy="742950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0" y="468769"/>
            <a:ext cx="12192000" cy="56470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  <a:lumMod val="100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/>
          <p:cNvCxnSpPr/>
          <p:nvPr/>
        </p:nvCxnSpPr>
        <p:spPr>
          <a:xfrm>
            <a:off x="0" y="6121269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30270" y="953324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30270" y="2171769"/>
            <a:ext cx="9603275" cy="32945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32830" y="330370"/>
            <a:ext cx="251539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3/14/2019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30270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18076" y="137408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851130" y="1603139"/>
            <a:ext cx="3073670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6600"/>
              <a:t>HIV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3591" y="1338834"/>
            <a:ext cx="3271454" cy="2368426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1817" y="4297325"/>
            <a:ext cx="7865286" cy="1323439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r>
              <a:rPr lang="en-GB" sz="2000"/>
              <a:t>-To explain and identify a communicable disease. </a:t>
            </a:r>
          </a:p>
          <a:p>
            <a:endParaRPr lang="en-GB" sz="2000"/>
          </a:p>
          <a:p>
            <a:r>
              <a:rPr lang="en-GB" sz="2000"/>
              <a:t>-To identify different trends and patterns of HIV and highlight why it is was a problem in Wales in 2007. 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68284" y="1458110"/>
            <a:ext cx="3346142" cy="2355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64463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CA9566-29C4-442D-82E8-009AAAC83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3046" y="74946"/>
            <a:ext cx="9603275" cy="1049235"/>
          </a:xfrm>
        </p:spPr>
        <p:txBody>
          <a:bodyPr>
            <a:normAutofit/>
          </a:bodyPr>
          <a:lstStyle/>
          <a:p>
            <a:r>
              <a:rPr lang="en-GB"/>
              <a:t>What is a communicable Disease?</a:t>
            </a: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67992F-EEA0-4DEC-B72D-1237AF8226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1317" y="1620174"/>
            <a:ext cx="11834054" cy="4364990"/>
          </a:xfrm>
        </p:spPr>
        <p:txBody>
          <a:bodyPr>
            <a:noAutofit/>
          </a:bodyPr>
          <a:lstStyle/>
          <a:p>
            <a:r>
              <a:rPr lang="en-GB"/>
              <a:t>It is a contagious disease that spreads from one person to another. </a:t>
            </a:r>
          </a:p>
          <a:p>
            <a:r>
              <a:rPr lang="en-GB"/>
              <a:t>It can be spread through the air, physical contact and bodily fluids. </a:t>
            </a:r>
          </a:p>
          <a:p>
            <a:pPr marL="0" indent="0">
              <a:buNone/>
            </a:pPr>
            <a:endParaRPr lang="en-GB" sz="1600"/>
          </a:p>
          <a:p>
            <a:pPr marL="0" indent="0">
              <a:buNone/>
            </a:pPr>
            <a:endParaRPr lang="en-GB" sz="1600"/>
          </a:p>
          <a:p>
            <a:pPr marL="0" indent="0">
              <a:buNone/>
            </a:pPr>
            <a:endParaRPr lang="en-GB" sz="1600"/>
          </a:p>
          <a:p>
            <a:pPr marL="0" indent="0">
              <a:buNone/>
            </a:pPr>
            <a:endParaRPr lang="en-GB" sz="1600"/>
          </a:p>
          <a:p>
            <a:pPr marL="0" indent="0">
              <a:buNone/>
            </a:pPr>
            <a:endParaRPr lang="en-GB" sz="1600"/>
          </a:p>
          <a:p>
            <a:pPr marL="0" indent="0">
              <a:buNone/>
            </a:pPr>
            <a:endParaRPr lang="en-GB" sz="1600"/>
          </a:p>
          <a:p>
            <a:pPr marL="0" indent="0">
              <a:buNone/>
            </a:pPr>
            <a:endParaRPr lang="en-GB" sz="1600"/>
          </a:p>
          <a:p>
            <a:pPr marL="0" indent="0">
              <a:buNone/>
            </a:pPr>
            <a:r>
              <a:rPr lang="en-GB" sz="1600" err="1"/>
              <a:t>R.Correll</a:t>
            </a:r>
            <a:r>
              <a:rPr lang="en-GB" sz="1600"/>
              <a:t> (2018), </a:t>
            </a:r>
            <a:r>
              <a:rPr lang="en-GB" sz="1600" err="1"/>
              <a:t>A.Hartstock</a:t>
            </a:r>
            <a:r>
              <a:rPr lang="en-GB" sz="1600"/>
              <a:t> (2018), Coordinated Student Health </a:t>
            </a:r>
            <a:r>
              <a:rPr lang="en-GB" sz="1600" err="1"/>
              <a:t>Serivces</a:t>
            </a:r>
            <a:r>
              <a:rPr lang="en-GB" sz="1600"/>
              <a:t> (2019)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13773" y="1025634"/>
            <a:ext cx="3109072" cy="206894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56118" y="3414648"/>
            <a:ext cx="3213222" cy="191461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79413" y="2669409"/>
            <a:ext cx="4052441" cy="20313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/>
              <a:t>Types of Communicable Diseases: </a:t>
            </a:r>
          </a:p>
          <a:p>
            <a:r>
              <a:rPr lang="en-GB"/>
              <a:t>Common Cold</a:t>
            </a:r>
          </a:p>
          <a:p>
            <a:r>
              <a:rPr lang="en-GB"/>
              <a:t>Head Lice</a:t>
            </a:r>
          </a:p>
          <a:p>
            <a:r>
              <a:rPr lang="en-GB"/>
              <a:t>Chicken Pox</a:t>
            </a:r>
          </a:p>
          <a:p>
            <a:r>
              <a:rPr lang="en-GB"/>
              <a:t>Mumps</a:t>
            </a:r>
          </a:p>
          <a:p>
            <a:r>
              <a:rPr lang="en-GB"/>
              <a:t>Measles</a:t>
            </a:r>
          </a:p>
          <a:p>
            <a:r>
              <a:rPr lang="en-GB"/>
              <a:t>Hepatitis A, B and C</a:t>
            </a:r>
          </a:p>
        </p:txBody>
      </p:sp>
    </p:spTree>
    <p:extLst>
      <p:ext uri="{BB962C8B-B14F-4D97-AF65-F5344CB8AC3E}">
        <p14:creationId xmlns:p14="http://schemas.microsoft.com/office/powerpoint/2010/main" val="9600923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639367-786A-44F2-9B5A-B9255B01D7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740" y="146228"/>
            <a:ext cx="9603275" cy="1049235"/>
          </a:xfrm>
        </p:spPr>
        <p:txBody>
          <a:bodyPr/>
          <a:lstStyle/>
          <a:p>
            <a:pPr algn="ctr"/>
            <a:r>
              <a:rPr lang="en-GB"/>
              <a:t>What is HIV?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997DC7-F4D5-413C-A18E-26C05068D3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3196" y="1270730"/>
            <a:ext cx="8478982" cy="3890763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/>
              <a:t>Human Immunodeficiency Virus damages cells in the immune system and weakness the body's ability to fight off infections and diseases. 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/>
              <a:t>HIV is not curable, however there is treatment available to control HIV and provide people to have a healthy and long life.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/>
              <a:t>HIV is spread through , sexual intercourse, sharing needles, blood transfusions, during pregnancy, labour or breastfeeding.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8137C88-BE37-4D80-B121-91A5D7CDE88C}"/>
              </a:ext>
            </a:extLst>
          </p:cNvPr>
          <p:cNvSpPr txBox="1"/>
          <p:nvPr/>
        </p:nvSpPr>
        <p:spPr>
          <a:xfrm>
            <a:off x="446739" y="5566063"/>
            <a:ext cx="102034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NHS (2018)  Avert (2019) Mayo Clinic (2018)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93382" y="1198273"/>
            <a:ext cx="2381250" cy="183832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05136" y="3218373"/>
            <a:ext cx="2690121" cy="27170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0145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46950" y="119437"/>
            <a:ext cx="9603275" cy="1049235"/>
          </a:xfrm>
        </p:spPr>
        <p:txBody>
          <a:bodyPr/>
          <a:lstStyle/>
          <a:p>
            <a:r>
              <a:rPr lang="en-GB"/>
              <a:t>Three Stages of HIV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4344" y="5569527"/>
            <a:ext cx="7028750" cy="59878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/>
              <a:t>HIV. gov (2017) Aids Info (2019) </a:t>
            </a:r>
            <a:r>
              <a:rPr lang="en-GB" err="1"/>
              <a:t>A.Felman</a:t>
            </a:r>
            <a:r>
              <a:rPr lang="en-GB"/>
              <a:t> (2018) 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48080" y="1111162"/>
            <a:ext cx="2618910" cy="369331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b="1"/>
              <a:t>Early Stages of  HIV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/>
              <a:t>Only between 40-90% of people get flu like symptoms, such as fever chills, night sweats, muscle ache, sore throats, mouth ulcers.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/>
              <a:t>Some people don’t show any symptoms up to ten years.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437290" y="1114196"/>
            <a:ext cx="2584787" cy="3693319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 anchor="t">
            <a:spAutoFit/>
          </a:bodyPr>
          <a:lstStyle/>
          <a:p>
            <a:pPr algn="ctr"/>
            <a:r>
              <a:rPr lang="en-GB" b="1"/>
              <a:t>Clinical Stage of HIV</a:t>
            </a:r>
          </a:p>
          <a:p>
            <a:pPr marL="285750" indent="-285750">
              <a:buFont typeface="Courier New"/>
              <a:buChar char="o"/>
            </a:pPr>
            <a:r>
              <a:rPr lang="en-GB"/>
              <a:t>Continues to multiply.</a:t>
            </a:r>
          </a:p>
          <a:p>
            <a:pPr marL="285750" indent="-285750">
              <a:buFont typeface="Courier New"/>
              <a:buChar char="o"/>
            </a:pPr>
            <a:r>
              <a:rPr lang="en-GB"/>
              <a:t>Still may not have any symptoms of HIV.</a:t>
            </a:r>
          </a:p>
          <a:p>
            <a:pPr marL="285750" indent="-285750">
              <a:buFont typeface="Courier New"/>
              <a:buChar char="o"/>
            </a:pPr>
            <a:r>
              <a:rPr lang="en-GB"/>
              <a:t>Able to spread HIV to others. </a:t>
            </a:r>
          </a:p>
          <a:p>
            <a:pPr marL="285750" indent="-285750">
              <a:buFont typeface="Courier New"/>
              <a:buChar char="o"/>
            </a:pPr>
            <a:r>
              <a:rPr lang="en-GB"/>
              <a:t>Without treatment HIV can progress to Aids within 10 years.</a:t>
            </a:r>
          </a:p>
          <a:p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8620493" y="1114197"/>
            <a:ext cx="3021432" cy="3970318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 anchor="t">
            <a:spAutoFit/>
          </a:bodyPr>
          <a:lstStyle/>
          <a:p>
            <a:pPr algn="ctr"/>
            <a:r>
              <a:rPr lang="en-GB" b="1"/>
              <a:t>AIDS</a:t>
            </a:r>
          </a:p>
          <a:p>
            <a:pPr marL="285750" indent="-285750">
              <a:buFont typeface="Courier New"/>
              <a:buChar char="o"/>
            </a:pPr>
            <a:r>
              <a:rPr lang="en-GB"/>
              <a:t>Advanced stage of HIV.</a:t>
            </a:r>
            <a:endParaRPr lang="en-GB" b="1"/>
          </a:p>
          <a:p>
            <a:pPr marL="285750" indent="-285750">
              <a:buFont typeface="Courier New"/>
              <a:buChar char="o"/>
            </a:pPr>
            <a:r>
              <a:rPr lang="en-GB"/>
              <a:t>Infections and Cancer is at a greater risk.</a:t>
            </a:r>
          </a:p>
          <a:p>
            <a:pPr marL="285750" indent="-285750">
              <a:buFont typeface="Courier New"/>
              <a:buChar char="o"/>
            </a:pPr>
            <a:r>
              <a:rPr lang="en-GB"/>
              <a:t>Symptoms – blurred vision, diarrhoea, cough, fever, tiredness, short breath, swollen glands, white spots on the mouth or tongue and unintentional weight loss.</a:t>
            </a:r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3A163604-7DCD-4C86-8E74-1C39EB033338}"/>
              </a:ext>
            </a:extLst>
          </p:cNvPr>
          <p:cNvSpPr/>
          <p:nvPr/>
        </p:nvSpPr>
        <p:spPr>
          <a:xfrm>
            <a:off x="7260192" y="2467816"/>
            <a:ext cx="1236452" cy="1107055"/>
          </a:xfrm>
          <a:prstGeom prst="right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B46DF408-E38E-467A-98B7-B1AB9BBE66E6}"/>
              </a:ext>
            </a:extLst>
          </p:cNvPr>
          <p:cNvSpPr/>
          <p:nvPr/>
        </p:nvSpPr>
        <p:spPr>
          <a:xfrm>
            <a:off x="3003596" y="2466919"/>
            <a:ext cx="1279584" cy="1049545"/>
          </a:xfrm>
          <a:prstGeom prst="right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8382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A close up of a bowl of fruit&#10;&#10;Description generated with high confidence">
            <a:extLst>
              <a:ext uri="{FF2B5EF4-FFF2-40B4-BE49-F238E27FC236}">
                <a16:creationId xmlns:a16="http://schemas.microsoft.com/office/drawing/2014/main" id="{32E14FCB-C6A6-4878-AED3-20CA9719179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37594" y="1409768"/>
            <a:ext cx="5942172" cy="294952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C7A6D4C-57D3-4781-B6FB-F1C1BB172A67}"/>
              </a:ext>
            </a:extLst>
          </p:cNvPr>
          <p:cNvSpPr txBox="1"/>
          <p:nvPr/>
        </p:nvSpPr>
        <p:spPr>
          <a:xfrm>
            <a:off x="329660" y="4435397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HIV Cover (2019)</a:t>
            </a:r>
          </a:p>
        </p:txBody>
      </p:sp>
      <p:pic>
        <p:nvPicPr>
          <p:cNvPr id="6" name="Picture 6" descr="A picture containing person, mouth, teeth, indoor&#10;&#10;Description generated with very high confidence">
            <a:extLst>
              <a:ext uri="{FF2B5EF4-FFF2-40B4-BE49-F238E27FC236}">
                <a16:creationId xmlns:a16="http://schemas.microsoft.com/office/drawing/2014/main" id="{527F92D7-2AD5-4877-A561-C1AE74D97E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56099" y="1505080"/>
            <a:ext cx="3692105" cy="276953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1A3FF1E-88E1-4F3C-A14A-7CDE5574D0FA}"/>
              </a:ext>
            </a:extLst>
          </p:cNvPr>
          <p:cNvSpPr txBox="1"/>
          <p:nvPr/>
        </p:nvSpPr>
        <p:spPr>
          <a:xfrm>
            <a:off x="7381482" y="4357868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err="1"/>
              <a:t>A.Ammann</a:t>
            </a:r>
            <a:r>
              <a:rPr lang="en-US"/>
              <a:t> (2018)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6290DDE-ECE3-432C-B7EB-7D061065E2F1}"/>
              </a:ext>
            </a:extLst>
          </p:cNvPr>
          <p:cNvSpPr txBox="1"/>
          <p:nvPr/>
        </p:nvSpPr>
        <p:spPr>
          <a:xfrm>
            <a:off x="3305503" y="86711"/>
            <a:ext cx="6382406" cy="523220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/>
              <a:t>White Spots and Mouth Ulcer's</a:t>
            </a:r>
          </a:p>
        </p:txBody>
      </p:sp>
    </p:spTree>
    <p:extLst>
      <p:ext uri="{BB962C8B-B14F-4D97-AF65-F5344CB8AC3E}">
        <p14:creationId xmlns:p14="http://schemas.microsoft.com/office/powerpoint/2010/main" val="28919550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F0B084-9C86-4AA8-8C51-0DABB7691F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11821" y="86221"/>
            <a:ext cx="9603275" cy="1049235"/>
          </a:xfrm>
        </p:spPr>
        <p:txBody>
          <a:bodyPr/>
          <a:lstStyle/>
          <a:p>
            <a:r>
              <a:rPr lang="en-US"/>
              <a:t>Treatments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463BE07-1D79-48DB-9BF5-CA5EC8FEF87A}"/>
              </a:ext>
            </a:extLst>
          </p:cNvPr>
          <p:cNvSpPr txBox="1"/>
          <p:nvPr/>
        </p:nvSpPr>
        <p:spPr>
          <a:xfrm rot="10800000" flipV="1">
            <a:off x="199219" y="994569"/>
            <a:ext cx="7370855" cy="233910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/>
              <a:t>E</a:t>
            </a:r>
            <a:r>
              <a:rPr lang="en-US" sz="2000" b="1" u="sng"/>
              <a:t>mergency HIV Drug (PEP</a:t>
            </a:r>
            <a:r>
              <a:rPr lang="en-US" sz="2000" b="1"/>
              <a:t>)</a:t>
            </a:r>
          </a:p>
          <a:p>
            <a:endParaRPr lang="en-US"/>
          </a:p>
          <a:p>
            <a:pPr marL="285750" indent="-285750">
              <a:buFont typeface="Wingdings"/>
              <a:buChar char="§"/>
            </a:pPr>
            <a:r>
              <a:rPr lang="en-US"/>
              <a:t>You take it if you think you have been exposed to HIV.</a:t>
            </a:r>
          </a:p>
          <a:p>
            <a:pPr marL="285750" indent="-285750">
              <a:buFont typeface="Wingdings"/>
              <a:buChar char="§"/>
            </a:pPr>
            <a:r>
              <a:rPr lang="en-US"/>
              <a:t>It may prevent infection but has to be taken within 72 hours of exposure. </a:t>
            </a:r>
          </a:p>
          <a:p>
            <a:pPr marL="285750" indent="-285750">
              <a:buFont typeface="Wingdings"/>
              <a:buChar char="§"/>
            </a:pPr>
            <a:r>
              <a:rPr lang="en-US"/>
              <a:t>It can only be offered if it is classed as a high risk. For example you know a sexual partner is infected. </a:t>
            </a:r>
          </a:p>
          <a:p>
            <a:pPr marL="285750" indent="-285750">
              <a:buFont typeface="Wingdings"/>
              <a:buChar char="§"/>
            </a:pPr>
            <a:r>
              <a:rPr lang="en-US"/>
              <a:t>Treatment lasts one month and has to be taken everyday.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9474611-4D5A-4A22-A66C-BA69BB91BE9C}"/>
              </a:ext>
            </a:extLst>
          </p:cNvPr>
          <p:cNvSpPr txBox="1"/>
          <p:nvPr/>
        </p:nvSpPr>
        <p:spPr>
          <a:xfrm>
            <a:off x="623724" y="6259896"/>
            <a:ext cx="6776543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NHS (2018), Terrence Higgins Trust (2017), Aids.info (2019)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B7B99D7-1EDA-4618-B512-2EAB10ED9635}"/>
              </a:ext>
            </a:extLst>
          </p:cNvPr>
          <p:cNvSpPr txBox="1"/>
          <p:nvPr/>
        </p:nvSpPr>
        <p:spPr>
          <a:xfrm>
            <a:off x="156938" y="3667632"/>
            <a:ext cx="7452789" cy="2062103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u="sng"/>
              <a:t>Treatment  when tested positive </a:t>
            </a:r>
          </a:p>
          <a:p>
            <a:pPr marL="342900" indent="-342900">
              <a:buFont typeface="Arial"/>
              <a:buChar char="•"/>
            </a:pPr>
            <a:r>
              <a:rPr lang="en-US"/>
              <a:t>There is 25 anti HIV drugs which are divided into 6 classes.</a:t>
            </a:r>
          </a:p>
          <a:p>
            <a:pPr marL="342900" indent="-342900">
              <a:buFont typeface="Arial"/>
              <a:buChar char="•"/>
            </a:pPr>
            <a:r>
              <a:rPr lang="en-US"/>
              <a:t>They all fight against HIV but in different way.</a:t>
            </a:r>
          </a:p>
          <a:p>
            <a:pPr marL="342900" indent="-342900">
              <a:buFont typeface="Arial"/>
              <a:buChar char="•"/>
            </a:pPr>
            <a:r>
              <a:rPr lang="en-US"/>
              <a:t>This is called Antiretroviral Therapy (ART), It needs to be taken as soon as you find out you have HIV.</a:t>
            </a:r>
          </a:p>
          <a:p>
            <a:pPr marL="342900" indent="-342900">
              <a:buFont typeface="Arial"/>
              <a:buChar char="•"/>
            </a:pPr>
            <a:r>
              <a:rPr lang="en-US"/>
              <a:t>It stops HIV multiplying which will help the immune system recover from infections. </a:t>
            </a:r>
          </a:p>
        </p:txBody>
      </p:sp>
      <p:pic>
        <p:nvPicPr>
          <p:cNvPr id="3" name="Picture 7">
            <a:extLst>
              <a:ext uri="{FF2B5EF4-FFF2-40B4-BE49-F238E27FC236}">
                <a16:creationId xmlns:a16="http://schemas.microsoft.com/office/drawing/2014/main" id="{617A52DC-3521-4027-AC1D-E625FF90CA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94986" y="1017519"/>
            <a:ext cx="3137337" cy="2510687"/>
          </a:xfrm>
          <a:prstGeom prst="rect">
            <a:avLst/>
          </a:prstGeom>
        </p:spPr>
      </p:pic>
      <p:pic>
        <p:nvPicPr>
          <p:cNvPr id="9" name="Picture 9" descr="A picture containing person, indoor, wall, eating&#10;&#10;Description generated with very high confidence">
            <a:extLst>
              <a:ext uri="{FF2B5EF4-FFF2-40B4-BE49-F238E27FC236}">
                <a16:creationId xmlns:a16="http://schemas.microsoft.com/office/drawing/2014/main" id="{C2494CB0-B103-4D66-9B56-DD0A456EF9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29297" y="3673366"/>
            <a:ext cx="3203026" cy="274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39589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713030-3E8E-492C-AB09-C9493F9D69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95213" y="105060"/>
            <a:ext cx="9603275" cy="1049235"/>
          </a:xfrm>
        </p:spPr>
        <p:txBody>
          <a:bodyPr/>
          <a:lstStyle/>
          <a:p>
            <a:r>
              <a:rPr lang="en-US"/>
              <a:t>Prevention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971E985E-0806-499F-A6E7-66EC7DAF94B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799141" y="3686596"/>
            <a:ext cx="4583577" cy="311213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C3C844E-0407-4817-BF1B-8FBB07DE1CD3}"/>
              </a:ext>
            </a:extLst>
          </p:cNvPr>
          <p:cNvSpPr txBox="1"/>
          <p:nvPr/>
        </p:nvSpPr>
        <p:spPr>
          <a:xfrm>
            <a:off x="153392" y="1261193"/>
            <a:ext cx="7529373" cy="357020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Wingdings"/>
              <a:buChar char="q"/>
            </a:pPr>
            <a:r>
              <a:rPr lang="en-US" sz="2200">
                <a:cs typeface="Arial"/>
              </a:rPr>
              <a:t> Use condoms​</a:t>
            </a:r>
            <a:endParaRPr lang="en-US"/>
          </a:p>
          <a:p>
            <a:pPr marL="342900" indent="-342900">
              <a:buFont typeface="Wingdings"/>
              <a:buChar char="q"/>
            </a:pPr>
            <a:endParaRPr lang="en-US" sz="2200">
              <a:cs typeface="Arial"/>
            </a:endParaRPr>
          </a:p>
          <a:p>
            <a:pPr marL="342900" indent="-342900">
              <a:buFont typeface="Wingdings"/>
              <a:buChar char="q"/>
            </a:pPr>
            <a:r>
              <a:rPr lang="en-US" sz="2200">
                <a:cs typeface="Arial"/>
              </a:rPr>
              <a:t> Get tested and tell your sexually partner if you have HIV or anything sexually transmitted disease</a:t>
            </a:r>
          </a:p>
          <a:p>
            <a:endParaRPr lang="en-US" sz="2200">
              <a:cs typeface="Arial"/>
            </a:endParaRPr>
          </a:p>
          <a:p>
            <a:pPr marL="342900" indent="-342900">
              <a:buFont typeface="Wingdings"/>
              <a:buChar char="q"/>
            </a:pPr>
            <a:r>
              <a:rPr lang="en-US" sz="2200">
                <a:cs typeface="Arial"/>
              </a:rPr>
              <a:t> Minimize the number of sexually partner's that you have</a:t>
            </a:r>
          </a:p>
          <a:p>
            <a:pPr marL="342900" indent="-342900">
              <a:buFont typeface="Wingdings"/>
              <a:buChar char="q"/>
            </a:pPr>
            <a:endParaRPr lang="en-US" sz="2200">
              <a:cs typeface="Arial"/>
            </a:endParaRPr>
          </a:p>
          <a:p>
            <a:pPr marL="342900" indent="-342900">
              <a:buFont typeface="Wingdings"/>
              <a:buChar char="q"/>
            </a:pPr>
            <a:r>
              <a:rPr lang="en-US" sz="2200">
                <a:cs typeface="Arial"/>
              </a:rPr>
              <a:t> Never share needles</a:t>
            </a:r>
          </a:p>
          <a:p>
            <a:endParaRPr lang="en-US" sz="2800"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8DE8968-40EC-430F-B8ED-CD1853D6C2DD}"/>
              </a:ext>
            </a:extLst>
          </p:cNvPr>
          <p:cNvSpPr txBox="1"/>
          <p:nvPr/>
        </p:nvSpPr>
        <p:spPr>
          <a:xfrm>
            <a:off x="152400" y="5381296"/>
            <a:ext cx="4556234" cy="646331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cs typeface="Segoe UI"/>
              </a:rPr>
              <a:t>​</a:t>
            </a:r>
          </a:p>
          <a:p>
            <a:r>
              <a:rPr lang="en-US">
                <a:cs typeface="Segoe UI"/>
              </a:rPr>
              <a:t>M.Gina Et al (2018), CDC (2019)</a:t>
            </a:r>
          </a:p>
        </p:txBody>
      </p:sp>
      <p:pic>
        <p:nvPicPr>
          <p:cNvPr id="5" name="Picture 6">
            <a:extLst>
              <a:ext uri="{FF2B5EF4-FFF2-40B4-BE49-F238E27FC236}">
                <a16:creationId xmlns:a16="http://schemas.microsoft.com/office/drawing/2014/main" id="{A57CF15E-9F3C-4984-9C2B-A11690B6D3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77503" y="885767"/>
            <a:ext cx="4319750" cy="27479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47129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F2217A-C9DD-4AC9-BAA6-EBE61F3DAE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44" y="5812871"/>
            <a:ext cx="9603275" cy="1049235"/>
          </a:xfrm>
        </p:spPr>
        <p:txBody>
          <a:bodyPr>
            <a:normAutofit/>
          </a:bodyPr>
          <a:lstStyle/>
          <a:p>
            <a:r>
              <a:rPr lang="en-US" sz="1800"/>
              <a:t>I-Base (2018)</a:t>
            </a:r>
          </a:p>
        </p:txBody>
      </p:sp>
      <p:pic>
        <p:nvPicPr>
          <p:cNvPr id="4" name="Picture 4" descr="A close up of a map&#10;&#10;Description generated with high confidence">
            <a:extLst>
              <a:ext uri="{FF2B5EF4-FFF2-40B4-BE49-F238E27FC236}">
                <a16:creationId xmlns:a16="http://schemas.microsoft.com/office/drawing/2014/main" id="{99BA65C6-F5B6-4559-AAF9-9419CDF7DF7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24631" y="788"/>
            <a:ext cx="9732136" cy="56955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37549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A close up of a map&#10;&#10;Description generated with very high confidence">
            <a:extLst>
              <a:ext uri="{FF2B5EF4-FFF2-40B4-BE49-F238E27FC236}">
                <a16:creationId xmlns:a16="http://schemas.microsoft.com/office/drawing/2014/main" id="{363BD5C5-46E8-4743-82BD-A6427DD9368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165749" y="-3396"/>
            <a:ext cx="12449922" cy="611562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174DDB0-94EF-414F-97F7-2D0898178E36}"/>
              </a:ext>
            </a:extLst>
          </p:cNvPr>
          <p:cNvSpPr txBox="1"/>
          <p:nvPr/>
        </p:nvSpPr>
        <p:spPr>
          <a:xfrm>
            <a:off x="5399590" y="5746831"/>
            <a:ext cx="6977605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4A03DA9-0ED4-46B1-B35D-87988B72351C}"/>
              </a:ext>
            </a:extLst>
          </p:cNvPr>
          <p:cNvSpPr txBox="1"/>
          <p:nvPr/>
        </p:nvSpPr>
        <p:spPr>
          <a:xfrm>
            <a:off x="1010856" y="6151943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NHS Wales (2016)</a:t>
            </a:r>
          </a:p>
        </p:txBody>
      </p:sp>
    </p:spTree>
    <p:extLst>
      <p:ext uri="{BB962C8B-B14F-4D97-AF65-F5344CB8AC3E}">
        <p14:creationId xmlns:p14="http://schemas.microsoft.com/office/powerpoint/2010/main" val="41892847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73E8ED-BB9E-4543-A0A7-D9B7C29ACE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 descr="A picture containing text, map&#10;&#10;Description generated with very high confidence">
            <a:extLst>
              <a:ext uri="{FF2B5EF4-FFF2-40B4-BE49-F238E27FC236}">
                <a16:creationId xmlns:a16="http://schemas.microsoft.com/office/drawing/2014/main" id="{78C787F1-0E56-418E-B58F-2462E21610D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09" y="4064"/>
            <a:ext cx="12194823" cy="608614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4BF85E5-8626-47E2-990B-B8684398DE82}"/>
              </a:ext>
            </a:extLst>
          </p:cNvPr>
          <p:cNvSpPr txBox="1"/>
          <p:nvPr/>
        </p:nvSpPr>
        <p:spPr>
          <a:xfrm>
            <a:off x="454324" y="6334665"/>
            <a:ext cx="5633049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National Public Service of Wales (2009)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D5F8256-2380-45CA-897C-87AB1F5EDAA7}"/>
              </a:ext>
            </a:extLst>
          </p:cNvPr>
          <p:cNvSpPr txBox="1"/>
          <p:nvPr/>
        </p:nvSpPr>
        <p:spPr>
          <a:xfrm>
            <a:off x="-192657" y="5903343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10840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screenshot of a social media post&#10;&#10;Description generated with very high confidence">
            <a:extLst>
              <a:ext uri="{FF2B5EF4-FFF2-40B4-BE49-F238E27FC236}">
                <a16:creationId xmlns:a16="http://schemas.microsoft.com/office/drawing/2014/main" id="{C277BDBB-FE4F-4749-91E8-AB064100597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-1389" t="49272" r="1215" b="832"/>
          <a:stretch/>
        </p:blipFill>
        <p:spPr>
          <a:xfrm>
            <a:off x="6096374" y="840683"/>
            <a:ext cx="6143262" cy="5298132"/>
          </a:xfrm>
          <a:prstGeom prst="rect">
            <a:avLst/>
          </a:prstGeom>
        </p:spPr>
      </p:pic>
      <p:pic>
        <p:nvPicPr>
          <p:cNvPr id="7" name="Picture 3" descr="A close up of a map&#10;&#10;Description generated with very high confidence">
            <a:extLst>
              <a:ext uri="{FF2B5EF4-FFF2-40B4-BE49-F238E27FC236}">
                <a16:creationId xmlns:a16="http://schemas.microsoft.com/office/drawing/2014/main" id="{B76A80EE-3042-4926-8F6A-04CD1FBA1BE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9535" r="-78" b="1042"/>
          <a:stretch/>
        </p:blipFill>
        <p:spPr>
          <a:xfrm>
            <a:off x="-1774" y="797186"/>
            <a:ext cx="6292538" cy="534398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3B63ABB-081E-430B-B52A-DD3380E2EE2D}"/>
              </a:ext>
            </a:extLst>
          </p:cNvPr>
          <p:cNvSpPr txBox="1"/>
          <p:nvPr/>
        </p:nvSpPr>
        <p:spPr>
          <a:xfrm>
            <a:off x="4722591" y="160236"/>
            <a:ext cx="4334718" cy="461665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/>
              <a:t>Gay Rights from 2002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D17E92-ADFA-44E5-B842-B65E7EFAB5C7}"/>
              </a:ext>
            </a:extLst>
          </p:cNvPr>
          <p:cNvSpPr txBox="1"/>
          <p:nvPr/>
        </p:nvSpPr>
        <p:spPr>
          <a:xfrm>
            <a:off x="924045" y="6132653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NHS Wales (2016)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6AEC17E-3B71-4A32-B399-6D2DB5FC2830}"/>
              </a:ext>
            </a:extLst>
          </p:cNvPr>
          <p:cNvSpPr txBox="1"/>
          <p:nvPr/>
        </p:nvSpPr>
        <p:spPr>
          <a:xfrm>
            <a:off x="7145438" y="6200171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BBC News (2017)</a:t>
            </a:r>
          </a:p>
        </p:txBody>
      </p:sp>
    </p:spTree>
    <p:extLst>
      <p:ext uri="{BB962C8B-B14F-4D97-AF65-F5344CB8AC3E}">
        <p14:creationId xmlns:p14="http://schemas.microsoft.com/office/powerpoint/2010/main" val="34611631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ED3727-444B-49E8-BDFB-66E04C8E74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440" y="4419"/>
            <a:ext cx="9603275" cy="1638706"/>
          </a:xfrm>
        </p:spPr>
        <p:txBody>
          <a:bodyPr/>
          <a:lstStyle/>
          <a:p>
            <a:pPr algn="ctr"/>
            <a:r>
              <a:rPr lang="en-US"/>
              <a:t>HIV and Mental Health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3D39A9-4517-415C-8201-5EA7C91D96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8369" y="1030914"/>
            <a:ext cx="11716745" cy="2542414"/>
          </a:xfrm>
        </p:spPr>
        <p:txBody>
          <a:bodyPr>
            <a:normAutofit fontScale="25000" lnSpcReduction="20000"/>
          </a:bodyPr>
          <a:lstStyle/>
          <a:p>
            <a:pPr marL="457200" lvl="1" indent="0">
              <a:buNone/>
            </a:pPr>
            <a:endParaRPr lang="en-US" sz="2800"/>
          </a:p>
          <a:p>
            <a:endParaRPr lang="en-US" sz="2800"/>
          </a:p>
          <a:p>
            <a:endParaRPr lang="en-US" sz="2400"/>
          </a:p>
          <a:p>
            <a:endParaRPr lang="en-US" sz="2400"/>
          </a:p>
          <a:p>
            <a:pPr marL="0" indent="0">
              <a:buNone/>
            </a:pPr>
            <a:endParaRPr lang="en-US" sz="2400"/>
          </a:p>
          <a:p>
            <a:pPr marL="0" indent="0">
              <a:buNone/>
            </a:pPr>
            <a:endParaRPr lang="en-US" sz="2400"/>
          </a:p>
          <a:p>
            <a:pPr marL="0" indent="0">
              <a:buNone/>
            </a:pPr>
            <a:endParaRPr lang="en-US" sz="2400"/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r>
              <a:rPr lang="en-US"/>
              <a:t>3)  </a:t>
            </a:r>
          </a:p>
        </p:txBody>
      </p:sp>
      <p:pic>
        <p:nvPicPr>
          <p:cNvPr id="5" name="Picture 5" descr="A close up of a map&#10;&#10;Description generated with high confidence">
            <a:extLst>
              <a:ext uri="{FF2B5EF4-FFF2-40B4-BE49-F238E27FC236}">
                <a16:creationId xmlns:a16="http://schemas.microsoft.com/office/drawing/2014/main" id="{BF616984-FDC7-4F29-BF45-FD3AFABAE7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55457" y="1490150"/>
            <a:ext cx="4842294" cy="334573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D109648-7949-43B0-8F89-8DE000C7C35D}"/>
              </a:ext>
            </a:extLst>
          </p:cNvPr>
          <p:cNvSpPr txBox="1"/>
          <p:nvPr/>
        </p:nvSpPr>
        <p:spPr>
          <a:xfrm>
            <a:off x="140998" y="5460372"/>
            <a:ext cx="7329577" cy="646331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cs typeface="Segoe UI"/>
              </a:rPr>
              <a:t>​</a:t>
            </a:r>
          </a:p>
          <a:p>
            <a:r>
              <a:rPr lang="en-US" err="1">
                <a:cs typeface="Segoe UI"/>
              </a:rPr>
              <a:t>HIV.Gov</a:t>
            </a:r>
            <a:r>
              <a:rPr lang="en-US">
                <a:cs typeface="Segoe UI"/>
              </a:rPr>
              <a:t> (2018) , Aids Map (2017),  M. </a:t>
            </a:r>
            <a:r>
              <a:rPr lang="en-US" err="1">
                <a:cs typeface="Segoe UI"/>
              </a:rPr>
              <a:t>Lareya</a:t>
            </a:r>
            <a:r>
              <a:rPr lang="en-US">
                <a:cs typeface="Segoe UI"/>
              </a:rPr>
              <a:t>, Et al (1993)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F8FFC46-2A97-46E0-B01A-FC42FBBF2F2D}"/>
              </a:ext>
            </a:extLst>
          </p:cNvPr>
          <p:cNvSpPr txBox="1"/>
          <p:nvPr/>
        </p:nvSpPr>
        <p:spPr>
          <a:xfrm>
            <a:off x="324432" y="1279040"/>
            <a:ext cx="6754482" cy="397031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cs typeface="Segoe UI"/>
              </a:rPr>
              <a:t>​</a:t>
            </a:r>
          </a:p>
          <a:p>
            <a:pPr>
              <a:buChar char="•"/>
            </a:pPr>
            <a:r>
              <a:rPr lang="en-US" sz="2400">
                <a:cs typeface="Arial"/>
              </a:rPr>
              <a:t>Depression is one of the most common mental health illnesses people with HIV face.​</a:t>
            </a:r>
          </a:p>
          <a:p>
            <a:r>
              <a:rPr lang="en-US" sz="2400">
                <a:cs typeface="Segoe UI"/>
              </a:rPr>
              <a:t>​</a:t>
            </a:r>
          </a:p>
          <a:p>
            <a:pPr>
              <a:buChar char="•"/>
            </a:pPr>
            <a:r>
              <a:rPr lang="en-US" sz="2400">
                <a:cs typeface="Arial"/>
              </a:rPr>
              <a:t>2% of suicides are people with HIV.​</a:t>
            </a:r>
          </a:p>
          <a:p>
            <a:r>
              <a:rPr lang="en-US" sz="2400">
                <a:cs typeface="Segoe UI"/>
              </a:rPr>
              <a:t>​</a:t>
            </a:r>
          </a:p>
          <a:p>
            <a:pPr>
              <a:buChar char="•"/>
            </a:pPr>
            <a:r>
              <a:rPr lang="en-US" sz="2400">
                <a:cs typeface="Arial"/>
              </a:rPr>
              <a:t>It causes a stigma of fear, panic and anxiety.  There can also be negative attuites about HIV which can cause loneliness and rejection.​</a:t>
            </a:r>
          </a:p>
          <a:p>
            <a:endParaRPr lang="en-US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025904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36C66-2B3F-4B51-BD55-1642AED44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995" y="125634"/>
            <a:ext cx="11495137" cy="1049235"/>
          </a:xfrm>
        </p:spPr>
        <p:txBody>
          <a:bodyPr>
            <a:normAutofit/>
          </a:bodyPr>
          <a:lstStyle/>
          <a:p>
            <a:pPr algn="ctr"/>
            <a:r>
              <a:rPr lang="en-US" sz="3000"/>
              <a:t> HIV and health and social care.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91EBD-C9B1-46F0-A577-2CC26F3519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7" y="1304666"/>
            <a:ext cx="8053000" cy="3912058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>
              <a:buFont typeface="Wingdings" panose="020B0604020202020204" pitchFamily="34" charset="0"/>
              <a:buChar char="§"/>
            </a:pPr>
            <a:r>
              <a:rPr lang="en-US"/>
              <a:t>The UK has the highest growing rate of HIV in Eurpoe, there is also a increase of people using NHS HIV services. </a:t>
            </a:r>
          </a:p>
          <a:p>
            <a:pPr>
              <a:buFont typeface="Wingdings" panose="020B0604020202020204" pitchFamily="34" charset="0"/>
              <a:buChar char="§"/>
            </a:pPr>
            <a:r>
              <a:rPr lang="en-US"/>
              <a:t>A lifetime of treating one HIV patient costs the NHS £380,000.</a:t>
            </a:r>
          </a:p>
          <a:p>
            <a:pPr>
              <a:buFont typeface="Wingdings" panose="020B0604020202020204" pitchFamily="34" charset="0"/>
              <a:buChar char="§"/>
            </a:pPr>
            <a:r>
              <a:rPr lang="en-US"/>
              <a:t>The needs of HIV paitents are different to what they were in the 90's as it is more complex.</a:t>
            </a:r>
          </a:p>
          <a:p>
            <a:pPr>
              <a:buFont typeface="Wingdings" panose="020B0604020202020204" pitchFamily="34" charset="0"/>
              <a:buChar char="§"/>
            </a:pPr>
            <a:r>
              <a:rPr lang="en-US"/>
              <a:t>It is now priority to make sure a paitent is maintaing a good qualitiy of life. There are a range of services to support people with people with HIV.</a:t>
            </a:r>
          </a:p>
          <a:p>
            <a:pPr>
              <a:buFont typeface="Wingdings" panose="020B0604020202020204" pitchFamily="34" charset="0"/>
              <a:buChar char="§"/>
            </a:pPr>
            <a:r>
              <a:rPr lang="en-US"/>
              <a:t>HIV can be prevented, the money to fund these services can be used  elsewhere,  such as dementia and cancer services. </a:t>
            </a:r>
          </a:p>
          <a:p>
            <a:pPr marL="0" indent="0">
              <a:buNone/>
            </a:pPr>
            <a:endParaRPr lang="en-US"/>
          </a:p>
          <a:p>
            <a:pPr>
              <a:buFont typeface="Wingdings" panose="020B0604020202020204" pitchFamily="34" charset="0"/>
              <a:buChar char="§"/>
            </a:pPr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D7952F3-8485-4804-B8FE-04E20445AA42}"/>
              </a:ext>
            </a:extLst>
          </p:cNvPr>
          <p:cNvSpPr txBox="1"/>
          <p:nvPr/>
        </p:nvSpPr>
        <p:spPr>
          <a:xfrm>
            <a:off x="270641" y="5657193"/>
            <a:ext cx="7788165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M.Carter  (2015), Welsh Assembly Government (2009)</a:t>
            </a:r>
          </a:p>
        </p:txBody>
      </p:sp>
      <p:pic>
        <p:nvPicPr>
          <p:cNvPr id="5" name="Picture 5" descr="A picture containing clipart&#10;&#10;Description generated with high confidence">
            <a:extLst>
              <a:ext uri="{FF2B5EF4-FFF2-40B4-BE49-F238E27FC236}">
                <a16:creationId xmlns:a16="http://schemas.microsoft.com/office/drawing/2014/main" id="{DE018654-07D4-4C7B-B447-6EA2B59A1F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32229" y="1249495"/>
            <a:ext cx="3610302" cy="1902218"/>
          </a:xfrm>
          <a:prstGeom prst="rect">
            <a:avLst/>
          </a:prstGeom>
        </p:spPr>
      </p:pic>
      <p:pic>
        <p:nvPicPr>
          <p:cNvPr id="7" name="Picture 7" descr="A birthday cake&#10;&#10;Description generated with high confidence">
            <a:extLst>
              <a:ext uri="{FF2B5EF4-FFF2-40B4-BE49-F238E27FC236}">
                <a16:creationId xmlns:a16="http://schemas.microsoft.com/office/drawing/2014/main" id="{5DAF487D-C46E-405C-BFE6-A90C84632B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79676" y="3997543"/>
            <a:ext cx="3662854" cy="21079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90720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1C5554-B5C9-426D-9322-FD35C15DB7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4913" y="945975"/>
            <a:ext cx="7592924" cy="4902112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>
              <a:buFont typeface="Wingdings" panose="020B0604020202020204" pitchFamily="34" charset="0"/>
              <a:buChar char="§"/>
            </a:pPr>
            <a:r>
              <a:rPr lang="en-US"/>
              <a:t>Gay men that have sexual intercourse with gay men are more likely to be infected with HIV. </a:t>
            </a:r>
          </a:p>
          <a:p>
            <a:pPr>
              <a:buFont typeface="Wingdings" panose="020B0604020202020204" pitchFamily="34" charset="0"/>
              <a:buChar char="§"/>
            </a:pPr>
            <a:r>
              <a:rPr lang="en-US"/>
              <a:t>London had the highest HIV rate in the UK in 2009,  one reason for this is popualtion and a wide range of gay night life.</a:t>
            </a:r>
          </a:p>
          <a:p>
            <a:pPr>
              <a:buFont typeface="Wingdings" panose="020B0604020202020204" pitchFamily="34" charset="0"/>
              <a:buChar char="§"/>
            </a:pPr>
            <a:r>
              <a:rPr lang="en-US"/>
              <a:t>Cardiff and Swansea had one of the highest  HIV rate between 2006-2007. This because there are a lot more people lived in Swansea and Cardiff than anywhere else in Wales at the time. </a:t>
            </a:r>
          </a:p>
          <a:p>
            <a:pPr>
              <a:buFont typeface="Wingdings" panose="020B0604020202020204" pitchFamily="34" charset="0"/>
              <a:buChar char="§"/>
            </a:pPr>
            <a:r>
              <a:rPr lang="en-US"/>
              <a:t>HIV has increased because being Gay is more accepted in society, indivudals feel that they can be honest and open about their sexualilty and their health.</a:t>
            </a:r>
          </a:p>
          <a:p>
            <a:pPr>
              <a:buFont typeface="Wingdings" panose="020B0604020202020204" pitchFamily="34" charset="0"/>
              <a:buChar char="§"/>
            </a:pPr>
            <a:r>
              <a:rPr lang="en-US"/>
              <a:t>There is still a stigma attached of being HIV posative</a:t>
            </a:r>
          </a:p>
          <a:p>
            <a:pPr>
              <a:buFont typeface="Wingdings" panose="020B0604020202020204" pitchFamily="34" charset="0"/>
              <a:buChar char="§"/>
            </a:pPr>
            <a:endParaRPr lang="en-US"/>
          </a:p>
          <a:p>
            <a:pPr>
              <a:buFont typeface="Wingdings" panose="020B0604020202020204" pitchFamily="34" charset="0"/>
              <a:buChar char="§"/>
            </a:pPr>
            <a:endParaRPr lang="en-US"/>
          </a:p>
          <a:p>
            <a:pPr>
              <a:buFont typeface="Wingdings" panose="020B0604020202020204" pitchFamily="34" charset="0"/>
              <a:buChar char="§"/>
            </a:pPr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EF8A993-E743-4FBC-9E80-0F4595E0B2C1}"/>
              </a:ext>
            </a:extLst>
          </p:cNvPr>
          <p:cNvSpPr txBox="1"/>
          <p:nvPr/>
        </p:nvSpPr>
        <p:spPr>
          <a:xfrm>
            <a:off x="4410080" y="62914"/>
            <a:ext cx="3820510" cy="584775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/>
              <a:t>Conclusion</a:t>
            </a:r>
            <a:r>
              <a:rPr lang="en-US" sz="3000"/>
              <a:t> </a:t>
            </a:r>
          </a:p>
        </p:txBody>
      </p:sp>
      <p:pic>
        <p:nvPicPr>
          <p:cNvPr id="13" name="Picture 13">
            <a:extLst>
              <a:ext uri="{FF2B5EF4-FFF2-40B4-BE49-F238E27FC236}">
                <a16:creationId xmlns:a16="http://schemas.microsoft.com/office/drawing/2014/main" id="{3C471C85-E496-49CE-850D-8107094861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42924" y="1099667"/>
            <a:ext cx="3207049" cy="32070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640942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C23248-7EB4-4916-8E24-D8EB29CB25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 descr="A picture containing vector graphics&#10;&#10;Description generated with very high confidence">
            <a:extLst>
              <a:ext uri="{FF2B5EF4-FFF2-40B4-BE49-F238E27FC236}">
                <a16:creationId xmlns:a16="http://schemas.microsoft.com/office/drawing/2014/main" id="{B16BFB27-7E56-4599-989F-5EB41C8AD7E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03751" y="892184"/>
            <a:ext cx="6558235" cy="5106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38226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42A4FB-BEF8-48D2-9180-12EF5809D6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9461" y="120329"/>
            <a:ext cx="9603275" cy="1049235"/>
          </a:xfrm>
        </p:spPr>
        <p:txBody>
          <a:bodyPr/>
          <a:lstStyle/>
          <a:p>
            <a:pPr algn="ctr"/>
            <a:r>
              <a:rPr lang="en-GB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1B7A73-DEEF-4B93-AE69-8541A01268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1610" y="720193"/>
            <a:ext cx="11927856" cy="568229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000"/>
          </a:p>
          <a:p>
            <a:pPr marL="0" indent="0">
              <a:buNone/>
            </a:pPr>
            <a:endParaRPr lang="en-US" sz="10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2308C1-2F17-4172-9708-3044F6FC49EA}"/>
              </a:ext>
            </a:extLst>
          </p:cNvPr>
          <p:cNvSpPr txBox="1"/>
          <p:nvPr/>
        </p:nvSpPr>
        <p:spPr>
          <a:xfrm>
            <a:off x="-57807" y="980090"/>
            <a:ext cx="13030200" cy="24745236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Arial"/>
                <a:cs typeface="Arial"/>
              </a:rPr>
              <a:t>Correll.R (2018</a:t>
            </a:r>
            <a:r>
              <a:rPr lang="en-US" i="1">
                <a:latin typeface="Arial"/>
                <a:cs typeface="Arial"/>
              </a:rPr>
              <a:t>) Very Well Health, difference between communicable and infectious diseases.</a:t>
            </a:r>
            <a:r>
              <a:rPr lang="en-US">
                <a:latin typeface="Arial"/>
                <a:cs typeface="Arial"/>
              </a:rPr>
              <a:t> Available at: https://www.verywellhealth.com/the-difference-between-communicable-and-infectious-diseases-4151985 [Accessed 21/02/19]​</a:t>
            </a:r>
          </a:p>
          <a:p>
            <a:endParaRPr lang="en-US">
              <a:latin typeface="Arial"/>
              <a:cs typeface="Arial"/>
            </a:endParaRPr>
          </a:p>
          <a:p>
            <a:r>
              <a:rPr lang="en-US">
                <a:latin typeface="Arial"/>
                <a:cs typeface="Arial"/>
              </a:rPr>
              <a:t>Harstock. A (2018) </a:t>
            </a:r>
            <a:r>
              <a:rPr lang="en-US" i="1">
                <a:latin typeface="Arial"/>
                <a:cs typeface="Arial"/>
              </a:rPr>
              <a:t>Study.com, Communicable &amp; Noncommunicable Diseases: Definition &amp; Examples.</a:t>
            </a:r>
            <a:r>
              <a:rPr lang="en-US">
                <a:latin typeface="Arial"/>
                <a:cs typeface="Arial"/>
              </a:rPr>
              <a:t> Available at: https://study.com/academy/lesson/communicable-noncommunicable-diseases-definition-examples.html [Accessed 22/02/19]​</a:t>
            </a:r>
            <a:endParaRPr lang="en-US"/>
          </a:p>
          <a:p>
            <a:endParaRPr lang="en-US">
              <a:latin typeface="Arial"/>
              <a:cs typeface="Arial"/>
            </a:endParaRPr>
          </a:p>
          <a:p>
            <a:r>
              <a:rPr lang="en-US">
                <a:latin typeface="Arial"/>
                <a:cs typeface="Arial"/>
              </a:rPr>
              <a:t>Coordinated Student Health Services (2019)</a:t>
            </a:r>
            <a:r>
              <a:rPr lang="en-US" i="1">
                <a:latin typeface="Arial"/>
                <a:cs typeface="Arial"/>
              </a:rPr>
              <a:t> Communicable Diseases. </a:t>
            </a:r>
            <a:r>
              <a:rPr lang="en-US">
                <a:latin typeface="Arial"/>
                <a:cs typeface="Arial"/>
              </a:rPr>
              <a:t> Available at: http://www.browardhealthservices.com/communicable-diseases/communicable-disease-list/ [Accessed 22/02/19]​</a:t>
            </a:r>
            <a:endParaRPr lang="en-US"/>
          </a:p>
          <a:p>
            <a:endParaRPr lang="en-US">
              <a:latin typeface="Arial"/>
              <a:cs typeface="Arial"/>
            </a:endParaRPr>
          </a:p>
          <a:p>
            <a:r>
              <a:rPr lang="en-US">
                <a:latin typeface="Arial"/>
                <a:cs typeface="Arial"/>
              </a:rPr>
              <a:t>NHS (2018) </a:t>
            </a:r>
            <a:r>
              <a:rPr lang="en-US" i="1">
                <a:latin typeface="Arial"/>
                <a:cs typeface="Arial"/>
              </a:rPr>
              <a:t>Overview HIV and Aids</a:t>
            </a:r>
            <a:r>
              <a:rPr lang="en-US">
                <a:latin typeface="Arial"/>
                <a:cs typeface="Arial"/>
              </a:rPr>
              <a:t>. Available at: https://www.nhs.uk/conditions/hiv-and-aids/ [Accessed 10/02/19]​</a:t>
            </a:r>
            <a:endParaRPr lang="en-US"/>
          </a:p>
          <a:p>
            <a:endParaRPr lang="en-US">
              <a:latin typeface="Arial"/>
              <a:cs typeface="Arial"/>
            </a:endParaRPr>
          </a:p>
          <a:p>
            <a:r>
              <a:rPr lang="en-US">
                <a:latin typeface="Arial"/>
                <a:cs typeface="Arial"/>
              </a:rPr>
              <a:t>Avert (2019) </a:t>
            </a:r>
            <a:r>
              <a:rPr lang="en-US" i="1">
                <a:latin typeface="Arial"/>
                <a:cs typeface="Arial"/>
              </a:rPr>
              <a:t>Is there a cure for HIV and Aids?</a:t>
            </a:r>
            <a:r>
              <a:rPr lang="en-US">
                <a:latin typeface="Arial"/>
                <a:cs typeface="Arial"/>
              </a:rPr>
              <a:t> Available at: https://www.avert.org/about-hiv-aids/cure [Accessed 10/02/19]​</a:t>
            </a:r>
            <a:endParaRPr lang="en-US"/>
          </a:p>
          <a:p>
            <a:endParaRPr lang="en-US">
              <a:latin typeface="Arial"/>
              <a:cs typeface="Arial"/>
            </a:endParaRPr>
          </a:p>
          <a:p>
            <a:r>
              <a:rPr lang="en-US">
                <a:latin typeface="Arial"/>
                <a:cs typeface="Arial"/>
              </a:rPr>
              <a:t>Mayo Clinc (2018) </a:t>
            </a:r>
            <a:r>
              <a:rPr lang="en-US" i="1">
                <a:latin typeface="Arial"/>
                <a:cs typeface="Arial"/>
              </a:rPr>
              <a:t>HIV/AIDS.</a:t>
            </a:r>
            <a:r>
              <a:rPr lang="en-US">
                <a:latin typeface="Arial"/>
                <a:cs typeface="Arial"/>
              </a:rPr>
              <a:t> Available at:  https://www.mayoclinic.org/diseases-conditions/hiv-aids/symptoms-causes/syc-20373524 [Accessed 22/02/19]​</a:t>
            </a:r>
            <a:endParaRPr lang="en-US"/>
          </a:p>
          <a:p>
            <a:endParaRPr lang="en-US">
              <a:latin typeface="Arial"/>
              <a:cs typeface="Arial"/>
            </a:endParaRPr>
          </a:p>
          <a:p>
            <a:r>
              <a:rPr lang="en-US">
                <a:latin typeface="Arial"/>
                <a:cs typeface="Arial"/>
              </a:rPr>
              <a:t>HIV.gov (2017) </a:t>
            </a:r>
            <a:r>
              <a:rPr lang="en-US" i="1">
                <a:latin typeface="Arial"/>
                <a:cs typeface="Arial"/>
              </a:rPr>
              <a:t>Symptoms of HIV</a:t>
            </a:r>
            <a:r>
              <a:rPr lang="en-US">
                <a:latin typeface="Arial"/>
                <a:cs typeface="Arial"/>
              </a:rPr>
              <a:t>. Available at: https://www.hiv.gov/hiv-basics/overview/about-hiv-and-aids/symptoms-of-hiv [Accessed 22/02/19]​</a:t>
            </a:r>
            <a:endParaRPr lang="en-US"/>
          </a:p>
          <a:p>
            <a:endParaRPr lang="en-US">
              <a:latin typeface="Arial"/>
              <a:cs typeface="Arial"/>
            </a:endParaRPr>
          </a:p>
          <a:p>
            <a:r>
              <a:rPr lang="en-US">
                <a:latin typeface="Arial"/>
                <a:cs typeface="Arial"/>
              </a:rPr>
              <a:t>Aids Info (2019) </a:t>
            </a:r>
            <a:r>
              <a:rPr lang="en-US" i="1">
                <a:latin typeface="Arial"/>
                <a:cs typeface="Arial"/>
              </a:rPr>
              <a:t>HIV Overview. </a:t>
            </a:r>
            <a:r>
              <a:rPr lang="en-US">
                <a:latin typeface="Arial"/>
                <a:cs typeface="Arial"/>
              </a:rPr>
              <a:t>Available at: https://aidsinfo.nih.gov/understanding-hiv-aids/fact-sheets/19/46/the-stages-of-hiv-infection [Accessed 26/02/19]​</a:t>
            </a:r>
            <a:endParaRPr lang="en-US"/>
          </a:p>
          <a:p>
            <a:endParaRPr lang="en-US">
              <a:latin typeface="Arial"/>
              <a:cs typeface="Arial"/>
            </a:endParaRPr>
          </a:p>
          <a:p>
            <a:r>
              <a:rPr lang="en-US">
                <a:latin typeface="Arial"/>
                <a:cs typeface="Arial"/>
              </a:rPr>
              <a:t>Felman. A (2018) </a:t>
            </a:r>
            <a:r>
              <a:rPr lang="en-US" i="1">
                <a:latin typeface="Arial"/>
                <a:cs typeface="Arial"/>
              </a:rPr>
              <a:t>Medical News Today , Explaining HIV and Aids</a:t>
            </a:r>
            <a:r>
              <a:rPr lang="en-US">
                <a:latin typeface="Arial"/>
                <a:cs typeface="Arial"/>
              </a:rPr>
              <a:t>.  Available at: https://www.medicalnewstoday.com/articles/17131.php [Accessed 26/02/19]​</a:t>
            </a:r>
            <a:endParaRPr lang="en-US"/>
          </a:p>
          <a:p>
            <a:endParaRPr lang="en-US">
              <a:latin typeface="Arial"/>
              <a:cs typeface="Arial"/>
            </a:endParaRPr>
          </a:p>
          <a:p>
            <a:r>
              <a:rPr lang="en-US">
                <a:latin typeface="Arial"/>
                <a:cs typeface="Arial"/>
              </a:rPr>
              <a:t>Hivcover (2018)</a:t>
            </a:r>
            <a:r>
              <a:rPr lang="en-US" i="1">
                <a:latin typeface="Arial"/>
                <a:cs typeface="Arial"/>
              </a:rPr>
              <a:t>HIV Positive Mouth Sores .</a:t>
            </a:r>
            <a:r>
              <a:rPr lang="en-US">
                <a:latin typeface="Arial"/>
                <a:cs typeface="Arial"/>
              </a:rPr>
              <a:t>Available at: https://hivcover.co.za/hiv-virus/hiv-positive-mouth-sores/ [Accessed 26/02/19]​</a:t>
            </a:r>
            <a:endParaRPr lang="en-US"/>
          </a:p>
          <a:p>
            <a:endParaRPr lang="en-US">
              <a:latin typeface="Arial"/>
              <a:cs typeface="Arial"/>
            </a:endParaRPr>
          </a:p>
          <a:p>
            <a:r>
              <a:rPr lang="en-US">
                <a:latin typeface="Arial"/>
                <a:cs typeface="Arial"/>
              </a:rPr>
              <a:t>VA.gov (2018) </a:t>
            </a:r>
            <a:r>
              <a:rPr lang="en-US" i="1">
                <a:latin typeface="Arial"/>
                <a:cs typeface="Arial"/>
              </a:rPr>
              <a:t>HIV/AIDS. </a:t>
            </a:r>
            <a:r>
              <a:rPr lang="en-US">
                <a:latin typeface="Arial"/>
                <a:cs typeface="Arial"/>
              </a:rPr>
              <a:t>Available at: https://www.hiv.va.gov/provider/image-library/oral.asp?post=1&amp;slide=120 [Accessed 26/01/19]​</a:t>
            </a:r>
            <a:endParaRPr lang="en-US"/>
          </a:p>
          <a:p>
            <a:endParaRPr lang="en-US">
              <a:latin typeface="Arial"/>
              <a:cs typeface="Arial"/>
            </a:endParaRPr>
          </a:p>
          <a:p>
            <a:r>
              <a:rPr lang="en-US">
                <a:latin typeface="Arial"/>
                <a:cs typeface="Arial"/>
              </a:rPr>
              <a:t>NHS (2018</a:t>
            </a:r>
            <a:r>
              <a:rPr lang="en-US" i="1">
                <a:latin typeface="Arial"/>
                <a:cs typeface="Arial"/>
              </a:rPr>
              <a:t>) HIV and AIDS treatment</a:t>
            </a:r>
            <a:r>
              <a:rPr lang="en-US">
                <a:latin typeface="Arial"/>
                <a:cs typeface="Arial"/>
              </a:rPr>
              <a:t>. Available at: https://www.nhs.uk/conditions/hiv-and-aids/treatment/ [Accessed 11/03/19]​</a:t>
            </a:r>
            <a:endParaRPr lang="en-US"/>
          </a:p>
          <a:p>
            <a:endParaRPr lang="en-US">
              <a:latin typeface="Arial"/>
              <a:cs typeface="Arial"/>
            </a:endParaRPr>
          </a:p>
          <a:p>
            <a:r>
              <a:rPr lang="en-US">
                <a:latin typeface="Arial"/>
                <a:cs typeface="Arial"/>
              </a:rPr>
              <a:t>Terrence Higgins Trust (2017) </a:t>
            </a:r>
            <a:r>
              <a:rPr lang="en-US" i="1">
                <a:latin typeface="Arial"/>
                <a:cs typeface="Arial"/>
              </a:rPr>
              <a:t>How HIV Treatment work</a:t>
            </a:r>
            <a:r>
              <a:rPr lang="en-US">
                <a:latin typeface="Arial"/>
                <a:cs typeface="Arial"/>
              </a:rPr>
              <a:t>s. Available at: https://www.tht.org.uk/hiv-and-sexual-health/living-well-hiv/hiv-treatment/how-hiv-treatment-works [Accessed 12/03/19]​</a:t>
            </a:r>
            <a:endParaRPr lang="en-US"/>
          </a:p>
          <a:p>
            <a:endParaRPr lang="en-US">
              <a:latin typeface="Arial"/>
              <a:cs typeface="Arial"/>
            </a:endParaRPr>
          </a:p>
          <a:p>
            <a:r>
              <a:rPr lang="en-US">
                <a:latin typeface="Arial"/>
                <a:cs typeface="Arial"/>
              </a:rPr>
              <a:t>Aids.Info (2019</a:t>
            </a:r>
            <a:r>
              <a:rPr lang="en-US" i="1">
                <a:latin typeface="Arial"/>
                <a:cs typeface="Arial"/>
              </a:rPr>
              <a:t>) HIV Treatment</a:t>
            </a:r>
            <a:r>
              <a:rPr lang="en-US">
                <a:latin typeface="Arial"/>
                <a:cs typeface="Arial"/>
              </a:rPr>
              <a:t>. Available at: https://aidsinfo.nih.gov/understanding-hiv-aids/fact-sheets/21/51/hiv-treatment--the-basics [Accessed 12/03/19]​</a:t>
            </a:r>
            <a:endParaRPr lang="en-US"/>
          </a:p>
          <a:p>
            <a:endParaRPr lang="en-US">
              <a:latin typeface="Arial"/>
              <a:cs typeface="Arial"/>
            </a:endParaRPr>
          </a:p>
          <a:p>
            <a:r>
              <a:rPr lang="en-US">
                <a:latin typeface="Arial"/>
                <a:cs typeface="Arial"/>
              </a:rPr>
              <a:t>Brown, M.D, Gina.M (2018) </a:t>
            </a:r>
            <a:r>
              <a:rPr lang="en-US" i="1">
                <a:latin typeface="Arial"/>
                <a:cs typeface="Arial"/>
              </a:rPr>
              <a:t>Women’s Health , HIV prevention.</a:t>
            </a:r>
            <a:r>
              <a:rPr lang="en-US">
                <a:latin typeface="Arial"/>
                <a:cs typeface="Arial"/>
              </a:rPr>
              <a:t> Available at: ttps://www.womenshealth.gov/hiv-and-aids/hiv-prevention [Accessed 01/03/19]​</a:t>
            </a:r>
            <a:endParaRPr lang="en-US"/>
          </a:p>
          <a:p>
            <a:endParaRPr lang="en-US">
              <a:latin typeface="Arial"/>
              <a:cs typeface="Arial"/>
            </a:endParaRPr>
          </a:p>
          <a:p>
            <a:r>
              <a:rPr lang="en-US">
                <a:latin typeface="Arial"/>
                <a:cs typeface="Arial"/>
              </a:rPr>
              <a:t>CDC (2019)</a:t>
            </a:r>
            <a:r>
              <a:rPr lang="en-US" i="1">
                <a:latin typeface="Arial"/>
                <a:cs typeface="Arial"/>
              </a:rPr>
              <a:t>HIV/AIDS</a:t>
            </a:r>
            <a:r>
              <a:rPr lang="en-US">
                <a:latin typeface="Arial"/>
                <a:cs typeface="Arial"/>
              </a:rPr>
              <a:t>. Available at: https://www.cdc.gov/hiv/basics/prevention.html [Accessed 01/03/19]​</a:t>
            </a:r>
            <a:endParaRPr lang="en-US"/>
          </a:p>
          <a:p>
            <a:r>
              <a:rPr lang="en-US">
                <a:latin typeface="Arial"/>
                <a:cs typeface="Arial"/>
              </a:rPr>
              <a:t>Harker.R (2010) </a:t>
            </a:r>
            <a:r>
              <a:rPr lang="en-US" i="1">
                <a:latin typeface="Arial"/>
                <a:cs typeface="Arial"/>
              </a:rPr>
              <a:t>HIV and Aids Statistics.</a:t>
            </a:r>
            <a:r>
              <a:rPr lang="en-US">
                <a:latin typeface="Arial"/>
                <a:cs typeface="Arial"/>
              </a:rPr>
              <a:t> Library House of Commons. Available at:</a:t>
            </a:r>
            <a:r>
              <a:rPr lang="en-US" i="1">
                <a:latin typeface="Arial"/>
                <a:cs typeface="Arial"/>
              </a:rPr>
              <a:t> http://www.nhshistory.net/aidsdata.pdf [Accessed 14/03/19]</a:t>
            </a:r>
          </a:p>
          <a:p>
            <a:endParaRPr lang="en-US" i="1">
              <a:latin typeface="Arial"/>
              <a:cs typeface="Arial"/>
            </a:endParaRPr>
          </a:p>
          <a:p>
            <a:r>
              <a:rPr lang="en-US">
                <a:latin typeface="Arial"/>
                <a:cs typeface="Arial"/>
              </a:rPr>
              <a:t>I-Base (2019)</a:t>
            </a:r>
            <a:r>
              <a:rPr lang="en-US" i="1">
                <a:latin typeface="Arial"/>
                <a:cs typeface="Arial"/>
              </a:rPr>
              <a:t>HIV diagnoses in UK drop for third year: among all ages, risk groups, and ethnicities and across most UK regions</a:t>
            </a:r>
          </a:p>
          <a:p>
            <a:r>
              <a:rPr lang="en-US">
                <a:latin typeface="Arial"/>
                <a:cs typeface="Arial"/>
              </a:rPr>
              <a:t> Avaialbe at: http://i-base.info/htb/34962. [Accessed 14/03/19]</a:t>
            </a:r>
            <a:endParaRPr lang="en-US" i="1">
              <a:latin typeface="Arial"/>
              <a:cs typeface="Arial"/>
            </a:endParaRPr>
          </a:p>
          <a:p>
            <a:endParaRPr lang="en-US">
              <a:latin typeface="Arial"/>
              <a:cs typeface="Arial"/>
            </a:endParaRPr>
          </a:p>
          <a:p>
            <a:r>
              <a:rPr lang="en-US">
                <a:latin typeface="Arial"/>
                <a:cs typeface="Arial"/>
              </a:rPr>
              <a:t>Public Health England (2018) </a:t>
            </a:r>
            <a:r>
              <a:rPr lang="en-US" i="1">
                <a:latin typeface="Arial"/>
                <a:cs typeface="Arial"/>
              </a:rPr>
              <a:t>“Trends in new HIV diagnoses and people receiving HIV-related care in the United Kingdom: data to the end of December 2017</a:t>
            </a:r>
            <a:r>
              <a:rPr lang="en-US">
                <a:latin typeface="Arial"/>
                <a:cs typeface="Arial"/>
              </a:rPr>
              <a:t>”. Protecting and Improving the nations Health. 12(32). Pp2-5</a:t>
            </a:r>
            <a:endParaRPr lang="en-US"/>
          </a:p>
          <a:p>
            <a:r>
              <a:rPr lang="en-US">
                <a:latin typeface="Arial"/>
                <a:cs typeface="Arial"/>
              </a:rPr>
              <a:t>​ </a:t>
            </a:r>
          </a:p>
          <a:p>
            <a:r>
              <a:rPr lang="en-US">
                <a:latin typeface="Arial"/>
                <a:cs typeface="Arial"/>
              </a:rPr>
              <a:t>Communicable Disease Surveillance Centre (2016) “HIV and STI trends in Wales” Public Health Wales. Available at: URL https://www2.nphs.wales.nhs.uk/CommunitySurveillanceDocs.nsf/3dc04669c9e1eaa880257062003b246b/a27a8a473cd46a6a80257fe800531be4/$FILE/HIV%20and%20STI%20trends%20in%20Wales%20Report%202016_2014data_v1.pdf [Accessed 01/03/19]​</a:t>
            </a:r>
            <a:endParaRPr lang="en-US"/>
          </a:p>
          <a:p>
            <a:endParaRPr lang="en-US">
              <a:latin typeface="Arial"/>
              <a:cs typeface="Arial"/>
            </a:endParaRPr>
          </a:p>
          <a:p>
            <a:r>
              <a:rPr lang="en-US">
                <a:latin typeface="Arial"/>
                <a:cs typeface="Arial"/>
              </a:rPr>
              <a:t>Dulin. D (2016) </a:t>
            </a:r>
            <a:r>
              <a:rPr lang="en-US" i="1">
                <a:latin typeface="Arial"/>
                <a:cs typeface="Arial"/>
              </a:rPr>
              <a:t>BBC New , HIV diagnosis reaches 15-year-high in Wale</a:t>
            </a:r>
            <a:r>
              <a:rPr lang="en-US">
                <a:latin typeface="Arial"/>
                <a:cs typeface="Arial"/>
              </a:rPr>
              <a:t>s. Available at: https://www.bbc.co.uk/news/uk-wales-36989495 {Accessed 01/03/19]​</a:t>
            </a:r>
          </a:p>
          <a:p>
            <a:endParaRPr lang="en-US">
              <a:latin typeface="Arial"/>
              <a:cs typeface="Arial"/>
            </a:endParaRPr>
          </a:p>
          <a:p>
            <a:r>
              <a:rPr lang="en-US">
                <a:latin typeface="Arial"/>
                <a:cs typeface="Arial"/>
              </a:rPr>
              <a:t>Griffiths.L (2012) </a:t>
            </a:r>
            <a:r>
              <a:rPr lang="en-US" i="1">
                <a:latin typeface="Arial"/>
                <a:cs typeface="Arial"/>
              </a:rPr>
              <a:t>Welsh Government, Written Statement - HIV /AIDS rates, prevention and treatment services in Wales</a:t>
            </a:r>
            <a:r>
              <a:rPr lang="en-US">
                <a:latin typeface="Arial"/>
                <a:cs typeface="Arial"/>
              </a:rPr>
              <a:t>. Available at: https://gov.wales/about/cabinet/cabinetstatements/previous-administration/2012/hivaids/?lang=en [Accessed 04/03/19]​</a:t>
            </a:r>
            <a:endParaRPr lang="en-US"/>
          </a:p>
          <a:p>
            <a:endParaRPr lang="en-US">
              <a:latin typeface="Arial"/>
              <a:cs typeface="Arial"/>
            </a:endParaRPr>
          </a:p>
          <a:p>
            <a:r>
              <a:rPr lang="en-US">
                <a:latin typeface="Arial"/>
                <a:cs typeface="Arial"/>
              </a:rPr>
              <a:t>Communicable Disease Surveillance Centre (2009) </a:t>
            </a:r>
            <a:r>
              <a:rPr lang="en-US" i="1">
                <a:latin typeface="Arial"/>
                <a:cs typeface="Arial"/>
              </a:rPr>
              <a:t>HIV and STI trends in Wales.</a:t>
            </a:r>
            <a:r>
              <a:rPr lang="en-US">
                <a:latin typeface="Arial"/>
                <a:cs typeface="Arial"/>
              </a:rPr>
              <a:t> National Health Public Service for Wales. pp1-42.</a:t>
            </a:r>
            <a:endParaRPr lang="en-US"/>
          </a:p>
          <a:p>
            <a:endParaRPr lang="en-US">
              <a:latin typeface="Arial"/>
              <a:cs typeface="Arial"/>
            </a:endParaRPr>
          </a:p>
          <a:p>
            <a:r>
              <a:rPr lang="en-US">
                <a:latin typeface="Arial"/>
                <a:cs typeface="Arial"/>
              </a:rPr>
              <a:t>Welsh Government (2007) </a:t>
            </a:r>
            <a:r>
              <a:rPr lang="en-US" i="1">
                <a:latin typeface="Arial"/>
                <a:cs typeface="Arial"/>
              </a:rPr>
              <a:t>Stats Wales</a:t>
            </a:r>
            <a:r>
              <a:rPr lang="en-US">
                <a:latin typeface="Arial"/>
                <a:cs typeface="Arial"/>
              </a:rPr>
              <a:t>. Available at: https://statswales.gov.wales/Catalogue/Population-and-Migration/Population/Estimates/Local-Authority/populationestimates-by-localauthority-age [Accessed 08/03/19] ​</a:t>
            </a:r>
            <a:endParaRPr lang="en-US"/>
          </a:p>
          <a:p>
            <a:r>
              <a:rPr lang="en-US">
                <a:latin typeface="Arial"/>
                <a:cs typeface="Arial"/>
              </a:rPr>
              <a:t>Welsh Government (2019) </a:t>
            </a:r>
            <a:r>
              <a:rPr lang="en-US" i="1">
                <a:latin typeface="Arial"/>
                <a:cs typeface="Arial"/>
              </a:rPr>
              <a:t>Sexual Orientation</a:t>
            </a:r>
            <a:r>
              <a:rPr lang="en-US">
                <a:latin typeface="Arial"/>
                <a:cs typeface="Arial"/>
              </a:rPr>
              <a:t>. Available at:  https://gov.wales/statistics-and-research/sexual-orientation/?lang=en [Accessed 08/03/2019] ​</a:t>
            </a:r>
          </a:p>
          <a:p>
            <a:endParaRPr lang="en-US">
              <a:latin typeface="Arial"/>
              <a:cs typeface="Arial"/>
            </a:endParaRPr>
          </a:p>
          <a:p>
            <a:r>
              <a:rPr lang="en-US">
                <a:latin typeface="Arial"/>
                <a:cs typeface="Arial"/>
              </a:rPr>
              <a:t>BBC News (2017) </a:t>
            </a:r>
            <a:r>
              <a:rPr lang="en-US" i="1">
                <a:latin typeface="Arial"/>
                <a:cs typeface="Arial"/>
              </a:rPr>
              <a:t>Gay rights 50 years on</a:t>
            </a:r>
            <a:r>
              <a:rPr lang="en-US">
                <a:latin typeface="Arial"/>
                <a:cs typeface="Arial"/>
              </a:rPr>
              <a:t>. Available at: https://www.bbc.co.uk/news/uk-40743946 [Accessed 08/03/19] ​</a:t>
            </a:r>
            <a:endParaRPr lang="en-US"/>
          </a:p>
          <a:p>
            <a:endParaRPr lang="en-US">
              <a:latin typeface="Arial"/>
              <a:cs typeface="Arial"/>
            </a:endParaRPr>
          </a:p>
          <a:p>
            <a:r>
              <a:rPr lang="en-US">
                <a:latin typeface="Arial"/>
                <a:cs typeface="Arial"/>
              </a:rPr>
              <a:t>HIV.gov (2018) </a:t>
            </a:r>
            <a:r>
              <a:rPr lang="en-US" i="1">
                <a:latin typeface="Arial"/>
                <a:cs typeface="Arial"/>
              </a:rPr>
              <a:t>Mental Health and HIV</a:t>
            </a:r>
            <a:r>
              <a:rPr lang="en-US">
                <a:latin typeface="Arial"/>
                <a:cs typeface="Arial"/>
              </a:rPr>
              <a:t>. Available at: https://www.hiv.gov/hiv-basics/staying-in-hiv-care/other-related-health-issues/mental-health [Accessed 11/03/19] ​</a:t>
            </a:r>
            <a:endParaRPr lang="en-US"/>
          </a:p>
          <a:p>
            <a:r>
              <a:rPr lang="en-US">
                <a:latin typeface="Arial"/>
                <a:cs typeface="Arial"/>
              </a:rPr>
              <a:t>AidsMap(2017) </a:t>
            </a:r>
            <a:r>
              <a:rPr lang="en-US" i="1">
                <a:latin typeface="Arial"/>
                <a:cs typeface="Arial"/>
              </a:rPr>
              <a:t>News.</a:t>
            </a:r>
            <a:r>
              <a:rPr lang="en-US">
                <a:latin typeface="Arial"/>
                <a:cs typeface="Arial"/>
              </a:rPr>
              <a:t> Available at: http://www.aidsmap.com/S [Accessed 11/03/19]</a:t>
            </a:r>
          </a:p>
          <a:p>
            <a:endParaRPr lang="en-US">
              <a:latin typeface="Arial"/>
              <a:cs typeface="Arial"/>
            </a:endParaRPr>
          </a:p>
          <a:p>
            <a:r>
              <a:rPr lang="en-US">
                <a:latin typeface="Arial"/>
                <a:cs typeface="Arial"/>
              </a:rPr>
              <a:t>Gien.L, Laryea.M (1993) “The Impact of HIV-Positive Diagnosis on the Individual, Part 1: Stigma, Rejection, and Loneliness</a:t>
            </a:r>
            <a:r>
              <a:rPr lang="en-US" i="1">
                <a:latin typeface="Arial"/>
                <a:cs typeface="Arial"/>
              </a:rPr>
              <a:t>” Clinical Nursing Research</a:t>
            </a:r>
            <a:r>
              <a:rPr lang="en-US">
                <a:latin typeface="Arial"/>
                <a:cs typeface="Arial"/>
              </a:rPr>
              <a:t> .2(3)pp 245-263</a:t>
            </a:r>
          </a:p>
          <a:p>
            <a:endParaRPr lang="en-US">
              <a:latin typeface="Arial"/>
              <a:cs typeface="Arial"/>
            </a:endParaRPr>
          </a:p>
          <a:p>
            <a:r>
              <a:rPr lang="en-US">
                <a:latin typeface="Arial"/>
                <a:cs typeface="Arial"/>
              </a:rPr>
              <a:t>Carter.M (2015) </a:t>
            </a:r>
            <a:r>
              <a:rPr lang="en-US" i="1">
                <a:latin typeface="Arial"/>
                <a:cs typeface="Arial"/>
              </a:rPr>
              <a:t>Aids.Map, High lifetime costs of treating HIV show importance of investigating and prevention. </a:t>
            </a:r>
            <a:r>
              <a:rPr lang="en-US">
                <a:latin typeface="Arial"/>
                <a:cs typeface="Arial"/>
              </a:rPr>
              <a:t>Available at: http://www.aidsmap.com/High-lifetime-costs-of-treating-HIV-show-importance-of-investing-in-prevention/page/2971210/ [Accessed 12/03/19]</a:t>
            </a:r>
          </a:p>
          <a:p>
            <a:endParaRPr lang="en-US">
              <a:latin typeface="Arial"/>
              <a:cs typeface="Arial"/>
            </a:endParaRPr>
          </a:p>
          <a:p>
            <a:r>
              <a:rPr lang="en-US">
                <a:latin typeface="Arial"/>
                <a:cs typeface="Arial"/>
              </a:rPr>
              <a:t>Welsh Assembly Government (2009) ‘Providing with the needs of people with HIV/Aids in Wales’ </a:t>
            </a:r>
            <a:r>
              <a:rPr lang="en-US" i="1">
                <a:latin typeface="Arial"/>
                <a:cs typeface="Arial"/>
              </a:rPr>
              <a:t>NHS Wales. Pg13. </a:t>
            </a:r>
            <a:r>
              <a:rPr lang="en-US">
                <a:latin typeface="Arial"/>
                <a:cs typeface="Arial"/>
              </a:rPr>
              <a:t>Available at: https://www.uwtsd.ac.uk/media/uwtsd-website/content-assets/documents/library-and-learning-resources/infoskills/harvard-eng.PDF [Accessed 12/03/19]</a:t>
            </a:r>
          </a:p>
        </p:txBody>
      </p:sp>
    </p:spTree>
    <p:extLst>
      <p:ext uri="{BB962C8B-B14F-4D97-AF65-F5344CB8AC3E}">
        <p14:creationId xmlns:p14="http://schemas.microsoft.com/office/powerpoint/2010/main" val="3779792947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CDCE0"/>
      </a:lt2>
      <a:accent1>
        <a:srgbClr val="415588"/>
      </a:accent1>
      <a:accent2>
        <a:srgbClr val="4294B6"/>
      </a:accent2>
      <a:accent3>
        <a:srgbClr val="087D7C"/>
      </a:accent3>
      <a:accent4>
        <a:srgbClr val="2CB663"/>
      </a:accent4>
      <a:accent5>
        <a:srgbClr val="DF8822"/>
      </a:accent5>
      <a:accent6>
        <a:srgbClr val="BC410A"/>
      </a:accent6>
      <a:hlink>
        <a:srgbClr val="5977C4"/>
      </a:hlink>
      <a:folHlink>
        <a:srgbClr val="A1A9BF"/>
      </a:folHlink>
    </a:clrScheme>
    <a:fontScheme name="Gallery">
      <a:majorFont>
        <a:latin typeface="Century Gothic" panose="020B0502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  <a:lumMod val="108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E050AC27-895F-4B90-991D-A6818FC89AB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Application>Microsoft Office PowerPoint</Application>
  <PresentationFormat>Widescreen</PresentationFormat>
  <Slides>16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Gallery</vt:lpstr>
      <vt:lpstr>PowerPoint Presentation</vt:lpstr>
      <vt:lpstr>What is a communicable Disease? </vt:lpstr>
      <vt:lpstr>What is HIV?</vt:lpstr>
      <vt:lpstr>Three Stages of HIV</vt:lpstr>
      <vt:lpstr>PowerPoint Presentation</vt:lpstr>
      <vt:lpstr>Treatments</vt:lpstr>
      <vt:lpstr>Prevention</vt:lpstr>
      <vt:lpstr>I-Base (2018)</vt:lpstr>
      <vt:lpstr>PowerPoint Presentation</vt:lpstr>
      <vt:lpstr>PowerPoint Presentation</vt:lpstr>
      <vt:lpstr>PowerPoint Presentation</vt:lpstr>
      <vt:lpstr>HIV and Mental Health</vt:lpstr>
      <vt:lpstr> HIV and health and social care.</vt:lpstr>
      <vt:lpstr>PowerPoint Presentation</vt:lpstr>
      <vt:lpstr>PowerPoint Presentation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Katie Snelling</dc:creator>
  <cp:revision>2</cp:revision>
  <dcterms:created xsi:type="dcterms:W3CDTF">2019-02-10T13:25:09Z</dcterms:created>
  <dcterms:modified xsi:type="dcterms:W3CDTF">2019-03-14T22:22:41Z</dcterms:modified>
</cp:coreProperties>
</file>