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8" r:id="rId1"/>
  </p:sldMasterIdLst>
  <p:notesMasterIdLst>
    <p:notesMasterId r:id="rId3"/>
  </p:notesMasterIdLst>
  <p:handoutMasterIdLst>
    <p:handoutMasterId r:id="rId4"/>
  </p:handoutMasterIdLst>
  <p:sldIdLst>
    <p:sldId id="292" r:id="rId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6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BF7FD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32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76" d="100"/>
          <a:sy n="76" d="100"/>
        </p:scale>
        <p:origin x="-2214" y="-108"/>
      </p:cViewPr>
      <p:guideLst>
        <p:guide orient="horz" pos="3126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B6EE9D-6F5D-4E44-ADC2-D1A54C09CF9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9734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F5B395-B7EE-4254-AE22-99E42A100177}" type="datetimeFigureOut">
              <a:rPr lang="en-US" smtClean="0"/>
              <a:pPr/>
              <a:t>5/16/2021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8A679E-FE92-45E1-9DD4-C69DF52271E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114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3335" y="802299"/>
            <a:ext cx="6477805" cy="2541431"/>
          </a:xfrm>
        </p:spPr>
        <p:txBody>
          <a:bodyPr bIns="0" anchor="b">
            <a:normAutofit/>
          </a:bodyPr>
          <a:lstStyle>
            <a:lvl1pPr algn="l">
              <a:defRPr sz="49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13335" y="3531205"/>
            <a:ext cx="6477804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35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5/16/2021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12376" y="329308"/>
            <a:ext cx="3730436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8249" y="798973"/>
            <a:ext cx="608264" cy="503578"/>
          </a:xfrm>
        </p:spPr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813335" y="3528542"/>
            <a:ext cx="647780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765053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5/16/2021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3626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0679" y="1756130"/>
            <a:ext cx="6482366" cy="1887950"/>
          </a:xfrm>
        </p:spPr>
        <p:txBody>
          <a:bodyPr anchor="b">
            <a:normAutofit/>
          </a:bodyPr>
          <a:lstStyle>
            <a:lvl1pPr algn="l"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0679" y="3806196"/>
            <a:ext cx="6472835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5/16/2021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90679" y="3804985"/>
            <a:ext cx="647283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70576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6913" y="804890"/>
            <a:ext cx="7204226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5498" y="2010879"/>
            <a:ext cx="3483864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10328" y="2017343"/>
            <a:ext cx="3483864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5/16/2021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38498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5394" y="804164"/>
            <a:ext cx="7205746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5393" y="2019550"/>
            <a:ext cx="348386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5393" y="2824270"/>
            <a:ext cx="3483864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9272" y="2023004"/>
            <a:ext cx="348386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9272" y="2821491"/>
            <a:ext cx="3483864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5/16/2021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3515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5/16/2021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7833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5/16/2021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04516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3504" y="798973"/>
            <a:ext cx="2454824" cy="2247117"/>
          </a:xfrm>
        </p:spPr>
        <p:txBody>
          <a:bodyPr anchor="b">
            <a:normAutofit/>
          </a:bodyPr>
          <a:lstStyle>
            <a:lvl1pPr algn="l">
              <a:defRPr sz="1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2785" y="798974"/>
            <a:ext cx="4509353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3504" y="3205492"/>
            <a:ext cx="2456260" cy="2248181"/>
          </a:xfrm>
        </p:spPr>
        <p:txBody>
          <a:bodyPr/>
          <a:lstStyle>
            <a:lvl1pPr marL="0" indent="0" algn="l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5/16/2021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086210" y="3205491"/>
            <a:ext cx="245211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600504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5608041" y="482171"/>
            <a:ext cx="3055900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405" y="1129513"/>
            <a:ext cx="4149246" cy="1830584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3292" y="1122543"/>
            <a:ext cx="209337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7747" y="3145992"/>
            <a:ext cx="4143303" cy="2003742"/>
          </a:xfrm>
        </p:spPr>
        <p:txBody>
          <a:bodyPr>
            <a:normAutofit/>
          </a:bodyPr>
          <a:lstStyle>
            <a:lvl1pPr marL="0" indent="0" algn="l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85537" y="5469857"/>
            <a:ext cx="4145513" cy="320123"/>
          </a:xfrm>
        </p:spPr>
        <p:txBody>
          <a:bodyPr/>
          <a:lstStyle>
            <a:lvl1pPr algn="l">
              <a:defRPr/>
            </a:lvl1pPr>
          </a:lstStyle>
          <a:p>
            <a:fld id="{35023B69-D3F8-420B-A403-58F92CB9B2E2}" type="datetimeFigureOut">
              <a:rPr lang="en-US" smtClean="0"/>
              <a:pPr/>
              <a:t>5/16/2021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85537" y="318641"/>
            <a:ext cx="4155753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085537" y="3143605"/>
            <a:ext cx="414551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8048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5/16/2021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4156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79333" y="798974"/>
            <a:ext cx="121180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83504" y="798974"/>
            <a:ext cx="5871623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5/16/2021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7079333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83897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7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88685" y="804520"/>
            <a:ext cx="7202456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8685" y="2015733"/>
            <a:ext cx="7202456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65604" y="330370"/>
            <a:ext cx="26255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023B69-D3F8-420B-A403-58F92CB9B2E2}" type="datetimeFigureOut">
              <a:rPr lang="en-US" smtClean="0"/>
              <a:pPr/>
              <a:t>5/16/2021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684" y="329308"/>
            <a:ext cx="4454127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0046" y="798973"/>
            <a:ext cx="608264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100">
                <a:solidFill>
                  <a:schemeClr val="accent1"/>
                </a:solidFill>
              </a:defRPr>
            </a:lvl1pPr>
          </a:lstStyle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8789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4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5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0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8D3CA-43A1-44A5-B0C5-7B667DE7D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Activity 2- QUESTIONS </a:t>
            </a:r>
            <a:r>
              <a:rPr lang="en-GB"/>
              <a:t>for Tutorial</a:t>
            </a:r>
            <a:endParaRPr lang="en-GB" dirty="0"/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49FB0317-D82C-4C45-9605-53C61849AB6F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endParaRPr lang="en-GB" altLang="en-US" dirty="0"/>
          </a:p>
          <a:p>
            <a:pPr lvl="1"/>
            <a:r>
              <a:rPr lang="en-GB" altLang="en-US" dirty="0"/>
              <a:t>1:</a:t>
            </a:r>
            <a:r>
              <a:rPr lang="en-GB" altLang="en-US" sz="1400" dirty="0"/>
              <a:t> From the  evidence we have viewed on TV  or read in the newspapers/online  provide examples of how  Central  or Welsh government has  engaged with Lewin’s 3 step change process.</a:t>
            </a:r>
            <a:r>
              <a:rPr lang="en-GB" sz="1400" dirty="0"/>
              <a:t> Outline what would be involved in each stage to:</a:t>
            </a:r>
          </a:p>
          <a:p>
            <a:pPr lvl="2"/>
            <a:r>
              <a:rPr lang="en-GB" sz="1400" dirty="0"/>
              <a:t>Unfreeze current behaviour</a:t>
            </a:r>
          </a:p>
          <a:p>
            <a:pPr lvl="2"/>
            <a:r>
              <a:rPr lang="en-GB" sz="1400" dirty="0"/>
              <a:t>Change behaviour</a:t>
            </a:r>
          </a:p>
          <a:p>
            <a:pPr lvl="2"/>
            <a:r>
              <a:rPr lang="en-GB" sz="1400" dirty="0"/>
              <a:t>Refreeze new behaviour</a:t>
            </a:r>
            <a:endParaRPr lang="en-GB" altLang="en-US" sz="1400" dirty="0"/>
          </a:p>
          <a:p>
            <a:endParaRPr lang="en-GB" altLang="en-US" dirty="0"/>
          </a:p>
          <a:p>
            <a:r>
              <a:rPr lang="en-GB" altLang="en-US" dirty="0"/>
              <a:t>2:  Provide examples of how they used the Kotter model to bring about change. 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budgeting ihm</Template>
  <TotalTime>954</TotalTime>
  <Words>73</Words>
  <Application>Microsoft Office PowerPoint</Application>
  <PresentationFormat>On-screen Show (4:3)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Gill Sans MT</vt:lpstr>
      <vt:lpstr>Gallery</vt:lpstr>
      <vt:lpstr>Activity 2- QUESTIONS for Tutorial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Management of Change</dc:title>
  <dc:creator>And Everyone else xD</dc:creator>
  <cp:lastModifiedBy>Maria Heffernan</cp:lastModifiedBy>
  <cp:revision>111</cp:revision>
  <cp:lastPrinted>2017-02-23T10:47:49Z</cp:lastPrinted>
  <dcterms:created xsi:type="dcterms:W3CDTF">2009-10-31T21:49:07Z</dcterms:created>
  <dcterms:modified xsi:type="dcterms:W3CDTF">2021-05-16T13:54:12Z</dcterms:modified>
</cp:coreProperties>
</file>