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66" r:id="rId4"/>
    <p:sldId id="264" r:id="rId5"/>
    <p:sldId id="269" r:id="rId6"/>
    <p:sldId id="274" r:id="rId7"/>
    <p:sldId id="275" r:id="rId8"/>
    <p:sldId id="276" r:id="rId9"/>
    <p:sldId id="277" r:id="rId10"/>
    <p:sldId id="270" r:id="rId11"/>
    <p:sldId id="260" r:id="rId12"/>
    <p:sldId id="258" r:id="rId13"/>
    <p:sldId id="271" r:id="rId14"/>
    <p:sldId id="273" r:id="rId15"/>
    <p:sldId id="259" r:id="rId16"/>
    <p:sldId id="268" r:id="rId17"/>
    <p:sldId id="279" r:id="rId18"/>
    <p:sldId id="28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A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6" autoAdjust="0"/>
    <p:restoredTop sz="86420" autoAdjust="0"/>
  </p:normalViewPr>
  <p:slideViewPr>
    <p:cSldViewPr snapToGrid="0">
      <p:cViewPr varScale="1">
        <p:scale>
          <a:sx n="80" d="100"/>
          <a:sy n="80" d="100"/>
        </p:scale>
        <p:origin x="77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CD4E83-5893-4654-A4DB-0AD3F438C448}" type="datetimeFigureOut">
              <a:rPr lang="en-GB" smtClean="0"/>
              <a:t>09/05/2019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7F046-0C8D-461D-BC16-F13A0EF28DBA}" type="slidenum">
              <a:rPr lang="en-GB" smtClean="0"/>
              <a:t>‹#›</a:t>
            </a:fld>
            <a:endParaRPr lang="en-GB"/>
          </a:p>
        </p:txBody>
      </p:sp>
    </p:spTree>
    <p:extLst>
      <p:ext uri="{BB962C8B-B14F-4D97-AF65-F5344CB8AC3E}">
        <p14:creationId xmlns:p14="http://schemas.microsoft.com/office/powerpoint/2010/main" val="105348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a:t>
            </a:r>
            <a:r>
              <a:rPr lang="en-GB" baseline="0" dirty="0"/>
              <a:t> intends to partake in carrying out external research from online </a:t>
            </a:r>
            <a:r>
              <a:rPr lang="en-GB" baseline="0" dirty="0" smtClean="0"/>
              <a:t>databases </a:t>
            </a:r>
            <a:r>
              <a:rPr lang="en-GB" baseline="0" dirty="0"/>
              <a:t>such as the IEEE </a:t>
            </a:r>
            <a:r>
              <a:rPr lang="en-GB" baseline="0" dirty="0" err="1"/>
              <a:t>Xplore</a:t>
            </a:r>
            <a:r>
              <a:rPr lang="en-GB" baseline="0" dirty="0"/>
              <a:t>, Academic Literature and Online Journal Papers.</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4</a:t>
            </a:fld>
            <a:endParaRPr lang="en-GB"/>
          </a:p>
        </p:txBody>
      </p:sp>
    </p:spTree>
    <p:extLst>
      <p:ext uri="{BB962C8B-B14F-4D97-AF65-F5344CB8AC3E}">
        <p14:creationId xmlns:p14="http://schemas.microsoft.com/office/powerpoint/2010/main" val="3357104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author of this paper wanted to introduce a smart approach to penetration testing in which utilises the same the concept as traditional penetration testing. In this case the differentiating factor is that the author uses a Raspberry Pi device which utilises the components of a traditional computer such as CPU, graphics card, RAM and USB ports, which allows the user to carry out multiple task which a traditional computer may do in terms of vulnerability testing.</a:t>
            </a:r>
          </a:p>
          <a:p>
            <a:endParaRPr lang="en-GB" baseline="0" dirty="0"/>
          </a:p>
          <a:p>
            <a:endParaRPr lang="en-GB" baseline="0" dirty="0"/>
          </a:p>
          <a:p>
            <a:r>
              <a:rPr lang="en-GB" baseline="0" dirty="0"/>
              <a:t>So the focus of this paper is to discover a smart approach to penetration testing as apposed to a traditional method. An experiment conducted twice to analyse the difference between the RP and PC in the applications of IBM </a:t>
            </a:r>
            <a:r>
              <a:rPr lang="en-GB" baseline="0" dirty="0" err="1"/>
              <a:t>AppScan</a:t>
            </a:r>
            <a:r>
              <a:rPr lang="en-GB" baseline="0" dirty="0"/>
              <a:t>, Nessus and </a:t>
            </a:r>
            <a:r>
              <a:rPr lang="en-GB" baseline="0" dirty="0" err="1"/>
              <a:t>Nmap</a:t>
            </a:r>
            <a:r>
              <a:rPr lang="en-GB" baseline="0" dirty="0"/>
              <a:t> utility. These application were installed on both devices.</a:t>
            </a:r>
          </a:p>
        </p:txBody>
      </p:sp>
      <p:sp>
        <p:nvSpPr>
          <p:cNvPr id="4" name="Slide Number Placeholder 3"/>
          <p:cNvSpPr>
            <a:spLocks noGrp="1"/>
          </p:cNvSpPr>
          <p:nvPr>
            <p:ph type="sldNum" sz="quarter" idx="10"/>
          </p:nvPr>
        </p:nvSpPr>
        <p:spPr/>
        <p:txBody>
          <a:bodyPr/>
          <a:lstStyle/>
          <a:p>
            <a:fld id="{71C7F046-0C8D-461D-BC16-F13A0EF28DBA}" type="slidenum">
              <a:rPr lang="en-GB" smtClean="0"/>
              <a:t>5</a:t>
            </a:fld>
            <a:endParaRPr lang="en-GB"/>
          </a:p>
        </p:txBody>
      </p:sp>
    </p:spTree>
    <p:extLst>
      <p:ext uri="{BB962C8B-B14F-4D97-AF65-F5344CB8AC3E}">
        <p14:creationId xmlns:p14="http://schemas.microsoft.com/office/powerpoint/2010/main" val="2193944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IBM </a:t>
            </a:r>
            <a:r>
              <a:rPr lang="en-US" dirty="0" err="1"/>
              <a:t>AppScan</a:t>
            </a:r>
            <a:r>
              <a:rPr lang="en-US" dirty="0"/>
              <a:t> - </a:t>
            </a:r>
            <a:r>
              <a:rPr lang="en-GB" sz="1200" b="0" i="0" u="none" strike="noStrike" kern="1200" dirty="0">
                <a:solidFill>
                  <a:schemeClr val="tx1"/>
                </a:solidFill>
                <a:effectLst/>
                <a:latin typeface="+mn-lt"/>
                <a:ea typeface="+mn-ea"/>
                <a:cs typeface="+mn-cs"/>
              </a:rPr>
              <a:t> it is a application security testing and monitoring tool to discover potential vulnerabilities so you remediate them. It contains the ability to learn the behaviour of an application.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we can see, the results illustrate the same results with the portable pen test and traditional</a:t>
            </a:r>
            <a:endParaRPr lang="en-US" dirty="0"/>
          </a:p>
        </p:txBody>
      </p:sp>
      <p:sp>
        <p:nvSpPr>
          <p:cNvPr id="4" name="Slide Number Placeholder 3"/>
          <p:cNvSpPr>
            <a:spLocks noGrp="1"/>
          </p:cNvSpPr>
          <p:nvPr>
            <p:ph type="sldNum" sz="quarter" idx="5"/>
          </p:nvPr>
        </p:nvSpPr>
        <p:spPr/>
        <p:txBody>
          <a:bodyPr/>
          <a:lstStyle/>
          <a:p>
            <a:fld id="{71C7F046-0C8D-461D-BC16-F13A0EF28DBA}" type="slidenum">
              <a:rPr lang="en-GB" smtClean="0"/>
              <a:t>7</a:t>
            </a:fld>
            <a:endParaRPr lang="en-GB"/>
          </a:p>
        </p:txBody>
      </p:sp>
    </p:spTree>
    <p:extLst>
      <p:ext uri="{BB962C8B-B14F-4D97-AF65-F5344CB8AC3E}">
        <p14:creationId xmlns:p14="http://schemas.microsoft.com/office/powerpoint/2010/main" val="1546618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Nessuss</a:t>
            </a:r>
            <a:r>
              <a:rPr lang="en-US" dirty="0"/>
              <a:t> – it is a proprietary vulnerability scanner which discovers potential exploits within a system. An active scans can discover various weaknesses such remote access, misconfigurations, password checks, denial of service attacks etc.</a:t>
            </a:r>
          </a:p>
        </p:txBody>
      </p:sp>
      <p:sp>
        <p:nvSpPr>
          <p:cNvPr id="4" name="Slide Number Placeholder 3"/>
          <p:cNvSpPr>
            <a:spLocks noGrp="1"/>
          </p:cNvSpPr>
          <p:nvPr>
            <p:ph type="sldNum" sz="quarter" idx="5"/>
          </p:nvPr>
        </p:nvSpPr>
        <p:spPr/>
        <p:txBody>
          <a:bodyPr/>
          <a:lstStyle/>
          <a:p>
            <a:fld id="{71C7F046-0C8D-461D-BC16-F13A0EF28DBA}" type="slidenum">
              <a:rPr lang="en-GB" smtClean="0"/>
              <a:t>8</a:t>
            </a:fld>
            <a:endParaRPr lang="en-GB"/>
          </a:p>
        </p:txBody>
      </p:sp>
    </p:spTree>
    <p:extLst>
      <p:ext uri="{BB962C8B-B14F-4D97-AF65-F5344CB8AC3E}">
        <p14:creationId xmlns:p14="http://schemas.microsoft.com/office/powerpoint/2010/main" val="77243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Nmap – is a vulnerability scanning and network discovery. Network administrators use Nmap to identify what devices are running on their systems, discovering hosts that are available and the services they offer, finding open ports and detecting security risks.</a:t>
            </a:r>
            <a:endParaRPr lang="en-GB" dirty="0"/>
          </a:p>
          <a:p>
            <a:endParaRPr lang="en-GB" dirty="0"/>
          </a:p>
          <a:p>
            <a:r>
              <a:rPr lang="en-GB" dirty="0"/>
              <a:t>In conclusion the author</a:t>
            </a:r>
            <a:r>
              <a:rPr lang="en-GB" baseline="0" dirty="0"/>
              <a:t> did discover that the portable penetration testing did prove to be effective and have advantages over traditional methods such as portability, price and operational power.</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9</a:t>
            </a:fld>
            <a:endParaRPr lang="en-GB"/>
          </a:p>
        </p:txBody>
      </p:sp>
    </p:spTree>
    <p:extLst>
      <p:ext uri="{BB962C8B-B14F-4D97-AF65-F5344CB8AC3E}">
        <p14:creationId xmlns:p14="http://schemas.microsoft.com/office/powerpoint/2010/main" val="205139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1C7F046-0C8D-461D-BC16-F13A0EF28DBA}" type="slidenum">
              <a:rPr lang="en-GB" smtClean="0"/>
              <a:t>10</a:t>
            </a:fld>
            <a:endParaRPr lang="en-GB"/>
          </a:p>
        </p:txBody>
      </p:sp>
    </p:spTree>
    <p:extLst>
      <p:ext uri="{BB962C8B-B14F-4D97-AF65-F5344CB8AC3E}">
        <p14:creationId xmlns:p14="http://schemas.microsoft.com/office/powerpoint/2010/main" val="1117414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author provides</a:t>
            </a:r>
            <a:r>
              <a:rPr lang="en-GB" baseline="0" dirty="0"/>
              <a:t> an illustration of the design model in which was created to display the process of Wi-Fi cracking.</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11</a:t>
            </a:fld>
            <a:endParaRPr lang="en-GB"/>
          </a:p>
        </p:txBody>
      </p:sp>
    </p:spTree>
    <p:extLst>
      <p:ext uri="{BB962C8B-B14F-4D97-AF65-F5344CB8AC3E}">
        <p14:creationId xmlns:p14="http://schemas.microsoft.com/office/powerpoint/2010/main" val="626558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12</a:t>
            </a:fld>
            <a:endParaRPr lang="en-GB"/>
          </a:p>
        </p:txBody>
      </p:sp>
    </p:spTree>
    <p:extLst>
      <p:ext uri="{BB962C8B-B14F-4D97-AF65-F5344CB8AC3E}">
        <p14:creationId xmlns:p14="http://schemas.microsoft.com/office/powerpoint/2010/main" val="2646768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a:t>
            </a:r>
            <a:r>
              <a:rPr lang="en-GB" baseline="0" dirty="0"/>
              <a:t> has the literature aspect of the project helped me? It demonstrates that I know the know the field in which I am researching about. It not only shows that you’ve read it but also you understand the different aspects of the field such as strengths and weaknesses and area of interests. What the important issues are and how they are relevant to my work. This has allowed me to map the field and position the research into context. </a:t>
            </a:r>
          </a:p>
          <a:p>
            <a:endParaRPr lang="en-GB" baseline="0" dirty="0"/>
          </a:p>
          <a:p>
            <a:r>
              <a:rPr lang="en-GB" baseline="0" dirty="0"/>
              <a:t>It also justifies the reasoning for my research and allows for a methodological focus.</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13</a:t>
            </a:fld>
            <a:endParaRPr lang="en-GB"/>
          </a:p>
        </p:txBody>
      </p:sp>
    </p:spTree>
    <p:extLst>
      <p:ext uri="{BB962C8B-B14F-4D97-AF65-F5344CB8AC3E}">
        <p14:creationId xmlns:p14="http://schemas.microsoft.com/office/powerpoint/2010/main" val="1922276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15</a:t>
            </a:fld>
            <a:endParaRPr lang="en-GB"/>
          </a:p>
        </p:txBody>
      </p:sp>
    </p:spTree>
    <p:extLst>
      <p:ext uri="{BB962C8B-B14F-4D97-AF65-F5344CB8AC3E}">
        <p14:creationId xmlns:p14="http://schemas.microsoft.com/office/powerpoint/2010/main" val="3270460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6508" y="1262901"/>
            <a:ext cx="2793559"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6" name="Text Placeholder 5"/>
          <p:cNvSpPr>
            <a:spLocks noGrp="1"/>
          </p:cNvSpPr>
          <p:nvPr>
            <p:ph type="body" sz="quarter" idx="11" hasCustomPrompt="1"/>
          </p:nvPr>
        </p:nvSpPr>
        <p:spPr>
          <a:xfrm>
            <a:off x="141550" y="1082897"/>
            <a:ext cx="2791354"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INTRODUCTION or ABSTRACT</a:t>
            </a:r>
            <a:endParaRPr lang="en-US" dirty="0"/>
          </a:p>
        </p:txBody>
      </p:sp>
      <p:sp>
        <p:nvSpPr>
          <p:cNvPr id="20" name="Text Placeholder 5"/>
          <p:cNvSpPr>
            <a:spLocks noGrp="1"/>
          </p:cNvSpPr>
          <p:nvPr>
            <p:ph type="body" sz="quarter" idx="20" hasCustomPrompt="1"/>
          </p:nvPr>
        </p:nvSpPr>
        <p:spPr>
          <a:xfrm>
            <a:off x="141549" y="2887848"/>
            <a:ext cx="2791795"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OBJECTIVES</a:t>
            </a:r>
            <a:endParaRPr lang="en-US" dirty="0"/>
          </a:p>
        </p:txBody>
      </p:sp>
      <p:sp>
        <p:nvSpPr>
          <p:cNvPr id="21" name="Text Placeholder 3"/>
          <p:cNvSpPr>
            <a:spLocks noGrp="1"/>
          </p:cNvSpPr>
          <p:nvPr>
            <p:ph type="body" sz="quarter" idx="21" hasCustomPrompt="1"/>
          </p:nvPr>
        </p:nvSpPr>
        <p:spPr>
          <a:xfrm>
            <a:off x="3183378" y="1262901"/>
            <a:ext cx="2791354"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2" name="Text Placeholder 5"/>
          <p:cNvSpPr>
            <a:spLocks noGrp="1"/>
          </p:cNvSpPr>
          <p:nvPr>
            <p:ph type="body" sz="quarter" idx="22" hasCustomPrompt="1"/>
          </p:nvPr>
        </p:nvSpPr>
        <p:spPr>
          <a:xfrm>
            <a:off x="3183378" y="1082897"/>
            <a:ext cx="2791354"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MATERIALS &amp; METHODS</a:t>
            </a:r>
            <a:endParaRPr lang="en-US" dirty="0"/>
          </a:p>
        </p:txBody>
      </p:sp>
      <p:sp>
        <p:nvSpPr>
          <p:cNvPr id="23" name="Text Placeholder 3"/>
          <p:cNvSpPr>
            <a:spLocks noGrp="1"/>
          </p:cNvSpPr>
          <p:nvPr>
            <p:ph type="body" sz="quarter" idx="23" hasCustomPrompt="1"/>
          </p:nvPr>
        </p:nvSpPr>
        <p:spPr>
          <a:xfrm>
            <a:off x="6218151" y="1262901"/>
            <a:ext cx="2791354"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4" name="Text Placeholder 5"/>
          <p:cNvSpPr>
            <a:spLocks noGrp="1"/>
          </p:cNvSpPr>
          <p:nvPr>
            <p:ph type="body" sz="quarter" idx="24" hasCustomPrompt="1"/>
          </p:nvPr>
        </p:nvSpPr>
        <p:spPr>
          <a:xfrm>
            <a:off x="6215946" y="1082897"/>
            <a:ext cx="2794000"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RESULTS</a:t>
            </a:r>
            <a:endParaRPr lang="en-US" dirty="0"/>
          </a:p>
        </p:txBody>
      </p:sp>
      <p:sp>
        <p:nvSpPr>
          <p:cNvPr id="25" name="Text Placeholder 5"/>
          <p:cNvSpPr>
            <a:spLocks noGrp="1"/>
          </p:cNvSpPr>
          <p:nvPr>
            <p:ph type="body" sz="quarter" idx="25" hasCustomPrompt="1"/>
          </p:nvPr>
        </p:nvSpPr>
        <p:spPr>
          <a:xfrm>
            <a:off x="9266262" y="1082897"/>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CONCLUSIONS</a:t>
            </a:r>
            <a:endParaRPr lang="en-US" dirty="0"/>
          </a:p>
        </p:txBody>
      </p:sp>
      <p:sp>
        <p:nvSpPr>
          <p:cNvPr id="26" name="Text Placeholder 3"/>
          <p:cNvSpPr>
            <a:spLocks noGrp="1"/>
          </p:cNvSpPr>
          <p:nvPr>
            <p:ph type="body" sz="quarter" idx="26" hasCustomPrompt="1"/>
          </p:nvPr>
        </p:nvSpPr>
        <p:spPr>
          <a:xfrm>
            <a:off x="9266262" y="1262901"/>
            <a:ext cx="2790838"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7" name="Text Placeholder 5"/>
          <p:cNvSpPr>
            <a:spLocks noGrp="1"/>
          </p:cNvSpPr>
          <p:nvPr>
            <p:ph type="body" sz="quarter" idx="27" hasCustomPrompt="1"/>
          </p:nvPr>
        </p:nvSpPr>
        <p:spPr>
          <a:xfrm>
            <a:off x="9266262" y="2900395"/>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REFERENCES</a:t>
            </a:r>
            <a:endParaRPr lang="en-US" dirty="0"/>
          </a:p>
        </p:txBody>
      </p:sp>
      <p:sp>
        <p:nvSpPr>
          <p:cNvPr id="28" name="Text Placeholder 3"/>
          <p:cNvSpPr>
            <a:spLocks noGrp="1"/>
          </p:cNvSpPr>
          <p:nvPr>
            <p:ph type="body" sz="quarter" idx="28" hasCustomPrompt="1"/>
          </p:nvPr>
        </p:nvSpPr>
        <p:spPr>
          <a:xfrm>
            <a:off x="9266261" y="3061427"/>
            <a:ext cx="2792236"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9" name="Text Placeholder 5"/>
          <p:cNvSpPr>
            <a:spLocks noGrp="1"/>
          </p:cNvSpPr>
          <p:nvPr>
            <p:ph type="body" sz="quarter" idx="29" hasCustomPrompt="1"/>
          </p:nvPr>
        </p:nvSpPr>
        <p:spPr>
          <a:xfrm>
            <a:off x="9266262" y="5276781"/>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ACKNOWLEDGEMENTS or  CONTACT</a:t>
            </a:r>
            <a:endParaRPr lang="en-US" dirty="0"/>
          </a:p>
        </p:txBody>
      </p:sp>
      <p:sp>
        <p:nvSpPr>
          <p:cNvPr id="30" name="Text Placeholder 3"/>
          <p:cNvSpPr>
            <a:spLocks noGrp="1"/>
          </p:cNvSpPr>
          <p:nvPr>
            <p:ph type="body" sz="quarter" idx="30" hasCustomPrompt="1"/>
          </p:nvPr>
        </p:nvSpPr>
        <p:spPr>
          <a:xfrm>
            <a:off x="9266261" y="5441019"/>
            <a:ext cx="2792236"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60" name="Text Placeholder 3"/>
          <p:cNvSpPr>
            <a:spLocks noGrp="1"/>
          </p:cNvSpPr>
          <p:nvPr>
            <p:ph type="body" sz="quarter" idx="96" hasCustomPrompt="1"/>
          </p:nvPr>
        </p:nvSpPr>
        <p:spPr>
          <a:xfrm>
            <a:off x="136508" y="3048958"/>
            <a:ext cx="2793559"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77" name="Text Placeholder 76"/>
          <p:cNvSpPr>
            <a:spLocks noGrp="1"/>
          </p:cNvSpPr>
          <p:nvPr>
            <p:ph type="body" sz="quarter" idx="150" hasCustomPrompt="1"/>
          </p:nvPr>
        </p:nvSpPr>
        <p:spPr>
          <a:xfrm>
            <a:off x="1647943" y="704989"/>
            <a:ext cx="8888602" cy="266700"/>
          </a:xfrm>
          <a:prstGeom prst="rect">
            <a:avLst/>
          </a:prstGeom>
        </p:spPr>
        <p:txBody>
          <a:bodyPr>
            <a:normAutofit/>
          </a:bodyPr>
          <a:lstStyle>
            <a:lvl1pPr marL="0" indent="0" algn="ctr">
              <a:buFontTx/>
              <a:buNone/>
              <a:defRPr sz="1250">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affiliations</a:t>
            </a:r>
            <a:endParaRPr lang="en-US" dirty="0"/>
          </a:p>
        </p:txBody>
      </p:sp>
      <p:sp>
        <p:nvSpPr>
          <p:cNvPr id="78" name="Text Placeholder 76"/>
          <p:cNvSpPr>
            <a:spLocks noGrp="1"/>
          </p:cNvSpPr>
          <p:nvPr>
            <p:ph type="body" sz="quarter" idx="151" hasCustomPrompt="1"/>
          </p:nvPr>
        </p:nvSpPr>
        <p:spPr>
          <a:xfrm>
            <a:off x="1647943" y="438289"/>
            <a:ext cx="8888602" cy="266700"/>
          </a:xfrm>
          <a:prstGeom prst="rect">
            <a:avLst/>
          </a:prstGeom>
        </p:spPr>
        <p:txBody>
          <a:bodyPr anchor="t" anchorCtr="1">
            <a:normAutofit/>
          </a:bodyPr>
          <a:lstStyle>
            <a:lvl1pPr marL="0" indent="0" algn="ctr">
              <a:buFontTx/>
              <a:buNone/>
              <a:defRPr sz="1834">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authors</a:t>
            </a:r>
            <a:endParaRPr lang="en-US" dirty="0"/>
          </a:p>
        </p:txBody>
      </p:sp>
      <p:sp>
        <p:nvSpPr>
          <p:cNvPr id="79" name="Text Placeholder 76"/>
          <p:cNvSpPr>
            <a:spLocks noGrp="1"/>
          </p:cNvSpPr>
          <p:nvPr>
            <p:ph type="body" sz="quarter" idx="153" hasCustomPrompt="1"/>
          </p:nvPr>
        </p:nvSpPr>
        <p:spPr>
          <a:xfrm>
            <a:off x="1647943" y="97044"/>
            <a:ext cx="8888602" cy="341244"/>
          </a:xfrm>
          <a:prstGeom prst="rect">
            <a:avLst/>
          </a:prstGeom>
        </p:spPr>
        <p:txBody>
          <a:bodyPr anchor="t" anchorCtr="1">
            <a:normAutofit/>
          </a:bodyPr>
          <a:lstStyle>
            <a:lvl1pPr marL="0" indent="0" algn="ctr">
              <a:buFontTx/>
              <a:buNone/>
              <a:defRPr sz="2396">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title</a:t>
            </a:r>
            <a:endParaRPr lang="en-US" dirty="0"/>
          </a:p>
        </p:txBody>
      </p:sp>
    </p:spTree>
    <p:extLst>
      <p:ext uri="{BB962C8B-B14F-4D97-AF65-F5344CB8AC3E}">
        <p14:creationId xmlns:p14="http://schemas.microsoft.com/office/powerpoint/2010/main" val="841261747"/>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5/9/2019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68" r:id="rId18"/>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mailto:rchowdhury.146446@student.uwtsd.ac.uk" TargetMode="Externa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1632864"/>
            <a:ext cx="8676222" cy="3200400"/>
          </a:xfrm>
        </p:spPr>
        <p:txBody>
          <a:bodyPr/>
          <a:lstStyle/>
          <a:p>
            <a:r>
              <a:rPr lang="en-GB" dirty="0"/>
              <a:t>Evaluation of Portable penetration testing Within a Communication System</a:t>
            </a:r>
          </a:p>
        </p:txBody>
      </p:sp>
      <p:sp>
        <p:nvSpPr>
          <p:cNvPr id="3" name="Subtitle 2"/>
          <p:cNvSpPr>
            <a:spLocks noGrp="1"/>
          </p:cNvSpPr>
          <p:nvPr>
            <p:ph type="subTitle" idx="1"/>
          </p:nvPr>
        </p:nvSpPr>
        <p:spPr>
          <a:xfrm>
            <a:off x="1751012" y="4931229"/>
            <a:ext cx="8676222" cy="1905000"/>
          </a:xfrm>
        </p:spPr>
        <p:txBody>
          <a:bodyPr/>
          <a:lstStyle/>
          <a:p>
            <a:r>
              <a:rPr lang="en-GB" dirty="0"/>
              <a:t>Rumen Chowdhury</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42653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&amp; Focus of the Project</a:t>
            </a:r>
          </a:p>
        </p:txBody>
      </p:sp>
      <p:sp>
        <p:nvSpPr>
          <p:cNvPr id="3" name="Content Placeholder 2"/>
          <p:cNvSpPr>
            <a:spLocks noGrp="1"/>
          </p:cNvSpPr>
          <p:nvPr>
            <p:ph idx="1"/>
          </p:nvPr>
        </p:nvSpPr>
        <p:spPr/>
        <p:txBody>
          <a:bodyPr/>
          <a:lstStyle/>
          <a:p>
            <a:r>
              <a:rPr lang="en-GB" dirty="0"/>
              <a:t>To conduct a portable penetration testing towards a university network and compare the results and analysis against traditional methods</a:t>
            </a:r>
          </a:p>
          <a:p>
            <a:endParaRPr lang="en-GB" dirty="0"/>
          </a:p>
          <a:p>
            <a:r>
              <a:rPr lang="en-GB" dirty="0"/>
              <a:t>Focus:</a:t>
            </a:r>
          </a:p>
          <a:p>
            <a:pPr marL="0" indent="0">
              <a:buNone/>
            </a:pPr>
            <a:r>
              <a:rPr lang="en-GB" dirty="0"/>
              <a:t>Cybersecurity Threats and Attacks</a:t>
            </a:r>
          </a:p>
          <a:p>
            <a:pPr marL="0" indent="0">
              <a:buNone/>
            </a:pPr>
            <a:r>
              <a:rPr lang="en-GB" dirty="0"/>
              <a:t>Vulnerabilities</a:t>
            </a:r>
          </a:p>
          <a:p>
            <a:pPr marL="0" indent="0">
              <a:buNone/>
            </a:pPr>
            <a:r>
              <a:rPr lang="en-GB" dirty="0" smtClean="0"/>
              <a:t>Preventions &amp; Solutions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5159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Review up-to-date technologies that provide any advantage to portable penetration testing</a:t>
            </a:r>
          </a:p>
          <a:p>
            <a:r>
              <a:rPr lang="en-GB" dirty="0"/>
              <a:t>Identify current security testing methods that support portable penetration testing</a:t>
            </a:r>
          </a:p>
          <a:p>
            <a:r>
              <a:rPr lang="en-GB" dirty="0"/>
              <a:t>Isolate portable penetration testing methods as well as traditional methods</a:t>
            </a:r>
          </a:p>
          <a:p>
            <a:r>
              <a:rPr lang="en-GB" dirty="0"/>
              <a:t>Identify possible differences with portable penetration testing and traditional methods</a:t>
            </a:r>
          </a:p>
          <a:p>
            <a:r>
              <a:rPr lang="en-GB" dirty="0"/>
              <a:t>Evaluate the differences between the testing methods performed</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25846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t>
            </a:r>
            <a:r>
              <a:rPr lang="en-GB" dirty="0" smtClean="0"/>
              <a:t>Methodology</a:t>
            </a:r>
            <a:endParaRPr lang="en-GB" dirty="0"/>
          </a:p>
        </p:txBody>
      </p:sp>
      <p:sp>
        <p:nvSpPr>
          <p:cNvPr id="3" name="Content Placeholder 2"/>
          <p:cNvSpPr>
            <a:spLocks noGrp="1"/>
          </p:cNvSpPr>
          <p:nvPr>
            <p:ph idx="1"/>
          </p:nvPr>
        </p:nvSpPr>
        <p:spPr>
          <a:xfrm>
            <a:off x="1141413" y="1840734"/>
            <a:ext cx="9905998" cy="3124201"/>
          </a:xfrm>
        </p:spPr>
        <p:txBody>
          <a:bodyPr/>
          <a:lstStyle/>
          <a:p>
            <a:r>
              <a:rPr lang="en-GB" u="sng" dirty="0"/>
              <a:t>Data Collection Methods:</a:t>
            </a:r>
          </a:p>
          <a:p>
            <a:r>
              <a:rPr lang="en-GB" dirty="0"/>
              <a:t>IEEE Xplore Digital </a:t>
            </a:r>
            <a:r>
              <a:rPr lang="en-GB" dirty="0" smtClean="0"/>
              <a:t>Library, Science Direct, Online Library</a:t>
            </a:r>
            <a:endParaRPr lang="en-GB" dirty="0"/>
          </a:p>
          <a:p>
            <a:r>
              <a:rPr lang="en-GB" dirty="0"/>
              <a:t>Academic Literature</a:t>
            </a:r>
          </a:p>
          <a:p>
            <a:r>
              <a:rPr lang="en-GB" dirty="0"/>
              <a:t>Online Journal Papers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0710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Related Work</a:t>
            </a:r>
          </a:p>
        </p:txBody>
      </p:sp>
      <p:sp>
        <p:nvSpPr>
          <p:cNvPr id="3" name="Content Placeholder 2"/>
          <p:cNvSpPr>
            <a:spLocks noGrp="1"/>
          </p:cNvSpPr>
          <p:nvPr>
            <p:ph idx="1"/>
          </p:nvPr>
        </p:nvSpPr>
        <p:spPr/>
        <p:txBody>
          <a:bodyPr/>
          <a:lstStyle/>
          <a:p>
            <a:r>
              <a:rPr lang="en-GB" i="1" dirty="0"/>
              <a:t>Evaluation of portable penetration testing on smart cities applications using Raspberry Pi iii [1]</a:t>
            </a:r>
          </a:p>
          <a:p>
            <a:endParaRPr lang="en-GB" i="1" dirty="0"/>
          </a:p>
          <a:p>
            <a:r>
              <a:rPr lang="en-GB" i="1" dirty="0"/>
              <a:t>Aim and focus – Smart Approach</a:t>
            </a:r>
          </a:p>
          <a:p>
            <a:r>
              <a:rPr lang="en-GB" i="1" dirty="0"/>
              <a:t>Reason behind the research – Alternatives to security testing</a:t>
            </a:r>
          </a:p>
          <a:p>
            <a:r>
              <a:rPr lang="en-GB" i="1" dirty="0"/>
              <a:t>Conclusion – Smart Approach proved reliable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57562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6"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0976" y="803561"/>
            <a:ext cx="5826638" cy="5461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54440" y="2893102"/>
            <a:ext cx="4075155" cy="923330"/>
          </a:xfrm>
          <a:prstGeom prst="rect">
            <a:avLst/>
          </a:prstGeom>
          <a:noFill/>
        </p:spPr>
        <p:txBody>
          <a:bodyPr wrap="none" rtlCol="0">
            <a:spAutoFit/>
          </a:bodyPr>
          <a:lstStyle/>
          <a:p>
            <a:r>
              <a:rPr lang="en-GB" dirty="0"/>
              <a:t>Author provides a little comparison</a:t>
            </a:r>
          </a:p>
          <a:p>
            <a:r>
              <a:rPr lang="en-GB" dirty="0"/>
              <a:t>between the two devices in terms</a:t>
            </a:r>
          </a:p>
          <a:p>
            <a:r>
              <a:rPr lang="en-GB" dirty="0"/>
              <a:t>of penetration testing</a:t>
            </a:r>
          </a:p>
        </p:txBody>
      </p:sp>
    </p:spTree>
    <p:extLst>
      <p:ext uri="{BB962C8B-B14F-4D97-AF65-F5344CB8AC3E}">
        <p14:creationId xmlns:p14="http://schemas.microsoft.com/office/powerpoint/2010/main" val="185053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05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9713" y="2838303"/>
            <a:ext cx="6273241" cy="1764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18383" y="3520286"/>
            <a:ext cx="4352474" cy="400110"/>
          </a:xfrm>
          <a:prstGeom prst="rect">
            <a:avLst/>
          </a:prstGeom>
          <a:noFill/>
        </p:spPr>
        <p:txBody>
          <a:bodyPr wrap="none" rtlCol="0">
            <a:spAutoFit/>
          </a:bodyPr>
          <a:lstStyle/>
          <a:p>
            <a:r>
              <a:rPr lang="en-GB" sz="2000" dirty="0"/>
              <a:t>Results of the IBM </a:t>
            </a:r>
            <a:r>
              <a:rPr lang="en-GB" sz="2000" dirty="0" err="1"/>
              <a:t>AppScan</a:t>
            </a:r>
            <a:r>
              <a:rPr lang="en-GB" sz="2000" dirty="0"/>
              <a:t> results</a:t>
            </a:r>
          </a:p>
        </p:txBody>
      </p:sp>
    </p:spTree>
    <p:extLst>
      <p:ext uri="{BB962C8B-B14F-4D97-AF65-F5344CB8AC3E}">
        <p14:creationId xmlns:p14="http://schemas.microsoft.com/office/powerpoint/2010/main" val="1059914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074"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6007" y="2386255"/>
            <a:ext cx="9751647" cy="337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784922" y="1524155"/>
            <a:ext cx="2933816" cy="461665"/>
          </a:xfrm>
          <a:prstGeom prst="rect">
            <a:avLst/>
          </a:prstGeom>
          <a:noFill/>
        </p:spPr>
        <p:txBody>
          <a:bodyPr wrap="none" rtlCol="0">
            <a:spAutoFit/>
          </a:bodyPr>
          <a:lstStyle/>
          <a:p>
            <a:r>
              <a:rPr lang="en-GB" sz="2400" dirty="0"/>
              <a:t>Nessus scan results</a:t>
            </a:r>
          </a:p>
        </p:txBody>
      </p:sp>
    </p:spTree>
    <p:extLst>
      <p:ext uri="{BB962C8B-B14F-4D97-AF65-F5344CB8AC3E}">
        <p14:creationId xmlns:p14="http://schemas.microsoft.com/office/powerpoint/2010/main" val="124187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4098"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9407" y="2543850"/>
            <a:ext cx="7781513" cy="1808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74361" y="3229895"/>
            <a:ext cx="2217274" cy="369332"/>
          </a:xfrm>
          <a:prstGeom prst="rect">
            <a:avLst/>
          </a:prstGeom>
          <a:noFill/>
        </p:spPr>
        <p:txBody>
          <a:bodyPr wrap="none" rtlCol="0">
            <a:spAutoFit/>
          </a:bodyPr>
          <a:lstStyle/>
          <a:p>
            <a:r>
              <a:rPr lang="en-GB" dirty="0" err="1"/>
              <a:t>Nmap</a:t>
            </a:r>
            <a:r>
              <a:rPr lang="en-GB" dirty="0"/>
              <a:t> scan results</a:t>
            </a:r>
          </a:p>
        </p:txBody>
      </p:sp>
    </p:spTree>
    <p:extLst>
      <p:ext uri="{BB962C8B-B14F-4D97-AF65-F5344CB8AC3E}">
        <p14:creationId xmlns:p14="http://schemas.microsoft.com/office/powerpoint/2010/main" val="12180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Related Works Cont.</a:t>
            </a:r>
          </a:p>
        </p:txBody>
      </p:sp>
      <p:sp>
        <p:nvSpPr>
          <p:cNvPr id="3" name="Content Placeholder 2"/>
          <p:cNvSpPr>
            <a:spLocks noGrp="1"/>
          </p:cNvSpPr>
          <p:nvPr>
            <p:ph idx="1"/>
          </p:nvPr>
        </p:nvSpPr>
        <p:spPr/>
        <p:txBody>
          <a:bodyPr/>
          <a:lstStyle/>
          <a:p>
            <a:r>
              <a:rPr lang="en-GB" i="1" dirty="0">
                <a:effectLst/>
              </a:rPr>
              <a:t>Portable Toolkit for Penetration Testing and Firewall Configuration[2]</a:t>
            </a:r>
          </a:p>
          <a:p>
            <a:endParaRPr lang="en-GB" i="1" dirty="0">
              <a:effectLst/>
            </a:endParaRPr>
          </a:p>
          <a:p>
            <a:r>
              <a:rPr lang="en-GB" i="1" dirty="0">
                <a:effectLst/>
              </a:rPr>
              <a:t>Aim &amp; </a:t>
            </a:r>
            <a:r>
              <a:rPr lang="en-GB" i="1" dirty="0" smtClean="0">
                <a:effectLst/>
              </a:rPr>
              <a:t>focus – Portable approach to penetration testing</a:t>
            </a:r>
            <a:endParaRPr lang="en-GB" i="1" dirty="0">
              <a:effectLst/>
            </a:endParaRPr>
          </a:p>
          <a:p>
            <a:r>
              <a:rPr lang="en-GB" i="1" dirty="0">
                <a:effectLst/>
              </a:rPr>
              <a:t>Reason behind the research</a:t>
            </a:r>
          </a:p>
          <a:p>
            <a:r>
              <a:rPr lang="en-GB" i="1" dirty="0">
                <a:effectLst/>
              </a:rPr>
              <a:t>Conclusion</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87324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64192"/>
            <a:ext cx="9905998" cy="1905000"/>
          </a:xfrm>
        </p:spPr>
        <p:txBody>
          <a:bodyPr/>
          <a:lstStyle/>
          <a:p>
            <a:r>
              <a:rPr lang="en-GB" dirty="0" smtClean="0"/>
              <a:t>Resources</a:t>
            </a:r>
            <a:endParaRPr lang="en-GB" dirty="0"/>
          </a:p>
        </p:txBody>
      </p:sp>
      <p:sp>
        <p:nvSpPr>
          <p:cNvPr id="3" name="TextBox 2"/>
          <p:cNvSpPr txBox="1"/>
          <p:nvPr/>
        </p:nvSpPr>
        <p:spPr>
          <a:xfrm>
            <a:off x="203961" y="2421193"/>
            <a:ext cx="12123832" cy="2862322"/>
          </a:xfrm>
          <a:prstGeom prst="rect">
            <a:avLst/>
          </a:prstGeom>
          <a:noFill/>
        </p:spPr>
        <p:txBody>
          <a:bodyPr wrap="none" rtlCol="0">
            <a:spAutoFit/>
          </a:bodyPr>
          <a:lstStyle/>
          <a:p>
            <a:pPr marL="171450" indent="-171450">
              <a:buFont typeface="Arial" panose="020B0604020202020204" pitchFamily="34" charset="0"/>
              <a:buChar char="•"/>
            </a:pPr>
            <a:r>
              <a:rPr lang="en-US" sz="2000" dirty="0"/>
              <a:t>A specialized operating system is required to conduct the portable penetration testing, </a:t>
            </a:r>
            <a:endParaRPr lang="en-US" sz="2000" dirty="0" smtClean="0"/>
          </a:p>
          <a:p>
            <a:r>
              <a:rPr lang="en-US" sz="2000" dirty="0" smtClean="0"/>
              <a:t>this </a:t>
            </a:r>
            <a:r>
              <a:rPr lang="en-US" sz="2000" dirty="0"/>
              <a:t>distribution being Kali Linux</a:t>
            </a:r>
          </a:p>
          <a:p>
            <a:pPr marL="171450" indent="-171450">
              <a:buFont typeface="Arial" panose="020B0604020202020204" pitchFamily="34" charset="0"/>
              <a:buChar char="•"/>
            </a:pPr>
            <a:r>
              <a:rPr lang="en-US" sz="2000" dirty="0" smtClean="0"/>
              <a:t>A portable device to create this alternative method, this being the Raspberry Pi</a:t>
            </a:r>
          </a:p>
          <a:p>
            <a:pPr marL="171450" indent="-171450">
              <a:buFont typeface="Arial" panose="020B0604020202020204" pitchFamily="34" charset="0"/>
              <a:buChar char="•"/>
            </a:pPr>
            <a:r>
              <a:rPr lang="en-US" sz="2000" dirty="0" smtClean="0"/>
              <a:t>A list of the variation of specialized software tools to further utilize within the penetration testing,</a:t>
            </a:r>
          </a:p>
          <a:p>
            <a:r>
              <a:rPr lang="en-US" sz="2000" dirty="0" smtClean="0"/>
              <a:t>some examples include </a:t>
            </a:r>
            <a:r>
              <a:rPr lang="en-US" sz="2000" dirty="0" err="1" smtClean="0"/>
              <a:t>Nmap</a:t>
            </a:r>
            <a:r>
              <a:rPr lang="en-US" sz="2000" dirty="0" smtClean="0"/>
              <a:t>, </a:t>
            </a:r>
            <a:r>
              <a:rPr lang="en-US" sz="2000" dirty="0" err="1" smtClean="0"/>
              <a:t>Metaspolit</a:t>
            </a:r>
            <a:r>
              <a:rPr lang="en-US" sz="2000" dirty="0" smtClean="0"/>
              <a:t>, </a:t>
            </a:r>
            <a:r>
              <a:rPr lang="en-US" sz="2000" dirty="0" err="1" smtClean="0"/>
              <a:t>Nessuss</a:t>
            </a:r>
            <a:r>
              <a:rPr lang="en-US" sz="2000" dirty="0" smtClean="0"/>
              <a:t>, </a:t>
            </a:r>
            <a:r>
              <a:rPr lang="en-US" sz="2000" dirty="0" err="1" smtClean="0"/>
              <a:t>BeEF</a:t>
            </a:r>
            <a:r>
              <a:rPr lang="en-US" sz="2000" dirty="0" smtClean="0"/>
              <a:t> </a:t>
            </a:r>
            <a:r>
              <a:rPr lang="en-US" sz="2000" dirty="0" err="1" smtClean="0"/>
              <a:t>etc</a:t>
            </a:r>
            <a:endParaRPr lang="en-US" sz="2000" dirty="0" smtClean="0"/>
          </a:p>
          <a:p>
            <a:pPr marL="171450" indent="-171450">
              <a:buFont typeface="Arial" panose="020B0604020202020204" pitchFamily="34" charset="0"/>
              <a:buChar char="•"/>
            </a:pPr>
            <a:r>
              <a:rPr lang="en-US" sz="2000" dirty="0" smtClean="0"/>
              <a:t>The </a:t>
            </a:r>
            <a:r>
              <a:rPr lang="en-US" sz="2000" dirty="0"/>
              <a:t>equipment required to build the Raspberry Pi, this being the device itself, batter pack</a:t>
            </a:r>
            <a:r>
              <a:rPr lang="en-US" sz="2000" dirty="0" smtClean="0"/>
              <a:t>,</a:t>
            </a:r>
          </a:p>
          <a:p>
            <a:r>
              <a:rPr lang="en-US" sz="2000" dirty="0" smtClean="0"/>
              <a:t> </a:t>
            </a:r>
            <a:r>
              <a:rPr lang="en-US" sz="2000" dirty="0"/>
              <a:t>Wi-Fi card, SD card, a mini touch screen monitor, keyboard, desktop (Installation)</a:t>
            </a:r>
          </a:p>
          <a:p>
            <a:pPr marL="171450" indent="-171450">
              <a:buFont typeface="Arial" panose="020B0604020202020204" pitchFamily="34" charset="0"/>
              <a:buChar char="•"/>
            </a:pPr>
            <a:r>
              <a:rPr lang="en-US" sz="2000" dirty="0"/>
              <a:t>The correct procedure and plan to conduct the experiment after installation</a:t>
            </a:r>
          </a:p>
          <a:p>
            <a:endParaRPr lang="en-GB" sz="2000" u="sng"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10621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Approach</a:t>
            </a:r>
            <a:endParaRPr lang="en-GB" dirty="0"/>
          </a:p>
        </p:txBody>
      </p:sp>
      <p:sp>
        <p:nvSpPr>
          <p:cNvPr id="3" name="Content Placeholder 2"/>
          <p:cNvSpPr>
            <a:spLocks noGrp="1"/>
          </p:cNvSpPr>
          <p:nvPr>
            <p:ph idx="1"/>
          </p:nvPr>
        </p:nvSpPr>
        <p:spPr/>
        <p:txBody>
          <a:bodyPr/>
          <a:lstStyle/>
          <a:p>
            <a:r>
              <a:rPr lang="en-GB" dirty="0" smtClean="0"/>
              <a:t>Initial stage involves researching the methods of building the Raspberry Pi</a:t>
            </a:r>
            <a:endParaRPr lang="en-GB" dirty="0"/>
          </a:p>
          <a:p>
            <a:r>
              <a:rPr lang="en-GB" dirty="0" smtClean="0"/>
              <a:t>Next stage requires the tester to physically build the device using components</a:t>
            </a:r>
            <a:endParaRPr lang="en-GB" dirty="0"/>
          </a:p>
          <a:p>
            <a:r>
              <a:rPr lang="en-GB" dirty="0" smtClean="0"/>
              <a:t>Installation of the relevant software tools required for the testing onto device</a:t>
            </a:r>
            <a:endParaRPr lang="en-GB" dirty="0"/>
          </a:p>
          <a:p>
            <a:r>
              <a:rPr lang="en-GB" dirty="0" smtClean="0"/>
              <a:t>Set up of the device functions and properties such as Wi-Fi card and boot device</a:t>
            </a:r>
            <a:endParaRPr lang="en-GB" dirty="0"/>
          </a:p>
          <a:p>
            <a:r>
              <a:rPr lang="en-GB" dirty="0" smtClean="0"/>
              <a:t>After installation, the tester is ready to begin the intended experiments</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68519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fontScale="62500" lnSpcReduction="20000"/>
          </a:bodyPr>
          <a:lstStyle/>
          <a:p>
            <a:r>
              <a:rPr lang="en-US" sz="2600" dirty="0"/>
              <a:t>The final outcome will produce the results of the portable penetration testing analysis while considering the factors of benefits, implications, improvement. There will be a comparison between the results of the portable penetration against the traditional methods of penetration testing</a:t>
            </a:r>
            <a:r>
              <a:rPr lang="en-US" sz="2600" dirty="0" smtClean="0"/>
              <a:t>. </a:t>
            </a:r>
            <a:r>
              <a:rPr lang="en-US" sz="2600" dirty="0"/>
              <a:t>The author shall provide the documentation of the running scans and analyze this data accordingly, while also introducing the aspects of future work.</a:t>
            </a:r>
          </a:p>
          <a:p>
            <a:endParaRPr lang="en-US" dirty="0" smtClean="0"/>
          </a:p>
          <a:p>
            <a:endParaRPr lang="en-GB" dirty="0"/>
          </a:p>
          <a:p>
            <a:r>
              <a:rPr lang="en-GB" dirty="0"/>
              <a:t>Evaluate relevant literature</a:t>
            </a:r>
          </a:p>
          <a:p>
            <a:r>
              <a:rPr lang="en-GB" dirty="0"/>
              <a:t>Review various </a:t>
            </a:r>
            <a:r>
              <a:rPr lang="en-GB" dirty="0" smtClean="0"/>
              <a:t>methods of portable penetration testing</a:t>
            </a:r>
            <a:endParaRPr lang="en-GB" dirty="0"/>
          </a:p>
          <a:p>
            <a:r>
              <a:rPr lang="en-GB" dirty="0"/>
              <a:t>Practice using the Kali Linux distribution</a:t>
            </a:r>
          </a:p>
          <a:p>
            <a:r>
              <a:rPr lang="en-GB" dirty="0" smtClean="0"/>
              <a:t>Evaluation of the differences with results</a:t>
            </a:r>
            <a:endParaRPr lang="en-GB" dirty="0"/>
          </a:p>
          <a:p>
            <a:r>
              <a:rPr lang="en-GB" dirty="0" smtClean="0"/>
              <a:t>Reach a conclusion on the successor method </a:t>
            </a:r>
            <a:endParaRPr lang="en-GB" dirty="0"/>
          </a:p>
          <a:p>
            <a:endParaRPr lang="en-GB" dirty="0"/>
          </a:p>
        </p:txBody>
      </p:sp>
      <p:pic>
        <p:nvPicPr>
          <p:cNvPr id="4" name="Picture 3">
            <a:extLst>
              <a:ext uri="{FF2B5EF4-FFF2-40B4-BE49-F238E27FC236}">
                <a16:creationId xmlns:a16="http://schemas.microsoft.com/office/drawing/2014/main" id="{DE4CBA8D-000E-7D4A-966A-1D0373C2A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10946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i="1" dirty="0" err="1">
                <a:effectLst/>
                <a:latin typeface="Times New Roman" panose="02020603050405020304" pitchFamily="18" charset="0"/>
                <a:cs typeface="Times New Roman" panose="02020603050405020304" pitchFamily="18" charset="0"/>
              </a:rPr>
              <a:t>Barghuthi</a:t>
            </a:r>
            <a:r>
              <a:rPr lang="en-GB" i="1" dirty="0">
                <a:effectLst/>
                <a:latin typeface="Times New Roman" panose="02020603050405020304" pitchFamily="18" charset="0"/>
                <a:cs typeface="Times New Roman" panose="02020603050405020304" pitchFamily="18" charset="0"/>
              </a:rPr>
              <a:t>, N. B. Al, Saleh, M., </a:t>
            </a:r>
            <a:r>
              <a:rPr lang="en-GB" i="1" dirty="0" err="1">
                <a:effectLst/>
                <a:latin typeface="Times New Roman" panose="02020603050405020304" pitchFamily="18" charset="0"/>
                <a:cs typeface="Times New Roman" panose="02020603050405020304" pitchFamily="18" charset="0"/>
              </a:rPr>
              <a:t>Alsuwaidi</a:t>
            </a:r>
            <a:r>
              <a:rPr lang="en-GB" i="1" dirty="0">
                <a:effectLst/>
                <a:latin typeface="Times New Roman" panose="02020603050405020304" pitchFamily="18" charset="0"/>
                <a:cs typeface="Times New Roman" panose="02020603050405020304" pitchFamily="18" charset="0"/>
              </a:rPr>
              <a:t>, S., &amp; </a:t>
            </a:r>
            <a:r>
              <a:rPr lang="en-GB" i="1" dirty="0" err="1">
                <a:effectLst/>
                <a:latin typeface="Times New Roman" panose="02020603050405020304" pitchFamily="18" charset="0"/>
                <a:cs typeface="Times New Roman" panose="02020603050405020304" pitchFamily="18" charset="0"/>
              </a:rPr>
              <a:t>Alhammadi</a:t>
            </a:r>
            <a:r>
              <a:rPr lang="en-GB" i="1" dirty="0">
                <a:effectLst/>
                <a:latin typeface="Times New Roman" panose="02020603050405020304" pitchFamily="18" charset="0"/>
                <a:cs typeface="Times New Roman" panose="02020603050405020304" pitchFamily="18" charset="0"/>
              </a:rPr>
              <a:t>, S. (2017). Evaluation of portable penetration testing on smart cities applications using Raspberry Pi III. In 2017 Fourth HCT Information Technology Trends (ITT) (pp. 67–72). IEEE. http://doi.org/10.1109/CTIT.2017.8259569b </a:t>
            </a:r>
            <a:r>
              <a:rPr lang="en-GB" sz="2400" b="1" i="1" dirty="0">
                <a:effectLst/>
                <a:latin typeface="Times New Roman" panose="02020603050405020304" pitchFamily="18" charset="0"/>
                <a:cs typeface="Times New Roman" panose="02020603050405020304" pitchFamily="18" charset="0"/>
              </a:rPr>
              <a:t>[1]</a:t>
            </a:r>
          </a:p>
          <a:p>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 R. H. Hamid, M. A. I. B. M. A.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Kamil</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N. Y. Abdullah, “Portable Toolkit for Penetration Testing and Firewall Configuration,” Proc. - 4th Int. Conf. Cyber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Secur</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Cyber Warf. Digit. Forensics,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CyberSec</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2015, pp. 90–94, 2016</a:t>
            </a:r>
            <a:r>
              <a:rPr lang="en-GB" b="1" i="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a:t>
            </a:r>
            <a:r>
              <a:rPr lang="en-GB"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endParaRPr lang="en-GB" dirty="0">
              <a:effectLst/>
            </a:endParaRPr>
          </a:p>
          <a:p>
            <a:endParaRPr lang="en-GB" dirty="0"/>
          </a:p>
        </p:txBody>
      </p:sp>
      <p:pic>
        <p:nvPicPr>
          <p:cNvPr id="4" name="Picture 3">
            <a:extLst>
              <a:ext uri="{FF2B5EF4-FFF2-40B4-BE49-F238E27FC236}">
                <a16:creationId xmlns:a16="http://schemas.microsoft.com/office/drawing/2014/main" id="{DE4CBA8D-000E-7D4A-966A-1D0373C2A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33030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Appendix – </a:t>
            </a:r>
            <a:r>
              <a:rPr lang="en-GB" dirty="0" smtClean="0"/>
              <a:t>Gantt </a:t>
            </a:r>
            <a:r>
              <a:rPr lang="en-GB" dirty="0"/>
              <a:t>chart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Picture 2"/>
          <p:cNvPicPr>
            <a:picLocks noChangeAspect="1"/>
          </p:cNvPicPr>
          <p:nvPr/>
        </p:nvPicPr>
        <p:blipFill>
          <a:blip r:embed="rId4"/>
          <a:stretch>
            <a:fillRect/>
          </a:stretch>
        </p:blipFill>
        <p:spPr>
          <a:xfrm>
            <a:off x="491841" y="2087379"/>
            <a:ext cx="5243216" cy="4197918"/>
          </a:xfrm>
          <a:prstGeom prst="rect">
            <a:avLst/>
          </a:prstGeom>
        </p:spPr>
      </p:pic>
      <p:pic>
        <p:nvPicPr>
          <p:cNvPr id="4" name="Picture 3"/>
          <p:cNvPicPr>
            <a:picLocks noChangeAspect="1"/>
          </p:cNvPicPr>
          <p:nvPr/>
        </p:nvPicPr>
        <p:blipFill>
          <a:blip r:embed="rId5"/>
          <a:stretch>
            <a:fillRect/>
          </a:stretch>
        </p:blipFill>
        <p:spPr>
          <a:xfrm>
            <a:off x="5832910" y="2688286"/>
            <a:ext cx="6191199" cy="2741886"/>
          </a:xfrm>
          <a:prstGeom prst="rect">
            <a:avLst/>
          </a:prstGeom>
        </p:spPr>
      </p:pic>
    </p:spTree>
    <p:extLst>
      <p:ext uri="{BB962C8B-B14F-4D97-AF65-F5344CB8AC3E}">
        <p14:creationId xmlns:p14="http://schemas.microsoft.com/office/powerpoint/2010/main" val="3554274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End</a:t>
            </a:r>
          </a:p>
        </p:txBody>
      </p:sp>
      <p:sp>
        <p:nvSpPr>
          <p:cNvPr id="3" name="Subtitle 2"/>
          <p:cNvSpPr>
            <a:spLocks noGrp="1"/>
          </p:cNvSpPr>
          <p:nvPr>
            <p:ph type="subTitle" idx="1"/>
          </p:nvPr>
        </p:nvSpPr>
        <p:spPr/>
        <p:txBody>
          <a:bodyPr/>
          <a:lstStyle/>
          <a:p>
            <a:r>
              <a:rPr lang="en-GB" dirty="0"/>
              <a:t>Questions</a:t>
            </a:r>
          </a:p>
        </p:txBody>
      </p:sp>
    </p:spTree>
    <p:extLst>
      <p:ext uri="{BB962C8B-B14F-4D97-AF65-F5344CB8AC3E}">
        <p14:creationId xmlns:p14="http://schemas.microsoft.com/office/powerpoint/2010/main" val="2860100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626381" y="1020912"/>
            <a:ext cx="2095169" cy="2638392"/>
          </a:xfrm>
        </p:spPr>
        <p:txBody>
          <a:bodyPr/>
          <a:lstStyle/>
          <a:p>
            <a:pPr algn="just"/>
            <a:r>
              <a:rPr lang="en-GB" sz="786" dirty="0"/>
              <a:t>The concept of Penetration testing explains the process of adopting techniques of attacking a targeted system or network using automated tools or manual penetration. The primary aim of Penetration Testing is to discover the maximum vulnerabilities. After comprising the targeted network, it is best practice to produce a solution to each vulnerability discovered, this in turn provides the company with an enhanced prevention of security threats. Portable Penetration testing introduces an alternative method to security and vulnerability testing.</a:t>
            </a:r>
            <a:endParaRPr lang="en-US" sz="786" dirty="0"/>
          </a:p>
        </p:txBody>
      </p:sp>
      <p:sp>
        <p:nvSpPr>
          <p:cNvPr id="3" name="Text Placeholder 2"/>
          <p:cNvSpPr>
            <a:spLocks noGrp="1"/>
          </p:cNvSpPr>
          <p:nvPr>
            <p:ph type="body" sz="quarter" idx="11"/>
          </p:nvPr>
        </p:nvSpPr>
        <p:spPr>
          <a:xfrm>
            <a:off x="1630162" y="1065264"/>
            <a:ext cx="2093516" cy="338546"/>
          </a:xfrm>
        </p:spPr>
        <p:txBody>
          <a:bodyPr/>
          <a:lstStyle/>
          <a:p>
            <a:pPr marL="163289" indent="-163289">
              <a:buFont typeface="+mj-lt"/>
              <a:buAutoNum type="arabicPeriod"/>
            </a:pPr>
            <a:r>
              <a:rPr lang="en-US" sz="1000" dirty="0">
                <a:latin typeface="Times New Roman" panose="02020603050405020304" pitchFamily="18" charset="0"/>
                <a:cs typeface="Times New Roman" panose="02020603050405020304" pitchFamily="18" charset="0"/>
              </a:rPr>
              <a:t>Abstract</a:t>
            </a:r>
          </a:p>
        </p:txBody>
      </p:sp>
      <p:sp>
        <p:nvSpPr>
          <p:cNvPr id="4" name="Text Placeholder 3"/>
          <p:cNvSpPr>
            <a:spLocks noGrp="1"/>
          </p:cNvSpPr>
          <p:nvPr>
            <p:ph type="body" sz="quarter" idx="20"/>
          </p:nvPr>
        </p:nvSpPr>
        <p:spPr>
          <a:xfrm>
            <a:off x="1630162" y="3381824"/>
            <a:ext cx="2093846" cy="338546"/>
          </a:xfrm>
        </p:spPr>
        <p:txBody>
          <a:bodyPr/>
          <a:lstStyle/>
          <a:p>
            <a:pPr marL="163289" indent="-163289">
              <a:buFont typeface="+mj-lt"/>
              <a:buAutoNum type="arabicPeriod" startAt="2"/>
            </a:pPr>
            <a:r>
              <a:rPr lang="en-US" sz="1000" dirty="0">
                <a:latin typeface="Times New Roman" panose="02020603050405020304" pitchFamily="18" charset="0"/>
                <a:cs typeface="Times New Roman" panose="02020603050405020304" pitchFamily="18" charset="0"/>
              </a:rPr>
              <a:t>Aim &amp; Objectives</a:t>
            </a:r>
          </a:p>
        </p:txBody>
      </p:sp>
      <p:sp>
        <p:nvSpPr>
          <p:cNvPr id="5" name="Text Placeholder 4"/>
          <p:cNvSpPr>
            <a:spLocks noGrp="1"/>
          </p:cNvSpPr>
          <p:nvPr>
            <p:ph type="body" sz="quarter" idx="21"/>
          </p:nvPr>
        </p:nvSpPr>
        <p:spPr>
          <a:xfrm>
            <a:off x="3911533" y="757461"/>
            <a:ext cx="2093516" cy="4677797"/>
          </a:xfrm>
        </p:spPr>
        <p:txBody>
          <a:bodyPr/>
          <a:lstStyle/>
          <a:p>
            <a:pPr algn="just"/>
            <a:r>
              <a:rPr lang="en-US" sz="857" dirty="0"/>
              <a:t>The author oversees various academic literature which is known as Related Work, this was conducted to support the hypothesis. It demonstrates the how the author understands the field in which they are researching and has allowed them to position the project into context. Some of the related works are shown below;</a:t>
            </a:r>
          </a:p>
          <a:p>
            <a:pPr algn="just"/>
            <a:endParaRPr lang="en-US" sz="857" dirty="0"/>
          </a:p>
          <a:p>
            <a:pPr marL="122467" indent="-122467" algn="just">
              <a:buFont typeface="Wingdings" panose="05000000000000000000" pitchFamily="2" charset="2"/>
              <a:buChar char="§"/>
            </a:pPr>
            <a:r>
              <a:rPr lang="en-GB" sz="857" i="1" dirty="0"/>
              <a:t>Evaluation of portable penetration testing on smart cities applications using Raspberry Pi iii [1]</a:t>
            </a:r>
          </a:p>
          <a:p>
            <a:pPr marL="122467" indent="-122467" algn="just">
              <a:buFont typeface="Wingdings" panose="05000000000000000000" pitchFamily="2" charset="2"/>
              <a:buChar char="§"/>
            </a:pPr>
            <a:r>
              <a:rPr lang="en-GB" sz="857" i="1" dirty="0"/>
              <a:t>Portable Toolkit for Penetration Testing and Firewall Configuration[2]</a:t>
            </a:r>
          </a:p>
          <a:p>
            <a:pPr marL="122467" indent="-122467" algn="just">
              <a:buFont typeface="Wingdings" panose="05000000000000000000" pitchFamily="2" charset="2"/>
              <a:buChar char="§"/>
            </a:pPr>
            <a:r>
              <a:rPr lang="en-GB" sz="857" i="1" dirty="0"/>
              <a:t>A study on Penetration Testing Process and Tools[3]</a:t>
            </a:r>
          </a:p>
          <a:p>
            <a:pPr marL="122467" indent="-122467" algn="just">
              <a:buFont typeface="Wingdings" panose="05000000000000000000" pitchFamily="2" charset="2"/>
              <a:buChar char="§"/>
            </a:pPr>
            <a:r>
              <a:rPr lang="en-GB" sz="857" i="1" dirty="0"/>
              <a:t>Overview and Open Issues on Penetration Testing[4]</a:t>
            </a:r>
          </a:p>
          <a:p>
            <a:pPr marL="122467" indent="-122467" algn="just">
              <a:buFont typeface="Wingdings" panose="05000000000000000000" pitchFamily="2" charset="2"/>
              <a:buChar char="§"/>
            </a:pPr>
            <a:endParaRPr lang="en-GB" sz="750" i="1" dirty="0"/>
          </a:p>
          <a:p>
            <a:pPr marL="122467" indent="-122467" algn="just">
              <a:buFont typeface="Wingdings" panose="05000000000000000000" pitchFamily="2" charset="2"/>
              <a:buChar char="§"/>
            </a:pPr>
            <a:endParaRPr lang="en-GB" sz="750" i="1" dirty="0"/>
          </a:p>
          <a:p>
            <a:pPr marL="122467" indent="-122467" algn="just">
              <a:buFont typeface="Wingdings" panose="05000000000000000000" pitchFamily="2" charset="2"/>
              <a:buChar char="§"/>
            </a:pPr>
            <a:endParaRPr lang="en-US" sz="857" dirty="0"/>
          </a:p>
        </p:txBody>
      </p:sp>
      <p:sp>
        <p:nvSpPr>
          <p:cNvPr id="6" name="Text Placeholder 5"/>
          <p:cNvSpPr>
            <a:spLocks noGrp="1"/>
          </p:cNvSpPr>
          <p:nvPr>
            <p:ph type="body" sz="quarter" idx="22"/>
          </p:nvPr>
        </p:nvSpPr>
        <p:spPr>
          <a:xfrm>
            <a:off x="3911533" y="1065264"/>
            <a:ext cx="2093516" cy="338546"/>
          </a:xfrm>
        </p:spPr>
        <p:txBody>
          <a:bodyPr/>
          <a:lstStyle/>
          <a:p>
            <a:pPr marL="163289" indent="-163289">
              <a:buFont typeface="+mj-lt"/>
              <a:buAutoNum type="arabicPeriod" startAt="3"/>
            </a:pPr>
            <a:r>
              <a:rPr lang="en-US" sz="1000" dirty="0">
                <a:latin typeface="Times New Roman" panose="02020603050405020304" pitchFamily="18" charset="0"/>
                <a:cs typeface="Times New Roman" panose="02020603050405020304" pitchFamily="18" charset="0"/>
              </a:rPr>
              <a:t>Research Literature</a:t>
            </a:r>
          </a:p>
        </p:txBody>
      </p:sp>
      <p:sp>
        <p:nvSpPr>
          <p:cNvPr id="7" name="Text Placeholder 6"/>
          <p:cNvSpPr>
            <a:spLocks noGrp="1"/>
          </p:cNvSpPr>
          <p:nvPr>
            <p:ph type="body" sz="quarter" idx="23"/>
          </p:nvPr>
        </p:nvSpPr>
        <p:spPr>
          <a:xfrm>
            <a:off x="6187613" y="806916"/>
            <a:ext cx="2093516" cy="4275507"/>
          </a:xfrm>
        </p:spPr>
        <p:txBody>
          <a:bodyPr/>
          <a:lstStyle/>
          <a:p>
            <a:pPr marL="122467" indent="-122467">
              <a:buFont typeface="Arial" panose="020B0604020202020204" pitchFamily="34" charset="0"/>
              <a:buChar char="•"/>
            </a:pPr>
            <a:r>
              <a:rPr lang="en-US" sz="857" dirty="0"/>
              <a:t>A specialized operating system is required to conduct the portable penetration testing, this distribution being Kali Linux</a:t>
            </a:r>
          </a:p>
          <a:p>
            <a:pPr marL="122467" indent="-122467">
              <a:buFont typeface="Arial" panose="020B0604020202020204" pitchFamily="34" charset="0"/>
              <a:buChar char="•"/>
            </a:pPr>
            <a:r>
              <a:rPr lang="en-US" sz="857" dirty="0"/>
              <a:t>A portable device to create this alternative method, this being the Raspberry Pi</a:t>
            </a:r>
          </a:p>
          <a:p>
            <a:pPr marL="122467" indent="-122467">
              <a:buFont typeface="Arial" panose="020B0604020202020204" pitchFamily="34" charset="0"/>
              <a:buChar char="•"/>
            </a:pPr>
            <a:r>
              <a:rPr lang="en-US" sz="857" dirty="0"/>
              <a:t>A list of the variation of specialized software tools to further utilize within the penetration testing, some examples include </a:t>
            </a:r>
            <a:r>
              <a:rPr lang="en-US" sz="857" dirty="0" err="1"/>
              <a:t>Nmap</a:t>
            </a:r>
            <a:r>
              <a:rPr lang="en-US" sz="857" dirty="0"/>
              <a:t>, </a:t>
            </a:r>
            <a:r>
              <a:rPr lang="en-US" sz="857" dirty="0" err="1"/>
              <a:t>Metaspolit</a:t>
            </a:r>
            <a:r>
              <a:rPr lang="en-US" sz="857" dirty="0"/>
              <a:t>, </a:t>
            </a:r>
            <a:r>
              <a:rPr lang="en-US" sz="857" dirty="0" err="1"/>
              <a:t>Nessuss</a:t>
            </a:r>
            <a:r>
              <a:rPr lang="en-US" sz="857" dirty="0"/>
              <a:t>, </a:t>
            </a:r>
            <a:r>
              <a:rPr lang="en-US" sz="857" dirty="0" err="1"/>
              <a:t>BeEF</a:t>
            </a:r>
            <a:r>
              <a:rPr lang="en-US" sz="857" dirty="0"/>
              <a:t> </a:t>
            </a:r>
            <a:r>
              <a:rPr lang="en-US" sz="857" dirty="0" err="1"/>
              <a:t>etc</a:t>
            </a:r>
            <a:endParaRPr lang="en-US" sz="857" dirty="0"/>
          </a:p>
          <a:p>
            <a:pPr marL="122467" indent="-122467">
              <a:buFont typeface="Arial" panose="020B0604020202020204" pitchFamily="34" charset="0"/>
              <a:buChar char="•"/>
            </a:pPr>
            <a:r>
              <a:rPr lang="en-US" sz="857" dirty="0"/>
              <a:t>The equipment required to build the Raspberry Pi, this being the device itself</a:t>
            </a:r>
            <a:r>
              <a:rPr lang="en-US" sz="857"/>
              <a:t>, battery </a:t>
            </a:r>
            <a:r>
              <a:rPr lang="en-US" sz="857" dirty="0"/>
              <a:t>pack, Wi-Fi card, SD card, a mini touch screen monitor, keyboard, desktop (Installation)</a:t>
            </a:r>
          </a:p>
          <a:p>
            <a:pPr marL="122467" indent="-122467">
              <a:buFont typeface="Arial" panose="020B0604020202020204" pitchFamily="34" charset="0"/>
              <a:buChar char="•"/>
            </a:pPr>
            <a:r>
              <a:rPr lang="en-US" sz="857" dirty="0"/>
              <a:t>The correct procedure and plan to conduct the experiment after installation</a:t>
            </a:r>
          </a:p>
          <a:p>
            <a:pPr marL="122467" indent="-122467">
              <a:buFont typeface="Arial" panose="020B0604020202020204" pitchFamily="34" charset="0"/>
              <a:buChar char="•"/>
            </a:pPr>
            <a:endParaRPr lang="en-US" sz="857" dirty="0"/>
          </a:p>
        </p:txBody>
      </p:sp>
      <p:sp>
        <p:nvSpPr>
          <p:cNvPr id="8" name="Text Placeholder 7"/>
          <p:cNvSpPr>
            <a:spLocks noGrp="1"/>
          </p:cNvSpPr>
          <p:nvPr>
            <p:ph type="body" sz="quarter" idx="24"/>
          </p:nvPr>
        </p:nvSpPr>
        <p:spPr>
          <a:xfrm>
            <a:off x="6185959" y="1065264"/>
            <a:ext cx="2095500" cy="338546"/>
          </a:xfrm>
        </p:spPr>
        <p:txBody>
          <a:bodyPr/>
          <a:lstStyle/>
          <a:p>
            <a:r>
              <a:rPr lang="en-US" sz="1000" u="none" dirty="0">
                <a:latin typeface="Times New Roman" panose="02020603050405020304" pitchFamily="18" charset="0"/>
                <a:cs typeface="Times New Roman" panose="02020603050405020304" pitchFamily="18" charset="0"/>
              </a:rPr>
              <a:t>5.</a:t>
            </a:r>
            <a:r>
              <a:rPr lang="en-US" sz="1000" dirty="0">
                <a:latin typeface="Times New Roman" panose="02020603050405020304" pitchFamily="18" charset="0"/>
                <a:cs typeface="Times New Roman" panose="02020603050405020304" pitchFamily="18" charset="0"/>
              </a:rPr>
              <a:t> Resources</a:t>
            </a:r>
          </a:p>
        </p:txBody>
      </p:sp>
      <p:sp>
        <p:nvSpPr>
          <p:cNvPr id="9" name="Text Placeholder 8"/>
          <p:cNvSpPr>
            <a:spLocks noGrp="1"/>
          </p:cNvSpPr>
          <p:nvPr>
            <p:ph type="body" sz="quarter" idx="25"/>
          </p:nvPr>
        </p:nvSpPr>
        <p:spPr>
          <a:xfrm>
            <a:off x="8473696" y="1065264"/>
            <a:ext cx="2093129" cy="338546"/>
          </a:xfrm>
        </p:spPr>
        <p:txBody>
          <a:bodyPr/>
          <a:lstStyle/>
          <a:p>
            <a:r>
              <a:rPr lang="en-US" sz="1000" u="none" dirty="0"/>
              <a:t>7. </a:t>
            </a:r>
            <a:r>
              <a:rPr lang="en-US" sz="1000" dirty="0"/>
              <a:t>Conclusion</a:t>
            </a:r>
          </a:p>
        </p:txBody>
      </p:sp>
      <p:sp>
        <p:nvSpPr>
          <p:cNvPr id="10" name="Text Placeholder 9"/>
          <p:cNvSpPr>
            <a:spLocks noGrp="1"/>
          </p:cNvSpPr>
          <p:nvPr>
            <p:ph type="body" sz="quarter" idx="26"/>
          </p:nvPr>
        </p:nvSpPr>
        <p:spPr>
          <a:xfrm>
            <a:off x="8473696" y="999185"/>
            <a:ext cx="2093129" cy="3099544"/>
          </a:xfrm>
        </p:spPr>
        <p:txBody>
          <a:bodyPr/>
          <a:lstStyle/>
          <a:p>
            <a:pPr algn="just"/>
            <a:r>
              <a:rPr lang="en-US" sz="857" dirty="0"/>
              <a:t>The final outcome will produce the results of the portable penetration testing analysis while considering the factors of benefits, implications, improvement. There will be a comparison between the results of the portable penetration against the traditional methods of penetration testing. The emphasis on portability will be explained in relation to conducting alternative methods to vulnerability assessments. The author shall provide the documentation of the running scans and analyze this data accordingly, while also introducing the aspects of future work.</a:t>
            </a:r>
          </a:p>
        </p:txBody>
      </p:sp>
      <p:sp>
        <p:nvSpPr>
          <p:cNvPr id="11" name="Text Placeholder 10"/>
          <p:cNvSpPr>
            <a:spLocks noGrp="1"/>
          </p:cNvSpPr>
          <p:nvPr>
            <p:ph type="body" sz="quarter" idx="27"/>
          </p:nvPr>
        </p:nvSpPr>
        <p:spPr>
          <a:xfrm>
            <a:off x="8473696" y="3558413"/>
            <a:ext cx="2093129" cy="338546"/>
          </a:xfrm>
        </p:spPr>
        <p:txBody>
          <a:bodyPr/>
          <a:lstStyle/>
          <a:p>
            <a:r>
              <a:rPr lang="en-US" sz="1000" dirty="0"/>
              <a:t>References</a:t>
            </a:r>
          </a:p>
        </p:txBody>
      </p:sp>
      <p:sp>
        <p:nvSpPr>
          <p:cNvPr id="12" name="Text Placeholder 11"/>
          <p:cNvSpPr>
            <a:spLocks noGrp="1"/>
          </p:cNvSpPr>
          <p:nvPr>
            <p:ph type="body" sz="quarter" idx="28"/>
          </p:nvPr>
        </p:nvSpPr>
        <p:spPr>
          <a:xfrm>
            <a:off x="8473696" y="3356580"/>
            <a:ext cx="2094177" cy="3805571"/>
          </a:xfrm>
        </p:spPr>
        <p:txBody>
          <a:bodyPr/>
          <a:lstStyle/>
          <a:p>
            <a:r>
              <a:rPr lang="en-GB" sz="714" i="1" dirty="0"/>
              <a:t>N. B. Al </a:t>
            </a:r>
            <a:r>
              <a:rPr lang="en-GB" sz="714" i="1" dirty="0" err="1"/>
              <a:t>Barghuthi</a:t>
            </a:r>
            <a:r>
              <a:rPr lang="en-GB" sz="714" i="1" dirty="0"/>
              <a:t>, M. Saleh, S. </a:t>
            </a:r>
            <a:r>
              <a:rPr lang="en-GB" sz="714" i="1" dirty="0" err="1"/>
              <a:t>Alsuwaidi</a:t>
            </a:r>
            <a:r>
              <a:rPr lang="en-GB" sz="714" i="1" dirty="0"/>
              <a:t>, and S. </a:t>
            </a:r>
            <a:r>
              <a:rPr lang="en-GB" sz="714" i="1" dirty="0" err="1"/>
              <a:t>Alhammadi</a:t>
            </a:r>
            <a:r>
              <a:rPr lang="en-GB" sz="714" i="1" dirty="0"/>
              <a:t>, “Evaluation of portable penetration testing on smart cities applications using Raspberry Pi III,” in 2017 Fourth HCT Information Technology Trends (ITT), 2017, pp. 67–72. [1]</a:t>
            </a:r>
          </a:p>
          <a:p>
            <a:endParaRPr lang="en-GB" dirty="0" smtClean="0"/>
          </a:p>
          <a:p>
            <a:r>
              <a:rPr lang="en-US" sz="714" i="1" dirty="0"/>
              <a:t>H. R. H. Hamid, M. A. I. B. M. A. </a:t>
            </a:r>
            <a:r>
              <a:rPr lang="en-US" sz="714" i="1" dirty="0" err="1"/>
              <a:t>Kamil</a:t>
            </a:r>
            <a:r>
              <a:rPr lang="en-US" sz="714" i="1" dirty="0"/>
              <a:t>, and N. Y. Abdullah, “Portable Toolkit for Penetration Testing and Firewall Configuration,” Proc. - 4th Int. Conf. Cyber </a:t>
            </a:r>
            <a:r>
              <a:rPr lang="en-US" sz="714" i="1" dirty="0" err="1"/>
              <a:t>Secur</a:t>
            </a:r>
            <a:r>
              <a:rPr lang="en-US" sz="714" i="1" dirty="0"/>
              <a:t>. Cyber Warf. Digit. Forensics, </a:t>
            </a:r>
            <a:r>
              <a:rPr lang="en-US" sz="714" i="1" dirty="0" err="1"/>
              <a:t>CyberSec</a:t>
            </a:r>
            <a:r>
              <a:rPr lang="en-US" sz="714" i="1" dirty="0"/>
              <a:t> 2015, pp. 90–94, 2016</a:t>
            </a:r>
            <a:r>
              <a:rPr lang="en-GB" sz="714" i="1" dirty="0"/>
              <a:t> [2]</a:t>
            </a:r>
          </a:p>
          <a:p>
            <a:endParaRPr lang="en-GB" dirty="0"/>
          </a:p>
          <a:p>
            <a:r>
              <a:rPr lang="en-US" sz="714" i="1" dirty="0"/>
              <a:t>H. M. Z. Al </a:t>
            </a:r>
            <a:r>
              <a:rPr lang="en-US" sz="714" i="1" dirty="0" err="1"/>
              <a:t>Shebli</a:t>
            </a:r>
            <a:r>
              <a:rPr lang="en-US" sz="714" i="1" dirty="0"/>
              <a:t> and B. D. </a:t>
            </a:r>
            <a:r>
              <a:rPr lang="en-US" sz="714" i="1" dirty="0" err="1"/>
              <a:t>Beheshti</a:t>
            </a:r>
            <a:r>
              <a:rPr lang="en-US" sz="714" i="1" dirty="0"/>
              <a:t>, “A study on penetration testing process and tools,” 2018 IEEE Long Isl. Syst. Appl. Technol. Conf. LISAT 2018, pp. 1–7, 2018.</a:t>
            </a:r>
            <a:r>
              <a:rPr lang="en-GB" sz="714" i="1" dirty="0"/>
              <a:t> [3]</a:t>
            </a:r>
          </a:p>
          <a:p>
            <a:endParaRPr lang="en-GB" dirty="0"/>
          </a:p>
          <a:p>
            <a:r>
              <a:rPr lang="en-US" sz="714" i="1" dirty="0"/>
              <a:t>D. </a:t>
            </a:r>
            <a:r>
              <a:rPr lang="en-US" sz="714" i="1" dirty="0" err="1"/>
              <a:t>Dalalana</a:t>
            </a:r>
            <a:r>
              <a:rPr lang="en-US" sz="714" i="1" dirty="0"/>
              <a:t> </a:t>
            </a:r>
            <a:r>
              <a:rPr lang="en-US" sz="714" i="1" dirty="0" err="1"/>
              <a:t>Bertoglio</a:t>
            </a:r>
            <a:r>
              <a:rPr lang="en-US" sz="714" i="1" dirty="0"/>
              <a:t> and A. F. </a:t>
            </a:r>
            <a:r>
              <a:rPr lang="en-US" sz="714" i="1" dirty="0" err="1"/>
              <a:t>Zorzo</a:t>
            </a:r>
            <a:r>
              <a:rPr lang="en-US" sz="714" i="1" dirty="0"/>
              <a:t>, “Overview and open issues on penetration test,” J. Brazilian </a:t>
            </a:r>
            <a:r>
              <a:rPr lang="en-US" sz="714" i="1" dirty="0" err="1"/>
              <a:t>Comput</a:t>
            </a:r>
            <a:r>
              <a:rPr lang="en-US" sz="714" i="1" dirty="0"/>
              <a:t>. Soc., vol. 23, no. 1, pp. 1–16, 2017.</a:t>
            </a:r>
            <a:r>
              <a:rPr lang="en-GB" sz="714" i="1" dirty="0"/>
              <a:t> [4]</a:t>
            </a:r>
            <a:endParaRPr lang="en-US" sz="714" i="1" dirty="0"/>
          </a:p>
        </p:txBody>
      </p:sp>
      <p:sp>
        <p:nvSpPr>
          <p:cNvPr id="15" name="Text Placeholder 14"/>
          <p:cNvSpPr>
            <a:spLocks noGrp="1"/>
          </p:cNvSpPr>
          <p:nvPr>
            <p:ph type="body" sz="quarter" idx="96"/>
          </p:nvPr>
        </p:nvSpPr>
        <p:spPr>
          <a:xfrm>
            <a:off x="1626381" y="3105863"/>
            <a:ext cx="2095169" cy="4115015"/>
          </a:xfrm>
        </p:spPr>
        <p:txBody>
          <a:bodyPr/>
          <a:lstStyle/>
          <a:p>
            <a:pPr marL="122467" indent="-122467" algn="just">
              <a:buFont typeface="Wingdings" panose="05000000000000000000" pitchFamily="2" charset="2"/>
              <a:buChar char="Ø"/>
            </a:pPr>
            <a:r>
              <a:rPr lang="en-US" sz="857" dirty="0"/>
              <a:t>Conduct a portable penetration testing towards a university network and compare it with traditional methods of penetration testing</a:t>
            </a:r>
          </a:p>
          <a:p>
            <a:pPr algn="just"/>
            <a:endParaRPr lang="en-US" sz="857" dirty="0"/>
          </a:p>
          <a:p>
            <a:pPr marL="122467" indent="-122467" algn="just">
              <a:buFont typeface="Wingdings" panose="05000000000000000000" pitchFamily="2" charset="2"/>
              <a:buChar char="§"/>
            </a:pPr>
            <a:r>
              <a:rPr lang="en-US" sz="857" dirty="0"/>
              <a:t>Review up to date technologies that provide any advantage </a:t>
            </a:r>
            <a:r>
              <a:rPr lang="en-US" sz="857"/>
              <a:t>to portable </a:t>
            </a:r>
            <a:r>
              <a:rPr lang="en-US" sz="857" dirty="0"/>
              <a:t>penetration testing</a:t>
            </a:r>
          </a:p>
          <a:p>
            <a:pPr marL="122467" indent="-122467" algn="just">
              <a:buFont typeface="Wingdings" panose="05000000000000000000" pitchFamily="2" charset="2"/>
              <a:buChar char="§"/>
            </a:pPr>
            <a:r>
              <a:rPr lang="en-US" sz="857" dirty="0"/>
              <a:t>Identify current security testing methods that support portable penetration testing</a:t>
            </a:r>
          </a:p>
          <a:p>
            <a:pPr marL="122467" indent="-122467" algn="just">
              <a:buFont typeface="Wingdings" panose="05000000000000000000" pitchFamily="2" charset="2"/>
              <a:buChar char="§"/>
            </a:pPr>
            <a:r>
              <a:rPr lang="en-US" sz="857" dirty="0"/>
              <a:t>Isolate portable penetration testing methods as well as traditional methods</a:t>
            </a:r>
          </a:p>
          <a:p>
            <a:pPr marL="122467" indent="-122467" algn="just">
              <a:buFont typeface="Wingdings" panose="05000000000000000000" pitchFamily="2" charset="2"/>
              <a:buChar char="§"/>
            </a:pPr>
            <a:r>
              <a:rPr lang="en-US" sz="857" dirty="0"/>
              <a:t>Identify possible differences with portable penetration testing and traditional</a:t>
            </a:r>
          </a:p>
          <a:p>
            <a:pPr marL="122467" indent="-122467" algn="just">
              <a:buFont typeface="Wingdings" panose="05000000000000000000" pitchFamily="2" charset="2"/>
              <a:buChar char="§"/>
            </a:pPr>
            <a:r>
              <a:rPr lang="en-US" sz="857" dirty="0"/>
              <a:t>Evaluate the differences between the testing methods performed</a:t>
            </a:r>
          </a:p>
        </p:txBody>
      </p:sp>
      <p:sp>
        <p:nvSpPr>
          <p:cNvPr id="16" name="Text Placeholder 15"/>
          <p:cNvSpPr>
            <a:spLocks noGrp="1"/>
          </p:cNvSpPr>
          <p:nvPr>
            <p:ph type="body" sz="quarter" idx="150"/>
          </p:nvPr>
        </p:nvSpPr>
        <p:spPr/>
        <p:txBody>
          <a:bodyPr>
            <a:normAutofit lnSpcReduction="10000"/>
          </a:bodyPr>
          <a:lstStyle/>
          <a:p>
            <a:r>
              <a:rPr lang="en-US" dirty="0" smtClean="0"/>
              <a:t>Email: </a:t>
            </a:r>
            <a:r>
              <a:rPr lang="en-US" dirty="0" smtClean="0">
                <a:hlinkClick r:id="rId2"/>
              </a:rPr>
              <a:t>rchowdhury.146446@student.uwtsd.ac.uk</a:t>
            </a:r>
            <a:r>
              <a:rPr lang="en-US" dirty="0" smtClean="0"/>
              <a:t> School of Applied Computing</a:t>
            </a:r>
            <a:endParaRPr lang="en-US" dirty="0"/>
          </a:p>
        </p:txBody>
      </p:sp>
      <p:sp>
        <p:nvSpPr>
          <p:cNvPr id="17" name="Text Placeholder 16"/>
          <p:cNvSpPr>
            <a:spLocks noGrp="1"/>
          </p:cNvSpPr>
          <p:nvPr>
            <p:ph type="body" sz="quarter" idx="151"/>
          </p:nvPr>
        </p:nvSpPr>
        <p:spPr/>
        <p:txBody>
          <a:bodyPr>
            <a:noAutofit/>
          </a:bodyPr>
          <a:lstStyle/>
          <a:p>
            <a:r>
              <a:rPr lang="en-US" sz="1286" dirty="0"/>
              <a:t>Rumen Chowdhury, P146446, University of Wales Trinity Saint David</a:t>
            </a:r>
          </a:p>
        </p:txBody>
      </p:sp>
      <p:sp>
        <p:nvSpPr>
          <p:cNvPr id="18" name="Text Placeholder 17"/>
          <p:cNvSpPr>
            <a:spLocks noGrp="1"/>
          </p:cNvSpPr>
          <p:nvPr>
            <p:ph type="body" sz="quarter" idx="153"/>
          </p:nvPr>
        </p:nvSpPr>
        <p:spPr/>
        <p:txBody>
          <a:bodyPr>
            <a:normAutofit fontScale="85000" lnSpcReduction="20000"/>
          </a:bodyPr>
          <a:lstStyle/>
          <a:p>
            <a:r>
              <a:rPr lang="en-US" dirty="0" smtClean="0"/>
              <a:t>Evaluation of Portable Penetration Testing within Communication System</a:t>
            </a:r>
            <a:endParaRPr lang="en-US" dirty="0"/>
          </a:p>
        </p:txBody>
      </p:sp>
      <p:pic>
        <p:nvPicPr>
          <p:cNvPr id="20" name="Picture 1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54938" y="237975"/>
            <a:ext cx="1314903" cy="45982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1" name="Pictur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12700" y="316770"/>
            <a:ext cx="1206500" cy="325438"/>
          </a:xfrm>
          <a:prstGeom prst="rect">
            <a:avLst/>
          </a:prstGeom>
        </p:spPr>
      </p:pic>
      <p:sp>
        <p:nvSpPr>
          <p:cNvPr id="22" name="Text Placeholder 3"/>
          <p:cNvSpPr txBox="1">
            <a:spLocks/>
          </p:cNvSpPr>
          <p:nvPr/>
        </p:nvSpPr>
        <p:spPr>
          <a:xfrm>
            <a:off x="3911534" y="4432684"/>
            <a:ext cx="2093846" cy="285786"/>
          </a:xfrm>
          <a:prstGeom prst="rect">
            <a:avLst/>
          </a:prstGeom>
          <a:noFill/>
        </p:spPr>
        <p:txBody>
          <a:bodyPr wrap="square" lIns="65311" tIns="65311" rIns="65311" bIns="65311" anchor="ctr"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accent5">
                    <a:lumMod val="50000"/>
                  </a:schemeClr>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US" sz="1000" u="none" dirty="0"/>
              <a:t>4. </a:t>
            </a:r>
            <a:r>
              <a:rPr lang="en-US" sz="1000" dirty="0"/>
              <a:t>Design</a:t>
            </a:r>
          </a:p>
        </p:txBody>
      </p:sp>
      <p:pic>
        <p:nvPicPr>
          <p:cNvPr id="19" name="Picture 18"/>
          <p:cNvPicPr>
            <a:picLocks noChangeAspect="1"/>
          </p:cNvPicPr>
          <p:nvPr/>
        </p:nvPicPr>
        <p:blipFill>
          <a:blip r:embed="rId5"/>
          <a:stretch>
            <a:fillRect/>
          </a:stretch>
        </p:blipFill>
        <p:spPr>
          <a:xfrm>
            <a:off x="4311791" y="4745745"/>
            <a:ext cx="1302382" cy="1759976"/>
          </a:xfrm>
          <a:prstGeom prst="rect">
            <a:avLst/>
          </a:prstGeom>
        </p:spPr>
      </p:pic>
      <p:sp>
        <p:nvSpPr>
          <p:cNvPr id="25" name="Text Placeholder 7"/>
          <p:cNvSpPr txBox="1">
            <a:spLocks/>
          </p:cNvSpPr>
          <p:nvPr/>
        </p:nvSpPr>
        <p:spPr>
          <a:xfrm>
            <a:off x="6197616" y="4431576"/>
            <a:ext cx="2095500" cy="285786"/>
          </a:xfrm>
          <a:prstGeom prst="rect">
            <a:avLst/>
          </a:prstGeom>
          <a:noFill/>
        </p:spPr>
        <p:txBody>
          <a:bodyPr lIns="65311" tIns="65311" rIns="65311" bIns="65311" anchor="ctr"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accent5">
                    <a:lumMod val="50000"/>
                  </a:schemeClr>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US" sz="1000" u="none" dirty="0">
                <a:latin typeface="Times New Roman" panose="02020603050405020304" pitchFamily="18" charset="0"/>
                <a:cs typeface="Times New Roman" panose="02020603050405020304" pitchFamily="18" charset="0"/>
              </a:rPr>
              <a:t>6.</a:t>
            </a:r>
            <a:r>
              <a:rPr lang="en-US" sz="1000" dirty="0">
                <a:latin typeface="Times New Roman" panose="02020603050405020304" pitchFamily="18" charset="0"/>
                <a:cs typeface="Times New Roman" panose="02020603050405020304" pitchFamily="18" charset="0"/>
              </a:rPr>
              <a:t> Methodology</a:t>
            </a:r>
          </a:p>
        </p:txBody>
      </p:sp>
      <p:sp>
        <p:nvSpPr>
          <p:cNvPr id="26" name="Text Placeholder 6"/>
          <p:cNvSpPr txBox="1">
            <a:spLocks/>
          </p:cNvSpPr>
          <p:nvPr/>
        </p:nvSpPr>
        <p:spPr>
          <a:xfrm>
            <a:off x="6175625" y="4668876"/>
            <a:ext cx="2093516" cy="1859651"/>
          </a:xfrm>
          <a:prstGeom prst="rect">
            <a:avLst/>
          </a:prstGeom>
        </p:spPr>
        <p:txBody>
          <a:bodyPr wrap="square" lIns="163278" tIns="163278" rIns="163278" bIns="163278">
            <a:spAutoFit/>
          </a:bodyPr>
          <a:lstStyle>
            <a:lvl1pPr marL="0" indent="0" algn="l" defTabSz="1280242" rtl="0" eaLnBrk="1" latinLnBrk="0" hangingPunct="1">
              <a:spcBef>
                <a:spcPct val="20000"/>
              </a:spcBef>
              <a:buFont typeface="Arial" pitchFamily="34" charset="0"/>
              <a:buNone/>
              <a:defRPr sz="729" kern="1200">
                <a:solidFill>
                  <a:schemeClr val="accent5">
                    <a:lumMod val="50000"/>
                  </a:schemeClr>
                </a:solidFill>
                <a:latin typeface="Times New Roman" pitchFamily="18" charset="0"/>
                <a:ea typeface="+mn-ea"/>
                <a:cs typeface="Times New Roman" pitchFamily="18" charset="0"/>
              </a:defRPr>
            </a:lvl1pPr>
            <a:lvl2pPr marL="433415"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2pPr>
            <a:lvl3pPr marL="600114"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3pPr>
            <a:lvl4pPr marL="783482" indent="-18336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4pPr>
            <a:lvl5pPr marL="916840" indent="-133359"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marL="122467" indent="-122467">
              <a:buFont typeface="Arial" pitchFamily="34" charset="0"/>
              <a:buChar char="•"/>
            </a:pPr>
            <a:r>
              <a:rPr lang="en-US" sz="857" dirty="0"/>
              <a:t>The initial stage involves building the Raspberry Pi using the relevant components</a:t>
            </a:r>
          </a:p>
          <a:p>
            <a:pPr marL="122467" indent="-122467">
              <a:buFont typeface="Arial" pitchFamily="34" charset="0"/>
              <a:buChar char="•"/>
            </a:pPr>
            <a:r>
              <a:rPr lang="en-US" sz="857" dirty="0"/>
              <a:t>The second stage requires the tester to install the necessary software into the portable device</a:t>
            </a:r>
          </a:p>
          <a:p>
            <a:pPr marL="122467" indent="-122467">
              <a:buFont typeface="Arial" pitchFamily="34" charset="0"/>
              <a:buChar char="•"/>
            </a:pPr>
            <a:r>
              <a:rPr lang="en-US" sz="857" dirty="0"/>
              <a:t>The tester begins to install the necessary components such as the Wi-Fi card and boot the device</a:t>
            </a:r>
          </a:p>
          <a:p>
            <a:pPr marL="122467" indent="-122467">
              <a:buFont typeface="Arial" pitchFamily="34" charset="0"/>
              <a:buChar char="•"/>
            </a:pPr>
            <a:r>
              <a:rPr lang="en-US" sz="857" dirty="0"/>
              <a:t>After installation, the tester is ready to begin the intended experiments</a:t>
            </a:r>
          </a:p>
        </p:txBody>
      </p:sp>
    </p:spTree>
    <p:extLst>
      <p:ext uri="{BB962C8B-B14F-4D97-AF65-F5344CB8AC3E}">
        <p14:creationId xmlns:p14="http://schemas.microsoft.com/office/powerpoint/2010/main" val="36571602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a:blip r:embed="rId2"/>
          <a:stretch>
            <a:fillRect/>
          </a:stretch>
        </p:blipFill>
        <p:spPr>
          <a:xfrm>
            <a:off x="1695450" y="217284"/>
            <a:ext cx="8524875" cy="6369253"/>
          </a:xfrm>
          <a:prstGeom prst="rect">
            <a:avLst/>
          </a:prstGeom>
        </p:spPr>
      </p:pic>
    </p:spTree>
    <p:extLst>
      <p:ext uri="{BB962C8B-B14F-4D97-AF65-F5344CB8AC3E}">
        <p14:creationId xmlns:p14="http://schemas.microsoft.com/office/powerpoint/2010/main" val="482668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521</TotalTime>
  <Words>1785</Words>
  <Application>Microsoft Office PowerPoint</Application>
  <PresentationFormat>Widescreen</PresentationFormat>
  <Paragraphs>137</Paragraphs>
  <Slides>18</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Century Gothic</vt:lpstr>
      <vt:lpstr>Times New Roman</vt:lpstr>
      <vt:lpstr>Trebuchet MS</vt:lpstr>
      <vt:lpstr>Wingdings</vt:lpstr>
      <vt:lpstr>Mesh</vt:lpstr>
      <vt:lpstr>Evaluation of Portable penetration testing Within a Communication System</vt:lpstr>
      <vt:lpstr>Aim &amp; Focus of the Project</vt:lpstr>
      <vt:lpstr>Objectives</vt:lpstr>
      <vt:lpstr>Research Methodology</vt:lpstr>
      <vt:lpstr>Related Work</vt:lpstr>
      <vt:lpstr>PowerPoint Presentation</vt:lpstr>
      <vt:lpstr>PowerPoint Presentation</vt:lpstr>
      <vt:lpstr>PowerPoint Presentation</vt:lpstr>
      <vt:lpstr>PowerPoint Presentation</vt:lpstr>
      <vt:lpstr>Related Works Cont.</vt:lpstr>
      <vt:lpstr>Resources</vt:lpstr>
      <vt:lpstr>Methodology Approach</vt:lpstr>
      <vt:lpstr>Conclusion</vt:lpstr>
      <vt:lpstr>References</vt:lpstr>
      <vt:lpstr>Appendix – Gantt chart</vt:lpstr>
      <vt:lpstr>End</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Rumen Chowdhury (P146446)</dc:creator>
  <cp:lastModifiedBy>Huw Smith</cp:lastModifiedBy>
  <cp:revision>245</cp:revision>
  <dcterms:created xsi:type="dcterms:W3CDTF">2018-04-28T15:57:11Z</dcterms:created>
  <dcterms:modified xsi:type="dcterms:W3CDTF">2019-05-09T13:29:15Z</dcterms:modified>
</cp:coreProperties>
</file>