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70" r:id="rId14"/>
    <p:sldId id="271"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9" d="100"/>
          <a:sy n="79" d="100"/>
        </p:scale>
        <p:origin x="108" y="6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 TargetMode="External"/><Relationship Id="rId13" Type="http://schemas.openxmlformats.org/officeDocument/2006/relationships/hyperlink" Target="https://sdgs.un.org/" TargetMode="External"/><Relationship Id="rId3" Type="http://schemas.openxmlformats.org/officeDocument/2006/relationships/hyperlink" Target="https://brookbushinstitute.com/glossary/biopsychosocial-bps-model" TargetMode="External"/><Relationship Id="rId7" Type="http://schemas.openxmlformats.org/officeDocument/2006/relationships/hyperlink" Target="https://www.england.nhs.uk/long-read/a-national-framework-for-nhs-action-on-inclusion-health/" TargetMode="External"/><Relationship Id="rId12" Type="http://schemas.openxmlformats.org/officeDocument/2006/relationships/hyperlink" Target="https://ukhealthalliance.org/news-item/call-for-interviewees-and-case-studies-on-climate-adaptation-and-health/" TargetMode="External"/><Relationship Id="rId2" Type="http://schemas.openxmlformats.org/officeDocument/2006/relationships/hyperlink" Target="https://stlpartners.com/articles/digital-health/what-is-digital-health-5-application-areas-telcos-should-focus-on/" TargetMode="External"/><Relationship Id="rId1" Type="http://schemas.openxmlformats.org/officeDocument/2006/relationships/slideLayout" Target="../slideLayouts/slideLayout2.xml"/><Relationship Id="rId6" Type="http://schemas.openxmlformats.org/officeDocument/2006/relationships/hyperlink" Target="https://www.england.nhs.uk/" TargetMode="External"/><Relationship Id="rId11" Type="http://schemas.openxmlformats.org/officeDocument/2006/relationships/hyperlink" Target="https://www.who.int/" TargetMode="External"/><Relationship Id="rId5" Type="http://schemas.openxmlformats.org/officeDocument/2006/relationships/hyperlink" Target="https://www.health.org.uk/" TargetMode="External"/><Relationship Id="rId10" Type="http://schemas.openxmlformats.org/officeDocument/2006/relationships/hyperlink" Target="https://www.kingsfund.org.uk/" TargetMode="External"/><Relationship Id="rId4" Type="http://schemas.openxmlformats.org/officeDocument/2006/relationships/hyperlink" Target="https://www.thewi.org.uk/campaigns/key-and-current-campaigns/bystanders-can-be-lifesavers" TargetMode="External"/><Relationship Id="rId9" Type="http://schemas.openxmlformats.org/officeDocument/2006/relationships/hyperlink" Target="https://www.skillsforhealth.org.uk/news/latest-news/item/576-new-framework-to-promote-person-centred-approaches-in-healthcare" TargetMode="External"/><Relationship Id="rId14" Type="http://schemas.openxmlformats.org/officeDocument/2006/relationships/hyperlink" Target="https://unlimithealth.org/about/un-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12" y="-1"/>
            <a:ext cx="3909949" cy="6883030"/>
            <a:chOff x="-19217" y="-1"/>
            <a:chExt cx="5213267" cy="6883030"/>
          </a:xfrm>
        </p:grpSpPr>
        <p:sp>
          <p:nvSpPr>
            <p:cNvPr id="1032" name="Rectangle 1031">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34" name="Rectangle 1033">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66613" y="739835"/>
            <a:ext cx="2776935" cy="1616203"/>
          </a:xfrm>
        </p:spPr>
        <p:txBody>
          <a:bodyPr anchor="b">
            <a:normAutofit/>
          </a:bodyPr>
          <a:lstStyle/>
          <a:p>
            <a:pPr>
              <a:lnSpc>
                <a:spcPct val="90000"/>
              </a:lnSpc>
            </a:pPr>
            <a:r>
              <a:rPr lang="en-US" sz="2600" dirty="0">
                <a:solidFill>
                  <a:srgbClr val="FFFFFF"/>
                </a:solidFill>
              </a:rPr>
              <a:t>Integration of Health, Wellbeing and Sustainable Development</a:t>
            </a:r>
          </a:p>
        </p:txBody>
      </p:sp>
      <p:sp>
        <p:nvSpPr>
          <p:cNvPr id="3" name="Content Placeholder 2"/>
          <p:cNvSpPr>
            <a:spLocks noGrp="1"/>
          </p:cNvSpPr>
          <p:nvPr>
            <p:ph idx="1"/>
          </p:nvPr>
        </p:nvSpPr>
        <p:spPr>
          <a:xfrm>
            <a:off x="292608" y="2459116"/>
            <a:ext cx="3050939" cy="3524823"/>
          </a:xfrm>
        </p:spPr>
        <p:txBody>
          <a:bodyPr>
            <a:normAutofit/>
          </a:bodyPr>
          <a:lstStyle/>
          <a:p>
            <a:endParaRPr lang="en-US" sz="1700" dirty="0">
              <a:solidFill>
                <a:srgbClr val="FFFFFF"/>
              </a:solidFill>
            </a:endParaRPr>
          </a:p>
          <a:p>
            <a:r>
              <a:rPr lang="en-US" sz="1700" dirty="0">
                <a:solidFill>
                  <a:srgbClr val="FFFFFF"/>
                </a:solidFill>
              </a:rPr>
              <a:t>Name: Uzma Rani</a:t>
            </a:r>
          </a:p>
          <a:p>
            <a:r>
              <a:rPr lang="en-US" sz="1700" dirty="0">
                <a:solidFill>
                  <a:srgbClr val="FFFFFF"/>
                </a:solidFill>
              </a:rPr>
              <a:t>Student Number: 2245024</a:t>
            </a:r>
          </a:p>
          <a:p>
            <a:r>
              <a:rPr lang="en-US" sz="1700" dirty="0">
                <a:solidFill>
                  <a:srgbClr val="FFFFFF"/>
                </a:solidFill>
              </a:rPr>
              <a:t>Component 1 Presentation</a:t>
            </a:r>
          </a:p>
          <a:p>
            <a:r>
              <a:rPr lang="en-US" sz="1700" dirty="0">
                <a:solidFill>
                  <a:srgbClr val="FFFFFF"/>
                </a:solidFill>
              </a:rPr>
              <a:t>Module code: BMHP6030</a:t>
            </a:r>
          </a:p>
          <a:p>
            <a:endParaRPr lang="en-US" sz="1700" dirty="0">
              <a:solidFill>
                <a:srgbClr val="FFFFFF"/>
              </a:solidFill>
            </a:endParaRPr>
          </a:p>
        </p:txBody>
      </p:sp>
      <p:pic>
        <p:nvPicPr>
          <p:cNvPr id="1026" name="Picture 2" descr="The Integrated Care System - A Model [Source: 49] | Download Scientific  Diagram">
            <a:extLst>
              <a:ext uri="{FF2B5EF4-FFF2-40B4-BE49-F238E27FC236}">
                <a16:creationId xmlns:a16="http://schemas.microsoft.com/office/drawing/2014/main" id="{65B4AB4C-6219-BDCE-237F-0924A7F4731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3978" y="1575511"/>
            <a:ext cx="4055251" cy="37069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8" name="Rectangle 2097">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5793B29-C201-1D66-721D-C5D18C011612}"/>
              </a:ext>
            </a:extLst>
          </p:cNvPr>
          <p:cNvPicPr>
            <a:picLocks noChangeAspect="1"/>
          </p:cNvPicPr>
          <p:nvPr/>
        </p:nvPicPr>
        <p:blipFill>
          <a:blip r:embed="rId2"/>
          <a:srcRect l="-264" t="8535" r="10849" b="3885"/>
          <a:stretch>
            <a:fillRect/>
          </a:stretch>
        </p:blipFill>
        <p:spPr>
          <a:xfrm>
            <a:off x="-27305" y="1"/>
            <a:ext cx="9171076" cy="4087190"/>
          </a:xfrm>
          <a:prstGeom prst="rect">
            <a:avLst/>
          </a:prstGeom>
        </p:spPr>
      </p:pic>
      <p:grpSp>
        <p:nvGrpSpPr>
          <p:cNvPr id="2100" name="Group 2099">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2987478"/>
            <a:ext cx="9171095" cy="1828800"/>
            <a:chOff x="-305" y="2987478"/>
            <a:chExt cx="12188952" cy="1828800"/>
          </a:xfrm>
        </p:grpSpPr>
        <p:sp>
          <p:nvSpPr>
            <p:cNvPr id="2101" name="Freeform: Shape 2100">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102" name="Freeform: Shape 2101">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103" name="Freeform: Shape 2102">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104" name="Freeform: Shape 2103">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p:cNvSpPr>
            <a:spLocks noGrp="1"/>
          </p:cNvSpPr>
          <p:nvPr>
            <p:ph type="title"/>
          </p:nvPr>
        </p:nvSpPr>
        <p:spPr>
          <a:xfrm>
            <a:off x="603504" y="4551037"/>
            <a:ext cx="3766336" cy="1509931"/>
          </a:xfrm>
        </p:spPr>
        <p:txBody>
          <a:bodyPr>
            <a:normAutofit/>
          </a:bodyPr>
          <a:lstStyle/>
          <a:p>
            <a:r>
              <a:rPr lang="en-GB" sz="3100">
                <a:solidFill>
                  <a:schemeClr val="tx2"/>
                </a:solidFill>
              </a:rPr>
              <a:t>Introduction</a:t>
            </a:r>
          </a:p>
        </p:txBody>
      </p:sp>
      <p:sp>
        <p:nvSpPr>
          <p:cNvPr id="3" name="Content Placeholder 2"/>
          <p:cNvSpPr>
            <a:spLocks noGrp="1"/>
          </p:cNvSpPr>
          <p:nvPr>
            <p:ph idx="1"/>
          </p:nvPr>
        </p:nvSpPr>
        <p:spPr>
          <a:xfrm>
            <a:off x="4852685" y="4551037"/>
            <a:ext cx="3694808" cy="1509935"/>
          </a:xfrm>
        </p:spPr>
        <p:txBody>
          <a:bodyPr anchor="ctr">
            <a:normAutofit/>
          </a:bodyPr>
          <a:lstStyle/>
          <a:p>
            <a:pPr>
              <a:lnSpc>
                <a:spcPct val="90000"/>
              </a:lnSpc>
            </a:pPr>
            <a:r>
              <a:rPr lang="en-US" sz="1200" dirty="0">
                <a:solidFill>
                  <a:schemeClr val="tx2"/>
                </a:solidFill>
              </a:rPr>
              <a:t>Health and social care systems face increasing pressure due to ageing populations, rising chronic illness and environmental challenges. Integrating health, wellbeing and sustainable development is essential for long-term service effectiveness and population health (World Health Organization, 2023).</a:t>
            </a:r>
          </a:p>
        </p:txBody>
      </p:sp>
      <p:sp>
        <p:nvSpPr>
          <p:cNvPr id="7" name="TextBox 6">
            <a:extLst>
              <a:ext uri="{FF2B5EF4-FFF2-40B4-BE49-F238E27FC236}">
                <a16:creationId xmlns:a16="http://schemas.microsoft.com/office/drawing/2014/main" id="{29BC7D58-86B2-D341-5C95-F87D59F57B31}"/>
              </a:ext>
            </a:extLst>
          </p:cNvPr>
          <p:cNvSpPr txBox="1"/>
          <p:nvPr/>
        </p:nvSpPr>
        <p:spPr>
          <a:xfrm>
            <a:off x="5419344" y="63550"/>
            <a:ext cx="4596384" cy="369332"/>
          </a:xfrm>
          <a:prstGeom prst="rect">
            <a:avLst/>
          </a:prstGeom>
          <a:noFill/>
        </p:spPr>
        <p:txBody>
          <a:bodyPr wrap="square">
            <a:spAutoFit/>
          </a:bodyPr>
          <a:lstStyle/>
          <a:p>
            <a:r>
              <a:rPr lang="en-US" sz="1800" dirty="0">
                <a:solidFill>
                  <a:schemeClr val="bg1"/>
                </a:solidFill>
              </a:rPr>
              <a:t>(World Health Organization, 2023).</a:t>
            </a:r>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9" name="Group 307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12" y="-1"/>
            <a:ext cx="3909949" cy="6883030"/>
            <a:chOff x="-19217" y="-1"/>
            <a:chExt cx="5213267" cy="6883030"/>
          </a:xfrm>
        </p:grpSpPr>
        <p:sp>
          <p:nvSpPr>
            <p:cNvPr id="3080" name="Rectangle 3079">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082" name="Rectangle 308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426889" y="276293"/>
            <a:ext cx="3021115" cy="1002726"/>
          </a:xfrm>
        </p:spPr>
        <p:txBody>
          <a:bodyPr anchor="b">
            <a:normAutofit fontScale="90000"/>
          </a:bodyPr>
          <a:lstStyle/>
          <a:p>
            <a:r>
              <a:rPr lang="en-GB" sz="2800" b="1" dirty="0">
                <a:solidFill>
                  <a:srgbClr val="FFFFFF"/>
                </a:solidFill>
              </a:rPr>
              <a:t>Definition of Health and wellbeing</a:t>
            </a:r>
          </a:p>
        </p:txBody>
      </p:sp>
      <p:sp>
        <p:nvSpPr>
          <p:cNvPr id="3" name="Content Placeholder 2"/>
          <p:cNvSpPr>
            <a:spLocks noGrp="1"/>
          </p:cNvSpPr>
          <p:nvPr>
            <p:ph idx="1"/>
          </p:nvPr>
        </p:nvSpPr>
        <p:spPr>
          <a:xfrm>
            <a:off x="548980" y="1376493"/>
            <a:ext cx="2776934" cy="4136760"/>
          </a:xfrm>
        </p:spPr>
        <p:txBody>
          <a:bodyPr>
            <a:noAutofit/>
          </a:bodyPr>
          <a:lstStyle/>
          <a:p>
            <a:pPr>
              <a:lnSpc>
                <a:spcPct val="90000"/>
              </a:lnSpc>
            </a:pPr>
            <a:r>
              <a:rPr lang="en-US" sz="1600" dirty="0">
                <a:solidFill>
                  <a:srgbClr val="FFFFFF"/>
                </a:solidFill>
              </a:rPr>
              <a:t>Health is defined as a state of complete physical, mental and social wellbeing, not merely the absence of disease (World Health Organization, 2023).</a:t>
            </a:r>
          </a:p>
          <a:p>
            <a:pPr>
              <a:lnSpc>
                <a:spcPct val="90000"/>
              </a:lnSpc>
            </a:pPr>
            <a:endParaRPr lang="en-US" sz="1600" dirty="0">
              <a:solidFill>
                <a:srgbClr val="FFFFFF"/>
              </a:solidFill>
            </a:endParaRPr>
          </a:p>
          <a:p>
            <a:pPr>
              <a:lnSpc>
                <a:spcPct val="90000"/>
              </a:lnSpc>
            </a:pPr>
            <a:r>
              <a:rPr lang="en-US" sz="1600" dirty="0">
                <a:solidFill>
                  <a:srgbClr val="FFFFFF"/>
                </a:solidFill>
              </a:rPr>
              <a:t>This definition </a:t>
            </a:r>
            <a:r>
              <a:rPr lang="en-US" sz="1600" dirty="0" err="1">
                <a:solidFill>
                  <a:srgbClr val="FFFFFF"/>
                </a:solidFill>
              </a:rPr>
              <a:t>emphasises</a:t>
            </a:r>
            <a:r>
              <a:rPr lang="en-US" sz="1600" dirty="0">
                <a:solidFill>
                  <a:srgbClr val="FFFFFF"/>
                </a:solidFill>
              </a:rPr>
              <a:t> a holistic understanding of health beyond medical treatment alone.</a:t>
            </a:r>
          </a:p>
          <a:p>
            <a:pPr>
              <a:lnSpc>
                <a:spcPct val="90000"/>
              </a:lnSpc>
            </a:pPr>
            <a:endParaRPr lang="en-US" sz="1600" dirty="0">
              <a:solidFill>
                <a:srgbClr val="FFFFFF"/>
              </a:solidFill>
            </a:endParaRPr>
          </a:p>
          <a:p>
            <a:pPr>
              <a:lnSpc>
                <a:spcPct val="90000"/>
              </a:lnSpc>
            </a:pPr>
            <a:r>
              <a:rPr lang="en-US" sz="1600" dirty="0">
                <a:solidFill>
                  <a:srgbClr val="FFFFFF"/>
                </a:solidFill>
              </a:rPr>
              <a:t>Wellbeing refers to a holistic state encompassing physical, mental, emotional and social dimensions. It focuses on quality of life, life satisfaction and the ability to cope with daily stresses (NHS England, 2022).</a:t>
            </a:r>
          </a:p>
          <a:p>
            <a:pPr>
              <a:lnSpc>
                <a:spcPct val="90000"/>
              </a:lnSpc>
            </a:pPr>
            <a:endParaRPr lang="en-US" sz="1600" dirty="0">
              <a:solidFill>
                <a:srgbClr val="FFFFFF"/>
              </a:solidFill>
            </a:endParaRPr>
          </a:p>
        </p:txBody>
      </p:sp>
      <p:pic>
        <p:nvPicPr>
          <p:cNvPr id="1026" name="Picture 2" descr="Infographic of the NHS health and wellbeing model 2021. The infographic shows a circular wheel divided into seven different coloured chunks, each representing one of the seven elements of health and wellbeing. Separate from each element of the wheel in circular formation is the corresponding definition of each element. The following elements and their definitions are: improving personal health and wellbeing (mental and emotional wellbeing, physical wellbeing, healthy lifestyle); relationships (Supporting each other and working together); fulfilment at work (purpose, potential and recognition, life balance, bringing 'yourself' to work); managers and leaders (senior manager responsibilities, healthy leadership behaviours, skilled managers); environment (physical work spaces and facilities available to rest, recover and succeed); data insights (measuring effectiveness in our support); professional wellbeing support (support services and partners, organisation design and policy, interventions overview).">
            <a:extLst>
              <a:ext uri="{FF2B5EF4-FFF2-40B4-BE49-F238E27FC236}">
                <a16:creationId xmlns:a16="http://schemas.microsoft.com/office/drawing/2014/main" id="{A05D2A79-91EF-1BE3-5DBC-A28E0041CB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05" r="5955"/>
          <a:stretch>
            <a:fillRect/>
          </a:stretch>
        </p:blipFill>
        <p:spPr bwMode="auto">
          <a:xfrm>
            <a:off x="4108704" y="767494"/>
            <a:ext cx="4718304" cy="53230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B2C0F0C-8DC7-19AC-50B1-5C6257115736}"/>
              </a:ext>
            </a:extLst>
          </p:cNvPr>
          <p:cNvSpPr txBox="1"/>
          <p:nvPr/>
        </p:nvSpPr>
        <p:spPr>
          <a:xfrm>
            <a:off x="4533092" y="5905839"/>
            <a:ext cx="4578096" cy="369332"/>
          </a:xfrm>
          <a:prstGeom prst="rect">
            <a:avLst/>
          </a:prstGeom>
          <a:noFill/>
        </p:spPr>
        <p:txBody>
          <a:bodyPr wrap="square">
            <a:spAutoFit/>
          </a:bodyPr>
          <a:lstStyle/>
          <a:p>
            <a:pPr algn="l" fontAlgn="base">
              <a:buNone/>
            </a:pPr>
            <a:r>
              <a:rPr lang="en-US" b="1" i="0" dirty="0">
                <a:solidFill>
                  <a:srgbClr val="202A30"/>
                </a:solidFill>
                <a:effectLst/>
                <a:latin typeface="-apple-system"/>
              </a:rPr>
              <a:t>NHS health and wellbeing model (2021)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dirty="0"/>
              <a:t>Sustainable Development</a:t>
            </a:r>
          </a:p>
        </p:txBody>
      </p:sp>
      <p:pic>
        <p:nvPicPr>
          <p:cNvPr id="5" name="Picture 4">
            <a:extLst>
              <a:ext uri="{FF2B5EF4-FFF2-40B4-BE49-F238E27FC236}">
                <a16:creationId xmlns:a16="http://schemas.microsoft.com/office/drawing/2014/main" id="{DEE3FF11-E2D3-FDA4-E478-C94992511606}"/>
              </a:ext>
            </a:extLst>
          </p:cNvPr>
          <p:cNvPicPr>
            <a:picLocks noChangeAspect="1"/>
          </p:cNvPicPr>
          <p:nvPr/>
        </p:nvPicPr>
        <p:blipFill>
          <a:blip r:embed="rId2"/>
          <a:srcRect t="15349" b="12829"/>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r>
              <a:rPr lang="en-US" sz="1600" dirty="0"/>
              <a:t>Sustainable development involves meeting present needs without compromising the ability of future generations to meet their own needs (United Nations, 2015).</a:t>
            </a:r>
          </a:p>
          <a:p>
            <a:endParaRPr lang="en-US" sz="1600" dirty="0"/>
          </a:p>
          <a:p>
            <a:r>
              <a:rPr lang="en-US" sz="1600" dirty="0"/>
              <a:t>In healthcare, this includes prevention, efficient resource use and environmental responsibility (United Nations, 2015).</a:t>
            </a:r>
          </a:p>
        </p:txBody>
      </p:sp>
      <p:sp>
        <p:nvSpPr>
          <p:cNvPr id="7" name="TextBox 6">
            <a:extLst>
              <a:ext uri="{FF2B5EF4-FFF2-40B4-BE49-F238E27FC236}">
                <a16:creationId xmlns:a16="http://schemas.microsoft.com/office/drawing/2014/main" id="{6AE18A14-54D8-F2C3-251C-61A3B7480491}"/>
              </a:ext>
            </a:extLst>
          </p:cNvPr>
          <p:cNvSpPr txBox="1"/>
          <p:nvPr/>
        </p:nvSpPr>
        <p:spPr>
          <a:xfrm>
            <a:off x="164592" y="3059668"/>
            <a:ext cx="4572000" cy="369332"/>
          </a:xfrm>
          <a:prstGeom prst="rect">
            <a:avLst/>
          </a:prstGeom>
          <a:noFill/>
        </p:spPr>
        <p:txBody>
          <a:bodyPr wrap="square">
            <a:spAutoFit/>
          </a:bodyPr>
          <a:lstStyle/>
          <a:p>
            <a:r>
              <a:rPr lang="en-US" sz="1800" dirty="0">
                <a:solidFill>
                  <a:schemeClr val="bg1"/>
                </a:solidFill>
              </a:rPr>
              <a:t>(United Nations, 2015)</a:t>
            </a:r>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738" y="260983"/>
            <a:ext cx="2765618" cy="1594189"/>
          </a:xfrm>
        </p:spPr>
        <p:txBody>
          <a:bodyPr anchor="t">
            <a:normAutofit/>
          </a:bodyPr>
          <a:lstStyle/>
          <a:p>
            <a:r>
              <a:rPr lang="en-GB" sz="2800"/>
              <a:t>Importance in Modern Healthcare</a:t>
            </a:r>
            <a:endParaRPr lang="en-GB" sz="2800" dirty="0"/>
          </a:p>
        </p:txBody>
      </p:sp>
      <p:sp>
        <p:nvSpPr>
          <p:cNvPr id="3" name="Content Placeholder 2"/>
          <p:cNvSpPr>
            <a:spLocks noGrp="1"/>
          </p:cNvSpPr>
          <p:nvPr>
            <p:ph idx="1"/>
          </p:nvPr>
        </p:nvSpPr>
        <p:spPr>
          <a:xfrm>
            <a:off x="2609088" y="127440"/>
            <a:ext cx="6345173" cy="2787018"/>
          </a:xfrm>
        </p:spPr>
        <p:txBody>
          <a:bodyPr anchor="t">
            <a:normAutofit/>
          </a:bodyPr>
          <a:lstStyle/>
          <a:p>
            <a:r>
              <a:rPr lang="en-US" sz="1100" dirty="0"/>
              <a:t>The integration of health, wellbeing and sustainable development is increasingly important due to several interconnected challenges facing modern health and social care systems (World Health Organization, 2023).</a:t>
            </a:r>
          </a:p>
          <a:p>
            <a:r>
              <a:rPr lang="en-US" sz="1100" dirty="0"/>
              <a:t>• </a:t>
            </a:r>
            <a:r>
              <a:rPr lang="en-US" sz="1100" b="1" dirty="0"/>
              <a:t>Long-term conditions</a:t>
            </a:r>
            <a:r>
              <a:rPr lang="en-US" sz="1100" dirty="0"/>
              <a:t> such as diabetes, cardiovascular disease and mental health disorders are rising, placing sustained pressure on healthcare services and highlighting the need for preventive and holistic approaches.</a:t>
            </a:r>
            <a:br>
              <a:rPr lang="en-US" sz="1100" dirty="0"/>
            </a:br>
            <a:r>
              <a:rPr lang="en-US" sz="1100" dirty="0"/>
              <a:t>• </a:t>
            </a:r>
            <a:r>
              <a:rPr lang="en-US" sz="1100" b="1" dirty="0"/>
              <a:t>Health inequalities</a:t>
            </a:r>
            <a:r>
              <a:rPr lang="en-US" sz="1100" dirty="0"/>
              <a:t> persist across socioeconomic groups, regions and ethnic communities, resulting in unequal access to care and poorer health outcomes for disadvantaged populations.</a:t>
            </a:r>
            <a:br>
              <a:rPr lang="en-US" sz="1100" dirty="0"/>
            </a:br>
            <a:r>
              <a:rPr lang="en-US" sz="1100" dirty="0"/>
              <a:t>• </a:t>
            </a:r>
            <a:r>
              <a:rPr lang="en-US" sz="1100" b="1" dirty="0"/>
              <a:t>Climate change impacts on health</a:t>
            </a:r>
            <a:r>
              <a:rPr lang="en-US" sz="1100" dirty="0"/>
              <a:t>, including air pollution, extreme weather events and food insecurity, are creating new and complex public health risks that require sustainable, cross-sector responses.</a:t>
            </a:r>
          </a:p>
          <a:p>
            <a:r>
              <a:rPr lang="en-US" sz="1100" dirty="0"/>
              <a:t>Addressing these challenges collectively supports more resilient, equitable and future-focused healthcare systems. These priorities closely align with the </a:t>
            </a:r>
            <a:r>
              <a:rPr lang="en-US" sz="1100" b="1" dirty="0"/>
              <a:t>World Health Organization’s Sustainable Development Goals</a:t>
            </a:r>
            <a:r>
              <a:rPr lang="en-US" sz="1100" dirty="0"/>
              <a:t>, particularly those focused on good health and wellbeing, reduced inequalities and sustainable communities (World Health Organization, 2023).</a:t>
            </a:r>
          </a:p>
        </p:txBody>
      </p:sp>
      <p:grpSp>
        <p:nvGrpSpPr>
          <p:cNvPr id="6151" name="Group 6150">
            <a:extLst>
              <a:ext uri="{FF2B5EF4-FFF2-40B4-BE49-F238E27FC236}">
                <a16:creationId xmlns:a16="http://schemas.microsoft.com/office/drawing/2014/main" id="{F2221BB3-7B5D-C899-7745-66D7AC323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6152" name="Rectangle 6151">
              <a:extLst>
                <a:ext uri="{FF2B5EF4-FFF2-40B4-BE49-F238E27FC236}">
                  <a16:creationId xmlns:a16="http://schemas.microsoft.com/office/drawing/2014/main" id="{3FD2D571-38D7-DB0F-166C-14FEDA700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B88AEF72-50CD-C201-F6BF-C595BBBED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descr="The United Nations Sustainable Development Goals (SDGs) | FPIL">
            <a:extLst>
              <a:ext uri="{FF2B5EF4-FFF2-40B4-BE49-F238E27FC236}">
                <a16:creationId xmlns:a16="http://schemas.microsoft.com/office/drawing/2014/main" id="{E4183559-C910-B773-7DF3-57D48824B0E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454"/>
          <a:stretch>
            <a:fillRect/>
          </a:stretch>
        </p:blipFill>
        <p:spPr bwMode="auto">
          <a:xfrm>
            <a:off x="904875" y="2764414"/>
            <a:ext cx="7334250" cy="368750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9BAFF03-4920-01AA-8754-F2030F03972B}"/>
              </a:ext>
            </a:extLst>
          </p:cNvPr>
          <p:cNvSpPr txBox="1"/>
          <p:nvPr/>
        </p:nvSpPr>
        <p:spPr>
          <a:xfrm>
            <a:off x="6424421" y="6399415"/>
            <a:ext cx="2529840" cy="307777"/>
          </a:xfrm>
          <a:prstGeom prst="rect">
            <a:avLst/>
          </a:prstGeom>
          <a:noFill/>
        </p:spPr>
        <p:txBody>
          <a:bodyPr wrap="square">
            <a:spAutoFit/>
          </a:bodyPr>
          <a:lstStyle/>
          <a:p>
            <a:r>
              <a:rPr lang="en-US" sz="1400" dirty="0"/>
              <a:t>(United Nations, 2015)</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49" y="537883"/>
            <a:ext cx="3587773" cy="1942810"/>
          </a:xfrm>
        </p:spPr>
        <p:txBody>
          <a:bodyPr anchor="b">
            <a:normAutofit/>
          </a:bodyPr>
          <a:lstStyle/>
          <a:p>
            <a:r>
              <a:rPr lang="en-US" sz="3500"/>
              <a:t>Integration of Health and Wellbeing</a:t>
            </a:r>
          </a:p>
        </p:txBody>
      </p:sp>
      <p:sp>
        <p:nvSpPr>
          <p:cNvPr id="3" name="Content Placeholder 2"/>
          <p:cNvSpPr>
            <a:spLocks noGrp="1"/>
          </p:cNvSpPr>
          <p:nvPr>
            <p:ph idx="1"/>
          </p:nvPr>
        </p:nvSpPr>
        <p:spPr>
          <a:xfrm>
            <a:off x="628649" y="2686323"/>
            <a:ext cx="3587773" cy="3433583"/>
          </a:xfrm>
        </p:spPr>
        <p:txBody>
          <a:bodyPr>
            <a:normAutofit/>
          </a:bodyPr>
          <a:lstStyle/>
          <a:p>
            <a:pPr>
              <a:lnSpc>
                <a:spcPct val="90000"/>
              </a:lnSpc>
            </a:pPr>
            <a:r>
              <a:rPr lang="en-US" sz="1100"/>
              <a:t>Holistic healthcare approaches aim to treat the whole person rather than isolated symptoms by recognising the complex interaction between physical, mental, emotional and social factors that influence health.</a:t>
            </a:r>
          </a:p>
          <a:p>
            <a:pPr>
              <a:lnSpc>
                <a:spcPct val="90000"/>
              </a:lnSpc>
            </a:pPr>
            <a:r>
              <a:rPr lang="en-US" sz="1100"/>
              <a:t>This approach considers not only a patient’s medical condition, but also their lifestyle, mental wellbeing, social circumstances and environmental influences. By addressing these wider determinants of health, holistic care supports prevention, early intervention and long-term wellbeing rather than relying solely on reactive medical treatment.</a:t>
            </a:r>
          </a:p>
          <a:p>
            <a:pPr>
              <a:lnSpc>
                <a:spcPct val="90000"/>
              </a:lnSpc>
            </a:pPr>
            <a:r>
              <a:rPr lang="en-US" sz="1100"/>
              <a:t>As a result, holistic healthcare can improve patient outcomes, enhance quality of life and reduce pressure on health and social care services through more sustainable, person-centred care.</a:t>
            </a:r>
          </a:p>
          <a:p>
            <a:pPr marL="0" indent="0">
              <a:lnSpc>
                <a:spcPct val="90000"/>
              </a:lnSpc>
              <a:buNone/>
            </a:pPr>
            <a:endParaRPr lang="en-US" sz="1100"/>
          </a:p>
          <a:p>
            <a:pPr>
              <a:lnSpc>
                <a:spcPct val="90000"/>
              </a:lnSpc>
            </a:pPr>
            <a:r>
              <a:rPr lang="en-US" sz="1100"/>
              <a:t>This includes prevention, mental health support and social care integration, improving outcomes and reducing long-term costs (NHS England, 2022).</a:t>
            </a:r>
          </a:p>
        </p:txBody>
      </p:sp>
      <p:pic>
        <p:nvPicPr>
          <p:cNvPr id="3074" name="Picture 2">
            <a:extLst>
              <a:ext uri="{FF2B5EF4-FFF2-40B4-BE49-F238E27FC236}">
                <a16:creationId xmlns:a16="http://schemas.microsoft.com/office/drawing/2014/main" id="{8338AD12-94A4-1D5D-C54C-6C3F57DF69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91318" y="1311835"/>
            <a:ext cx="4024031" cy="403411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4EF987B-5239-089B-6D6F-F57D1A387924}"/>
              </a:ext>
            </a:extLst>
          </p:cNvPr>
          <p:cNvSpPr txBox="1"/>
          <p:nvPr/>
        </p:nvSpPr>
        <p:spPr>
          <a:xfrm>
            <a:off x="5572793" y="5345952"/>
            <a:ext cx="4572000" cy="369332"/>
          </a:xfrm>
          <a:prstGeom prst="rect">
            <a:avLst/>
          </a:prstGeom>
          <a:noFill/>
        </p:spPr>
        <p:txBody>
          <a:bodyPr wrap="square">
            <a:spAutoFit/>
          </a:bodyPr>
          <a:lstStyle/>
          <a:p>
            <a:r>
              <a:rPr lang="en-GB" b="0" i="0" dirty="0">
                <a:solidFill>
                  <a:srgbClr val="212B32"/>
                </a:solidFill>
                <a:effectLst/>
                <a:latin typeface="Frutiger W01"/>
              </a:rPr>
              <a:t>Skills for Health. (2017)</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800993"/>
            <a:ext cx="2765618" cy="1594189"/>
          </a:xfrm>
        </p:spPr>
        <p:txBody>
          <a:bodyPr anchor="t">
            <a:normAutofit/>
          </a:bodyPr>
          <a:lstStyle/>
          <a:p>
            <a:r>
              <a:rPr lang="en-US" sz="2800" dirty="0"/>
              <a:t>Sustainable Development in Health Policy</a:t>
            </a:r>
          </a:p>
        </p:txBody>
      </p:sp>
      <p:sp>
        <p:nvSpPr>
          <p:cNvPr id="3" name="Content Placeholder 2"/>
          <p:cNvSpPr>
            <a:spLocks noGrp="1"/>
          </p:cNvSpPr>
          <p:nvPr>
            <p:ph idx="1"/>
          </p:nvPr>
        </p:nvSpPr>
        <p:spPr>
          <a:xfrm>
            <a:off x="3523489" y="554736"/>
            <a:ext cx="5247894" cy="2874264"/>
          </a:xfrm>
        </p:spPr>
        <p:txBody>
          <a:bodyPr anchor="t">
            <a:noAutofit/>
          </a:bodyPr>
          <a:lstStyle/>
          <a:p>
            <a:r>
              <a:rPr lang="en-US" sz="1800" dirty="0"/>
              <a:t>The WHO </a:t>
            </a:r>
            <a:r>
              <a:rPr lang="en-US" sz="1800" i="1" dirty="0"/>
              <a:t>Health in All Policies</a:t>
            </a:r>
            <a:r>
              <a:rPr lang="en-US" sz="1800" dirty="0"/>
              <a:t> framework promotes the consideration of health impacts across all policy areas, including housing, transport and education (World Health Organization, 2014).</a:t>
            </a:r>
          </a:p>
          <a:p>
            <a:r>
              <a:rPr lang="en-US" sz="1800" dirty="0"/>
              <a:t>By encouraging collaboration between sectors, this approach </a:t>
            </a:r>
            <a:r>
              <a:rPr lang="en-US" sz="1800" dirty="0" err="1"/>
              <a:t>recognises</a:t>
            </a:r>
            <a:r>
              <a:rPr lang="en-US" sz="1800" dirty="0"/>
              <a:t> that many determinants of health lie outside traditional healthcare services. As a result, it supports more coordinated, preventive and sustainable population health improvements (World Health Organization, 2014).</a:t>
            </a:r>
          </a:p>
        </p:txBody>
      </p:sp>
      <p:grpSp>
        <p:nvGrpSpPr>
          <p:cNvPr id="8199" name="Group 8198">
            <a:extLst>
              <a:ext uri="{FF2B5EF4-FFF2-40B4-BE49-F238E27FC236}">
                <a16:creationId xmlns:a16="http://schemas.microsoft.com/office/drawing/2014/main" id="{F2221BB3-7B5D-C899-7745-66D7AC323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8200" name="Rectangle 8199">
              <a:extLst>
                <a:ext uri="{FF2B5EF4-FFF2-40B4-BE49-F238E27FC236}">
                  <a16:creationId xmlns:a16="http://schemas.microsoft.com/office/drawing/2014/main" id="{3FD2D571-38D7-DB0F-166C-14FEDA700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B88AEF72-50CD-C201-F6BF-C595BBBED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98" name="Picture 2" descr="UN Sustainable Development Goals On Health | Unlimit Health">
            <a:extLst>
              <a:ext uri="{FF2B5EF4-FFF2-40B4-BE49-F238E27FC236}">
                <a16:creationId xmlns:a16="http://schemas.microsoft.com/office/drawing/2014/main" id="{61EC40A5-6BBB-3637-120D-A88F0B7C60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220" b="7159"/>
          <a:stretch>
            <a:fillRect/>
          </a:stretch>
        </p:blipFill>
        <p:spPr bwMode="auto">
          <a:xfrm>
            <a:off x="-3768" y="3733800"/>
            <a:ext cx="9144000" cy="28742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45CFC0A-0EAC-622F-CB3D-B9D1BBE41D5E}"/>
              </a:ext>
            </a:extLst>
          </p:cNvPr>
          <p:cNvSpPr txBox="1"/>
          <p:nvPr/>
        </p:nvSpPr>
        <p:spPr>
          <a:xfrm>
            <a:off x="301752" y="6368386"/>
            <a:ext cx="4578096" cy="276999"/>
          </a:xfrm>
          <a:prstGeom prst="rect">
            <a:avLst/>
          </a:prstGeom>
          <a:noFill/>
        </p:spPr>
        <p:txBody>
          <a:bodyPr wrap="square">
            <a:spAutoFit/>
          </a:bodyPr>
          <a:lstStyle/>
          <a:p>
            <a:r>
              <a:rPr lang="en-US" sz="1200" dirty="0">
                <a:solidFill>
                  <a:schemeClr val="bg1"/>
                </a:solidFill>
              </a:rPr>
              <a:t>(UN, 2015)</a:t>
            </a:r>
            <a:endParaRPr lang="en-GB" sz="1200"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83023"/>
            <a:ext cx="3448311" cy="1616203"/>
          </a:xfrm>
        </p:spPr>
        <p:txBody>
          <a:bodyPr anchor="b">
            <a:normAutofit/>
          </a:bodyPr>
          <a:lstStyle/>
          <a:p>
            <a:r>
              <a:rPr lang="en-GB" sz="2800" dirty="0"/>
              <a:t>Theoretical Perspectives</a:t>
            </a:r>
          </a:p>
        </p:txBody>
      </p:sp>
      <p:sp>
        <p:nvSpPr>
          <p:cNvPr id="3" name="Content Placeholder 2"/>
          <p:cNvSpPr>
            <a:spLocks noGrp="1"/>
          </p:cNvSpPr>
          <p:nvPr>
            <p:ph idx="1"/>
          </p:nvPr>
        </p:nvSpPr>
        <p:spPr>
          <a:xfrm>
            <a:off x="230798" y="1812108"/>
            <a:ext cx="4341201" cy="4771572"/>
          </a:xfrm>
        </p:spPr>
        <p:txBody>
          <a:bodyPr anchor="t">
            <a:normAutofit/>
          </a:bodyPr>
          <a:lstStyle/>
          <a:p>
            <a:pPr>
              <a:lnSpc>
                <a:spcPct val="90000"/>
              </a:lnSpc>
            </a:pPr>
            <a:r>
              <a:rPr lang="en-US" sz="1800" dirty="0"/>
              <a:t>The biopsychosocial model integrates:</a:t>
            </a:r>
            <a:br>
              <a:rPr lang="en-US" sz="1800" dirty="0"/>
            </a:br>
            <a:r>
              <a:rPr lang="en-US" sz="1800" dirty="0"/>
              <a:t>• </a:t>
            </a:r>
            <a:r>
              <a:rPr lang="en-US" sz="1800" b="1" dirty="0"/>
              <a:t>Biological factors</a:t>
            </a:r>
            <a:r>
              <a:rPr lang="en-US" sz="1800" dirty="0"/>
              <a:t>, such as genetics, physical health and disease processes</a:t>
            </a:r>
            <a:br>
              <a:rPr lang="en-US" sz="1800" dirty="0"/>
            </a:br>
            <a:r>
              <a:rPr lang="en-US" sz="1800" dirty="0"/>
              <a:t>• </a:t>
            </a:r>
            <a:r>
              <a:rPr lang="en-US" sz="1800" b="1" dirty="0"/>
              <a:t>Psychological factors</a:t>
            </a:r>
            <a:r>
              <a:rPr lang="en-US" sz="1800" dirty="0"/>
              <a:t>, including emotions, thoughts, </a:t>
            </a:r>
            <a:r>
              <a:rPr lang="en-US" sz="1800" dirty="0" err="1"/>
              <a:t>behaviour</a:t>
            </a:r>
            <a:r>
              <a:rPr lang="en-US" sz="1800" dirty="0"/>
              <a:t> and mental health</a:t>
            </a:r>
            <a:br>
              <a:rPr lang="en-US" sz="1800" dirty="0"/>
            </a:br>
            <a:r>
              <a:rPr lang="en-US" sz="1800" dirty="0"/>
              <a:t>• </a:t>
            </a:r>
            <a:r>
              <a:rPr lang="en-US" sz="1800" b="1" dirty="0"/>
              <a:t>Social factors</a:t>
            </a:r>
            <a:r>
              <a:rPr lang="en-US" sz="1800" dirty="0"/>
              <a:t>, such as family support, socioeconomic status, culture and environment</a:t>
            </a:r>
          </a:p>
          <a:p>
            <a:pPr>
              <a:lnSpc>
                <a:spcPct val="90000"/>
              </a:lnSpc>
            </a:pPr>
            <a:r>
              <a:rPr lang="en-US" sz="1800" dirty="0"/>
              <a:t>By considering these factors together, the model provides a comprehensive understanding of health and illness and supports holistic, person-</a:t>
            </a:r>
            <a:r>
              <a:rPr lang="en-US" sz="1800" dirty="0" err="1"/>
              <a:t>centred</a:t>
            </a:r>
            <a:r>
              <a:rPr lang="en-US" sz="1800" dirty="0"/>
              <a:t> approaches to care (Engel, 1977).</a:t>
            </a:r>
          </a:p>
          <a:p>
            <a:pPr>
              <a:lnSpc>
                <a:spcPct val="90000"/>
              </a:lnSpc>
            </a:pPr>
            <a:endParaRPr lang="en-US" sz="1800" dirty="0"/>
          </a:p>
          <a:p>
            <a:pPr>
              <a:lnSpc>
                <a:spcPct val="90000"/>
              </a:lnSpc>
            </a:pPr>
            <a:r>
              <a:rPr lang="en-US" sz="1800" dirty="0"/>
              <a:t>This model supports holistic and sustainable healthcare practice (Engel, 1977).</a:t>
            </a:r>
          </a:p>
        </p:txBody>
      </p:sp>
      <p:pic>
        <p:nvPicPr>
          <p:cNvPr id="9262" name="Picture 46" descr="2] An illustration of the biopsychosocial model comprised of... | Download  Scientific Diagram">
            <a:extLst>
              <a:ext uri="{FF2B5EF4-FFF2-40B4-BE49-F238E27FC236}">
                <a16:creationId xmlns:a16="http://schemas.microsoft.com/office/drawing/2014/main" id="{F57F54A9-F991-4DE6-CC65-7235B6AE642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593670"/>
            <a:ext cx="3989297" cy="3595578"/>
          </a:xfrm>
          <a:prstGeom prst="rect">
            <a:avLst/>
          </a:prstGeom>
          <a:noFill/>
          <a:extLst>
            <a:ext uri="{909E8E84-426E-40DD-AFC4-6F175D3DCCD1}">
              <a14:hiddenFill xmlns:a14="http://schemas.microsoft.com/office/drawing/2010/main">
                <a:solidFill>
                  <a:srgbClr val="FFFFFF"/>
                </a:solidFill>
              </a14:hiddenFill>
            </a:ext>
          </a:extLst>
        </p:spPr>
      </p:pic>
      <p:grpSp>
        <p:nvGrpSpPr>
          <p:cNvPr id="9267" name="Group 9266">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9268" name="Rectangle 9267">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9" name="Rectangle 9268">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8B15F54F-5DA9-0897-5820-F5210AEABB20}"/>
              </a:ext>
            </a:extLst>
          </p:cNvPr>
          <p:cNvSpPr txBox="1"/>
          <p:nvPr/>
        </p:nvSpPr>
        <p:spPr>
          <a:xfrm>
            <a:off x="6166104" y="5184938"/>
            <a:ext cx="4578096" cy="369332"/>
          </a:xfrm>
          <a:prstGeom prst="rect">
            <a:avLst/>
          </a:prstGeom>
          <a:noFill/>
        </p:spPr>
        <p:txBody>
          <a:bodyPr wrap="square">
            <a:spAutoFit/>
          </a:bodyPr>
          <a:lstStyle/>
          <a:p>
            <a:r>
              <a:rPr lang="en-US" sz="1800" dirty="0"/>
              <a:t>(Engel, 1977).</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800993"/>
            <a:ext cx="2765618" cy="1594189"/>
          </a:xfrm>
        </p:spPr>
        <p:txBody>
          <a:bodyPr anchor="t">
            <a:normAutofit/>
          </a:bodyPr>
          <a:lstStyle/>
          <a:p>
            <a:r>
              <a:rPr lang="en-GB" sz="2800" dirty="0"/>
              <a:t>Policy and Governance</a:t>
            </a:r>
          </a:p>
        </p:txBody>
      </p:sp>
      <p:sp>
        <p:nvSpPr>
          <p:cNvPr id="3" name="Content Placeholder 2"/>
          <p:cNvSpPr>
            <a:spLocks noGrp="1"/>
          </p:cNvSpPr>
          <p:nvPr>
            <p:ph idx="1"/>
          </p:nvPr>
        </p:nvSpPr>
        <p:spPr>
          <a:xfrm>
            <a:off x="4006159" y="751555"/>
            <a:ext cx="4509191" cy="1766458"/>
          </a:xfrm>
        </p:spPr>
        <p:txBody>
          <a:bodyPr anchor="t">
            <a:normAutofit/>
          </a:bodyPr>
          <a:lstStyle/>
          <a:p>
            <a:pPr>
              <a:lnSpc>
                <a:spcPct val="90000"/>
              </a:lnSpc>
            </a:pPr>
            <a:r>
              <a:rPr lang="en-US" sz="1600" dirty="0"/>
              <a:t>Health policies increasingly support holistic care through preventive services and mental health initiatives.</a:t>
            </a:r>
          </a:p>
          <a:p>
            <a:pPr>
              <a:lnSpc>
                <a:spcPct val="90000"/>
              </a:lnSpc>
            </a:pPr>
            <a:endParaRPr lang="en-US" sz="1600" dirty="0"/>
          </a:p>
          <a:p>
            <a:pPr>
              <a:lnSpc>
                <a:spcPct val="90000"/>
              </a:lnSpc>
            </a:pPr>
            <a:r>
              <a:rPr lang="en-US" sz="1600" dirty="0"/>
              <a:t>However, challenges remain, including limited funding, workforce shortages and regulatory constraints (The King's Fund, 2023).</a:t>
            </a:r>
          </a:p>
        </p:txBody>
      </p:sp>
      <p:grpSp>
        <p:nvGrpSpPr>
          <p:cNvPr id="10247" name="Group 10246">
            <a:extLst>
              <a:ext uri="{FF2B5EF4-FFF2-40B4-BE49-F238E27FC236}">
                <a16:creationId xmlns:a16="http://schemas.microsoft.com/office/drawing/2014/main" id="{F2221BB3-7B5D-C899-7745-66D7AC323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0248" name="Rectangle 10247">
              <a:extLst>
                <a:ext uri="{FF2B5EF4-FFF2-40B4-BE49-F238E27FC236}">
                  <a16:creationId xmlns:a16="http://schemas.microsoft.com/office/drawing/2014/main" id="{3FD2D571-38D7-DB0F-166C-14FEDA700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B88AEF72-50CD-C201-F6BF-C595BBBED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a:extLst>
              <a:ext uri="{FF2B5EF4-FFF2-40B4-BE49-F238E27FC236}">
                <a16:creationId xmlns:a16="http://schemas.microsoft.com/office/drawing/2014/main" id="{BF93225A-795E-A4A1-9318-2BE75B15470C}"/>
              </a:ext>
            </a:extLst>
          </p:cNvPr>
          <p:cNvPicPr>
            <a:picLocks noChangeAspect="1"/>
          </p:cNvPicPr>
          <p:nvPr/>
        </p:nvPicPr>
        <p:blipFill>
          <a:blip r:embed="rId2"/>
          <a:srcRect t="9542"/>
          <a:stretch>
            <a:fillRect/>
          </a:stretch>
        </p:blipFill>
        <p:spPr>
          <a:xfrm>
            <a:off x="628650" y="2518013"/>
            <a:ext cx="7875080" cy="4066048"/>
          </a:xfrm>
          <a:prstGeom prst="rect">
            <a:avLst/>
          </a:prstGeom>
        </p:spPr>
      </p:pic>
      <p:sp>
        <p:nvSpPr>
          <p:cNvPr id="10" name="TextBox 9">
            <a:extLst>
              <a:ext uri="{FF2B5EF4-FFF2-40B4-BE49-F238E27FC236}">
                <a16:creationId xmlns:a16="http://schemas.microsoft.com/office/drawing/2014/main" id="{917C0062-88C0-43AC-1B80-E9E44A485116}"/>
              </a:ext>
            </a:extLst>
          </p:cNvPr>
          <p:cNvSpPr txBox="1"/>
          <p:nvPr/>
        </p:nvSpPr>
        <p:spPr>
          <a:xfrm>
            <a:off x="374904" y="6214729"/>
            <a:ext cx="4578096" cy="369332"/>
          </a:xfrm>
          <a:prstGeom prst="rect">
            <a:avLst/>
          </a:prstGeom>
          <a:noFill/>
        </p:spPr>
        <p:txBody>
          <a:bodyPr wrap="square">
            <a:spAutoFit/>
          </a:bodyPr>
          <a:lstStyle/>
          <a:p>
            <a:r>
              <a:rPr lang="en-US" sz="1800" dirty="0"/>
              <a:t>(The King's Fund, 2023).</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271" name="Group 11270">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12" y="-1"/>
            <a:ext cx="3909949" cy="6883030"/>
            <a:chOff x="-19217" y="-1"/>
            <a:chExt cx="5213267" cy="6883030"/>
          </a:xfrm>
        </p:grpSpPr>
        <p:sp>
          <p:nvSpPr>
            <p:cNvPr id="11272" name="Rectangle 11271">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274" name="Rectangle 11273">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Rectangle 11274">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207264" y="219456"/>
            <a:ext cx="3450336" cy="600390"/>
          </a:xfrm>
        </p:spPr>
        <p:txBody>
          <a:bodyPr anchor="b">
            <a:normAutofit fontScale="90000"/>
          </a:bodyPr>
          <a:lstStyle/>
          <a:p>
            <a:r>
              <a:rPr lang="en-GB" sz="3600" b="1" dirty="0">
                <a:solidFill>
                  <a:srgbClr val="FFFFFF"/>
                </a:solidFill>
              </a:rPr>
              <a:t>Service Delivery</a:t>
            </a:r>
          </a:p>
        </p:txBody>
      </p:sp>
      <p:sp>
        <p:nvSpPr>
          <p:cNvPr id="3" name="Content Placeholder 2"/>
          <p:cNvSpPr>
            <a:spLocks noGrp="1"/>
          </p:cNvSpPr>
          <p:nvPr>
            <p:ph idx="1"/>
          </p:nvPr>
        </p:nvSpPr>
        <p:spPr>
          <a:xfrm>
            <a:off x="85344" y="1009192"/>
            <a:ext cx="3803966" cy="5814286"/>
          </a:xfrm>
        </p:spPr>
        <p:txBody>
          <a:bodyPr>
            <a:normAutofit lnSpcReduction="10000"/>
          </a:bodyPr>
          <a:lstStyle/>
          <a:p>
            <a:r>
              <a:rPr lang="en-US" sz="1800" dirty="0">
                <a:solidFill>
                  <a:schemeClr val="bg1"/>
                </a:solidFill>
              </a:rPr>
              <a:t>Integrated service delivery includes:</a:t>
            </a:r>
            <a:br>
              <a:rPr lang="en-US" sz="1800" dirty="0">
                <a:solidFill>
                  <a:schemeClr val="bg1"/>
                </a:solidFill>
              </a:rPr>
            </a:br>
            <a:r>
              <a:rPr lang="en-US" sz="1800" dirty="0">
                <a:solidFill>
                  <a:schemeClr val="bg1"/>
                </a:solidFill>
              </a:rPr>
              <a:t>• </a:t>
            </a:r>
            <a:r>
              <a:rPr lang="en-US" sz="1800" b="1" dirty="0">
                <a:solidFill>
                  <a:schemeClr val="bg1"/>
                </a:solidFill>
              </a:rPr>
              <a:t>Wellness and prevention </a:t>
            </a:r>
            <a:r>
              <a:rPr lang="en-US" sz="1800" b="1" dirty="0" err="1">
                <a:solidFill>
                  <a:schemeClr val="bg1"/>
                </a:solidFill>
              </a:rPr>
              <a:t>programmes</a:t>
            </a:r>
            <a:r>
              <a:rPr lang="en-US" sz="1800" dirty="0">
                <a:solidFill>
                  <a:schemeClr val="bg1"/>
                </a:solidFill>
              </a:rPr>
              <a:t>, such as health screening, lifestyle interventions and early support to reduce the risk of long-term conditions</a:t>
            </a:r>
            <a:br>
              <a:rPr lang="en-US" sz="1800" dirty="0">
                <a:solidFill>
                  <a:schemeClr val="bg1"/>
                </a:solidFill>
              </a:rPr>
            </a:br>
            <a:r>
              <a:rPr lang="en-US" sz="1800" dirty="0">
                <a:solidFill>
                  <a:schemeClr val="bg1"/>
                </a:solidFill>
              </a:rPr>
              <a:t>• </a:t>
            </a:r>
            <a:r>
              <a:rPr lang="en-US" sz="1800" b="1" dirty="0">
                <a:solidFill>
                  <a:schemeClr val="bg1"/>
                </a:solidFill>
              </a:rPr>
              <a:t>Telehealth and digital health services</a:t>
            </a:r>
            <a:r>
              <a:rPr lang="en-US" sz="1800" dirty="0">
                <a:solidFill>
                  <a:schemeClr val="bg1"/>
                </a:solidFill>
              </a:rPr>
              <a:t>, which improve access to care, increase efficiency and support remote monitoring and consultations</a:t>
            </a:r>
            <a:br>
              <a:rPr lang="en-US" sz="1800" dirty="0">
                <a:solidFill>
                  <a:schemeClr val="bg1"/>
                </a:solidFill>
              </a:rPr>
            </a:br>
            <a:r>
              <a:rPr lang="en-US" sz="1800" dirty="0">
                <a:solidFill>
                  <a:schemeClr val="bg1"/>
                </a:solidFill>
              </a:rPr>
              <a:t>• </a:t>
            </a:r>
            <a:r>
              <a:rPr lang="en-US" sz="1800" b="1" dirty="0">
                <a:solidFill>
                  <a:schemeClr val="bg1"/>
                </a:solidFill>
              </a:rPr>
              <a:t>Community-based care</a:t>
            </a:r>
            <a:r>
              <a:rPr lang="en-US" sz="1800" dirty="0">
                <a:solidFill>
                  <a:schemeClr val="bg1"/>
                </a:solidFill>
              </a:rPr>
              <a:t>, delivered closer to home through local services that promote continuity of care and support long-term wellbeing</a:t>
            </a:r>
          </a:p>
          <a:p>
            <a:r>
              <a:rPr lang="en-US" sz="1800" dirty="0">
                <a:solidFill>
                  <a:schemeClr val="bg1"/>
                </a:solidFill>
              </a:rPr>
              <a:t>Together, these approaches enhance accessibility, coordination and sustainability within health and social care systems. (NHS England, 2023).</a:t>
            </a:r>
          </a:p>
        </p:txBody>
      </p:sp>
      <p:pic>
        <p:nvPicPr>
          <p:cNvPr id="6146" name="Picture 2" descr="What is digital health? 5 Application areas telcos should focus on">
            <a:extLst>
              <a:ext uri="{FF2B5EF4-FFF2-40B4-BE49-F238E27FC236}">
                <a16:creationId xmlns:a16="http://schemas.microsoft.com/office/drawing/2014/main" id="{23F96BEA-5BD1-ADCE-DC04-B6ECFF4282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600" r="16800"/>
          <a:stretch>
            <a:fillRect/>
          </a:stretch>
        </p:blipFill>
        <p:spPr bwMode="auto">
          <a:xfrm>
            <a:off x="4343957" y="1191768"/>
            <a:ext cx="4407464" cy="44744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157F101-00D5-AB05-4BC3-2378A9BB127B}"/>
              </a:ext>
            </a:extLst>
          </p:cNvPr>
          <p:cNvSpPr txBox="1"/>
          <p:nvPr/>
        </p:nvSpPr>
        <p:spPr>
          <a:xfrm>
            <a:off x="4971288" y="5666232"/>
            <a:ext cx="4578096" cy="369332"/>
          </a:xfrm>
          <a:prstGeom prst="rect">
            <a:avLst/>
          </a:prstGeom>
          <a:noFill/>
        </p:spPr>
        <p:txBody>
          <a:bodyPr wrap="square">
            <a:spAutoFit/>
          </a:bodyPr>
          <a:lstStyle/>
          <a:p>
            <a:r>
              <a:rPr lang="en-US" dirty="0"/>
              <a:t>Cameron, A. (2023)</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295" name="Group 12294">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12" y="-1"/>
            <a:ext cx="3909949" cy="6883030"/>
            <a:chOff x="-19217" y="-1"/>
            <a:chExt cx="5213267" cy="6883030"/>
          </a:xfrm>
        </p:grpSpPr>
        <p:sp>
          <p:nvSpPr>
            <p:cNvPr id="12296" name="Rectangle 12295">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ectangle 12296">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298" name="Rectangle 12297">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0" y="146304"/>
            <a:ext cx="3901759" cy="816864"/>
          </a:xfrm>
        </p:spPr>
        <p:txBody>
          <a:bodyPr anchor="b">
            <a:normAutofit/>
          </a:bodyPr>
          <a:lstStyle/>
          <a:p>
            <a:r>
              <a:rPr lang="en-GB" sz="3600" b="1">
                <a:solidFill>
                  <a:srgbClr val="FFFFFF"/>
                </a:solidFill>
              </a:rPr>
              <a:t>Case Examples</a:t>
            </a:r>
            <a:endParaRPr lang="en-GB" sz="3600" b="1" dirty="0">
              <a:solidFill>
                <a:srgbClr val="FFFFFF"/>
              </a:solidFill>
            </a:endParaRPr>
          </a:p>
        </p:txBody>
      </p:sp>
      <p:sp>
        <p:nvSpPr>
          <p:cNvPr id="3" name="Content Placeholder 2"/>
          <p:cNvSpPr>
            <a:spLocks noGrp="1"/>
          </p:cNvSpPr>
          <p:nvPr>
            <p:ph idx="1"/>
          </p:nvPr>
        </p:nvSpPr>
        <p:spPr>
          <a:xfrm>
            <a:off x="369305" y="1109472"/>
            <a:ext cx="3136283" cy="5662536"/>
          </a:xfrm>
        </p:spPr>
        <p:txBody>
          <a:bodyPr>
            <a:normAutofit/>
          </a:bodyPr>
          <a:lstStyle/>
          <a:p>
            <a:r>
              <a:rPr lang="en-US" sz="2400">
                <a:solidFill>
                  <a:srgbClr val="FFFFFF"/>
                </a:solidFill>
              </a:rPr>
              <a:t>UK Integrated Care Systems (ICS) promote collaboration between NHS, local authorities and social care providers.</a:t>
            </a:r>
          </a:p>
          <a:p>
            <a:endParaRPr lang="en-US" sz="2400">
              <a:solidFill>
                <a:srgbClr val="FFFFFF"/>
              </a:solidFill>
            </a:endParaRPr>
          </a:p>
          <a:p>
            <a:r>
              <a:rPr lang="en-US" sz="2400">
                <a:solidFill>
                  <a:srgbClr val="FFFFFF"/>
                </a:solidFill>
              </a:rPr>
              <a:t>This model improves coordination, patient outcomes and system sustainability (NHS England, 2023).</a:t>
            </a:r>
            <a:endParaRPr lang="en-US" sz="2400" dirty="0">
              <a:solidFill>
                <a:srgbClr val="FFFFFF"/>
              </a:solidFill>
            </a:endParaRPr>
          </a:p>
        </p:txBody>
      </p:sp>
      <p:pic>
        <p:nvPicPr>
          <p:cNvPr id="4" name="Picture 2">
            <a:extLst>
              <a:ext uri="{FF2B5EF4-FFF2-40B4-BE49-F238E27FC236}">
                <a16:creationId xmlns:a16="http://schemas.microsoft.com/office/drawing/2014/main" id="{8588EA4E-8341-9AC4-42B4-DB397D98837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81590" y="458395"/>
            <a:ext cx="4024031" cy="403411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BEAEE1E-C3F8-4A97-9C75-F2BA511E985B}"/>
              </a:ext>
            </a:extLst>
          </p:cNvPr>
          <p:cNvSpPr txBox="1"/>
          <p:nvPr/>
        </p:nvSpPr>
        <p:spPr>
          <a:xfrm>
            <a:off x="4951001" y="4651008"/>
            <a:ext cx="4572000" cy="369332"/>
          </a:xfrm>
          <a:prstGeom prst="rect">
            <a:avLst/>
          </a:prstGeom>
          <a:noFill/>
        </p:spPr>
        <p:txBody>
          <a:bodyPr wrap="square">
            <a:spAutoFit/>
          </a:bodyPr>
          <a:lstStyle/>
          <a:p>
            <a:r>
              <a:rPr lang="en-GB" b="0" i="0" dirty="0">
                <a:solidFill>
                  <a:srgbClr val="212B32"/>
                </a:solidFill>
                <a:effectLst/>
                <a:latin typeface="Frutiger W01"/>
              </a:rPr>
              <a:t>Skills for Health. (2017)</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64997" y="0"/>
            <a:ext cx="2591866" cy="1089626"/>
          </a:xfrm>
        </p:spPr>
        <p:txBody>
          <a:bodyPr anchor="b">
            <a:normAutofit/>
          </a:bodyPr>
          <a:lstStyle/>
          <a:p>
            <a:r>
              <a:rPr lang="en-GB" sz="2800" b="1" dirty="0"/>
              <a:t>Public Health Initiatives</a:t>
            </a:r>
          </a:p>
        </p:txBody>
      </p:sp>
      <p:sp>
        <p:nvSpPr>
          <p:cNvPr id="3" name="Content Placeholder 2"/>
          <p:cNvSpPr>
            <a:spLocks noGrp="1"/>
          </p:cNvSpPr>
          <p:nvPr>
            <p:ph idx="1"/>
          </p:nvPr>
        </p:nvSpPr>
        <p:spPr>
          <a:xfrm>
            <a:off x="314723" y="1270048"/>
            <a:ext cx="3555710" cy="5552936"/>
          </a:xfrm>
        </p:spPr>
        <p:txBody>
          <a:bodyPr anchor="t">
            <a:normAutofit lnSpcReduction="10000"/>
          </a:bodyPr>
          <a:lstStyle/>
          <a:p>
            <a:r>
              <a:rPr lang="en-US" sz="1600" dirty="0"/>
              <a:t>Public health initiatives promote healthier lifestyles and environments through:</a:t>
            </a:r>
          </a:p>
          <a:p>
            <a:pPr marL="0" indent="0">
              <a:buNone/>
            </a:pPr>
            <a:br>
              <a:rPr lang="en-US" sz="1600" dirty="0"/>
            </a:br>
            <a:r>
              <a:rPr lang="en-US" sz="1600" dirty="0"/>
              <a:t>• </a:t>
            </a:r>
            <a:r>
              <a:rPr lang="en-US" sz="1600" b="1" dirty="0"/>
              <a:t>Smoking cessation </a:t>
            </a:r>
            <a:r>
              <a:rPr lang="en-US" sz="1600" b="1" dirty="0" err="1"/>
              <a:t>programmes</a:t>
            </a:r>
            <a:r>
              <a:rPr lang="en-US" sz="1600" dirty="0"/>
              <a:t>, which reduce the risk of chronic diseases and improve long-term population health</a:t>
            </a:r>
          </a:p>
          <a:p>
            <a:pPr marL="0" indent="0">
              <a:buNone/>
            </a:pPr>
            <a:br>
              <a:rPr lang="en-US" sz="1600" dirty="0"/>
            </a:br>
            <a:r>
              <a:rPr lang="en-US" sz="1600" dirty="0"/>
              <a:t>• </a:t>
            </a:r>
            <a:r>
              <a:rPr lang="en-US" sz="1600" b="1" dirty="0"/>
              <a:t>Physical activity promotion</a:t>
            </a:r>
            <a:r>
              <a:rPr lang="en-US" sz="1600" dirty="0"/>
              <a:t>, encouraging regular exercise to support physical fitness, mental wellbeing and disease prevention</a:t>
            </a:r>
          </a:p>
          <a:p>
            <a:pPr marL="0" indent="0">
              <a:buNone/>
            </a:pPr>
            <a:br>
              <a:rPr lang="en-US" sz="1600" dirty="0"/>
            </a:br>
            <a:r>
              <a:rPr lang="en-US" sz="1600" dirty="0"/>
              <a:t>• </a:t>
            </a:r>
            <a:r>
              <a:rPr lang="en-US" sz="1600" b="1" dirty="0"/>
              <a:t>Healthy eating campaigns</a:t>
            </a:r>
            <a:r>
              <a:rPr lang="en-US" sz="1600" dirty="0"/>
              <a:t>, aimed at improving nutrition, reducing obesity and supporting overall wellbeing</a:t>
            </a:r>
          </a:p>
          <a:p>
            <a:r>
              <a:rPr lang="en-US" sz="1600" dirty="0"/>
              <a:t>Together, these initiatives play a key role in preventing illness, reducing pressure on healthcare services and improving population wellbeing. (Public Health England, 2021).</a:t>
            </a:r>
          </a:p>
        </p:txBody>
      </p:sp>
      <p:pic>
        <p:nvPicPr>
          <p:cNvPr id="13314" name="Picture 2" descr="Current Campaigns | National Federation of Women's Institutes">
            <a:extLst>
              <a:ext uri="{FF2B5EF4-FFF2-40B4-BE49-F238E27FC236}">
                <a16:creationId xmlns:a16="http://schemas.microsoft.com/office/drawing/2014/main" id="{DD63CCC3-58FE-7F61-6673-FB9C5823E9E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40754" y="2085902"/>
            <a:ext cx="4792009" cy="2695505"/>
          </a:xfrm>
          <a:prstGeom prst="rect">
            <a:avLst/>
          </a:prstGeom>
          <a:noFill/>
          <a:extLst>
            <a:ext uri="{909E8E84-426E-40DD-AFC4-6F175D3DCCD1}">
              <a14:hiddenFill xmlns:a14="http://schemas.microsoft.com/office/drawing/2010/main">
                <a:solidFill>
                  <a:srgbClr val="FFFFFF"/>
                </a:solidFill>
              </a14:hiddenFill>
            </a:ext>
          </a:extLst>
        </p:spPr>
      </p:pic>
      <p:grpSp>
        <p:nvGrpSpPr>
          <p:cNvPr id="13319" name="Group 1331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13320" name="Rectangle 1331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Rectangle 1332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33A3955B-2D1D-CB95-2D0E-6D2CF5064F36}"/>
              </a:ext>
            </a:extLst>
          </p:cNvPr>
          <p:cNvSpPr txBox="1"/>
          <p:nvPr/>
        </p:nvSpPr>
        <p:spPr>
          <a:xfrm>
            <a:off x="4572000" y="4781407"/>
            <a:ext cx="4572000" cy="369332"/>
          </a:xfrm>
          <a:prstGeom prst="rect">
            <a:avLst/>
          </a:prstGeom>
          <a:noFill/>
        </p:spPr>
        <p:txBody>
          <a:bodyPr wrap="square">
            <a:spAutoFit/>
          </a:bodyPr>
          <a:lstStyle/>
          <a:p>
            <a:r>
              <a:rPr lang="en-US" dirty="0"/>
              <a:t>Margate, W.I. (2025)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6" name="Rectangle 1537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40080"/>
            <a:ext cx="3614166" cy="1481328"/>
          </a:xfrm>
        </p:spPr>
        <p:txBody>
          <a:bodyPr anchor="b">
            <a:normAutofit/>
          </a:bodyPr>
          <a:lstStyle/>
          <a:p>
            <a:pPr>
              <a:lnSpc>
                <a:spcPct val="90000"/>
              </a:lnSpc>
            </a:pPr>
            <a:r>
              <a:rPr lang="en-GB" sz="4700"/>
              <a:t>Reducing Inequalities</a:t>
            </a:r>
          </a:p>
        </p:txBody>
      </p:sp>
      <p:sp>
        <p:nvSpPr>
          <p:cNvPr id="1537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3202" y="2660904"/>
            <a:ext cx="3614166" cy="3971544"/>
          </a:xfrm>
        </p:spPr>
        <p:txBody>
          <a:bodyPr anchor="t">
            <a:normAutofit/>
          </a:bodyPr>
          <a:lstStyle/>
          <a:p>
            <a:pPr>
              <a:lnSpc>
                <a:spcPct val="90000"/>
              </a:lnSpc>
            </a:pPr>
            <a:r>
              <a:rPr lang="en-US" sz="1200" dirty="0"/>
              <a:t>Initiatives to reduce health inequalities include:</a:t>
            </a:r>
          </a:p>
          <a:p>
            <a:pPr marL="0" indent="0">
              <a:lnSpc>
                <a:spcPct val="90000"/>
              </a:lnSpc>
              <a:buNone/>
            </a:pPr>
            <a:br>
              <a:rPr lang="en-US" sz="1200" dirty="0"/>
            </a:br>
            <a:r>
              <a:rPr lang="en-US" sz="1200" dirty="0"/>
              <a:t>• </a:t>
            </a:r>
            <a:r>
              <a:rPr lang="en-US" sz="1200" b="1" dirty="0"/>
              <a:t>Universal healthcare through the NHS</a:t>
            </a:r>
            <a:r>
              <a:rPr lang="en-US" sz="1200" dirty="0"/>
              <a:t>, which aims to provide equitable access to healthcare services regardless of income or social background (Marmot </a:t>
            </a:r>
            <a:r>
              <a:rPr lang="en-US" sz="1200" i="1" dirty="0"/>
              <a:t>et al.</a:t>
            </a:r>
            <a:r>
              <a:rPr lang="en-US" sz="1200" dirty="0"/>
              <a:t>, 2020).</a:t>
            </a:r>
          </a:p>
          <a:p>
            <a:pPr marL="0" indent="0">
              <a:lnSpc>
                <a:spcPct val="90000"/>
              </a:lnSpc>
              <a:buNone/>
            </a:pPr>
            <a:br>
              <a:rPr lang="en-US" sz="1200" dirty="0"/>
            </a:br>
            <a:r>
              <a:rPr lang="en-US" sz="1200" dirty="0"/>
              <a:t>• </a:t>
            </a:r>
            <a:r>
              <a:rPr lang="en-US" sz="1200" b="1" dirty="0"/>
              <a:t>Targeted interventions for vulnerable groups</a:t>
            </a:r>
            <a:r>
              <a:rPr lang="en-US" sz="1200" dirty="0"/>
              <a:t>, focusing on populations at higher risk of poor health outcomes, such as low-income families, ethnic minority groups and individuals with long-term conditions (Marmot </a:t>
            </a:r>
            <a:r>
              <a:rPr lang="en-US" sz="1200" i="1" dirty="0"/>
              <a:t>et al.</a:t>
            </a:r>
            <a:r>
              <a:rPr lang="en-US" sz="1200" dirty="0"/>
              <a:t>, 2020).</a:t>
            </a:r>
          </a:p>
          <a:p>
            <a:pPr marL="0" indent="0">
              <a:lnSpc>
                <a:spcPct val="90000"/>
              </a:lnSpc>
              <a:buNone/>
            </a:pPr>
            <a:br>
              <a:rPr lang="en-US" sz="1200" dirty="0"/>
            </a:br>
            <a:r>
              <a:rPr lang="en-US" sz="1200" dirty="0"/>
              <a:t>• </a:t>
            </a:r>
            <a:r>
              <a:rPr lang="en-US" sz="1200" b="1" dirty="0"/>
              <a:t>Community outreach </a:t>
            </a:r>
            <a:r>
              <a:rPr lang="en-US" sz="1200" b="1" dirty="0" err="1"/>
              <a:t>programmes</a:t>
            </a:r>
            <a:r>
              <a:rPr lang="en-US" sz="1200" dirty="0"/>
              <a:t>, which engage local communities to improve access, awareness and uptake of health services, helping to reduce social and health disparities (Marmot </a:t>
            </a:r>
            <a:r>
              <a:rPr lang="en-US" sz="1200" i="1" dirty="0"/>
              <a:t>et al.</a:t>
            </a:r>
            <a:r>
              <a:rPr lang="en-US" sz="1200" dirty="0"/>
              <a:t>, 2020)</a:t>
            </a:r>
          </a:p>
          <a:p>
            <a:pPr>
              <a:lnSpc>
                <a:spcPct val="90000"/>
              </a:lnSpc>
            </a:pPr>
            <a:r>
              <a:rPr lang="en-US" sz="1200" dirty="0"/>
              <a:t>These initiatives support more equitable health outcomes and contribute to long-term, sustainable improvements in population health (Marmot </a:t>
            </a:r>
            <a:r>
              <a:rPr lang="en-US" sz="1200" i="1" dirty="0"/>
              <a:t>et al.</a:t>
            </a:r>
            <a:r>
              <a:rPr lang="en-US" sz="1200" dirty="0"/>
              <a:t>, 2020).</a:t>
            </a:r>
          </a:p>
        </p:txBody>
      </p:sp>
      <p:pic>
        <p:nvPicPr>
          <p:cNvPr id="7172" name="Picture 4" descr="NHS England » A national framework for NHS – action on inclusion health">
            <a:extLst>
              <a:ext uri="{FF2B5EF4-FFF2-40B4-BE49-F238E27FC236}">
                <a16:creationId xmlns:a16="http://schemas.microsoft.com/office/drawing/2014/main" id="{30DFB653-A8C6-88B5-47F3-38FA31279E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4286" y="1980667"/>
            <a:ext cx="4094226" cy="28966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AD617BE-F875-5393-4940-5CB54980AEE9}"/>
              </a:ext>
            </a:extLst>
          </p:cNvPr>
          <p:cNvSpPr txBox="1"/>
          <p:nvPr/>
        </p:nvSpPr>
        <p:spPr>
          <a:xfrm>
            <a:off x="5556504" y="4740180"/>
            <a:ext cx="2493264" cy="369332"/>
          </a:xfrm>
          <a:prstGeom prst="rect">
            <a:avLst/>
          </a:prstGeom>
          <a:noFill/>
        </p:spPr>
        <p:txBody>
          <a:bodyPr wrap="square">
            <a:spAutoFit/>
          </a:bodyPr>
          <a:lstStyle/>
          <a:p>
            <a:r>
              <a:rPr lang="en-GB" dirty="0"/>
              <a:t>NHS England (2023)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391" name="Group 16390">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12" y="-1"/>
            <a:ext cx="3909949" cy="6883030"/>
            <a:chOff x="-19217" y="-1"/>
            <a:chExt cx="5213267" cy="6883030"/>
          </a:xfrm>
        </p:grpSpPr>
        <p:sp>
          <p:nvSpPr>
            <p:cNvPr id="16392" name="Rectangle 16391">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Rectangle 16392">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394" name="Rectangle 16393">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5" name="Rectangle 16394">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66613" y="739835"/>
            <a:ext cx="2776935" cy="1616203"/>
          </a:xfrm>
        </p:spPr>
        <p:txBody>
          <a:bodyPr anchor="b">
            <a:normAutofit/>
          </a:bodyPr>
          <a:lstStyle/>
          <a:p>
            <a:r>
              <a:rPr lang="en-GB" sz="2800" dirty="0">
                <a:solidFill>
                  <a:srgbClr val="FFFFFF"/>
                </a:solidFill>
              </a:rPr>
              <a:t>Conclusion</a:t>
            </a:r>
          </a:p>
        </p:txBody>
      </p:sp>
      <p:sp>
        <p:nvSpPr>
          <p:cNvPr id="3" name="Content Placeholder 2"/>
          <p:cNvSpPr>
            <a:spLocks noGrp="1"/>
          </p:cNvSpPr>
          <p:nvPr>
            <p:ph idx="1"/>
          </p:nvPr>
        </p:nvSpPr>
        <p:spPr>
          <a:xfrm>
            <a:off x="566613" y="2459116"/>
            <a:ext cx="2776934" cy="3524823"/>
          </a:xfrm>
        </p:spPr>
        <p:txBody>
          <a:bodyPr>
            <a:normAutofit/>
          </a:bodyPr>
          <a:lstStyle/>
          <a:p>
            <a:r>
              <a:rPr lang="en-US" sz="1700">
                <a:solidFill>
                  <a:srgbClr val="FFFFFF"/>
                </a:solidFill>
              </a:rPr>
              <a:t>Health, wellbeing and sustainable development are deeply interconnected.</a:t>
            </a:r>
          </a:p>
          <a:p>
            <a:endParaRPr lang="en-US" sz="1700">
              <a:solidFill>
                <a:srgbClr val="FFFFFF"/>
              </a:solidFill>
            </a:endParaRPr>
          </a:p>
          <a:p>
            <a:r>
              <a:rPr lang="en-US" sz="1700">
                <a:solidFill>
                  <a:srgbClr val="FFFFFF"/>
                </a:solidFill>
              </a:rPr>
              <a:t>Integrating these principles supports equitable, efficient and future-proof health and social care systems.</a:t>
            </a:r>
          </a:p>
        </p:txBody>
      </p:sp>
      <p:pic>
        <p:nvPicPr>
          <p:cNvPr id="16386" name="Picture 2" descr="BMJ Future Health Splashpage ...">
            <a:extLst>
              <a:ext uri="{FF2B5EF4-FFF2-40B4-BE49-F238E27FC236}">
                <a16:creationId xmlns:a16="http://schemas.microsoft.com/office/drawing/2014/main" id="{4179738B-2761-B69E-6FC3-EF0CB8B85D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3978" y="1806899"/>
            <a:ext cx="4055251" cy="3244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7132B2E-3441-9ED1-1B55-8F92550CBBD1}"/>
              </a:ext>
            </a:extLst>
          </p:cNvPr>
          <p:cNvSpPr txBox="1"/>
          <p:nvPr/>
        </p:nvSpPr>
        <p:spPr>
          <a:xfrm>
            <a:off x="4242555" y="5051099"/>
            <a:ext cx="4578096" cy="1064394"/>
          </a:xfrm>
          <a:prstGeom prst="rect">
            <a:avLst/>
          </a:prstGeom>
          <a:noFill/>
        </p:spPr>
        <p:txBody>
          <a:bodyPr wrap="square">
            <a:spAutoFit/>
          </a:bodyPr>
          <a:lstStyle/>
          <a:p>
            <a:pPr algn="l">
              <a:spcAft>
                <a:spcPts val="1125"/>
              </a:spcAft>
              <a:buNone/>
            </a:pPr>
            <a:r>
              <a:rPr lang="en-GB" b="1" i="0" dirty="0">
                <a:solidFill>
                  <a:srgbClr val="2F394C"/>
                </a:solidFill>
                <a:effectLst/>
                <a:latin typeface="thirdpress-dm-sans"/>
              </a:rPr>
              <a:t>UK Health Alliance on Climate Change (2024)</a:t>
            </a:r>
            <a:endParaRPr lang="en-GB" b="0" i="0" dirty="0">
              <a:solidFill>
                <a:srgbClr val="2F394C"/>
              </a:solidFill>
              <a:effectLst/>
              <a:latin typeface="thirdpress-dm-sans"/>
            </a:endParaRPr>
          </a:p>
          <a:p>
            <a:pPr>
              <a:buNone/>
            </a:pPr>
            <a:br>
              <a:rPr lang="en-GB" dirty="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p:txBody>
          <a:bodyPr>
            <a:normAutofit fontScale="25000" lnSpcReduction="20000"/>
          </a:bodyPr>
          <a:lstStyle/>
          <a:p>
            <a:r>
              <a:rPr lang="en-US" dirty="0"/>
              <a:t>Cameron, A. (2023) </a:t>
            </a:r>
            <a:r>
              <a:rPr lang="en-US" i="1" dirty="0"/>
              <a:t>What is Digital Health? 5 application areas telcos should focus on</a:t>
            </a:r>
            <a:r>
              <a:rPr lang="en-US" dirty="0"/>
              <a:t>, </a:t>
            </a:r>
            <a:r>
              <a:rPr lang="en-US" i="1" dirty="0"/>
              <a:t>STL Partners</a:t>
            </a:r>
            <a:r>
              <a:rPr lang="en-US" dirty="0"/>
              <a:t>. Available at: </a:t>
            </a:r>
            <a:r>
              <a:rPr lang="en-US" dirty="0">
                <a:hlinkClick r:id="rId2"/>
              </a:rPr>
              <a:t>https://stlpartners.com/articles/digital-health/what-is-digital-health-5-application-areas-telcos-should-focus-on/</a:t>
            </a:r>
            <a:r>
              <a:rPr lang="en-US" dirty="0"/>
              <a:t> (Accessed: 12 February 2026). </a:t>
            </a:r>
          </a:p>
          <a:p>
            <a:pPr marL="0" indent="0">
              <a:buNone/>
            </a:pPr>
            <a:endParaRPr lang="en-US" dirty="0"/>
          </a:p>
          <a:p>
            <a:r>
              <a:rPr dirty="0"/>
              <a:t>Engel, G.L. (1977) </a:t>
            </a:r>
            <a:r>
              <a:rPr i="1" dirty="0"/>
              <a:t>The need for a new medical model: A challenge for biomedicine, Science.</a:t>
            </a:r>
            <a:r>
              <a:rPr lang="en-US" i="1" dirty="0"/>
              <a:t> </a:t>
            </a:r>
            <a:r>
              <a:rPr lang="en-US" dirty="0"/>
              <a:t>Available at: </a:t>
            </a:r>
            <a:r>
              <a:rPr lang="en-US" dirty="0">
                <a:hlinkClick r:id="rId3"/>
              </a:rPr>
              <a:t>https://brookbushinstitute.com/glossary/biopsychosocial-bps-model</a:t>
            </a:r>
            <a:r>
              <a:rPr lang="en-US" dirty="0"/>
              <a:t> </a:t>
            </a:r>
            <a:r>
              <a:rPr lang="en-GB" dirty="0"/>
              <a:t>(Accessed: 30 January 2026).</a:t>
            </a:r>
          </a:p>
          <a:p>
            <a:pPr marL="0" indent="0">
              <a:buNone/>
            </a:pPr>
            <a:endParaRPr lang="en-GB" dirty="0"/>
          </a:p>
          <a:p>
            <a:r>
              <a:rPr lang="en-US" dirty="0"/>
              <a:t>Margate, W.I. (2025) </a:t>
            </a:r>
            <a:r>
              <a:rPr lang="en-US" i="1" dirty="0"/>
              <a:t>National Federation of Women’s Institutes</a:t>
            </a:r>
            <a:r>
              <a:rPr lang="en-US" dirty="0"/>
              <a:t>, </a:t>
            </a:r>
            <a:r>
              <a:rPr lang="en-US" i="1" dirty="0"/>
              <a:t>Bystanders can be Lifesavers</a:t>
            </a:r>
            <a:r>
              <a:rPr lang="en-US" dirty="0"/>
              <a:t>. Available at: </a:t>
            </a:r>
            <a:r>
              <a:rPr lang="en-US" dirty="0">
                <a:hlinkClick r:id="rId4"/>
              </a:rPr>
              <a:t>https://www.thewi.org.uk/campaigns/key-and-current-campaigns/bystanders-can-be-lifesavers</a:t>
            </a:r>
            <a:r>
              <a:rPr lang="en-US" dirty="0"/>
              <a:t> (Accessed: 12 February 2026). </a:t>
            </a:r>
          </a:p>
          <a:p>
            <a:pPr marL="0" indent="0">
              <a:buNone/>
            </a:pPr>
            <a:endParaRPr dirty="0"/>
          </a:p>
          <a:p>
            <a:r>
              <a:rPr dirty="0"/>
              <a:t>Marmot, M. et al. (2020) </a:t>
            </a:r>
            <a:r>
              <a:rPr i="1" dirty="0"/>
              <a:t>Health equity in England: The Marmot Review 10 years on</a:t>
            </a:r>
            <a:r>
              <a:rPr dirty="0"/>
              <a:t>. Available at: </a:t>
            </a:r>
            <a:r>
              <a:rPr dirty="0">
                <a:hlinkClick r:id="rId5"/>
              </a:rPr>
              <a:t>https://www.health.org.uk</a:t>
            </a:r>
            <a:r>
              <a:rPr lang="en-US" dirty="0"/>
              <a:t> </a:t>
            </a:r>
            <a:r>
              <a:rPr dirty="0"/>
              <a:t>(Accessed: 16 January 2026).</a:t>
            </a:r>
          </a:p>
          <a:p>
            <a:endParaRPr dirty="0"/>
          </a:p>
          <a:p>
            <a:r>
              <a:rPr dirty="0"/>
              <a:t>NHS England (2022) </a:t>
            </a:r>
            <a:r>
              <a:rPr i="1" dirty="0"/>
              <a:t>What is wellbeing? </a:t>
            </a:r>
            <a:r>
              <a:rPr dirty="0"/>
              <a:t>Available at: </a:t>
            </a:r>
            <a:r>
              <a:rPr dirty="0">
                <a:hlinkClick r:id="rId6"/>
              </a:rPr>
              <a:t>https://www.england.nhs.uk</a:t>
            </a:r>
            <a:r>
              <a:rPr lang="en-US" dirty="0"/>
              <a:t> </a:t>
            </a:r>
            <a:r>
              <a:rPr dirty="0"/>
              <a:t>(Accessed: 1</a:t>
            </a:r>
            <a:r>
              <a:rPr lang="en-US" dirty="0"/>
              <a:t>9</a:t>
            </a:r>
            <a:r>
              <a:rPr dirty="0"/>
              <a:t> January 2026).</a:t>
            </a:r>
          </a:p>
          <a:p>
            <a:endParaRPr dirty="0"/>
          </a:p>
          <a:p>
            <a:r>
              <a:rPr dirty="0"/>
              <a:t>NHS England (2023) </a:t>
            </a:r>
            <a:r>
              <a:rPr i="1" dirty="0"/>
              <a:t>Integrated care systems. </a:t>
            </a:r>
            <a:r>
              <a:rPr dirty="0"/>
              <a:t>Available at: </a:t>
            </a:r>
            <a:r>
              <a:rPr dirty="0">
                <a:hlinkClick r:id="rId6"/>
              </a:rPr>
              <a:t>https://www.england.nhs.uk</a:t>
            </a:r>
            <a:r>
              <a:rPr lang="en-US" dirty="0"/>
              <a:t> </a:t>
            </a:r>
            <a:r>
              <a:rPr dirty="0"/>
              <a:t>(Accessed: 1</a:t>
            </a:r>
            <a:r>
              <a:rPr lang="en-US" dirty="0"/>
              <a:t>7</a:t>
            </a:r>
            <a:r>
              <a:rPr dirty="0"/>
              <a:t> January 2026).</a:t>
            </a:r>
          </a:p>
          <a:p>
            <a:endParaRPr lang="en-US" dirty="0"/>
          </a:p>
          <a:p>
            <a:r>
              <a:rPr lang="en-GB" dirty="0"/>
              <a:t>NHS England (2023) </a:t>
            </a:r>
            <a:r>
              <a:rPr lang="en-US" i="1" dirty="0"/>
              <a:t>A national framework for NHS – action on inclusion health</a:t>
            </a:r>
            <a:r>
              <a:rPr lang="en-US" b="1" dirty="0"/>
              <a:t>.</a:t>
            </a:r>
            <a:r>
              <a:rPr lang="en-GB" dirty="0"/>
              <a:t> Available at: </a:t>
            </a:r>
            <a:r>
              <a:rPr lang="en-GB" dirty="0">
                <a:hlinkClick r:id="rId7"/>
              </a:rPr>
              <a:t>https://www.england.nhs.uk/long-read/a-national-framework-for-nhs-action-on-inclusion-health/</a:t>
            </a:r>
            <a:r>
              <a:rPr lang="en-GB" dirty="0"/>
              <a:t> (Accessed: 10 February 2026)</a:t>
            </a:r>
          </a:p>
          <a:p>
            <a:pPr marL="0" indent="0">
              <a:buNone/>
            </a:pPr>
            <a:endParaRPr dirty="0"/>
          </a:p>
          <a:p>
            <a:r>
              <a:rPr dirty="0"/>
              <a:t>Public Health England (2021) </a:t>
            </a:r>
            <a:r>
              <a:rPr i="1" dirty="0"/>
              <a:t>Health improvement. </a:t>
            </a:r>
            <a:r>
              <a:rPr dirty="0"/>
              <a:t>Available at: </a:t>
            </a:r>
            <a:r>
              <a:rPr dirty="0">
                <a:hlinkClick r:id="rId8"/>
              </a:rPr>
              <a:t>https://www.gov.uk</a:t>
            </a:r>
            <a:r>
              <a:rPr lang="en-US" dirty="0"/>
              <a:t> </a:t>
            </a:r>
            <a:r>
              <a:rPr dirty="0"/>
              <a:t>(Accessed: 16 January 2026).</a:t>
            </a:r>
            <a:endParaRPr lang="en-US" dirty="0"/>
          </a:p>
          <a:p>
            <a:pPr marL="0" indent="0">
              <a:buNone/>
            </a:pPr>
            <a:endParaRPr lang="en-US" dirty="0"/>
          </a:p>
          <a:p>
            <a:r>
              <a:rPr lang="en-US" dirty="0"/>
              <a:t>Skills for Health. (2017). </a:t>
            </a:r>
            <a:r>
              <a:rPr lang="en-US" i="1" dirty="0"/>
              <a:t>Person-</a:t>
            </a:r>
            <a:r>
              <a:rPr lang="en-US" i="1" dirty="0" err="1"/>
              <a:t>Centred</a:t>
            </a:r>
            <a:r>
              <a:rPr lang="en-US" i="1" dirty="0"/>
              <a:t> Approaches: Empowering people in their lives and communities to enable an upgrade in prevention, wellbeing, health, care and support</a:t>
            </a:r>
            <a:r>
              <a:rPr lang="en-US" dirty="0"/>
              <a:t>. Available at:</a:t>
            </a:r>
            <a:r>
              <a:rPr lang="en-US" dirty="0">
                <a:hlinkClick r:id="rId9"/>
              </a:rPr>
              <a:t> https://www.skillsforhealth.org. </a:t>
            </a:r>
            <a:r>
              <a:rPr lang="en-US" dirty="0" err="1">
                <a:hlinkClick r:id="rId9"/>
              </a:rPr>
              <a:t>uk</a:t>
            </a:r>
            <a:r>
              <a:rPr lang="en-US" dirty="0">
                <a:hlinkClick r:id="rId9"/>
              </a:rPr>
              <a:t>/news/latest-news/item/576-new-frameworkto-promote-person-centred-approaches-inhealthcare</a:t>
            </a:r>
            <a:r>
              <a:rPr lang="en-US" dirty="0"/>
              <a:t> </a:t>
            </a:r>
            <a:r>
              <a:rPr lang="en-GB" dirty="0"/>
              <a:t>(Accessed: 16 January 2026).</a:t>
            </a:r>
            <a:endParaRPr dirty="0"/>
          </a:p>
          <a:p>
            <a:endParaRPr dirty="0"/>
          </a:p>
          <a:p>
            <a:r>
              <a:rPr dirty="0"/>
              <a:t>The King's Fund (2023) </a:t>
            </a:r>
            <a:r>
              <a:rPr i="1" dirty="0"/>
              <a:t>Health and care sustainability. </a:t>
            </a:r>
            <a:r>
              <a:rPr dirty="0"/>
              <a:t>Available at: </a:t>
            </a:r>
            <a:r>
              <a:rPr dirty="0">
                <a:hlinkClick r:id="rId10"/>
              </a:rPr>
              <a:t>https://www.kingsfund.org.uk</a:t>
            </a:r>
            <a:r>
              <a:rPr lang="en-US" dirty="0"/>
              <a:t> </a:t>
            </a:r>
            <a:r>
              <a:rPr dirty="0"/>
              <a:t>(Accessed: </a:t>
            </a:r>
            <a:r>
              <a:rPr lang="en-US" dirty="0"/>
              <a:t>22</a:t>
            </a:r>
            <a:r>
              <a:rPr dirty="0"/>
              <a:t> January 2026).</a:t>
            </a:r>
          </a:p>
          <a:p>
            <a:pPr marL="0" indent="0">
              <a:buNone/>
            </a:pPr>
            <a:endParaRPr dirty="0"/>
          </a:p>
          <a:p>
            <a:r>
              <a:rPr dirty="0"/>
              <a:t>World Health Organization (2014) </a:t>
            </a:r>
            <a:r>
              <a:rPr i="1" dirty="0"/>
              <a:t>Health in All Policies framework. </a:t>
            </a:r>
            <a:r>
              <a:rPr dirty="0"/>
              <a:t>Available at: </a:t>
            </a:r>
            <a:r>
              <a:rPr dirty="0">
                <a:hlinkClick r:id="rId11"/>
              </a:rPr>
              <a:t>https://www.who.int</a:t>
            </a:r>
            <a:r>
              <a:rPr lang="en-US" dirty="0"/>
              <a:t> </a:t>
            </a:r>
            <a:r>
              <a:rPr dirty="0"/>
              <a:t>(Accessed: </a:t>
            </a:r>
            <a:r>
              <a:rPr lang="en-US" dirty="0"/>
              <a:t>28</a:t>
            </a:r>
            <a:r>
              <a:rPr dirty="0"/>
              <a:t> January 2026).</a:t>
            </a:r>
          </a:p>
          <a:p>
            <a:endParaRPr dirty="0"/>
          </a:p>
          <a:p>
            <a:r>
              <a:rPr dirty="0"/>
              <a:t>World Health Organization (2023) </a:t>
            </a:r>
            <a:r>
              <a:rPr i="1" dirty="0"/>
              <a:t>Constitution of the World Health Organization</a:t>
            </a:r>
            <a:r>
              <a:rPr dirty="0"/>
              <a:t>. Available at: </a:t>
            </a:r>
            <a:r>
              <a:rPr dirty="0">
                <a:hlinkClick r:id="rId11"/>
              </a:rPr>
              <a:t>https://www.who.int</a:t>
            </a:r>
            <a:r>
              <a:rPr lang="en-US" dirty="0"/>
              <a:t> </a:t>
            </a:r>
            <a:r>
              <a:rPr dirty="0"/>
              <a:t>(Accessed: </a:t>
            </a:r>
            <a:r>
              <a:rPr lang="en-US" dirty="0"/>
              <a:t>20</a:t>
            </a:r>
            <a:r>
              <a:rPr dirty="0"/>
              <a:t> January 2026).</a:t>
            </a:r>
            <a:endParaRPr lang="en-US" dirty="0"/>
          </a:p>
          <a:p>
            <a:pPr marL="0" indent="0">
              <a:buNone/>
            </a:pPr>
            <a:endParaRPr lang="en-US" dirty="0"/>
          </a:p>
          <a:p>
            <a:r>
              <a:rPr lang="en-GB" dirty="0"/>
              <a:t>UK Health Alliance on Climate Change (2024)</a:t>
            </a:r>
            <a:r>
              <a:rPr lang="en-GB" i="1" dirty="0"/>
              <a:t> </a:t>
            </a:r>
            <a:r>
              <a:rPr lang="en-US" i="1" dirty="0"/>
              <a:t>Call for interviewees and case studies on climate adaptation and health.</a:t>
            </a:r>
            <a:r>
              <a:rPr lang="en-US" dirty="0"/>
              <a:t> Available at:  </a:t>
            </a:r>
            <a:r>
              <a:rPr lang="en-US" dirty="0">
                <a:hlinkClick r:id="rId12"/>
              </a:rPr>
              <a:t>https://ukhealthalliance.org/news-item/call-for-interviewees-and-case-studies-on-climate-adaptation-and-health/</a:t>
            </a:r>
            <a:r>
              <a:rPr lang="en-US" dirty="0"/>
              <a:t> (Accessed: 12 February 2026)</a:t>
            </a:r>
            <a:endParaRPr dirty="0"/>
          </a:p>
          <a:p>
            <a:endParaRPr dirty="0"/>
          </a:p>
          <a:p>
            <a:r>
              <a:rPr dirty="0"/>
              <a:t>United Nations (2015) </a:t>
            </a:r>
            <a:r>
              <a:rPr i="1" dirty="0"/>
              <a:t>Sustainable Development Goals</a:t>
            </a:r>
            <a:r>
              <a:rPr dirty="0"/>
              <a:t>. Available at: </a:t>
            </a:r>
            <a:r>
              <a:rPr dirty="0">
                <a:hlinkClick r:id="rId13"/>
              </a:rPr>
              <a:t>https://sdgs.un.org</a:t>
            </a:r>
            <a:r>
              <a:rPr lang="en-US" dirty="0"/>
              <a:t> </a:t>
            </a:r>
            <a:r>
              <a:rPr dirty="0"/>
              <a:t>(Accessed: 16 January 2026).</a:t>
            </a:r>
            <a:endParaRPr lang="en-US" dirty="0"/>
          </a:p>
          <a:p>
            <a:pPr marL="0" indent="0">
              <a:buNone/>
            </a:pPr>
            <a:endParaRPr lang="en-GB" dirty="0"/>
          </a:p>
          <a:p>
            <a:r>
              <a:rPr lang="en-US" dirty="0"/>
              <a:t>UN </a:t>
            </a:r>
            <a:r>
              <a:rPr lang="en-GB" dirty="0"/>
              <a:t>(2015) </a:t>
            </a:r>
            <a:r>
              <a:rPr lang="en-US" i="1" dirty="0"/>
              <a:t>UN Sustainable Development Goals on health</a:t>
            </a:r>
            <a:r>
              <a:rPr lang="en-US" dirty="0"/>
              <a:t>. Available at: </a:t>
            </a:r>
            <a:r>
              <a:rPr lang="en-US" dirty="0">
                <a:hlinkClick r:id="rId14"/>
              </a:rPr>
              <a:t>https://unlimithealth.org/about/un-goals/</a:t>
            </a:r>
            <a:r>
              <a:rPr lang="en-US" dirty="0"/>
              <a:t> (Accessed: 12 February 2026)</a:t>
            </a:r>
          </a:p>
          <a:p>
            <a:endParaRPr lang="en-US" b="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3796</TotalTime>
  <Words>1752</Words>
  <Application>Microsoft Office PowerPoint</Application>
  <PresentationFormat>On-screen Show (4:3)</PresentationFormat>
  <Paragraphs>107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-apple-system</vt:lpstr>
      <vt:lpstr>Arial</vt:lpstr>
      <vt:lpstr>Calibri</vt:lpstr>
      <vt:lpstr>Frutiger W01</vt:lpstr>
      <vt:lpstr>thirdpress-dm-sans</vt:lpstr>
      <vt:lpstr>Office Theme</vt:lpstr>
      <vt:lpstr>Integration of Health, Wellbeing and Sustainable Development</vt:lpstr>
      <vt:lpstr>Introduction</vt:lpstr>
      <vt:lpstr>Definition of Health and wellbeing</vt:lpstr>
      <vt:lpstr>Sustainable Development</vt:lpstr>
      <vt:lpstr>Importance in Modern Healthcare</vt:lpstr>
      <vt:lpstr>Integration of Health and Wellbeing</vt:lpstr>
      <vt:lpstr>Sustainable Development in Health Policy</vt:lpstr>
      <vt:lpstr>Theoretical Perspectives</vt:lpstr>
      <vt:lpstr>Policy and Governance</vt:lpstr>
      <vt:lpstr>Service Delivery</vt:lpstr>
      <vt:lpstr>Case Examples</vt:lpstr>
      <vt:lpstr>Public Health Initiatives</vt:lpstr>
      <vt:lpstr>Reducing Inequalities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User1</dc:creator>
  <cp:keywords/>
  <dc:description>generated using python-pptx</dc:description>
  <cp:lastModifiedBy>(Y12) Zain Adam</cp:lastModifiedBy>
  <cp:revision>4</cp:revision>
  <dcterms:created xsi:type="dcterms:W3CDTF">2013-01-27T09:14:16Z</dcterms:created>
  <dcterms:modified xsi:type="dcterms:W3CDTF">2026-02-15T07:25:15Z</dcterms:modified>
  <cp:category/>
</cp:coreProperties>
</file>