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32"/>
  </p:notesMasterIdLst>
  <p:sldIdLst>
    <p:sldId id="259" r:id="rId2"/>
    <p:sldId id="270" r:id="rId3"/>
    <p:sldId id="327" r:id="rId4"/>
    <p:sldId id="503" r:id="rId5"/>
    <p:sldId id="508" r:id="rId6"/>
    <p:sldId id="522" r:id="rId7"/>
    <p:sldId id="523" r:id="rId8"/>
    <p:sldId id="510" r:id="rId9"/>
    <p:sldId id="511" r:id="rId10"/>
    <p:sldId id="509" r:id="rId11"/>
    <p:sldId id="512" r:id="rId12"/>
    <p:sldId id="513" r:id="rId13"/>
    <p:sldId id="514" r:id="rId14"/>
    <p:sldId id="515" r:id="rId15"/>
    <p:sldId id="516" r:id="rId16"/>
    <p:sldId id="517" r:id="rId17"/>
    <p:sldId id="518" r:id="rId18"/>
    <p:sldId id="519" r:id="rId19"/>
    <p:sldId id="520" r:id="rId20"/>
    <p:sldId id="521" r:id="rId21"/>
    <p:sldId id="504" r:id="rId22"/>
    <p:sldId id="524" r:id="rId23"/>
    <p:sldId id="525" r:id="rId24"/>
    <p:sldId id="526" r:id="rId25"/>
    <p:sldId id="527" r:id="rId26"/>
    <p:sldId id="528" r:id="rId27"/>
    <p:sldId id="529" r:id="rId28"/>
    <p:sldId id="530" r:id="rId29"/>
    <p:sldId id="296" r:id="rId30"/>
    <p:sldId id="496" r:id="rId31"/>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68" autoAdjust="0"/>
    <p:restoredTop sz="82524" autoAdjust="0"/>
  </p:normalViewPr>
  <p:slideViewPr>
    <p:cSldViewPr>
      <p:cViewPr>
        <p:scale>
          <a:sx n="50" d="100"/>
          <a:sy n="50" d="100"/>
        </p:scale>
        <p:origin x="366" y="882"/>
      </p:cViewPr>
      <p:guideLst>
        <p:guide orient="horz" pos="2160"/>
        <p:guide pos="3840"/>
      </p:guideLst>
    </p:cSldViewPr>
  </p:slideViewPr>
  <p:notesTextViewPr>
    <p:cViewPr>
      <p:scale>
        <a:sx n="100" d="100"/>
        <a:sy n="100" d="100"/>
      </p:scale>
      <p:origin x="0" y="0"/>
    </p:cViewPr>
  </p:notesTextViewPr>
  <p:sorterViewPr>
    <p:cViewPr>
      <p:scale>
        <a:sx n="66" d="100"/>
        <a:sy n="66" d="100"/>
      </p:scale>
      <p:origin x="0" y="-15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2D6598-39D4-46B2-9713-496B3447F3DD}"/>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2DF2024D-8C6B-45F3-ACF4-3D3ED6F5A6F6}"/>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fld id="{06303292-C28D-475D-B03F-C37B2CB4A4F3}" type="datetimeFigureOut">
              <a:rPr lang="en-GB"/>
              <a:pPr>
                <a:defRPr/>
              </a:pPr>
              <a:t>21/06/2026</a:t>
            </a:fld>
            <a:endParaRPr lang="en-GB"/>
          </a:p>
        </p:txBody>
      </p:sp>
      <p:sp>
        <p:nvSpPr>
          <p:cNvPr id="4" name="Slide Image Placeholder 3">
            <a:extLst>
              <a:ext uri="{FF2B5EF4-FFF2-40B4-BE49-F238E27FC236}">
                <a16:creationId xmlns:a16="http://schemas.microsoft.com/office/drawing/2014/main" id="{1EB61ABD-9FF1-4DB4-B489-F142AE6BAFEC}"/>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CDDAA54-8818-46D9-AE11-E21D3B3F0753}"/>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AC7FF0-F9E5-45CE-943C-F1125063D70D}"/>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787D9AC-B319-4E64-8BE1-501EAF46510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83B840F1-0E33-4179-81AC-7AE21D0E49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Discussion</a:t>
            </a:r>
          </a:p>
          <a:p>
            <a:r>
              <a:rPr lang="en-GB" dirty="0"/>
              <a:t>Move beyond:</a:t>
            </a:r>
          </a:p>
          <a:p>
            <a:r>
              <a:rPr lang="en-GB" dirty="0"/>
              <a:t>"The journal is best."</a:t>
            </a:r>
          </a:p>
          <a:p>
            <a:r>
              <a:rPr lang="en-GB" dirty="0"/>
              <a:t>Ask:</a:t>
            </a:r>
          </a:p>
          <a:p>
            <a:r>
              <a:rPr lang="en-GB" dirty="0"/>
              <a:t>Why? </a:t>
            </a:r>
          </a:p>
          <a:p>
            <a:r>
              <a:rPr lang="en-GB" dirty="0"/>
              <a:t>Who wrote it? </a:t>
            </a:r>
          </a:p>
          <a:p>
            <a:r>
              <a:rPr lang="en-GB" dirty="0"/>
              <a:t>What evidence supports it? </a:t>
            </a:r>
          </a:p>
          <a:p>
            <a:r>
              <a:rPr lang="en-GB" dirty="0"/>
              <a:t>Is there bias?</a:t>
            </a:r>
          </a:p>
          <a:p>
            <a:r>
              <a:rPr lang="en-GB" dirty="0"/>
              <a:t>Introduce:</a:t>
            </a:r>
          </a:p>
          <a:p>
            <a:r>
              <a:rPr lang="en-GB" b="1" dirty="0"/>
              <a:t>CRAAP Test</a:t>
            </a:r>
          </a:p>
          <a:p>
            <a:r>
              <a:rPr lang="en-GB" dirty="0"/>
              <a:t>Currency</a:t>
            </a:r>
          </a:p>
          <a:p>
            <a:r>
              <a:rPr lang="en-GB" dirty="0"/>
              <a:t>Relevance</a:t>
            </a:r>
          </a:p>
          <a:p>
            <a:r>
              <a:rPr lang="en-GB" dirty="0"/>
              <a:t>Authority</a:t>
            </a:r>
          </a:p>
          <a:p>
            <a:r>
              <a:rPr lang="en-GB" dirty="0"/>
              <a:t>Accuracy</a:t>
            </a:r>
          </a:p>
          <a:p>
            <a:r>
              <a:rPr lang="en-GB" dirty="0"/>
              <a:t>Purpose</a:t>
            </a:r>
          </a:p>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5</a:t>
            </a:fld>
            <a:endParaRPr lang="en-GB" altLang="en-US"/>
          </a:p>
        </p:txBody>
      </p:sp>
    </p:spTree>
    <p:extLst>
      <p:ext uri="{BB962C8B-B14F-4D97-AF65-F5344CB8AC3E}">
        <p14:creationId xmlns:p14="http://schemas.microsoft.com/office/powerpoint/2010/main" val="33032046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21/06/2026</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176758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21/06/2026</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393141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21/06/2026</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3969046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21/06/2026</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66008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21/06/2026</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989903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21/06/2026</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123114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21/06/2026</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83117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21/06/2026</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98101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21/06/2026</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236038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21/06/2026</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97960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21/06/2026</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2390355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95002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96811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21/06/2026</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63" r:id="rId1"/>
    <p:sldLayoutId id="2147483864"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5" r:id="rId12"/>
    <p:sldLayoutId id="2147483866" r:id="rId13"/>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p:txBody>
          <a:bodyPr vert="horz" wrap="none" lIns="0" tIns="0" rIns="0" bIns="0" rtlCol="0" anchor="ctr" anchorCtr="0">
            <a:noAutofit/>
          </a:bodyPr>
          <a:lstStyle/>
          <a:p>
            <a:pPr marL="0" indent="0" algn="ctr">
              <a:buNone/>
            </a:pPr>
            <a:r>
              <a:rPr lang="en-GB" sz="4000" b="1" dirty="0">
                <a:solidFill>
                  <a:schemeClr val="bg1"/>
                </a:solidFill>
                <a:ea typeface="Calibri" panose="020F0502020204030204"/>
                <a:cs typeface="Calibri" panose="020F0502020204030204"/>
              </a:rPr>
              <a:t>Essential Skills:</a:t>
            </a:r>
          </a:p>
          <a:p>
            <a:pPr marL="0" indent="0" algn="ctr" eaLnBrk="1" hangingPunct="1">
              <a:buNone/>
            </a:pPr>
            <a:r>
              <a:rPr lang="en-GB" altLang="en-US" sz="4000" b="1" dirty="0">
                <a:solidFill>
                  <a:schemeClr val="accent2"/>
                </a:solidFill>
                <a:effectLst>
                  <a:outerShdw blurRad="38100" dist="38100" dir="2700000" algn="tl">
                    <a:srgbClr val="000000">
                      <a:alpha val="43137"/>
                    </a:srgbClr>
                  </a:outerShdw>
                </a:effectLst>
              </a:rPr>
              <a:t>Research Seminar</a:t>
            </a: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A0EE-7166-43EA-B547-CC7E81B49D9C}"/>
              </a:ext>
            </a:extLst>
          </p:cNvPr>
          <p:cNvSpPr>
            <a:spLocks noGrp="1"/>
          </p:cNvSpPr>
          <p:nvPr>
            <p:ph type="title"/>
          </p:nvPr>
        </p:nvSpPr>
        <p:spPr/>
        <p:txBody>
          <a:bodyPr anchor="b"/>
          <a:lstStyle/>
          <a:p>
            <a:pPr eaLnBrk="1" fontAlgn="auto" hangingPunct="1">
              <a:spcAft>
                <a:spcPts val="0"/>
              </a:spcAft>
              <a:defRPr/>
            </a:pPr>
            <a:r>
              <a:rPr lang="en-US" dirty="0">
                <a:effectLst>
                  <a:outerShdw blurRad="38100" dist="38100" dir="2700000" algn="tl">
                    <a:srgbClr val="C0C0C0"/>
                  </a:outerShdw>
                </a:effectLst>
                <a:latin typeface="Arial Rounded MT Bold" pitchFamily="34" charset="0"/>
              </a:rPr>
              <a:t>Session Objectives </a:t>
            </a:r>
            <a:endParaRPr lang="en-GB" dirty="0">
              <a:effectLst>
                <a:outerShdw blurRad="38100" dist="38100" dir="2700000" algn="tl">
                  <a:srgbClr val="C0C0C0"/>
                </a:outerShdw>
              </a:effectLst>
              <a:latin typeface="Arial Rounded MT Bold" pitchFamily="34" charset="0"/>
            </a:endParaRPr>
          </a:p>
        </p:txBody>
      </p:sp>
      <p:sp>
        <p:nvSpPr>
          <p:cNvPr id="12291" name="Content Placeholder 2">
            <a:extLst>
              <a:ext uri="{FF2B5EF4-FFF2-40B4-BE49-F238E27FC236}">
                <a16:creationId xmlns:a16="http://schemas.microsoft.com/office/drawing/2014/main" id="{CE13D728-FECA-455C-A342-2B3C6E85D0DC}"/>
              </a:ext>
            </a:extLst>
          </p:cNvPr>
          <p:cNvSpPr>
            <a:spLocks noGrp="1"/>
          </p:cNvSpPr>
          <p:nvPr>
            <p:ph idx="1"/>
          </p:nvPr>
        </p:nvSpPr>
        <p:spPr>
          <a:xfrm>
            <a:off x="335360" y="1796951"/>
            <a:ext cx="11521280" cy="2548879"/>
          </a:xfrm>
        </p:spPr>
        <p:txBody>
          <a:bodyPr vert="horz" wrap="square" lIns="182880" tIns="91440" rIns="91440" bIns="45720" numCol="1" anchor="t" anchorCtr="0" compatLnSpc="1">
            <a:prstTxWarp prst="textNoShape">
              <a:avLst/>
            </a:prstTxWarp>
          </a:bodyPr>
          <a:lstStyle/>
          <a:p>
            <a:pPr marL="107950" indent="0" eaLnBrk="1" hangingPunct="1">
              <a:spcAft>
                <a:spcPts val="1200"/>
              </a:spcAft>
              <a:buNone/>
              <a:defRPr/>
            </a:pPr>
            <a:r>
              <a:rPr lang="en-GB" altLang="en-US" sz="2000" dirty="0">
                <a:latin typeface="Arial Rounded MT Bold" panose="020F0704030504030204" pitchFamily="34" charset="0"/>
              </a:rPr>
              <a:t>In this session you will: </a:t>
            </a:r>
          </a:p>
          <a:p>
            <a:r>
              <a:rPr lang="en-GB" sz="2000" dirty="0"/>
              <a:t>Distinguish between summary and synthesis. </a:t>
            </a:r>
          </a:p>
          <a:p>
            <a:r>
              <a:rPr lang="en-GB" sz="2000" dirty="0"/>
              <a:t>Compare and contrast multiple sources. </a:t>
            </a:r>
          </a:p>
          <a:p>
            <a:r>
              <a:rPr lang="en-GB" sz="2000" dirty="0"/>
              <a:t>Identify agreements and disagreements in research. </a:t>
            </a:r>
          </a:p>
          <a:p>
            <a:r>
              <a:rPr lang="en-GB" sz="2000" dirty="0"/>
              <a:t>Evaluate the quality and relevance of evidence. </a:t>
            </a:r>
          </a:p>
          <a:p>
            <a:r>
              <a:rPr lang="en-GB" sz="2000" dirty="0"/>
              <a:t>Construct a balanced academic argument.</a:t>
            </a:r>
          </a:p>
          <a:p>
            <a:pPr marL="107950" indent="0" eaLnBrk="1" hangingPunct="1">
              <a:spcAft>
                <a:spcPts val="1200"/>
              </a:spcAft>
              <a:buNone/>
              <a:defRPr/>
            </a:pPr>
            <a:endParaRPr lang="en-GB" altLang="en-US" sz="2000" dirty="0">
              <a:latin typeface="Arial Rounded MT Bold" panose="020F0704030504030204" pitchFamily="34" charset="0"/>
            </a:endParaRPr>
          </a:p>
        </p:txBody>
      </p:sp>
      <p:sp>
        <p:nvSpPr>
          <p:cNvPr id="3" name="Rectangle: Rounded Corners 2">
            <a:extLst>
              <a:ext uri="{FF2B5EF4-FFF2-40B4-BE49-F238E27FC236}">
                <a16:creationId xmlns:a16="http://schemas.microsoft.com/office/drawing/2014/main" id="{52CAE154-1D37-F6B6-F473-55A666983384}"/>
              </a:ext>
            </a:extLst>
          </p:cNvPr>
          <p:cNvSpPr/>
          <p:nvPr/>
        </p:nvSpPr>
        <p:spPr>
          <a:xfrm>
            <a:off x="1055440" y="4725144"/>
            <a:ext cx="10081120" cy="86409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This session will help you to develop your reasoning skills that will be used extensively in the workplace. </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2000"/>
                                        <p:tgtEl>
                                          <p:spTgt spid="122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fade">
                                      <p:cBhvr>
                                        <p:cTn id="12" dur="2000"/>
                                        <p:tgtEl>
                                          <p:spTgt spid="1229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fade">
                                      <p:cBhvr>
                                        <p:cTn id="17" dur="2000"/>
                                        <p:tgtEl>
                                          <p:spTgt spid="1229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fade">
                                      <p:cBhvr>
                                        <p:cTn id="22" dur="2000"/>
                                        <p:tgtEl>
                                          <p:spTgt spid="1229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fade">
                                      <p:cBhvr>
                                        <p:cTn id="27" dur="2000"/>
                                        <p:tgtEl>
                                          <p:spTgt spid="1229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Effect transition="in" filter="fade">
                                      <p:cBhvr>
                                        <p:cTn id="32" dur="2000"/>
                                        <p:tgtEl>
                                          <p:spTgt spid="1229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2">
            <a:extLst>
              <a:ext uri="{FF2B5EF4-FFF2-40B4-BE49-F238E27FC236}">
                <a16:creationId xmlns:a16="http://schemas.microsoft.com/office/drawing/2014/main" id="{3EA01918-D4D5-41F6-9F8F-2D336FEFFC98}"/>
              </a:ext>
            </a:extLst>
          </p:cNvPr>
          <p:cNvSpPr>
            <a:spLocks noGrp="1" noChangeArrowheads="1"/>
          </p:cNvSpPr>
          <p:nvPr>
            <p:ph type="title"/>
          </p:nvPr>
        </p:nvSpPr>
        <p:spPr/>
        <p:txBody>
          <a:bodyPr/>
          <a:lstStyle/>
          <a:p>
            <a:pPr eaLnBrk="1" hangingPunct="1"/>
            <a:r>
              <a:rPr lang="en-GB" altLang="en-US" dirty="0"/>
              <a:t>Session Schedule</a:t>
            </a:r>
          </a:p>
        </p:txBody>
      </p:sp>
      <p:sp>
        <p:nvSpPr>
          <p:cNvPr id="2" name="Content Placeholder 1">
            <a:extLst>
              <a:ext uri="{FF2B5EF4-FFF2-40B4-BE49-F238E27FC236}">
                <a16:creationId xmlns:a16="http://schemas.microsoft.com/office/drawing/2014/main" id="{D50D8E3E-69FB-4516-B44C-A31C41DC0EA9}"/>
              </a:ext>
            </a:extLst>
          </p:cNvPr>
          <p:cNvSpPr>
            <a:spLocks noGrp="1" noChangeArrowheads="1"/>
          </p:cNvSpPr>
          <p:nvPr>
            <p:ph idx="1"/>
          </p:nvPr>
        </p:nvSpPr>
        <p:spPr>
          <a:xfrm>
            <a:off x="695400" y="1992142"/>
            <a:ext cx="11809312" cy="1540767"/>
          </a:xfrm>
        </p:spPr>
        <p:txBody>
          <a:bodyPr/>
          <a:lstStyle/>
          <a:p>
            <a:pPr marL="0" indent="0" eaLnBrk="1" hangingPunct="1">
              <a:buNone/>
            </a:pPr>
            <a:endParaRPr lang="en-GB" altLang="en-US" sz="1800" dirty="0"/>
          </a:p>
          <a:p>
            <a:pPr marL="0" indent="0" eaLnBrk="1" hangingPunct="1">
              <a:buNone/>
            </a:pPr>
            <a:endParaRPr lang="en-GB" altLang="en-US" sz="1800" dirty="0"/>
          </a:p>
        </p:txBody>
      </p:sp>
      <p:graphicFrame>
        <p:nvGraphicFramePr>
          <p:cNvPr id="3" name="Table 2">
            <a:extLst>
              <a:ext uri="{FF2B5EF4-FFF2-40B4-BE49-F238E27FC236}">
                <a16:creationId xmlns:a16="http://schemas.microsoft.com/office/drawing/2014/main" id="{1893F268-A5A9-241D-701A-A9098306FF90}"/>
              </a:ext>
            </a:extLst>
          </p:cNvPr>
          <p:cNvGraphicFramePr>
            <a:graphicFrameLocks noGrp="1"/>
          </p:cNvGraphicFramePr>
          <p:nvPr>
            <p:extLst>
              <p:ext uri="{D42A27DB-BD31-4B8C-83A1-F6EECF244321}">
                <p14:modId xmlns:p14="http://schemas.microsoft.com/office/powerpoint/2010/main" val="2742774631"/>
              </p:ext>
            </p:extLst>
          </p:nvPr>
        </p:nvGraphicFramePr>
        <p:xfrm>
          <a:off x="3215680" y="1730461"/>
          <a:ext cx="8683860" cy="3154284"/>
        </p:xfrm>
        <a:graphic>
          <a:graphicData uri="http://schemas.openxmlformats.org/drawingml/2006/table">
            <a:tbl>
              <a:tblPr/>
              <a:tblGrid>
                <a:gridCol w="1834500">
                  <a:extLst>
                    <a:ext uri="{9D8B030D-6E8A-4147-A177-3AD203B41FA5}">
                      <a16:colId xmlns:a16="http://schemas.microsoft.com/office/drawing/2014/main" val="1709815270"/>
                    </a:ext>
                  </a:extLst>
                </a:gridCol>
                <a:gridCol w="6849360">
                  <a:extLst>
                    <a:ext uri="{9D8B030D-6E8A-4147-A177-3AD203B41FA5}">
                      <a16:colId xmlns:a16="http://schemas.microsoft.com/office/drawing/2014/main" val="643994276"/>
                    </a:ext>
                  </a:extLst>
                </a:gridCol>
              </a:tblGrid>
              <a:tr h="450612">
                <a:tc>
                  <a:txBody>
                    <a:bodyPr/>
                    <a:lstStyle/>
                    <a:p>
                      <a:pPr>
                        <a:buNone/>
                      </a:pPr>
                      <a:r>
                        <a:rPr lang="en-GB" b="1" dirty="0"/>
                        <a:t>Time</a:t>
                      </a:r>
                    </a:p>
                  </a:txBody>
                  <a:tcPr anchor="ctr">
                    <a:lnL>
                      <a:noFill/>
                    </a:lnL>
                    <a:lnR>
                      <a:noFill/>
                    </a:lnR>
                    <a:lnT>
                      <a:noFill/>
                    </a:lnT>
                    <a:lnB>
                      <a:noFill/>
                    </a:lnB>
                    <a:noFill/>
                  </a:tcPr>
                </a:tc>
                <a:tc>
                  <a:txBody>
                    <a:bodyPr/>
                    <a:lstStyle/>
                    <a:p>
                      <a:pPr>
                        <a:buNone/>
                      </a:pPr>
                      <a:r>
                        <a:rPr lang="en-GB" b="1" dirty="0"/>
                        <a:t>Activity</a:t>
                      </a:r>
                    </a:p>
                  </a:txBody>
                  <a:tcPr anchor="ctr">
                    <a:lnL>
                      <a:noFill/>
                    </a:lnL>
                    <a:lnR>
                      <a:noFill/>
                    </a:lnR>
                    <a:lnT>
                      <a:noFill/>
                    </a:lnT>
                    <a:lnB>
                      <a:noFill/>
                    </a:lnB>
                    <a:noFill/>
                  </a:tcPr>
                </a:tc>
                <a:extLst>
                  <a:ext uri="{0D108BD9-81ED-4DB2-BD59-A6C34878D82A}">
                    <a16:rowId xmlns:a16="http://schemas.microsoft.com/office/drawing/2014/main" val="3963950597"/>
                  </a:ext>
                </a:extLst>
              </a:tr>
              <a:tr h="450612">
                <a:tc>
                  <a:txBody>
                    <a:bodyPr/>
                    <a:lstStyle/>
                    <a:p>
                      <a:pPr>
                        <a:buNone/>
                      </a:pPr>
                      <a:r>
                        <a:rPr lang="en-GB" dirty="0"/>
                        <a:t>15 mins</a:t>
                      </a:r>
                    </a:p>
                  </a:txBody>
                  <a:tcPr anchor="ctr">
                    <a:lnL>
                      <a:noFill/>
                    </a:lnL>
                    <a:lnR>
                      <a:noFill/>
                    </a:lnR>
                    <a:lnT>
                      <a:noFill/>
                    </a:lnT>
                    <a:lnB>
                      <a:noFill/>
                    </a:lnB>
                    <a:noFill/>
                  </a:tcPr>
                </a:tc>
                <a:tc>
                  <a:txBody>
                    <a:bodyPr/>
                    <a:lstStyle/>
                    <a:p>
                      <a:pPr>
                        <a:buNone/>
                      </a:pPr>
                      <a:r>
                        <a:rPr lang="en-GB" dirty="0"/>
                        <a:t>Starter: Which source would you trust?</a:t>
                      </a:r>
                    </a:p>
                  </a:txBody>
                  <a:tcPr anchor="ctr">
                    <a:lnL>
                      <a:noFill/>
                    </a:lnL>
                    <a:lnR>
                      <a:noFill/>
                    </a:lnR>
                    <a:lnT>
                      <a:noFill/>
                    </a:lnT>
                    <a:lnB>
                      <a:noFill/>
                    </a:lnB>
                    <a:noFill/>
                  </a:tcPr>
                </a:tc>
                <a:extLst>
                  <a:ext uri="{0D108BD9-81ED-4DB2-BD59-A6C34878D82A}">
                    <a16:rowId xmlns:a16="http://schemas.microsoft.com/office/drawing/2014/main" val="1334488341"/>
                  </a:ext>
                </a:extLst>
              </a:tr>
              <a:tr h="450612">
                <a:tc>
                  <a:txBody>
                    <a:bodyPr/>
                    <a:lstStyle/>
                    <a:p>
                      <a:pPr>
                        <a:buNone/>
                      </a:pPr>
                      <a:r>
                        <a:rPr lang="en-GB" dirty="0"/>
                        <a:t>30 mins</a:t>
                      </a:r>
                    </a:p>
                  </a:txBody>
                  <a:tcPr anchor="ctr">
                    <a:lnL>
                      <a:noFill/>
                    </a:lnL>
                    <a:lnR>
                      <a:noFill/>
                    </a:lnR>
                    <a:lnT>
                      <a:noFill/>
                    </a:lnT>
                    <a:lnB>
                      <a:noFill/>
                    </a:lnB>
                    <a:noFill/>
                  </a:tcPr>
                </a:tc>
                <a:tc>
                  <a:txBody>
                    <a:bodyPr/>
                    <a:lstStyle/>
                    <a:p>
                      <a:pPr>
                        <a:buNone/>
                      </a:pPr>
                      <a:r>
                        <a:rPr lang="en-GB"/>
                        <a:t>What is synthesis?</a:t>
                      </a:r>
                    </a:p>
                  </a:txBody>
                  <a:tcPr anchor="ctr">
                    <a:lnL>
                      <a:noFill/>
                    </a:lnL>
                    <a:lnR>
                      <a:noFill/>
                    </a:lnR>
                    <a:lnT>
                      <a:noFill/>
                    </a:lnT>
                    <a:lnB>
                      <a:noFill/>
                    </a:lnB>
                    <a:noFill/>
                  </a:tcPr>
                </a:tc>
                <a:extLst>
                  <a:ext uri="{0D108BD9-81ED-4DB2-BD59-A6C34878D82A}">
                    <a16:rowId xmlns:a16="http://schemas.microsoft.com/office/drawing/2014/main" val="3161066480"/>
                  </a:ext>
                </a:extLst>
              </a:tr>
              <a:tr h="450612">
                <a:tc>
                  <a:txBody>
                    <a:bodyPr/>
                    <a:lstStyle/>
                    <a:p>
                      <a:pPr>
                        <a:buNone/>
                      </a:pPr>
                      <a:r>
                        <a:rPr lang="en-GB" dirty="0"/>
                        <a:t>15 mins</a:t>
                      </a:r>
                    </a:p>
                  </a:txBody>
                  <a:tcPr anchor="ctr">
                    <a:lnL>
                      <a:noFill/>
                    </a:lnL>
                    <a:lnR>
                      <a:noFill/>
                    </a:lnR>
                    <a:lnT>
                      <a:noFill/>
                    </a:lnT>
                    <a:lnB>
                      <a:noFill/>
                    </a:lnB>
                    <a:noFill/>
                  </a:tcPr>
                </a:tc>
                <a:tc>
                  <a:txBody>
                    <a:bodyPr/>
                    <a:lstStyle/>
                    <a:p>
                      <a:pPr>
                        <a:buNone/>
                      </a:pPr>
                      <a:r>
                        <a:rPr lang="en-GB" dirty="0"/>
                        <a:t>Research comparison note making</a:t>
                      </a:r>
                    </a:p>
                  </a:txBody>
                  <a:tcPr anchor="ctr">
                    <a:lnL>
                      <a:noFill/>
                    </a:lnL>
                    <a:lnR>
                      <a:noFill/>
                    </a:lnR>
                    <a:lnT>
                      <a:noFill/>
                    </a:lnT>
                    <a:lnB>
                      <a:noFill/>
                    </a:lnB>
                    <a:noFill/>
                  </a:tcPr>
                </a:tc>
                <a:extLst>
                  <a:ext uri="{0D108BD9-81ED-4DB2-BD59-A6C34878D82A}">
                    <a16:rowId xmlns:a16="http://schemas.microsoft.com/office/drawing/2014/main" val="3189866518"/>
                  </a:ext>
                </a:extLst>
              </a:tr>
              <a:tr h="450612">
                <a:tc>
                  <a:txBody>
                    <a:bodyPr/>
                    <a:lstStyle/>
                    <a:p>
                      <a:pPr>
                        <a:buNone/>
                      </a:pPr>
                      <a:r>
                        <a:rPr lang="en-GB" dirty="0"/>
                        <a:t>10 mins</a:t>
                      </a:r>
                    </a:p>
                  </a:txBody>
                  <a:tcPr anchor="ctr">
                    <a:lnL>
                      <a:noFill/>
                    </a:lnL>
                    <a:lnR>
                      <a:noFill/>
                    </a:lnR>
                    <a:lnT>
                      <a:noFill/>
                    </a:lnT>
                    <a:lnB>
                      <a:noFill/>
                    </a:lnB>
                    <a:noFill/>
                  </a:tcPr>
                </a:tc>
                <a:tc>
                  <a:txBody>
                    <a:bodyPr/>
                    <a:lstStyle/>
                    <a:p>
                      <a:pPr>
                        <a:buNone/>
                      </a:pPr>
                      <a:r>
                        <a:rPr lang="en-GB"/>
                        <a:t>Break</a:t>
                      </a:r>
                    </a:p>
                  </a:txBody>
                  <a:tcPr anchor="ctr">
                    <a:lnL>
                      <a:noFill/>
                    </a:lnL>
                    <a:lnR>
                      <a:noFill/>
                    </a:lnR>
                    <a:lnT>
                      <a:noFill/>
                    </a:lnT>
                    <a:lnB>
                      <a:noFill/>
                    </a:lnB>
                    <a:noFill/>
                  </a:tcPr>
                </a:tc>
                <a:extLst>
                  <a:ext uri="{0D108BD9-81ED-4DB2-BD59-A6C34878D82A}">
                    <a16:rowId xmlns:a16="http://schemas.microsoft.com/office/drawing/2014/main" val="2275404280"/>
                  </a:ext>
                </a:extLst>
              </a:tr>
              <a:tr h="450612">
                <a:tc>
                  <a:txBody>
                    <a:bodyPr/>
                    <a:lstStyle/>
                    <a:p>
                      <a:pPr>
                        <a:buNone/>
                      </a:pPr>
                      <a:r>
                        <a:rPr lang="en-GB" dirty="0"/>
                        <a:t>45 mins</a:t>
                      </a:r>
                    </a:p>
                  </a:txBody>
                  <a:tcPr anchor="ctr">
                    <a:lnL>
                      <a:noFill/>
                    </a:lnL>
                    <a:lnR>
                      <a:noFill/>
                    </a:lnR>
                    <a:lnT>
                      <a:noFill/>
                    </a:lnT>
                    <a:lnB>
                      <a:noFill/>
                    </a:lnB>
                    <a:noFill/>
                  </a:tcPr>
                </a:tc>
                <a:tc>
                  <a:txBody>
                    <a:bodyPr/>
                    <a:lstStyle/>
                    <a:p>
                      <a:pPr>
                        <a:buNone/>
                      </a:pPr>
                      <a:r>
                        <a:rPr lang="en-GB" dirty="0"/>
                        <a:t>Building an argument workshop</a:t>
                      </a:r>
                    </a:p>
                  </a:txBody>
                  <a:tcPr anchor="ctr">
                    <a:lnL>
                      <a:noFill/>
                    </a:lnL>
                    <a:lnR>
                      <a:noFill/>
                    </a:lnR>
                    <a:lnT>
                      <a:noFill/>
                    </a:lnT>
                    <a:lnB>
                      <a:noFill/>
                    </a:lnB>
                    <a:noFill/>
                  </a:tcPr>
                </a:tc>
                <a:extLst>
                  <a:ext uri="{0D108BD9-81ED-4DB2-BD59-A6C34878D82A}">
                    <a16:rowId xmlns:a16="http://schemas.microsoft.com/office/drawing/2014/main" val="2486515190"/>
                  </a:ext>
                </a:extLst>
              </a:tr>
              <a:tr h="450612">
                <a:tc>
                  <a:txBody>
                    <a:bodyPr/>
                    <a:lstStyle/>
                    <a:p>
                      <a:pPr>
                        <a:buNone/>
                      </a:pPr>
                      <a:r>
                        <a:rPr lang="en-GB" dirty="0"/>
                        <a:t>5 mins</a:t>
                      </a:r>
                    </a:p>
                  </a:txBody>
                  <a:tcPr anchor="ctr">
                    <a:lnL>
                      <a:noFill/>
                    </a:lnL>
                    <a:lnR>
                      <a:noFill/>
                    </a:lnR>
                    <a:lnT>
                      <a:noFill/>
                    </a:lnT>
                    <a:lnB>
                      <a:noFill/>
                    </a:lnB>
                    <a:noFill/>
                  </a:tcPr>
                </a:tc>
                <a:tc>
                  <a:txBody>
                    <a:bodyPr/>
                    <a:lstStyle/>
                    <a:p>
                      <a:pPr>
                        <a:buNone/>
                      </a:pPr>
                      <a:r>
                        <a:rPr lang="en-GB" dirty="0"/>
                        <a:t>Reflection</a:t>
                      </a:r>
                    </a:p>
                  </a:txBody>
                  <a:tcPr anchor="ctr">
                    <a:lnL>
                      <a:noFill/>
                    </a:lnL>
                    <a:lnR>
                      <a:noFill/>
                    </a:lnR>
                    <a:lnT>
                      <a:noFill/>
                    </a:lnT>
                    <a:lnB>
                      <a:noFill/>
                    </a:lnB>
                    <a:noFill/>
                  </a:tcPr>
                </a:tc>
                <a:extLst>
                  <a:ext uri="{0D108BD9-81ED-4DB2-BD59-A6C34878D82A}">
                    <a16:rowId xmlns:a16="http://schemas.microsoft.com/office/drawing/2014/main" val="1387649453"/>
                  </a:ext>
                </a:extLst>
              </a:tr>
            </a:tbl>
          </a:graphicData>
        </a:graphic>
      </p:graphicFrame>
    </p:spTree>
    <p:extLst>
      <p:ext uri="{BB962C8B-B14F-4D97-AF65-F5344CB8AC3E}">
        <p14:creationId xmlns:p14="http://schemas.microsoft.com/office/powerpoint/2010/main" val="1383590201"/>
      </p:ext>
    </p:extLst>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43BD-B2F3-28E6-1581-D589097741E7}"/>
              </a:ext>
            </a:extLst>
          </p:cNvPr>
          <p:cNvSpPr>
            <a:spLocks noGrp="1"/>
          </p:cNvSpPr>
          <p:nvPr>
            <p:ph type="title"/>
          </p:nvPr>
        </p:nvSpPr>
        <p:spPr>
          <a:xfrm>
            <a:off x="609600" y="2286000"/>
            <a:ext cx="10972800" cy="1143000"/>
          </a:xfrm>
        </p:spPr>
        <p:txBody>
          <a:bodyPr/>
          <a:lstStyle/>
          <a:p>
            <a:r>
              <a:rPr lang="en-GB" altLang="en-US" dirty="0"/>
              <a:t>Critical Analysis</a:t>
            </a:r>
            <a:endParaRPr lang="en-GB" dirty="0"/>
          </a:p>
        </p:txBody>
      </p:sp>
    </p:spTree>
    <p:extLst>
      <p:ext uri="{BB962C8B-B14F-4D97-AF65-F5344CB8AC3E}">
        <p14:creationId xmlns:p14="http://schemas.microsoft.com/office/powerpoint/2010/main" val="212029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9B870-2FC6-4E0A-A3BA-EC007B5F0CF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Which Source Would You Trust?</a:t>
            </a:r>
            <a:endParaRPr lang="en-GB" dirty="0"/>
          </a:p>
        </p:txBody>
      </p:sp>
      <p:sp>
        <p:nvSpPr>
          <p:cNvPr id="3" name="Content Placeholder 2">
            <a:extLst>
              <a:ext uri="{FF2B5EF4-FFF2-40B4-BE49-F238E27FC236}">
                <a16:creationId xmlns:a16="http://schemas.microsoft.com/office/drawing/2014/main" id="{78DE3FCA-BCB6-F02D-11C2-AEE4D0C52B21}"/>
              </a:ext>
            </a:extLst>
          </p:cNvPr>
          <p:cNvSpPr>
            <a:spLocks noGrp="1"/>
          </p:cNvSpPr>
          <p:nvPr>
            <p:ph idx="1"/>
          </p:nvPr>
        </p:nvSpPr>
        <p:spPr>
          <a:xfrm>
            <a:off x="2515544" y="5059157"/>
            <a:ext cx="8044952" cy="592157"/>
          </a:xfrm>
          <a:ln w="28575">
            <a:solidFill>
              <a:schemeClr val="accent4"/>
            </a:solidFill>
          </a:ln>
        </p:spPr>
        <p:txBody>
          <a:bodyPr/>
          <a:lstStyle/>
          <a:p>
            <a:pPr marL="0" indent="0">
              <a:buNone/>
            </a:pPr>
            <a:r>
              <a:rPr lang="en-GB" sz="2400" dirty="0">
                <a:latin typeface="Arial" panose="020B0604020202020204" pitchFamily="34" charset="0"/>
                <a:cs typeface="Arial" panose="020B0604020202020204" pitchFamily="34" charset="0"/>
              </a:rPr>
              <a:t>Which source would you use in an assignment and </a:t>
            </a:r>
            <a:r>
              <a:rPr lang="en-GB" sz="2400" u="sng" dirty="0">
                <a:latin typeface="Arial" panose="020B0604020202020204" pitchFamily="34" charset="0"/>
                <a:cs typeface="Arial" panose="020B0604020202020204" pitchFamily="34" charset="0"/>
              </a:rPr>
              <a:t>why</a:t>
            </a:r>
            <a:r>
              <a:rPr lang="en-GB" sz="2400" dirty="0">
                <a:latin typeface="Arial" panose="020B0604020202020204" pitchFamily="34" charset="0"/>
                <a:cs typeface="Arial" panose="020B0604020202020204" pitchFamily="34" charset="0"/>
              </a:rPr>
              <a:t>?</a:t>
            </a:r>
          </a:p>
        </p:txBody>
      </p:sp>
      <p:grpSp>
        <p:nvGrpSpPr>
          <p:cNvPr id="15" name="Group 14">
            <a:extLst>
              <a:ext uri="{FF2B5EF4-FFF2-40B4-BE49-F238E27FC236}">
                <a16:creationId xmlns:a16="http://schemas.microsoft.com/office/drawing/2014/main" id="{C7945A1E-D129-2629-76CB-5961EFE839C7}"/>
              </a:ext>
            </a:extLst>
          </p:cNvPr>
          <p:cNvGrpSpPr/>
          <p:nvPr/>
        </p:nvGrpSpPr>
        <p:grpSpPr>
          <a:xfrm>
            <a:off x="1276506" y="1888186"/>
            <a:ext cx="10269010" cy="2022217"/>
            <a:chOff x="593441" y="1844823"/>
            <a:chExt cx="11019041" cy="2487234"/>
          </a:xfrm>
        </p:grpSpPr>
        <p:pic>
          <p:nvPicPr>
            <p:cNvPr id="5" name="Picture 4">
              <a:extLst>
                <a:ext uri="{FF2B5EF4-FFF2-40B4-BE49-F238E27FC236}">
                  <a16:creationId xmlns:a16="http://schemas.microsoft.com/office/drawing/2014/main" id="{80CEDCC6-375F-B632-D573-9D205B507AC8}"/>
                </a:ext>
              </a:extLst>
            </p:cNvPr>
            <p:cNvPicPr>
              <a:picLocks noChangeAspect="1"/>
            </p:cNvPicPr>
            <p:nvPr/>
          </p:nvPicPr>
          <p:blipFill>
            <a:blip r:embed="rId3"/>
            <a:stretch>
              <a:fillRect/>
            </a:stretch>
          </p:blipFill>
          <p:spPr>
            <a:xfrm>
              <a:off x="593441" y="1844823"/>
              <a:ext cx="3954423" cy="1915223"/>
            </a:xfrm>
            <a:prstGeom prst="rect">
              <a:avLst/>
            </a:prstGeom>
          </p:spPr>
        </p:pic>
        <p:pic>
          <p:nvPicPr>
            <p:cNvPr id="7" name="Picture 6">
              <a:extLst>
                <a:ext uri="{FF2B5EF4-FFF2-40B4-BE49-F238E27FC236}">
                  <a16:creationId xmlns:a16="http://schemas.microsoft.com/office/drawing/2014/main" id="{FF269C86-812D-5B40-AC95-F700CB066945}"/>
                </a:ext>
              </a:extLst>
            </p:cNvPr>
            <p:cNvPicPr>
              <a:picLocks noChangeAspect="1"/>
            </p:cNvPicPr>
            <p:nvPr/>
          </p:nvPicPr>
          <p:blipFill>
            <a:blip r:embed="rId4"/>
            <a:stretch>
              <a:fillRect/>
            </a:stretch>
          </p:blipFill>
          <p:spPr>
            <a:xfrm>
              <a:off x="5087888" y="1844823"/>
              <a:ext cx="2430614" cy="2487234"/>
            </a:xfrm>
            <a:prstGeom prst="rect">
              <a:avLst/>
            </a:prstGeom>
          </p:spPr>
        </p:pic>
        <p:pic>
          <p:nvPicPr>
            <p:cNvPr id="9" name="Picture 8">
              <a:extLst>
                <a:ext uri="{FF2B5EF4-FFF2-40B4-BE49-F238E27FC236}">
                  <a16:creationId xmlns:a16="http://schemas.microsoft.com/office/drawing/2014/main" id="{9D99DF97-16D6-042C-C87B-C22E46EB5615}"/>
                </a:ext>
              </a:extLst>
            </p:cNvPr>
            <p:cNvPicPr>
              <a:picLocks noChangeAspect="1"/>
            </p:cNvPicPr>
            <p:nvPr/>
          </p:nvPicPr>
          <p:blipFill>
            <a:blip r:embed="rId5"/>
            <a:stretch>
              <a:fillRect/>
            </a:stretch>
          </p:blipFill>
          <p:spPr>
            <a:xfrm>
              <a:off x="8029182" y="2046391"/>
              <a:ext cx="3583300" cy="1657754"/>
            </a:xfrm>
            <a:prstGeom prst="rect">
              <a:avLst/>
            </a:prstGeom>
          </p:spPr>
        </p:pic>
      </p:grpSp>
      <p:grpSp>
        <p:nvGrpSpPr>
          <p:cNvPr id="17" name="Group 16">
            <a:extLst>
              <a:ext uri="{FF2B5EF4-FFF2-40B4-BE49-F238E27FC236}">
                <a16:creationId xmlns:a16="http://schemas.microsoft.com/office/drawing/2014/main" id="{AC56DBC9-CCA8-6D9D-DE6C-BB0E42817970}"/>
              </a:ext>
            </a:extLst>
          </p:cNvPr>
          <p:cNvGrpSpPr/>
          <p:nvPr/>
        </p:nvGrpSpPr>
        <p:grpSpPr>
          <a:xfrm>
            <a:off x="1421357" y="3359046"/>
            <a:ext cx="10486448" cy="1143001"/>
            <a:chOff x="698444" y="3676153"/>
            <a:chExt cx="11419508" cy="1515489"/>
          </a:xfrm>
        </p:grpSpPr>
        <p:sp>
          <p:nvSpPr>
            <p:cNvPr id="10" name="TextBox 9">
              <a:extLst>
                <a:ext uri="{FF2B5EF4-FFF2-40B4-BE49-F238E27FC236}">
                  <a16:creationId xmlns:a16="http://schemas.microsoft.com/office/drawing/2014/main" id="{E2AE1553-5AC8-3451-EC09-7DDDD2938BBD}"/>
                </a:ext>
              </a:extLst>
            </p:cNvPr>
            <p:cNvSpPr txBox="1"/>
            <p:nvPr/>
          </p:nvSpPr>
          <p:spPr>
            <a:xfrm>
              <a:off x="698444" y="3676153"/>
              <a:ext cx="3744416" cy="461665"/>
            </a:xfrm>
            <a:prstGeom prst="rect">
              <a:avLst/>
            </a:prstGeom>
            <a:noFill/>
          </p:spPr>
          <p:txBody>
            <a:bodyPr wrap="square" rtlCol="0">
              <a:spAutoFit/>
            </a:bodyPr>
            <a:lstStyle/>
            <a:p>
              <a:r>
                <a:rPr lang="en-GB" sz="2400" b="1" dirty="0"/>
                <a:t>Source A </a:t>
              </a:r>
              <a:r>
                <a:rPr lang="en-GB" sz="2400" dirty="0"/>
                <a:t>– Personal Blog</a:t>
              </a:r>
            </a:p>
          </p:txBody>
        </p:sp>
        <p:grpSp>
          <p:nvGrpSpPr>
            <p:cNvPr id="16" name="Group 15">
              <a:extLst>
                <a:ext uri="{FF2B5EF4-FFF2-40B4-BE49-F238E27FC236}">
                  <a16:creationId xmlns:a16="http://schemas.microsoft.com/office/drawing/2014/main" id="{73F8BF05-CE39-2C8E-4767-68223A486840}"/>
                </a:ext>
              </a:extLst>
            </p:cNvPr>
            <p:cNvGrpSpPr/>
            <p:nvPr/>
          </p:nvGrpSpPr>
          <p:grpSpPr>
            <a:xfrm>
              <a:off x="4433800" y="3867040"/>
              <a:ext cx="7684152" cy="1324602"/>
              <a:chOff x="4433800" y="3867040"/>
              <a:chExt cx="7684152" cy="1324602"/>
            </a:xfrm>
          </p:grpSpPr>
          <p:sp>
            <p:nvSpPr>
              <p:cNvPr id="12" name="TextBox 11">
                <a:extLst>
                  <a:ext uri="{FF2B5EF4-FFF2-40B4-BE49-F238E27FC236}">
                    <a16:creationId xmlns:a16="http://schemas.microsoft.com/office/drawing/2014/main" id="{E7CA0DCF-E6D7-9AF2-6FDE-C31139BF3046}"/>
                  </a:ext>
                </a:extLst>
              </p:cNvPr>
              <p:cNvSpPr txBox="1"/>
              <p:nvPr/>
            </p:nvSpPr>
            <p:spPr>
              <a:xfrm>
                <a:off x="4433800" y="4729977"/>
                <a:ext cx="3954423" cy="461665"/>
              </a:xfrm>
              <a:prstGeom prst="rect">
                <a:avLst/>
              </a:prstGeom>
              <a:noFill/>
            </p:spPr>
            <p:txBody>
              <a:bodyPr wrap="square" rtlCol="0">
                <a:spAutoFit/>
              </a:bodyPr>
              <a:lstStyle/>
              <a:p>
                <a:r>
                  <a:rPr lang="en-GB" sz="2400" b="1" dirty="0"/>
                  <a:t>Source B </a:t>
                </a:r>
                <a:r>
                  <a:rPr lang="en-GB" sz="2400" dirty="0"/>
                  <a:t>– News Article</a:t>
                </a:r>
              </a:p>
            </p:txBody>
          </p:sp>
          <p:sp>
            <p:nvSpPr>
              <p:cNvPr id="14" name="TextBox 13">
                <a:extLst>
                  <a:ext uri="{FF2B5EF4-FFF2-40B4-BE49-F238E27FC236}">
                    <a16:creationId xmlns:a16="http://schemas.microsoft.com/office/drawing/2014/main" id="{9DCDBB3B-0565-300B-F882-93DE49D985C0}"/>
                  </a:ext>
                </a:extLst>
              </p:cNvPr>
              <p:cNvSpPr txBox="1"/>
              <p:nvPr/>
            </p:nvSpPr>
            <p:spPr>
              <a:xfrm>
                <a:off x="8163529" y="3867040"/>
                <a:ext cx="3954423" cy="1200329"/>
              </a:xfrm>
              <a:prstGeom prst="rect">
                <a:avLst/>
              </a:prstGeom>
              <a:noFill/>
            </p:spPr>
            <p:txBody>
              <a:bodyPr wrap="square" rtlCol="0">
                <a:spAutoFit/>
              </a:bodyPr>
              <a:lstStyle/>
              <a:p>
                <a:pPr algn="ctr"/>
                <a:r>
                  <a:rPr lang="en-GB" sz="2400" b="1" dirty="0"/>
                  <a:t>Source A </a:t>
                </a:r>
                <a:r>
                  <a:rPr lang="en-GB" sz="2400" dirty="0"/>
                  <a:t>– Peer-reviewed journal article</a:t>
                </a:r>
              </a:p>
              <a:p>
                <a:endParaRPr lang="en-GB" sz="2400" dirty="0"/>
              </a:p>
            </p:txBody>
          </p:sp>
        </p:grpSp>
      </p:grpSp>
    </p:spTree>
    <p:extLst>
      <p:ext uri="{BB962C8B-B14F-4D97-AF65-F5344CB8AC3E}">
        <p14:creationId xmlns:p14="http://schemas.microsoft.com/office/powerpoint/2010/main" val="3493308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6800C-47F1-66E0-8C36-8026D3F79A48}"/>
              </a:ext>
            </a:extLst>
          </p:cNvPr>
          <p:cNvSpPr>
            <a:spLocks noGrp="1"/>
          </p:cNvSpPr>
          <p:nvPr>
            <p:ph type="title"/>
          </p:nvPr>
        </p:nvSpPr>
        <p:spPr/>
        <p:txBody>
          <a:bodyPr/>
          <a:lstStyle/>
          <a:p>
            <a:r>
              <a:rPr lang="en-GB" dirty="0"/>
              <a:t>Remember your critical analysis </a:t>
            </a:r>
          </a:p>
        </p:txBody>
      </p:sp>
      <p:sp>
        <p:nvSpPr>
          <p:cNvPr id="3" name="Content Placeholder 2">
            <a:extLst>
              <a:ext uri="{FF2B5EF4-FFF2-40B4-BE49-F238E27FC236}">
                <a16:creationId xmlns:a16="http://schemas.microsoft.com/office/drawing/2014/main" id="{437E09EA-9DFD-A4E0-5B01-FFBC057E7644}"/>
              </a:ext>
            </a:extLst>
          </p:cNvPr>
          <p:cNvSpPr>
            <a:spLocks noGrp="1"/>
          </p:cNvSpPr>
          <p:nvPr>
            <p:ph idx="1"/>
          </p:nvPr>
        </p:nvSpPr>
        <p:spPr/>
        <p:txBody>
          <a:bodyPr/>
          <a:lstStyle/>
          <a:p>
            <a:pPr marL="0" indent="0">
              <a:buNone/>
            </a:pPr>
            <a:r>
              <a:rPr lang="en-GB" dirty="0"/>
              <a:t>Move beyond:</a:t>
            </a:r>
          </a:p>
          <a:p>
            <a:r>
              <a:rPr lang="en-GB" dirty="0"/>
              <a:t>"The journal is best."</a:t>
            </a:r>
          </a:p>
          <a:p>
            <a:pPr marL="0" indent="0">
              <a:buNone/>
            </a:pPr>
            <a:r>
              <a:rPr lang="en-GB" dirty="0"/>
              <a:t>Ask:</a:t>
            </a:r>
          </a:p>
          <a:p>
            <a:r>
              <a:rPr lang="en-GB" dirty="0"/>
              <a:t>Why? </a:t>
            </a:r>
          </a:p>
          <a:p>
            <a:r>
              <a:rPr lang="en-GB" dirty="0"/>
              <a:t>Who wrote it? </a:t>
            </a:r>
          </a:p>
          <a:p>
            <a:r>
              <a:rPr lang="en-GB" dirty="0"/>
              <a:t>What evidence supports it? </a:t>
            </a:r>
          </a:p>
          <a:p>
            <a:r>
              <a:rPr lang="en-GB" dirty="0"/>
              <a:t>Is there bias?</a:t>
            </a:r>
          </a:p>
        </p:txBody>
      </p:sp>
    </p:spTree>
    <p:extLst>
      <p:ext uri="{BB962C8B-B14F-4D97-AF65-F5344CB8AC3E}">
        <p14:creationId xmlns:p14="http://schemas.microsoft.com/office/powerpoint/2010/main" val="2112460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D809488-1B74-A2EC-FB55-42F873F6460C}"/>
              </a:ext>
            </a:extLst>
          </p:cNvPr>
          <p:cNvSpPr>
            <a:spLocks noGrp="1"/>
          </p:cNvSpPr>
          <p:nvPr>
            <p:ph type="title"/>
          </p:nvPr>
        </p:nvSpPr>
        <p:spPr>
          <a:xfrm>
            <a:off x="609600" y="274638"/>
            <a:ext cx="10972800" cy="1143000"/>
          </a:xfrm>
        </p:spPr>
        <p:txBody>
          <a:bodyPr/>
          <a:lstStyle/>
          <a:p>
            <a:r>
              <a:rPr lang="en-GB" dirty="0"/>
              <a:t>Summary vs Synthesis</a:t>
            </a:r>
          </a:p>
        </p:txBody>
      </p:sp>
      <p:sp>
        <p:nvSpPr>
          <p:cNvPr id="6" name="Content Placeholder 5">
            <a:extLst>
              <a:ext uri="{FF2B5EF4-FFF2-40B4-BE49-F238E27FC236}">
                <a16:creationId xmlns:a16="http://schemas.microsoft.com/office/drawing/2014/main" id="{96A34550-96C5-219A-C3F1-64CCA02892FC}"/>
              </a:ext>
            </a:extLst>
          </p:cNvPr>
          <p:cNvSpPr txBox="1">
            <a:spLocks noGrp="1"/>
          </p:cNvSpPr>
          <p:nvPr>
            <p:ph idx="1"/>
          </p:nvPr>
        </p:nvSpPr>
        <p:spPr>
          <a:xfrm>
            <a:off x="609600" y="2780928"/>
            <a:ext cx="5918448" cy="2703719"/>
          </a:xfrm>
          <a:prstGeom prst="roundRect">
            <a:avLst/>
          </a:prstGeom>
          <a:noFill/>
          <a:ln w="38100">
            <a:solidFill>
              <a:schemeClr val="tx2">
                <a:lumMod val="60000"/>
                <a:lumOff val="40000"/>
              </a:schemeClr>
            </a:solidFill>
          </a:ln>
        </p:spPr>
        <p:txBody>
          <a:bodyPr wrap="square">
            <a:spAutoFit/>
          </a:bodyPr>
          <a:lstStyle/>
          <a:p>
            <a:pPr marL="0" indent="0">
              <a:buNone/>
            </a:pPr>
            <a:r>
              <a:rPr lang="en-GB" sz="2800" b="1" dirty="0">
                <a:latin typeface="Arial" panose="020B0604020202020204" pitchFamily="34" charset="0"/>
                <a:cs typeface="Arial" panose="020B0604020202020204" pitchFamily="34" charset="0"/>
              </a:rPr>
              <a:t>Summary</a:t>
            </a:r>
            <a:r>
              <a:rPr lang="en-GB" sz="2800" dirty="0">
                <a:latin typeface="Arial" panose="020B0604020202020204" pitchFamily="34" charset="0"/>
                <a:cs typeface="Arial" panose="020B0604020202020204" pitchFamily="34" charset="0"/>
              </a:rPr>
              <a:t> =</a:t>
            </a:r>
          </a:p>
          <a:p>
            <a:pPr marL="0" indent="0">
              <a:buNone/>
            </a:pPr>
            <a:r>
              <a:rPr lang="en-GB" sz="2800" dirty="0">
                <a:latin typeface="Arial" panose="020B0604020202020204" pitchFamily="34" charset="0"/>
                <a:cs typeface="Arial" panose="020B0604020202020204" pitchFamily="34" charset="0"/>
              </a:rPr>
              <a:t> What the authors say</a:t>
            </a:r>
          </a:p>
          <a:p>
            <a:pPr marL="0" indent="0">
              <a:buNone/>
            </a:pPr>
            <a:r>
              <a:rPr lang="en-GB" sz="2800" b="1" dirty="0">
                <a:latin typeface="Arial" panose="020B0604020202020204" pitchFamily="34" charset="0"/>
                <a:cs typeface="Arial" panose="020B0604020202020204" pitchFamily="34" charset="0"/>
              </a:rPr>
              <a:t>Synthesis</a:t>
            </a:r>
            <a:r>
              <a:rPr lang="en-GB" sz="2800" dirty="0">
                <a:latin typeface="Arial" panose="020B0604020202020204" pitchFamily="34" charset="0"/>
                <a:cs typeface="Arial" panose="020B0604020202020204" pitchFamily="34" charset="0"/>
              </a:rPr>
              <a:t> =</a:t>
            </a:r>
          </a:p>
          <a:p>
            <a:pPr marL="0" indent="0">
              <a:buNone/>
            </a:pPr>
            <a:r>
              <a:rPr lang="en-GB" sz="2800" dirty="0">
                <a:latin typeface="Arial" panose="020B0604020202020204" pitchFamily="34" charset="0"/>
                <a:cs typeface="Arial" panose="020B0604020202020204" pitchFamily="34" charset="0"/>
              </a:rPr>
              <a:t> What the sources say together</a:t>
            </a:r>
          </a:p>
          <a:p>
            <a:pPr marL="0" indent="0">
              <a:buNone/>
            </a:pPr>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42E24C6-2BA8-1C83-6D60-A4EA9E01A872}"/>
              </a:ext>
            </a:extLst>
          </p:cNvPr>
          <p:cNvSpPr txBox="1"/>
          <p:nvPr/>
        </p:nvSpPr>
        <p:spPr>
          <a:xfrm>
            <a:off x="940532" y="1417638"/>
            <a:ext cx="10310936" cy="1200329"/>
          </a:xfrm>
          <a:prstGeom prst="rect">
            <a:avLst/>
          </a:prstGeom>
          <a:noFill/>
        </p:spPr>
        <p:txBody>
          <a:bodyPr wrap="square" rtlCol="0">
            <a:spAutoFit/>
          </a:bodyPr>
          <a:lstStyle/>
          <a:p>
            <a:pPr algn="ctr"/>
            <a:r>
              <a:rPr lang="en-GB" sz="2400" dirty="0"/>
              <a:t>The aim of the session today is to move you forward to use of your reading to develop an argument. </a:t>
            </a:r>
          </a:p>
          <a:p>
            <a:pPr algn="ctr"/>
            <a:r>
              <a:rPr lang="en-GB" sz="2400" dirty="0"/>
              <a:t>First, we must push past </a:t>
            </a:r>
            <a:r>
              <a:rPr lang="en-GB" sz="2400" i="1" u="sng" dirty="0"/>
              <a:t>summary</a:t>
            </a:r>
            <a:r>
              <a:rPr lang="en-GB" sz="2400" dirty="0"/>
              <a:t> and towards </a:t>
            </a:r>
            <a:r>
              <a:rPr lang="en-GB" sz="2400" i="1" u="sng" dirty="0"/>
              <a:t>synthesis</a:t>
            </a:r>
            <a:r>
              <a:rPr lang="en-GB" sz="2400" dirty="0"/>
              <a:t>. </a:t>
            </a:r>
          </a:p>
        </p:txBody>
      </p:sp>
      <p:pic>
        <p:nvPicPr>
          <p:cNvPr id="9" name="Picture 8">
            <a:extLst>
              <a:ext uri="{FF2B5EF4-FFF2-40B4-BE49-F238E27FC236}">
                <a16:creationId xmlns:a16="http://schemas.microsoft.com/office/drawing/2014/main" id="{0F0C0F32-6CE4-2FB7-6E7A-ACF6176114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5762" y="2900685"/>
            <a:ext cx="2736304" cy="2678697"/>
          </a:xfrm>
          <a:prstGeom prst="rect">
            <a:avLst/>
          </a:prstGeom>
        </p:spPr>
      </p:pic>
    </p:spTree>
    <p:extLst>
      <p:ext uri="{BB962C8B-B14F-4D97-AF65-F5344CB8AC3E}">
        <p14:creationId xmlns:p14="http://schemas.microsoft.com/office/powerpoint/2010/main" val="4137337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0664DA-8810-1C00-D2E8-567E0F547043}"/>
              </a:ext>
            </a:extLst>
          </p:cNvPr>
          <p:cNvSpPr>
            <a:spLocks noGrp="1"/>
          </p:cNvSpPr>
          <p:nvPr>
            <p:ph idx="1"/>
          </p:nvPr>
        </p:nvSpPr>
        <p:spPr>
          <a:xfrm>
            <a:off x="335360" y="2713927"/>
            <a:ext cx="8712968" cy="2638810"/>
          </a:xfrm>
          <a:ln w="38100">
            <a:noFill/>
          </a:ln>
        </p:spPr>
        <p:txBody>
          <a:bodyPr/>
          <a:lstStyle/>
          <a:p>
            <a:pPr marL="0" indent="0">
              <a:buNone/>
            </a:pPr>
            <a:r>
              <a:rPr lang="en-GB" sz="2000" b="1" u="sng" dirty="0">
                <a:latin typeface="Arial" panose="020B0604020202020204" pitchFamily="34" charset="0"/>
                <a:cs typeface="Arial" panose="020B0604020202020204" pitchFamily="34" charset="0"/>
              </a:rPr>
              <a:t>Summary</a:t>
            </a:r>
          </a:p>
          <a:p>
            <a:pPr marL="0" indent="0">
              <a:buNone/>
            </a:pPr>
            <a:r>
              <a:rPr lang="en-GB" sz="2000" dirty="0">
                <a:latin typeface="Arial" panose="020B0604020202020204" pitchFamily="34" charset="0"/>
                <a:cs typeface="Arial" panose="020B0604020202020204" pitchFamily="34" charset="0"/>
              </a:rPr>
              <a:t>Source A highlights the benefits of social media for communication and collaboration, while Source B emphasises the potential for distraction.</a:t>
            </a:r>
          </a:p>
          <a:p>
            <a:pPr marL="0" indent="0">
              <a:buNone/>
            </a:pPr>
            <a:r>
              <a:rPr lang="en-GB" sz="2000" b="1" u="sng" dirty="0">
                <a:latin typeface="Arial" panose="020B0604020202020204" pitchFamily="34" charset="0"/>
                <a:cs typeface="Arial" panose="020B0604020202020204" pitchFamily="34" charset="0"/>
              </a:rPr>
              <a:t>Synthesis</a:t>
            </a:r>
          </a:p>
          <a:p>
            <a:pPr marL="0" indent="0">
              <a:buNone/>
            </a:pPr>
            <a:r>
              <a:rPr lang="en-GB" sz="2000" dirty="0">
                <a:latin typeface="Arial" panose="020B0604020202020204" pitchFamily="34" charset="0"/>
                <a:cs typeface="Arial" panose="020B0604020202020204" pitchFamily="34" charset="0"/>
              </a:rPr>
              <a:t>These studies suggest that social media is neither entirely beneficial nor entirely harmful for learning. Its impact appears to depend on how students use the technology, with purposeful academic use supporting collaboration while excessive use may negatively affect concentration.</a:t>
            </a:r>
          </a:p>
        </p:txBody>
      </p:sp>
      <p:sp>
        <p:nvSpPr>
          <p:cNvPr id="4" name="Title 1">
            <a:extLst>
              <a:ext uri="{FF2B5EF4-FFF2-40B4-BE49-F238E27FC236}">
                <a16:creationId xmlns:a16="http://schemas.microsoft.com/office/drawing/2014/main" id="{CDE29253-7E38-0739-CB8E-F9094CAAFEB4}"/>
              </a:ext>
            </a:extLst>
          </p:cNvPr>
          <p:cNvSpPr>
            <a:spLocks noGrp="1"/>
          </p:cNvSpPr>
          <p:nvPr>
            <p:ph type="title"/>
          </p:nvPr>
        </p:nvSpPr>
        <p:spPr>
          <a:xfrm>
            <a:off x="0" y="0"/>
            <a:ext cx="5846440" cy="1143000"/>
          </a:xfrm>
        </p:spPr>
        <p:txBody>
          <a:bodyPr/>
          <a:lstStyle/>
          <a:p>
            <a:r>
              <a:rPr lang="en-GB" dirty="0"/>
              <a:t>Summary vs Synthesis</a:t>
            </a:r>
          </a:p>
        </p:txBody>
      </p:sp>
      <p:sp>
        <p:nvSpPr>
          <p:cNvPr id="8" name="TextBox 7">
            <a:extLst>
              <a:ext uri="{FF2B5EF4-FFF2-40B4-BE49-F238E27FC236}">
                <a16:creationId xmlns:a16="http://schemas.microsoft.com/office/drawing/2014/main" id="{4319DEE6-C9F4-0910-1E0F-4EF283359325}"/>
              </a:ext>
            </a:extLst>
          </p:cNvPr>
          <p:cNvSpPr txBox="1"/>
          <p:nvPr/>
        </p:nvSpPr>
        <p:spPr>
          <a:xfrm>
            <a:off x="9576048" y="3216087"/>
            <a:ext cx="2280592" cy="1634490"/>
          </a:xfrm>
          <a:prstGeom prst="roundRect">
            <a:avLst/>
          </a:prstGeom>
          <a:solidFill>
            <a:schemeClr val="bg1"/>
          </a:solidFill>
          <a:ln w="38100">
            <a:solidFill>
              <a:schemeClr val="tx2"/>
            </a:solidFill>
          </a:ln>
        </p:spPr>
        <p:txBody>
          <a:bodyPr wrap="square">
            <a:spAutoFit/>
          </a:bodyPr>
          <a:lstStyle/>
          <a:p>
            <a:pPr marL="0" indent="0" algn="ctr">
              <a:buNone/>
            </a:pPr>
            <a:r>
              <a:rPr lang="en-GB" sz="1800" b="1" u="sng" dirty="0">
                <a:latin typeface="Arial" panose="020B0604020202020204" pitchFamily="34" charset="0"/>
                <a:cs typeface="Arial" panose="020B0604020202020204" pitchFamily="34" charset="0"/>
              </a:rPr>
              <a:t>Notice</a:t>
            </a:r>
            <a:r>
              <a:rPr lang="en-GB" sz="1800" dirty="0">
                <a:latin typeface="Arial" panose="020B0604020202020204" pitchFamily="34" charset="0"/>
                <a:cs typeface="Arial" panose="020B0604020202020204" pitchFamily="34" charset="0"/>
              </a:rPr>
              <a:t>:</a:t>
            </a:r>
          </a:p>
          <a:p>
            <a:pPr marL="0" indent="0" algn="ctr">
              <a:buNone/>
            </a:pPr>
            <a:r>
              <a:rPr lang="en-GB" sz="1800" dirty="0">
                <a:latin typeface="Arial" panose="020B0604020202020204" pitchFamily="34" charset="0"/>
                <a:cs typeface="Arial" panose="020B0604020202020204" pitchFamily="34" charset="0"/>
              </a:rPr>
              <a:t>The synthesis creates a balanced conclusion based on both sources.</a:t>
            </a:r>
          </a:p>
        </p:txBody>
      </p:sp>
      <p:sp>
        <p:nvSpPr>
          <p:cNvPr id="10" name="TextBox 9">
            <a:extLst>
              <a:ext uri="{FF2B5EF4-FFF2-40B4-BE49-F238E27FC236}">
                <a16:creationId xmlns:a16="http://schemas.microsoft.com/office/drawing/2014/main" id="{5B8DF59F-09CF-C9F3-260E-7621B964A1E8}"/>
              </a:ext>
            </a:extLst>
          </p:cNvPr>
          <p:cNvSpPr txBox="1"/>
          <p:nvPr/>
        </p:nvSpPr>
        <p:spPr>
          <a:xfrm>
            <a:off x="335360" y="1268760"/>
            <a:ext cx="11743370" cy="1555909"/>
          </a:xfrm>
          <a:prstGeom prst="downArrowCallout">
            <a:avLst>
              <a:gd name="adj1" fmla="val 9753"/>
              <a:gd name="adj2" fmla="val 15090"/>
              <a:gd name="adj3" fmla="val 25000"/>
              <a:gd name="adj4" fmla="val 64977"/>
            </a:avLst>
          </a:prstGeom>
          <a:noFill/>
          <a:ln w="28575">
            <a:solidFill>
              <a:schemeClr val="tx2"/>
            </a:solidFill>
          </a:ln>
        </p:spPr>
        <p:txBody>
          <a:bodyPr wrap="square">
            <a:spAutoFit/>
          </a:bodyPr>
          <a:lstStyle/>
          <a:p>
            <a:pPr marL="0" indent="0">
              <a:buNone/>
            </a:pPr>
            <a:r>
              <a:rPr lang="en-GB" sz="2000" b="1" u="sng" dirty="0">
                <a:latin typeface="Arial" panose="020B0604020202020204" pitchFamily="34" charset="0"/>
                <a:cs typeface="Arial" panose="020B0604020202020204" pitchFamily="34" charset="0"/>
              </a:rPr>
              <a:t>Example - Social Media and Learning </a:t>
            </a:r>
          </a:p>
          <a:p>
            <a:pPr marL="0" indent="0">
              <a:buNone/>
            </a:pPr>
            <a:r>
              <a:rPr lang="en-GB" sz="2000" b="1" dirty="0">
                <a:latin typeface="Arial" panose="020B0604020202020204" pitchFamily="34" charset="0"/>
                <a:cs typeface="Arial" panose="020B0604020202020204" pitchFamily="34" charset="0"/>
              </a:rPr>
              <a:t>Source A </a:t>
            </a:r>
            <a:r>
              <a:rPr lang="en-GB" sz="2000" dirty="0">
                <a:latin typeface="Arial" panose="020B0604020202020204" pitchFamily="34" charset="0"/>
                <a:cs typeface="Arial" panose="020B0604020202020204" pitchFamily="34" charset="0"/>
              </a:rPr>
              <a:t>suggests social media allows students to collaborate and share information.</a:t>
            </a:r>
          </a:p>
          <a:p>
            <a:pPr marL="0" indent="0">
              <a:buNone/>
            </a:pPr>
            <a:r>
              <a:rPr lang="en-GB" sz="2000" b="1" dirty="0">
                <a:latin typeface="Arial" panose="020B0604020202020204" pitchFamily="34" charset="0"/>
                <a:cs typeface="Arial" panose="020B0604020202020204" pitchFamily="34" charset="0"/>
              </a:rPr>
              <a:t>Source B </a:t>
            </a:r>
            <a:r>
              <a:rPr lang="en-GB" sz="2000" dirty="0">
                <a:latin typeface="Arial" panose="020B0604020202020204" pitchFamily="34" charset="0"/>
                <a:cs typeface="Arial" panose="020B0604020202020204" pitchFamily="34" charset="0"/>
              </a:rPr>
              <a:t>finds that social media can distract students and reduce concentration.</a:t>
            </a:r>
          </a:p>
        </p:txBody>
      </p:sp>
    </p:spTree>
    <p:extLst>
      <p:ext uri="{BB962C8B-B14F-4D97-AF65-F5344CB8AC3E}">
        <p14:creationId xmlns:p14="http://schemas.microsoft.com/office/powerpoint/2010/main" val="172675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464683-05ED-5143-FE06-71703DDCD797}"/>
              </a:ext>
            </a:extLst>
          </p:cNvPr>
          <p:cNvSpPr>
            <a:spLocks noGrp="1"/>
          </p:cNvSpPr>
          <p:nvPr>
            <p:ph idx="1"/>
          </p:nvPr>
        </p:nvSpPr>
        <p:spPr>
          <a:xfrm>
            <a:off x="178570" y="1572865"/>
            <a:ext cx="3758208" cy="1872208"/>
          </a:xfrm>
          <a:prstGeom prst="round2DiagRect">
            <a:avLst/>
          </a:prstGeom>
          <a:ln w="38100">
            <a:solidFill>
              <a:schemeClr val="accent5">
                <a:lumMod val="75000"/>
              </a:schemeClr>
            </a:solidFill>
          </a:ln>
        </p:spPr>
        <p:txBody>
          <a:bodyPr/>
          <a:lstStyle/>
          <a:p>
            <a:pPr marL="0" indent="0">
              <a:buNone/>
            </a:pPr>
            <a:r>
              <a:rPr lang="en-GB" sz="2400" b="1" dirty="0">
                <a:latin typeface="Arial" panose="020B0604020202020204" pitchFamily="34" charset="0"/>
                <a:cs typeface="Arial" panose="020B0604020202020204" pitchFamily="34" charset="0"/>
              </a:rPr>
              <a:t>Summary</a:t>
            </a:r>
          </a:p>
          <a:p>
            <a:r>
              <a:rPr lang="en-GB" sz="2400" dirty="0">
                <a:latin typeface="Arial" panose="020B0604020202020204" pitchFamily="34" charset="0"/>
                <a:cs typeface="Arial" panose="020B0604020202020204" pitchFamily="34" charset="0"/>
              </a:rPr>
              <a:t>Author A says...</a:t>
            </a:r>
          </a:p>
          <a:p>
            <a:r>
              <a:rPr lang="en-GB" sz="2400" dirty="0">
                <a:latin typeface="Arial" panose="020B0604020202020204" pitchFamily="34" charset="0"/>
                <a:cs typeface="Arial" panose="020B0604020202020204" pitchFamily="34" charset="0"/>
              </a:rPr>
              <a:t>Author B says...</a:t>
            </a:r>
          </a:p>
          <a:p>
            <a:endParaRPr lang="en-GB" dirty="0"/>
          </a:p>
        </p:txBody>
      </p:sp>
      <p:sp>
        <p:nvSpPr>
          <p:cNvPr id="4" name="Title 1">
            <a:extLst>
              <a:ext uri="{FF2B5EF4-FFF2-40B4-BE49-F238E27FC236}">
                <a16:creationId xmlns:a16="http://schemas.microsoft.com/office/drawing/2014/main" id="{DCB9F81D-7209-C8D2-1633-9B8384962302}"/>
              </a:ext>
            </a:extLst>
          </p:cNvPr>
          <p:cNvSpPr>
            <a:spLocks noGrp="1"/>
          </p:cNvSpPr>
          <p:nvPr>
            <p:ph type="title"/>
          </p:nvPr>
        </p:nvSpPr>
        <p:spPr>
          <a:xfrm>
            <a:off x="609600" y="274638"/>
            <a:ext cx="10972800" cy="1143000"/>
          </a:xfrm>
        </p:spPr>
        <p:txBody>
          <a:bodyPr/>
          <a:lstStyle/>
          <a:p>
            <a:r>
              <a:rPr lang="en-GB" dirty="0"/>
              <a:t>Summary vs Synthesis</a:t>
            </a:r>
          </a:p>
        </p:txBody>
      </p:sp>
      <p:grpSp>
        <p:nvGrpSpPr>
          <p:cNvPr id="13" name="Group 12">
            <a:extLst>
              <a:ext uri="{FF2B5EF4-FFF2-40B4-BE49-F238E27FC236}">
                <a16:creationId xmlns:a16="http://schemas.microsoft.com/office/drawing/2014/main" id="{BD705E93-A8A0-85CA-13B3-5344AFBA7FC0}"/>
              </a:ext>
            </a:extLst>
          </p:cNvPr>
          <p:cNvGrpSpPr/>
          <p:nvPr/>
        </p:nvGrpSpPr>
        <p:grpSpPr>
          <a:xfrm>
            <a:off x="4295800" y="1417638"/>
            <a:ext cx="7717630" cy="4188381"/>
            <a:chOff x="4295800" y="1417638"/>
            <a:chExt cx="7717630" cy="4188381"/>
          </a:xfrm>
        </p:grpSpPr>
        <p:sp>
          <p:nvSpPr>
            <p:cNvPr id="6" name="TextBox 5">
              <a:extLst>
                <a:ext uri="{FF2B5EF4-FFF2-40B4-BE49-F238E27FC236}">
                  <a16:creationId xmlns:a16="http://schemas.microsoft.com/office/drawing/2014/main" id="{1D13220D-0A0E-4A00-5234-325DFE510D25}"/>
                </a:ext>
              </a:extLst>
            </p:cNvPr>
            <p:cNvSpPr txBox="1"/>
            <p:nvPr/>
          </p:nvSpPr>
          <p:spPr>
            <a:xfrm>
              <a:off x="4295800" y="1417638"/>
              <a:ext cx="7717630" cy="4188381"/>
            </a:xfrm>
            <a:prstGeom prst="round2DiagRect">
              <a:avLst/>
            </a:prstGeom>
            <a:noFill/>
            <a:ln w="38100">
              <a:solidFill>
                <a:schemeClr val="accent4">
                  <a:lumMod val="75000"/>
                </a:schemeClr>
              </a:solidFill>
            </a:ln>
          </p:spPr>
          <p:txBody>
            <a:bodyPr wrap="square">
              <a:spAutoFit/>
            </a:bodyPr>
            <a:lstStyle/>
            <a:p>
              <a:pPr>
                <a:buNone/>
              </a:pPr>
              <a:r>
                <a:rPr lang="en-GB" sz="2400" b="1" dirty="0"/>
                <a:t>Synthesis</a:t>
              </a:r>
            </a:p>
            <a:p>
              <a:pPr>
                <a:buNone/>
              </a:pPr>
              <a:endParaRPr lang="en-GB" sz="2400" b="1" dirty="0"/>
            </a:p>
            <a:p>
              <a:pPr>
                <a:buNone/>
              </a:pPr>
              <a:endParaRPr lang="en-GB" sz="2400" b="1" dirty="0"/>
            </a:p>
            <a:p>
              <a:pPr>
                <a:buNone/>
              </a:pPr>
              <a:endParaRPr lang="en-GB" sz="2400" b="1" dirty="0"/>
            </a:p>
            <a:p>
              <a:pPr>
                <a:buNone/>
              </a:pPr>
              <a:r>
                <a:rPr lang="en-GB" sz="2400" dirty="0"/>
                <a:t>Or</a:t>
              </a:r>
            </a:p>
            <a:p>
              <a:pPr>
                <a:buNone/>
              </a:pPr>
              <a:endParaRPr lang="en-GB" sz="2400" dirty="0"/>
            </a:p>
            <a:p>
              <a:pPr>
                <a:buNone/>
              </a:pPr>
              <a:endParaRPr lang="en-GB" sz="2400" dirty="0"/>
            </a:p>
            <a:p>
              <a:pPr>
                <a:buNone/>
              </a:pPr>
              <a:r>
                <a:rPr lang="en-GB" sz="2400" dirty="0"/>
                <a:t>Or</a:t>
              </a:r>
            </a:p>
            <a:p>
              <a:pPr>
                <a:buNone/>
              </a:pPr>
              <a:endParaRPr lang="en-GB" sz="2400" dirty="0"/>
            </a:p>
            <a:p>
              <a:pPr>
                <a:buNone/>
              </a:pPr>
              <a:endParaRPr lang="en-GB" sz="2400" dirty="0"/>
            </a:p>
          </p:txBody>
        </p:sp>
        <p:sp>
          <p:nvSpPr>
            <p:cNvPr id="8" name="TextBox 7">
              <a:extLst>
                <a:ext uri="{FF2B5EF4-FFF2-40B4-BE49-F238E27FC236}">
                  <a16:creationId xmlns:a16="http://schemas.microsoft.com/office/drawing/2014/main" id="{ED8E22E9-FDE8-56D8-C02A-04B240538885}"/>
                </a:ext>
              </a:extLst>
            </p:cNvPr>
            <p:cNvSpPr txBox="1"/>
            <p:nvPr/>
          </p:nvSpPr>
          <p:spPr>
            <a:xfrm>
              <a:off x="6375612" y="1896626"/>
              <a:ext cx="2952328" cy="1328023"/>
            </a:xfrm>
            <a:prstGeom prst="round2DiagRect">
              <a:avLst/>
            </a:prstGeom>
            <a:noFill/>
            <a:ln w="38100">
              <a:solidFill>
                <a:schemeClr val="tx2">
                  <a:lumMod val="40000"/>
                  <a:lumOff val="60000"/>
                </a:schemeClr>
              </a:solidFill>
            </a:ln>
          </p:spPr>
          <p:txBody>
            <a:bodyPr wrap="square">
              <a:spAutoFit/>
            </a:bodyPr>
            <a:lstStyle/>
            <a:p>
              <a:pPr>
                <a:buNone/>
              </a:pPr>
              <a:r>
                <a:rPr lang="en-GB" sz="2400" dirty="0"/>
                <a:t>Author A says...</a:t>
              </a:r>
            </a:p>
            <a:p>
              <a:pPr>
                <a:buNone/>
              </a:pPr>
              <a:r>
                <a:rPr lang="en-GB" sz="2400" dirty="0"/>
                <a:t>Author B says...</a:t>
              </a:r>
            </a:p>
            <a:p>
              <a:pPr>
                <a:buNone/>
              </a:pPr>
              <a:r>
                <a:rPr lang="en-GB" sz="2400" dirty="0"/>
                <a:t>Therefore...</a:t>
              </a:r>
            </a:p>
          </p:txBody>
        </p:sp>
        <p:sp>
          <p:nvSpPr>
            <p:cNvPr id="10" name="TextBox 9">
              <a:extLst>
                <a:ext uri="{FF2B5EF4-FFF2-40B4-BE49-F238E27FC236}">
                  <a16:creationId xmlns:a16="http://schemas.microsoft.com/office/drawing/2014/main" id="{1EF46893-C6DF-EC1A-3C06-EECB9E943CBA}"/>
                </a:ext>
              </a:extLst>
            </p:cNvPr>
            <p:cNvSpPr txBox="1"/>
            <p:nvPr/>
          </p:nvSpPr>
          <p:spPr>
            <a:xfrm>
              <a:off x="5334944" y="3380463"/>
              <a:ext cx="5033664" cy="510778"/>
            </a:xfrm>
            <a:prstGeom prst="round2DiagRect">
              <a:avLst>
                <a:gd name="adj1" fmla="val 16667"/>
                <a:gd name="adj2" fmla="val 0"/>
              </a:avLst>
            </a:prstGeom>
            <a:noFill/>
            <a:ln w="28575">
              <a:solidFill>
                <a:schemeClr val="tx2">
                  <a:lumMod val="75000"/>
                </a:schemeClr>
              </a:solidFill>
            </a:ln>
          </p:spPr>
          <p:txBody>
            <a:bodyPr wrap="square">
              <a:spAutoFit/>
            </a:bodyPr>
            <a:lstStyle/>
            <a:p>
              <a:pPr>
                <a:buNone/>
              </a:pPr>
              <a:r>
                <a:rPr lang="en-GB" sz="2400" dirty="0"/>
                <a:t>Together these sources suggest...</a:t>
              </a:r>
            </a:p>
          </p:txBody>
        </p:sp>
        <p:sp>
          <p:nvSpPr>
            <p:cNvPr id="12" name="TextBox 11">
              <a:extLst>
                <a:ext uri="{FF2B5EF4-FFF2-40B4-BE49-F238E27FC236}">
                  <a16:creationId xmlns:a16="http://schemas.microsoft.com/office/drawing/2014/main" id="{AEAB0821-9B7F-1CDF-EE87-E5934983BDB5}"/>
                </a:ext>
              </a:extLst>
            </p:cNvPr>
            <p:cNvSpPr txBox="1"/>
            <p:nvPr/>
          </p:nvSpPr>
          <p:spPr>
            <a:xfrm>
              <a:off x="5324650" y="4130873"/>
              <a:ext cx="6096000" cy="1328023"/>
            </a:xfrm>
            <a:prstGeom prst="round2DiagRect">
              <a:avLst/>
            </a:prstGeom>
            <a:noFill/>
            <a:ln w="38100">
              <a:solidFill>
                <a:schemeClr val="bg2">
                  <a:lumMod val="25000"/>
                </a:schemeClr>
              </a:solidFill>
            </a:ln>
          </p:spPr>
          <p:txBody>
            <a:bodyPr wrap="square">
              <a:spAutoFit/>
            </a:bodyPr>
            <a:lstStyle/>
            <a:p>
              <a:pPr>
                <a:buNone/>
              </a:pPr>
              <a:r>
                <a:rPr lang="en-GB" sz="2400" dirty="0"/>
                <a:t>While both sources agree that..., they differ in their views on...</a:t>
              </a:r>
            </a:p>
            <a:p>
              <a:pPr>
                <a:buNone/>
              </a:pPr>
              <a:r>
                <a:rPr lang="en-GB" sz="2400" dirty="0"/>
                <a:t>This indicates that...</a:t>
              </a:r>
            </a:p>
          </p:txBody>
        </p:sp>
      </p:grpSp>
      <p:pic>
        <p:nvPicPr>
          <p:cNvPr id="15" name="Picture 14">
            <a:extLst>
              <a:ext uri="{FF2B5EF4-FFF2-40B4-BE49-F238E27FC236}">
                <a16:creationId xmlns:a16="http://schemas.microsoft.com/office/drawing/2014/main" id="{5223B15A-88F9-AEDC-4040-B35F80C984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308" y="3891241"/>
            <a:ext cx="2704732" cy="1794025"/>
          </a:xfrm>
          <a:prstGeom prst="rect">
            <a:avLst/>
          </a:prstGeom>
        </p:spPr>
      </p:pic>
    </p:spTree>
    <p:extLst>
      <p:ext uri="{BB962C8B-B14F-4D97-AF65-F5344CB8AC3E}">
        <p14:creationId xmlns:p14="http://schemas.microsoft.com/office/powerpoint/2010/main" val="2267486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9C578-5A72-1E67-76A2-5C55224C6784}"/>
              </a:ext>
            </a:extLst>
          </p:cNvPr>
          <p:cNvSpPr>
            <a:spLocks noGrp="1"/>
          </p:cNvSpPr>
          <p:nvPr>
            <p:ph type="title"/>
          </p:nvPr>
        </p:nvSpPr>
        <p:spPr>
          <a:xfrm>
            <a:off x="609600" y="274638"/>
            <a:ext cx="10972800" cy="903758"/>
          </a:xfrm>
        </p:spPr>
        <p:txBody>
          <a:bodyPr/>
          <a:lstStyle/>
          <a:p>
            <a:r>
              <a:rPr lang="en-GB" dirty="0"/>
              <a:t>Summary vs Synthesis</a:t>
            </a:r>
          </a:p>
        </p:txBody>
      </p:sp>
      <p:sp>
        <p:nvSpPr>
          <p:cNvPr id="3" name="Content Placeholder 2">
            <a:extLst>
              <a:ext uri="{FF2B5EF4-FFF2-40B4-BE49-F238E27FC236}">
                <a16:creationId xmlns:a16="http://schemas.microsoft.com/office/drawing/2014/main" id="{ABC472E1-3A44-D0B9-5B9E-04A7AEADB95A}"/>
              </a:ext>
            </a:extLst>
          </p:cNvPr>
          <p:cNvSpPr>
            <a:spLocks noGrp="1"/>
          </p:cNvSpPr>
          <p:nvPr>
            <p:ph idx="1"/>
          </p:nvPr>
        </p:nvSpPr>
        <p:spPr>
          <a:xfrm>
            <a:off x="229752" y="1206624"/>
            <a:ext cx="6358880" cy="4725609"/>
          </a:xfrm>
        </p:spPr>
        <p:txBody>
          <a:bodyPr/>
          <a:lstStyle/>
          <a:p>
            <a:pPr marL="0" indent="0">
              <a:buNone/>
            </a:pPr>
            <a:r>
              <a:rPr lang="en-GB" sz="2200" dirty="0">
                <a:latin typeface="Arial" panose="020B0604020202020204" pitchFamily="34" charset="0"/>
                <a:cs typeface="Arial" panose="020B0604020202020204" pitchFamily="34" charset="0"/>
              </a:rPr>
              <a:t>Article 1 and 2 are both focused on leadership. </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Work in pairs to read and summarise both articles.</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Look out for: </a:t>
            </a:r>
          </a:p>
          <a:p>
            <a:r>
              <a:rPr lang="en-GB" sz="2200" dirty="0">
                <a:latin typeface="Arial" panose="020B0604020202020204" pitchFamily="34" charset="0"/>
                <a:cs typeface="Arial" panose="020B0604020202020204" pitchFamily="34" charset="0"/>
              </a:rPr>
              <a:t>Point of </a:t>
            </a:r>
            <a:r>
              <a:rPr lang="en-GB" sz="2200" u="sng" dirty="0">
                <a:latin typeface="Arial" panose="020B0604020202020204" pitchFamily="34" charset="0"/>
                <a:cs typeface="Arial" panose="020B0604020202020204" pitchFamily="34" charset="0"/>
              </a:rPr>
              <a:t>agreement</a:t>
            </a:r>
          </a:p>
          <a:p>
            <a:r>
              <a:rPr lang="en-GB" sz="2200" dirty="0">
                <a:latin typeface="Arial" panose="020B0604020202020204" pitchFamily="34" charset="0"/>
                <a:cs typeface="Arial" panose="020B0604020202020204" pitchFamily="34" charset="0"/>
              </a:rPr>
              <a:t>Points of </a:t>
            </a:r>
            <a:r>
              <a:rPr lang="en-GB" sz="2200" u="sng" dirty="0">
                <a:latin typeface="Arial" panose="020B0604020202020204" pitchFamily="34" charset="0"/>
                <a:cs typeface="Arial" panose="020B0604020202020204" pitchFamily="34" charset="0"/>
              </a:rPr>
              <a:t>disagreement</a:t>
            </a:r>
          </a:p>
          <a:p>
            <a:r>
              <a:rPr lang="en-GB" sz="2200" u="sng" dirty="0">
                <a:latin typeface="Arial" panose="020B0604020202020204" pitchFamily="34" charset="0"/>
                <a:cs typeface="Arial" panose="020B0604020202020204" pitchFamily="34" charset="0"/>
              </a:rPr>
              <a:t>Unique</a:t>
            </a:r>
            <a:r>
              <a:rPr lang="en-GB" sz="2200" dirty="0">
                <a:latin typeface="Arial" panose="020B0604020202020204" pitchFamily="34" charset="0"/>
                <a:cs typeface="Arial" panose="020B0604020202020204" pitchFamily="34" charset="0"/>
              </a:rPr>
              <a:t> ideas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Draft a synthesis point. </a:t>
            </a:r>
          </a:p>
        </p:txBody>
      </p:sp>
      <p:grpSp>
        <p:nvGrpSpPr>
          <p:cNvPr id="8" name="Group 7">
            <a:extLst>
              <a:ext uri="{FF2B5EF4-FFF2-40B4-BE49-F238E27FC236}">
                <a16:creationId xmlns:a16="http://schemas.microsoft.com/office/drawing/2014/main" id="{BFD8E0B2-F42B-C239-2011-4345CB215510}"/>
              </a:ext>
            </a:extLst>
          </p:cNvPr>
          <p:cNvGrpSpPr/>
          <p:nvPr/>
        </p:nvGrpSpPr>
        <p:grpSpPr>
          <a:xfrm>
            <a:off x="6643240" y="1851007"/>
            <a:ext cx="4733864" cy="1525442"/>
            <a:chOff x="4650231" y="3472146"/>
            <a:chExt cx="5611752" cy="2024636"/>
          </a:xfrm>
        </p:grpSpPr>
        <p:pic>
          <p:nvPicPr>
            <p:cNvPr id="7" name="Picture 6">
              <a:extLst>
                <a:ext uri="{FF2B5EF4-FFF2-40B4-BE49-F238E27FC236}">
                  <a16:creationId xmlns:a16="http://schemas.microsoft.com/office/drawing/2014/main" id="{3E3F69D2-1337-AD54-DACD-1E20834A8502}"/>
                </a:ext>
              </a:extLst>
            </p:cNvPr>
            <p:cNvPicPr>
              <a:picLocks noChangeAspect="1"/>
            </p:cNvPicPr>
            <p:nvPr/>
          </p:nvPicPr>
          <p:blipFill>
            <a:blip r:embed="rId2"/>
            <a:stretch>
              <a:fillRect/>
            </a:stretch>
          </p:blipFill>
          <p:spPr>
            <a:xfrm>
              <a:off x="4650975" y="3715358"/>
              <a:ext cx="5611008" cy="1781424"/>
            </a:xfrm>
            <a:prstGeom prst="rect">
              <a:avLst/>
            </a:prstGeom>
          </p:spPr>
        </p:pic>
        <p:pic>
          <p:nvPicPr>
            <p:cNvPr id="5" name="Picture 4">
              <a:extLst>
                <a:ext uri="{FF2B5EF4-FFF2-40B4-BE49-F238E27FC236}">
                  <a16:creationId xmlns:a16="http://schemas.microsoft.com/office/drawing/2014/main" id="{D4837768-4BB8-7A19-F989-71F3205022CC}"/>
                </a:ext>
              </a:extLst>
            </p:cNvPr>
            <p:cNvPicPr>
              <a:picLocks noChangeAspect="1"/>
            </p:cNvPicPr>
            <p:nvPr/>
          </p:nvPicPr>
          <p:blipFill>
            <a:blip r:embed="rId3"/>
            <a:stretch>
              <a:fillRect/>
            </a:stretch>
          </p:blipFill>
          <p:spPr>
            <a:xfrm>
              <a:off x="4650231" y="3472146"/>
              <a:ext cx="3296110" cy="695422"/>
            </a:xfrm>
            <a:prstGeom prst="rect">
              <a:avLst/>
            </a:prstGeom>
          </p:spPr>
        </p:pic>
      </p:grpSp>
      <p:pic>
        <p:nvPicPr>
          <p:cNvPr id="10" name="Picture 9">
            <a:extLst>
              <a:ext uri="{FF2B5EF4-FFF2-40B4-BE49-F238E27FC236}">
                <a16:creationId xmlns:a16="http://schemas.microsoft.com/office/drawing/2014/main" id="{5448D6F7-B207-4B38-30C7-35F772DBEB77}"/>
              </a:ext>
            </a:extLst>
          </p:cNvPr>
          <p:cNvPicPr>
            <a:picLocks noChangeAspect="1"/>
          </p:cNvPicPr>
          <p:nvPr/>
        </p:nvPicPr>
        <p:blipFill>
          <a:blip r:embed="rId4"/>
          <a:stretch>
            <a:fillRect/>
          </a:stretch>
        </p:blipFill>
        <p:spPr>
          <a:xfrm>
            <a:off x="6861984" y="4229756"/>
            <a:ext cx="4296375" cy="1476581"/>
          </a:xfrm>
          <a:prstGeom prst="rect">
            <a:avLst/>
          </a:prstGeom>
        </p:spPr>
      </p:pic>
      <p:sp>
        <p:nvSpPr>
          <p:cNvPr id="11" name="TextBox 10">
            <a:extLst>
              <a:ext uri="{FF2B5EF4-FFF2-40B4-BE49-F238E27FC236}">
                <a16:creationId xmlns:a16="http://schemas.microsoft.com/office/drawing/2014/main" id="{F60A9470-4913-E504-318B-E2AF7A06CD32}"/>
              </a:ext>
            </a:extLst>
          </p:cNvPr>
          <p:cNvSpPr txBox="1"/>
          <p:nvPr/>
        </p:nvSpPr>
        <p:spPr>
          <a:xfrm>
            <a:off x="6861671" y="3768091"/>
            <a:ext cx="4515433" cy="461665"/>
          </a:xfrm>
          <a:prstGeom prst="rect">
            <a:avLst/>
          </a:prstGeom>
          <a:noFill/>
        </p:spPr>
        <p:txBody>
          <a:bodyPr wrap="square" rtlCol="0">
            <a:spAutoFit/>
          </a:bodyPr>
          <a:lstStyle/>
          <a:p>
            <a:r>
              <a:rPr lang="en-GB" sz="2400" b="1" dirty="0"/>
              <a:t>Article 2 </a:t>
            </a:r>
          </a:p>
        </p:txBody>
      </p:sp>
      <p:sp>
        <p:nvSpPr>
          <p:cNvPr id="13" name="TextBox 12">
            <a:extLst>
              <a:ext uri="{FF2B5EF4-FFF2-40B4-BE49-F238E27FC236}">
                <a16:creationId xmlns:a16="http://schemas.microsoft.com/office/drawing/2014/main" id="{ADADF42C-3D90-92BF-7A35-867FD3D82358}"/>
              </a:ext>
            </a:extLst>
          </p:cNvPr>
          <p:cNvSpPr txBox="1"/>
          <p:nvPr/>
        </p:nvSpPr>
        <p:spPr>
          <a:xfrm>
            <a:off x="6752456" y="1570038"/>
            <a:ext cx="4515433" cy="461665"/>
          </a:xfrm>
          <a:prstGeom prst="rect">
            <a:avLst/>
          </a:prstGeom>
          <a:noFill/>
        </p:spPr>
        <p:txBody>
          <a:bodyPr wrap="square" rtlCol="0">
            <a:spAutoFit/>
          </a:bodyPr>
          <a:lstStyle/>
          <a:p>
            <a:r>
              <a:rPr lang="en-GB" sz="2400" b="1" dirty="0"/>
              <a:t>Article 1 </a:t>
            </a:r>
          </a:p>
        </p:txBody>
      </p:sp>
    </p:spTree>
    <p:extLst>
      <p:ext uri="{BB962C8B-B14F-4D97-AF65-F5344CB8AC3E}">
        <p14:creationId xmlns:p14="http://schemas.microsoft.com/office/powerpoint/2010/main" val="2820592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746CE-BD88-F49A-78FC-5859C5AC0248}"/>
              </a:ext>
            </a:extLst>
          </p:cNvPr>
          <p:cNvSpPr>
            <a:spLocks noGrp="1"/>
          </p:cNvSpPr>
          <p:nvPr>
            <p:ph type="title"/>
          </p:nvPr>
        </p:nvSpPr>
        <p:spPr/>
        <p:txBody>
          <a:bodyPr/>
          <a:lstStyle/>
          <a:p>
            <a:r>
              <a:rPr lang="en-GB" dirty="0"/>
              <a:t>Share and compare</a:t>
            </a:r>
          </a:p>
        </p:txBody>
      </p:sp>
      <p:sp>
        <p:nvSpPr>
          <p:cNvPr id="3" name="Content Placeholder 2">
            <a:extLst>
              <a:ext uri="{FF2B5EF4-FFF2-40B4-BE49-F238E27FC236}">
                <a16:creationId xmlns:a16="http://schemas.microsoft.com/office/drawing/2014/main" id="{24127D17-7096-63E0-896D-DDFA844799AF}"/>
              </a:ext>
            </a:extLst>
          </p:cNvPr>
          <p:cNvSpPr>
            <a:spLocks noGrp="1"/>
          </p:cNvSpPr>
          <p:nvPr>
            <p:ph idx="1"/>
          </p:nvPr>
        </p:nvSpPr>
        <p:spPr>
          <a:xfrm>
            <a:off x="760512" y="1417638"/>
            <a:ext cx="10670976" cy="3600400"/>
          </a:xfrm>
          <a:prstGeom prst="horizontalScroll">
            <a:avLst/>
          </a:prstGeom>
          <a:ln w="38100">
            <a:solidFill>
              <a:schemeClr val="tx2"/>
            </a:solidFill>
          </a:ln>
        </p:spPr>
        <p:txBody>
          <a:bodyPr/>
          <a:lstStyle/>
          <a:p>
            <a:pPr marL="0" indent="0">
              <a:buNone/>
            </a:pPr>
            <a:r>
              <a:rPr lang="en-GB" dirty="0"/>
              <a:t>Share your findings and points with your tutor and class. </a:t>
            </a:r>
          </a:p>
          <a:p>
            <a:endParaRPr lang="en-GB" dirty="0"/>
          </a:p>
          <a:p>
            <a:pPr marL="0" indent="0">
              <a:buNone/>
            </a:pPr>
            <a:r>
              <a:rPr lang="en-GB" dirty="0"/>
              <a:t>What did we all find? What differences do we have? </a:t>
            </a:r>
          </a:p>
          <a:p>
            <a:pPr marL="0" indent="0">
              <a:buNone/>
            </a:pPr>
            <a:endParaRPr lang="en-GB" dirty="0"/>
          </a:p>
        </p:txBody>
      </p:sp>
    </p:spTree>
    <p:extLst>
      <p:ext uri="{BB962C8B-B14F-4D97-AF65-F5344CB8AC3E}">
        <p14:creationId xmlns:p14="http://schemas.microsoft.com/office/powerpoint/2010/main" val="151486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FF579B-55E5-71AB-39DD-8171CE435C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28C16C-7DDF-1EE6-F05F-97040373377E}"/>
              </a:ext>
            </a:extLst>
          </p:cNvPr>
          <p:cNvSpPr>
            <a:spLocks noGrp="1"/>
          </p:cNvSpPr>
          <p:nvPr>
            <p:ph type="title"/>
          </p:nvPr>
        </p:nvSpPr>
        <p:spPr>
          <a:xfrm>
            <a:off x="609600" y="2492896"/>
            <a:ext cx="10972800" cy="1143000"/>
          </a:xfrm>
        </p:spPr>
        <p:txBody>
          <a:bodyPr/>
          <a:lstStyle/>
          <a:p>
            <a:r>
              <a:rPr lang="en-GB" altLang="en-US" dirty="0"/>
              <a:t>Research Comparison </a:t>
            </a:r>
            <a:r>
              <a:rPr lang="en-GB" altLang="en-US" dirty="0" err="1"/>
              <a:t>Notemaking</a:t>
            </a:r>
            <a:endParaRPr lang="en-GB" dirty="0"/>
          </a:p>
        </p:txBody>
      </p:sp>
    </p:spTree>
    <p:extLst>
      <p:ext uri="{BB962C8B-B14F-4D97-AF65-F5344CB8AC3E}">
        <p14:creationId xmlns:p14="http://schemas.microsoft.com/office/powerpoint/2010/main" val="2126937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66E38-AC93-E5D7-0E57-F6AF7AB86BE1}"/>
              </a:ext>
            </a:extLst>
          </p:cNvPr>
          <p:cNvSpPr>
            <a:spLocks noGrp="1"/>
          </p:cNvSpPr>
          <p:nvPr>
            <p:ph type="title"/>
          </p:nvPr>
        </p:nvSpPr>
        <p:spPr/>
        <p:txBody>
          <a:bodyPr/>
          <a:lstStyle/>
          <a:p>
            <a:r>
              <a:rPr lang="en-GB" dirty="0"/>
              <a:t>Research Comparison Note making</a:t>
            </a:r>
          </a:p>
        </p:txBody>
      </p:sp>
      <p:sp>
        <p:nvSpPr>
          <p:cNvPr id="3" name="Content Placeholder 2">
            <a:extLst>
              <a:ext uri="{FF2B5EF4-FFF2-40B4-BE49-F238E27FC236}">
                <a16:creationId xmlns:a16="http://schemas.microsoft.com/office/drawing/2014/main" id="{B3BEFA99-3DEA-3135-E752-A5F9A016FAD4}"/>
              </a:ext>
            </a:extLst>
          </p:cNvPr>
          <p:cNvSpPr>
            <a:spLocks noGrp="1"/>
          </p:cNvSpPr>
          <p:nvPr>
            <p:ph idx="1"/>
          </p:nvPr>
        </p:nvSpPr>
        <p:spPr>
          <a:xfrm>
            <a:off x="609600" y="1600201"/>
            <a:ext cx="10972800" cy="532655"/>
          </a:xfrm>
          <a:prstGeom prst="roundRect">
            <a:avLst/>
          </a:prstGeom>
          <a:ln w="38100">
            <a:solidFill>
              <a:schemeClr val="tx2"/>
            </a:solidFill>
          </a:ln>
        </p:spPr>
        <p:txBody>
          <a:bodyPr/>
          <a:lstStyle/>
          <a:p>
            <a:pPr marL="0" indent="0">
              <a:buNone/>
            </a:pPr>
            <a:r>
              <a:rPr lang="en-GB" sz="2400" dirty="0">
                <a:latin typeface="Arial" panose="020B0604020202020204" pitchFamily="34" charset="0"/>
                <a:cs typeface="Arial" panose="020B0604020202020204" pitchFamily="34" charset="0"/>
              </a:rPr>
              <a:t>              Good academic writing starts with good academic note-making.</a:t>
            </a:r>
          </a:p>
        </p:txBody>
      </p:sp>
      <p:sp>
        <p:nvSpPr>
          <p:cNvPr id="4" name="TextBox 3">
            <a:extLst>
              <a:ext uri="{FF2B5EF4-FFF2-40B4-BE49-F238E27FC236}">
                <a16:creationId xmlns:a16="http://schemas.microsoft.com/office/drawing/2014/main" id="{A153F14D-1B0A-C091-3CB4-CDCF36F103C4}"/>
              </a:ext>
            </a:extLst>
          </p:cNvPr>
          <p:cNvSpPr txBox="1"/>
          <p:nvPr/>
        </p:nvSpPr>
        <p:spPr>
          <a:xfrm>
            <a:off x="479376" y="2996952"/>
            <a:ext cx="5616624" cy="2554545"/>
          </a:xfrm>
          <a:prstGeom prst="rect">
            <a:avLst/>
          </a:prstGeom>
          <a:noFill/>
        </p:spPr>
        <p:txBody>
          <a:bodyPr wrap="square" rtlCol="0">
            <a:spAutoFit/>
          </a:bodyPr>
          <a:lstStyle/>
          <a:p>
            <a:r>
              <a:rPr lang="en-GB" sz="2000" dirty="0"/>
              <a:t>What are the </a:t>
            </a:r>
            <a:r>
              <a:rPr lang="en-GB" sz="2000" b="1" u="sng" dirty="0"/>
              <a:t>mistakes</a:t>
            </a:r>
            <a:r>
              <a:rPr lang="en-GB" sz="2000" dirty="0"/>
              <a:t> that students often make?</a:t>
            </a:r>
          </a:p>
          <a:p>
            <a:r>
              <a:rPr lang="en-GB" sz="2000" b="1" dirty="0"/>
              <a:t>X</a:t>
            </a:r>
            <a:r>
              <a:rPr lang="en-GB" sz="2000" dirty="0"/>
              <a:t> Copying quotations</a:t>
            </a:r>
          </a:p>
          <a:p>
            <a:r>
              <a:rPr lang="en-GB" sz="2000" b="1" dirty="0"/>
              <a:t>X</a:t>
            </a:r>
            <a:r>
              <a:rPr lang="en-GB" sz="2000" dirty="0"/>
              <a:t> Highlighting everything</a:t>
            </a:r>
          </a:p>
          <a:p>
            <a:r>
              <a:rPr lang="en-GB" sz="2000" b="1" dirty="0"/>
              <a:t>X </a:t>
            </a:r>
            <a:r>
              <a:rPr lang="en-GB" sz="2000" dirty="0"/>
              <a:t>Writing large amounts of information</a:t>
            </a:r>
          </a:p>
          <a:p>
            <a:r>
              <a:rPr lang="en-GB" sz="2000" b="1" dirty="0"/>
              <a:t>X</a:t>
            </a:r>
            <a:r>
              <a:rPr lang="en-GB" sz="2000" dirty="0"/>
              <a:t> Recording what authors say without evaluating it</a:t>
            </a:r>
          </a:p>
          <a:p>
            <a:endParaRPr lang="en-GB" sz="2000" dirty="0"/>
          </a:p>
        </p:txBody>
      </p:sp>
      <p:sp>
        <p:nvSpPr>
          <p:cNvPr id="6" name="TextBox 5">
            <a:extLst>
              <a:ext uri="{FF2B5EF4-FFF2-40B4-BE49-F238E27FC236}">
                <a16:creationId xmlns:a16="http://schemas.microsoft.com/office/drawing/2014/main" id="{B47EDD66-3D20-8D3A-4EDB-1772FADF93E3}"/>
              </a:ext>
            </a:extLst>
          </p:cNvPr>
          <p:cNvSpPr txBox="1"/>
          <p:nvPr/>
        </p:nvSpPr>
        <p:spPr>
          <a:xfrm>
            <a:off x="6600056" y="3140968"/>
            <a:ext cx="5112568" cy="1938992"/>
          </a:xfrm>
          <a:prstGeom prst="rect">
            <a:avLst/>
          </a:prstGeom>
          <a:noFill/>
        </p:spPr>
        <p:txBody>
          <a:bodyPr wrap="square">
            <a:spAutoFit/>
          </a:bodyPr>
          <a:lstStyle/>
          <a:p>
            <a:r>
              <a:rPr lang="en-GB" sz="2000" dirty="0"/>
              <a:t>As a result, when they begin writing assignments they struggle to:</a:t>
            </a:r>
          </a:p>
          <a:p>
            <a:pPr marL="285750" indent="-285750">
              <a:buFont typeface="Arial" panose="020B0604020202020204" pitchFamily="34" charset="0"/>
              <a:buChar char="•"/>
            </a:pPr>
            <a:r>
              <a:rPr lang="en-GB" sz="2000" dirty="0"/>
              <a:t>Compare sources</a:t>
            </a:r>
          </a:p>
          <a:p>
            <a:pPr marL="285750" indent="-285750">
              <a:buFont typeface="Arial" panose="020B0604020202020204" pitchFamily="34" charset="0"/>
              <a:buChar char="•"/>
            </a:pPr>
            <a:r>
              <a:rPr lang="en-GB" sz="2000" dirty="0"/>
              <a:t>Identify themes</a:t>
            </a:r>
          </a:p>
          <a:p>
            <a:pPr marL="285750" indent="-285750">
              <a:buFont typeface="Arial" panose="020B0604020202020204" pitchFamily="34" charset="0"/>
              <a:buChar char="•"/>
            </a:pPr>
            <a:r>
              <a:rPr lang="en-GB" sz="2000" dirty="0"/>
              <a:t>Develop arguments</a:t>
            </a:r>
          </a:p>
          <a:p>
            <a:pPr marL="285750" indent="-285750">
              <a:buFont typeface="Arial" panose="020B0604020202020204" pitchFamily="34" charset="0"/>
              <a:buChar char="•"/>
            </a:pPr>
            <a:r>
              <a:rPr lang="en-GB" sz="2000" dirty="0"/>
              <a:t>Write critically</a:t>
            </a:r>
          </a:p>
        </p:txBody>
      </p:sp>
    </p:spTree>
    <p:extLst>
      <p:ext uri="{BB962C8B-B14F-4D97-AF65-F5344CB8AC3E}">
        <p14:creationId xmlns:p14="http://schemas.microsoft.com/office/powerpoint/2010/main" val="651807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6D78B-094C-1C42-F553-B03B2C9E494F}"/>
              </a:ext>
            </a:extLst>
          </p:cNvPr>
          <p:cNvSpPr>
            <a:spLocks noGrp="1"/>
          </p:cNvSpPr>
          <p:nvPr>
            <p:ph type="title"/>
          </p:nvPr>
        </p:nvSpPr>
        <p:spPr/>
        <p:txBody>
          <a:bodyPr/>
          <a:lstStyle/>
          <a:p>
            <a:r>
              <a:rPr lang="en-GB" dirty="0"/>
              <a:t>Research Comparison Note making</a:t>
            </a:r>
          </a:p>
        </p:txBody>
      </p:sp>
      <p:sp>
        <p:nvSpPr>
          <p:cNvPr id="3" name="Content Placeholder 2">
            <a:extLst>
              <a:ext uri="{FF2B5EF4-FFF2-40B4-BE49-F238E27FC236}">
                <a16:creationId xmlns:a16="http://schemas.microsoft.com/office/drawing/2014/main" id="{63368258-EC6B-C8EA-8E9D-4463C6B65795}"/>
              </a:ext>
            </a:extLst>
          </p:cNvPr>
          <p:cNvSpPr>
            <a:spLocks noGrp="1"/>
          </p:cNvSpPr>
          <p:nvPr>
            <p:ph idx="1"/>
          </p:nvPr>
        </p:nvSpPr>
        <p:spPr>
          <a:xfrm>
            <a:off x="5807968" y="2010544"/>
            <a:ext cx="5486400" cy="2836911"/>
          </a:xfrm>
        </p:spPr>
        <p:txBody>
          <a:bodyPr/>
          <a:lstStyle/>
          <a:p>
            <a:pPr marL="0" indent="0">
              <a:buNone/>
            </a:pPr>
            <a:r>
              <a:rPr lang="en-GB" sz="2400" dirty="0">
                <a:latin typeface="Arial" panose="020B0604020202020204" pitchFamily="34" charset="0"/>
                <a:cs typeface="Arial" panose="020B0604020202020204" pitchFamily="34" charset="0"/>
              </a:rPr>
              <a:t>It is about identifying:</a:t>
            </a:r>
          </a:p>
          <a:p>
            <a:r>
              <a:rPr lang="en-GB" sz="2400" dirty="0">
                <a:latin typeface="Arial" panose="020B0604020202020204" pitchFamily="34" charset="0"/>
                <a:cs typeface="Arial" panose="020B0604020202020204" pitchFamily="34" charset="0"/>
              </a:rPr>
              <a:t>Key ideas</a:t>
            </a:r>
          </a:p>
          <a:p>
            <a:r>
              <a:rPr lang="en-GB" sz="2400" dirty="0">
                <a:latin typeface="Arial" panose="020B0604020202020204" pitchFamily="34" charset="0"/>
                <a:cs typeface="Arial" panose="020B0604020202020204" pitchFamily="34" charset="0"/>
              </a:rPr>
              <a:t>Useful evidence</a:t>
            </a:r>
          </a:p>
          <a:p>
            <a:r>
              <a:rPr lang="en-GB" sz="2400" dirty="0">
                <a:latin typeface="Arial" panose="020B0604020202020204" pitchFamily="34" charset="0"/>
                <a:cs typeface="Arial" panose="020B0604020202020204" pitchFamily="34" charset="0"/>
              </a:rPr>
              <a:t>Strengths</a:t>
            </a:r>
          </a:p>
          <a:p>
            <a:r>
              <a:rPr lang="en-GB" sz="2400" dirty="0">
                <a:latin typeface="Arial" panose="020B0604020202020204" pitchFamily="34" charset="0"/>
                <a:cs typeface="Arial" panose="020B0604020202020204" pitchFamily="34" charset="0"/>
              </a:rPr>
              <a:t>Limitations</a:t>
            </a:r>
          </a:p>
          <a:p>
            <a:r>
              <a:rPr lang="en-GB" sz="2400" dirty="0">
                <a:latin typeface="Arial" panose="020B0604020202020204" pitchFamily="34" charset="0"/>
                <a:cs typeface="Arial" panose="020B0604020202020204" pitchFamily="34" charset="0"/>
              </a:rPr>
              <a:t>Connections between sources</a:t>
            </a:r>
          </a:p>
          <a:p>
            <a:endParaRPr lang="en-GB" dirty="0"/>
          </a:p>
        </p:txBody>
      </p:sp>
      <p:sp>
        <p:nvSpPr>
          <p:cNvPr id="5" name="TextBox 4">
            <a:extLst>
              <a:ext uri="{FF2B5EF4-FFF2-40B4-BE49-F238E27FC236}">
                <a16:creationId xmlns:a16="http://schemas.microsoft.com/office/drawing/2014/main" id="{C0E81187-4F68-4B98-B593-519BC5D1BF9C}"/>
              </a:ext>
            </a:extLst>
          </p:cNvPr>
          <p:cNvSpPr txBox="1"/>
          <p:nvPr/>
        </p:nvSpPr>
        <p:spPr>
          <a:xfrm>
            <a:off x="893118" y="1417638"/>
            <a:ext cx="4550296" cy="3851731"/>
          </a:xfrm>
          <a:prstGeom prst="rightArrow">
            <a:avLst>
              <a:gd name="adj1" fmla="val 50000"/>
              <a:gd name="adj2" fmla="val 50000"/>
            </a:avLst>
          </a:prstGeom>
          <a:noFill/>
          <a:ln w="38100">
            <a:solidFill>
              <a:schemeClr val="tx2"/>
            </a:solidFill>
          </a:ln>
        </p:spPr>
        <p:txBody>
          <a:bodyPr wrap="square">
            <a:spAutoFit/>
          </a:bodyPr>
          <a:lstStyle/>
          <a:p>
            <a:pPr marL="0" indent="0" algn="ctr">
              <a:buNone/>
            </a:pPr>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panose="020B0604020202020204" pitchFamily="34" charset="0"/>
                <a:cs typeface="Arial" panose="020B0604020202020204" pitchFamily="34" charset="0"/>
              </a:rPr>
              <a:t>Academic note-making is </a:t>
            </a:r>
            <a:r>
              <a:rPr lang="en-GB" sz="2400" b="1" dirty="0">
                <a:latin typeface="Arial" panose="020B0604020202020204" pitchFamily="34" charset="0"/>
                <a:cs typeface="Arial" panose="020B0604020202020204" pitchFamily="34" charset="0"/>
              </a:rPr>
              <a:t>not</a:t>
            </a:r>
            <a:r>
              <a:rPr lang="en-GB" sz="2400" dirty="0">
                <a:latin typeface="Arial" panose="020B0604020202020204" pitchFamily="34" charset="0"/>
                <a:cs typeface="Arial" panose="020B0604020202020204" pitchFamily="34" charset="0"/>
              </a:rPr>
              <a:t> about recording </a:t>
            </a:r>
            <a:r>
              <a:rPr lang="en-GB" sz="2400" b="1" dirty="0">
                <a:latin typeface="Arial" panose="020B0604020202020204" pitchFamily="34" charset="0"/>
                <a:cs typeface="Arial" panose="020B0604020202020204" pitchFamily="34" charset="0"/>
              </a:rPr>
              <a:t>everything</a:t>
            </a:r>
            <a:r>
              <a:rPr lang="en-GB" sz="2400" dirty="0">
                <a:latin typeface="Arial" panose="020B0604020202020204" pitchFamily="34" charset="0"/>
                <a:cs typeface="Arial" panose="020B0604020202020204" pitchFamily="34" charset="0"/>
              </a:rPr>
              <a:t>.</a:t>
            </a:r>
          </a:p>
          <a:p>
            <a:pPr marL="0" indent="0" algn="ctr">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606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BD333-8990-F06D-523E-892D90B17C5E}"/>
              </a:ext>
            </a:extLst>
          </p:cNvPr>
          <p:cNvSpPr>
            <a:spLocks noGrp="1"/>
          </p:cNvSpPr>
          <p:nvPr>
            <p:ph type="title"/>
          </p:nvPr>
        </p:nvSpPr>
        <p:spPr/>
        <p:txBody>
          <a:bodyPr/>
          <a:lstStyle/>
          <a:p>
            <a:r>
              <a:rPr lang="en-GB" dirty="0"/>
              <a:t>The Research Comparison Table</a:t>
            </a:r>
          </a:p>
        </p:txBody>
      </p:sp>
      <p:graphicFrame>
        <p:nvGraphicFramePr>
          <p:cNvPr id="5" name="Content Placeholder 4">
            <a:extLst>
              <a:ext uri="{FF2B5EF4-FFF2-40B4-BE49-F238E27FC236}">
                <a16:creationId xmlns:a16="http://schemas.microsoft.com/office/drawing/2014/main" id="{BB84CF44-7494-A2E0-486E-1B7D89FA2B8A}"/>
              </a:ext>
            </a:extLst>
          </p:cNvPr>
          <p:cNvGraphicFramePr>
            <a:graphicFrameLocks noGrp="1"/>
          </p:cNvGraphicFramePr>
          <p:nvPr>
            <p:ph idx="1"/>
            <p:extLst>
              <p:ext uri="{D42A27DB-BD31-4B8C-83A1-F6EECF244321}">
                <p14:modId xmlns:p14="http://schemas.microsoft.com/office/powerpoint/2010/main" val="266036243"/>
              </p:ext>
            </p:extLst>
          </p:nvPr>
        </p:nvGraphicFramePr>
        <p:xfrm>
          <a:off x="611560" y="1676400"/>
          <a:ext cx="10972800" cy="1752600"/>
        </p:xfrm>
        <a:graphic>
          <a:graphicData uri="http://schemas.openxmlformats.org/drawingml/2006/table">
            <a:tbl>
              <a:tblPr firstRow="1" bandRow="1">
                <a:tableStyleId>{5C22544A-7EE6-4342-B048-85BDC9FD1C3A}</a:tableStyleId>
              </a:tblPr>
              <a:tblGrid>
                <a:gridCol w="1828800">
                  <a:extLst>
                    <a:ext uri="{9D8B030D-6E8A-4147-A177-3AD203B41FA5}">
                      <a16:colId xmlns:a16="http://schemas.microsoft.com/office/drawing/2014/main" val="2128099595"/>
                    </a:ext>
                  </a:extLst>
                </a:gridCol>
                <a:gridCol w="1828800">
                  <a:extLst>
                    <a:ext uri="{9D8B030D-6E8A-4147-A177-3AD203B41FA5}">
                      <a16:colId xmlns:a16="http://schemas.microsoft.com/office/drawing/2014/main" val="20451687"/>
                    </a:ext>
                  </a:extLst>
                </a:gridCol>
                <a:gridCol w="1828800">
                  <a:extLst>
                    <a:ext uri="{9D8B030D-6E8A-4147-A177-3AD203B41FA5}">
                      <a16:colId xmlns:a16="http://schemas.microsoft.com/office/drawing/2014/main" val="3734723618"/>
                    </a:ext>
                  </a:extLst>
                </a:gridCol>
                <a:gridCol w="1828800">
                  <a:extLst>
                    <a:ext uri="{9D8B030D-6E8A-4147-A177-3AD203B41FA5}">
                      <a16:colId xmlns:a16="http://schemas.microsoft.com/office/drawing/2014/main" val="3869304112"/>
                    </a:ext>
                  </a:extLst>
                </a:gridCol>
                <a:gridCol w="1828800">
                  <a:extLst>
                    <a:ext uri="{9D8B030D-6E8A-4147-A177-3AD203B41FA5}">
                      <a16:colId xmlns:a16="http://schemas.microsoft.com/office/drawing/2014/main" val="987980249"/>
                    </a:ext>
                  </a:extLst>
                </a:gridCol>
                <a:gridCol w="1828800">
                  <a:extLst>
                    <a:ext uri="{9D8B030D-6E8A-4147-A177-3AD203B41FA5}">
                      <a16:colId xmlns:a16="http://schemas.microsoft.com/office/drawing/2014/main" val="2253325895"/>
                    </a:ext>
                  </a:extLst>
                </a:gridCol>
              </a:tblGrid>
              <a:tr h="370840">
                <a:tc>
                  <a:txBody>
                    <a:bodyPr/>
                    <a:lstStyle/>
                    <a:p>
                      <a:r>
                        <a:rPr lang="en-GB" dirty="0"/>
                        <a:t>Source</a:t>
                      </a:r>
                    </a:p>
                  </a:txBody>
                  <a:tcPr/>
                </a:tc>
                <a:tc>
                  <a:txBody>
                    <a:bodyPr/>
                    <a:lstStyle/>
                    <a:p>
                      <a:r>
                        <a:rPr lang="en-GB" dirty="0"/>
                        <a:t>Main Claim</a:t>
                      </a:r>
                    </a:p>
                  </a:txBody>
                  <a:tcPr/>
                </a:tc>
                <a:tc>
                  <a:txBody>
                    <a:bodyPr/>
                    <a:lstStyle/>
                    <a:p>
                      <a:r>
                        <a:rPr lang="en-GB" dirty="0"/>
                        <a:t>Evidence Used</a:t>
                      </a:r>
                    </a:p>
                  </a:txBody>
                  <a:tcPr/>
                </a:tc>
                <a:tc>
                  <a:txBody>
                    <a:bodyPr/>
                    <a:lstStyle/>
                    <a:p>
                      <a:r>
                        <a:rPr lang="en-GB" dirty="0"/>
                        <a:t>Strengths</a:t>
                      </a:r>
                    </a:p>
                  </a:txBody>
                  <a:tcPr/>
                </a:tc>
                <a:tc>
                  <a:txBody>
                    <a:bodyPr/>
                    <a:lstStyle/>
                    <a:p>
                      <a:r>
                        <a:rPr lang="en-GB" dirty="0"/>
                        <a:t>Limitations</a:t>
                      </a:r>
                    </a:p>
                  </a:txBody>
                  <a:tcPr/>
                </a:tc>
                <a:tc>
                  <a:txBody>
                    <a:bodyPr/>
                    <a:lstStyle/>
                    <a:p>
                      <a:r>
                        <a:rPr lang="en-GB" dirty="0"/>
                        <a:t>Useful for my assessment?</a:t>
                      </a:r>
                    </a:p>
                  </a:txBody>
                  <a:tcPr/>
                </a:tc>
                <a:extLst>
                  <a:ext uri="{0D108BD9-81ED-4DB2-BD59-A6C34878D82A}">
                    <a16:rowId xmlns:a16="http://schemas.microsoft.com/office/drawing/2014/main" val="70692182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12363069"/>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300527366"/>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988870421"/>
                  </a:ext>
                </a:extLst>
              </a:tr>
            </a:tbl>
          </a:graphicData>
        </a:graphic>
      </p:graphicFrame>
      <p:sp>
        <p:nvSpPr>
          <p:cNvPr id="7" name="TextBox 6">
            <a:extLst>
              <a:ext uri="{FF2B5EF4-FFF2-40B4-BE49-F238E27FC236}">
                <a16:creationId xmlns:a16="http://schemas.microsoft.com/office/drawing/2014/main" id="{AB902D92-CEEC-0C9A-0835-AE336A0F854A}"/>
              </a:ext>
            </a:extLst>
          </p:cNvPr>
          <p:cNvSpPr txBox="1"/>
          <p:nvPr/>
        </p:nvSpPr>
        <p:spPr>
          <a:xfrm>
            <a:off x="636612" y="3707928"/>
            <a:ext cx="12100248" cy="1938992"/>
          </a:xfrm>
          <a:prstGeom prst="rect">
            <a:avLst/>
          </a:prstGeom>
          <a:noFill/>
        </p:spPr>
        <p:txBody>
          <a:bodyPr wrap="square">
            <a:spAutoFit/>
          </a:bodyPr>
          <a:lstStyle/>
          <a:p>
            <a:pPr>
              <a:buNone/>
            </a:pPr>
            <a:r>
              <a:rPr lang="en-GB" sz="2000" b="1" dirty="0"/>
              <a:t>Column 2 - Main Claim</a:t>
            </a:r>
          </a:p>
          <a:p>
            <a:pPr>
              <a:buNone/>
            </a:pPr>
            <a:r>
              <a:rPr lang="en-GB" sz="2000" b="1" dirty="0"/>
              <a:t>Aim to identify the author's key argument</a:t>
            </a:r>
          </a:p>
          <a:p>
            <a:pPr>
              <a:buNone/>
            </a:pPr>
            <a:r>
              <a:rPr lang="en-GB" sz="2000" dirty="0"/>
              <a:t>Avoid copying whole paragraphs </a:t>
            </a:r>
            <a:r>
              <a:rPr lang="en-GB" sz="2000" dirty="0">
                <a:latin typeface="Aptos" panose="020B0004020202020204" pitchFamily="34" charset="0"/>
              </a:rPr>
              <a:t>X</a:t>
            </a:r>
            <a:endParaRPr lang="en-GB" sz="2000" dirty="0"/>
          </a:p>
          <a:p>
            <a:pPr>
              <a:buNone/>
            </a:pPr>
            <a:r>
              <a:rPr lang="en-GB" sz="2000" dirty="0"/>
              <a:t>Instead write:</a:t>
            </a:r>
          </a:p>
          <a:p>
            <a:pPr>
              <a:buNone/>
            </a:pPr>
            <a:r>
              <a:rPr lang="en-GB" sz="2000" b="1" u="sng" dirty="0"/>
              <a:t>One</a:t>
            </a:r>
            <a:r>
              <a:rPr lang="en-GB" sz="2000" dirty="0"/>
              <a:t> concise sentence </a:t>
            </a:r>
            <a:r>
              <a:rPr lang="en-GB" sz="2000" dirty="0">
                <a:latin typeface="Aptos" panose="020B0004020202020204" pitchFamily="34" charset="0"/>
              </a:rPr>
              <a:t>✓</a:t>
            </a:r>
            <a:endParaRPr lang="en-GB" sz="2000" dirty="0"/>
          </a:p>
          <a:p>
            <a:pPr>
              <a:buNone/>
            </a:pPr>
            <a:r>
              <a:rPr lang="en-GB" sz="2000" dirty="0"/>
              <a:t>For example:    "Democratic leadership improves employee engagement."</a:t>
            </a:r>
          </a:p>
        </p:txBody>
      </p:sp>
      <p:cxnSp>
        <p:nvCxnSpPr>
          <p:cNvPr id="9" name="Straight Arrow Connector 8">
            <a:extLst>
              <a:ext uri="{FF2B5EF4-FFF2-40B4-BE49-F238E27FC236}">
                <a16:creationId xmlns:a16="http://schemas.microsoft.com/office/drawing/2014/main" id="{025C2B91-BBD0-C72E-1934-4B395149727E}"/>
              </a:ext>
            </a:extLst>
          </p:cNvPr>
          <p:cNvCxnSpPr/>
          <p:nvPr/>
        </p:nvCxnSpPr>
        <p:spPr>
          <a:xfrm flipV="1">
            <a:off x="2639616" y="2780928"/>
            <a:ext cx="432048" cy="9270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62771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378E13-C73E-1A07-AC23-722D77AB22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5E1470-858B-7A11-2EA4-91C8FCCDACC9}"/>
              </a:ext>
            </a:extLst>
          </p:cNvPr>
          <p:cNvSpPr>
            <a:spLocks noGrp="1"/>
          </p:cNvSpPr>
          <p:nvPr>
            <p:ph type="title"/>
          </p:nvPr>
        </p:nvSpPr>
        <p:spPr/>
        <p:txBody>
          <a:bodyPr/>
          <a:lstStyle/>
          <a:p>
            <a:r>
              <a:rPr lang="en-GB" dirty="0"/>
              <a:t>The Research Comparison Table</a:t>
            </a:r>
          </a:p>
        </p:txBody>
      </p:sp>
      <p:graphicFrame>
        <p:nvGraphicFramePr>
          <p:cNvPr id="5" name="Content Placeholder 4">
            <a:extLst>
              <a:ext uri="{FF2B5EF4-FFF2-40B4-BE49-F238E27FC236}">
                <a16:creationId xmlns:a16="http://schemas.microsoft.com/office/drawing/2014/main" id="{FC08B252-471A-939A-57D5-1883E7E93063}"/>
              </a:ext>
            </a:extLst>
          </p:cNvPr>
          <p:cNvGraphicFramePr>
            <a:graphicFrameLocks noGrp="1"/>
          </p:cNvGraphicFramePr>
          <p:nvPr>
            <p:ph idx="1"/>
            <p:extLst>
              <p:ext uri="{D42A27DB-BD31-4B8C-83A1-F6EECF244321}">
                <p14:modId xmlns:p14="http://schemas.microsoft.com/office/powerpoint/2010/main" val="510185344"/>
              </p:ext>
            </p:extLst>
          </p:nvPr>
        </p:nvGraphicFramePr>
        <p:xfrm>
          <a:off x="611560" y="1676400"/>
          <a:ext cx="10972800" cy="1752600"/>
        </p:xfrm>
        <a:graphic>
          <a:graphicData uri="http://schemas.openxmlformats.org/drawingml/2006/table">
            <a:tbl>
              <a:tblPr firstRow="1" bandRow="1">
                <a:tableStyleId>{5C22544A-7EE6-4342-B048-85BDC9FD1C3A}</a:tableStyleId>
              </a:tblPr>
              <a:tblGrid>
                <a:gridCol w="1828800">
                  <a:extLst>
                    <a:ext uri="{9D8B030D-6E8A-4147-A177-3AD203B41FA5}">
                      <a16:colId xmlns:a16="http://schemas.microsoft.com/office/drawing/2014/main" val="2128099595"/>
                    </a:ext>
                  </a:extLst>
                </a:gridCol>
                <a:gridCol w="1828800">
                  <a:extLst>
                    <a:ext uri="{9D8B030D-6E8A-4147-A177-3AD203B41FA5}">
                      <a16:colId xmlns:a16="http://schemas.microsoft.com/office/drawing/2014/main" val="20451687"/>
                    </a:ext>
                  </a:extLst>
                </a:gridCol>
                <a:gridCol w="1828800">
                  <a:extLst>
                    <a:ext uri="{9D8B030D-6E8A-4147-A177-3AD203B41FA5}">
                      <a16:colId xmlns:a16="http://schemas.microsoft.com/office/drawing/2014/main" val="3734723618"/>
                    </a:ext>
                  </a:extLst>
                </a:gridCol>
                <a:gridCol w="1828800">
                  <a:extLst>
                    <a:ext uri="{9D8B030D-6E8A-4147-A177-3AD203B41FA5}">
                      <a16:colId xmlns:a16="http://schemas.microsoft.com/office/drawing/2014/main" val="3869304112"/>
                    </a:ext>
                  </a:extLst>
                </a:gridCol>
                <a:gridCol w="1828800">
                  <a:extLst>
                    <a:ext uri="{9D8B030D-6E8A-4147-A177-3AD203B41FA5}">
                      <a16:colId xmlns:a16="http://schemas.microsoft.com/office/drawing/2014/main" val="987980249"/>
                    </a:ext>
                  </a:extLst>
                </a:gridCol>
                <a:gridCol w="1828800">
                  <a:extLst>
                    <a:ext uri="{9D8B030D-6E8A-4147-A177-3AD203B41FA5}">
                      <a16:colId xmlns:a16="http://schemas.microsoft.com/office/drawing/2014/main" val="2253325895"/>
                    </a:ext>
                  </a:extLst>
                </a:gridCol>
              </a:tblGrid>
              <a:tr h="370840">
                <a:tc>
                  <a:txBody>
                    <a:bodyPr/>
                    <a:lstStyle/>
                    <a:p>
                      <a:r>
                        <a:rPr lang="en-GB" dirty="0"/>
                        <a:t>Source</a:t>
                      </a:r>
                    </a:p>
                  </a:txBody>
                  <a:tcPr/>
                </a:tc>
                <a:tc>
                  <a:txBody>
                    <a:bodyPr/>
                    <a:lstStyle/>
                    <a:p>
                      <a:r>
                        <a:rPr lang="en-GB" dirty="0"/>
                        <a:t>Main Claim</a:t>
                      </a:r>
                    </a:p>
                  </a:txBody>
                  <a:tcPr/>
                </a:tc>
                <a:tc>
                  <a:txBody>
                    <a:bodyPr/>
                    <a:lstStyle/>
                    <a:p>
                      <a:r>
                        <a:rPr lang="en-GB" dirty="0"/>
                        <a:t>Evidence Used</a:t>
                      </a:r>
                    </a:p>
                  </a:txBody>
                  <a:tcPr/>
                </a:tc>
                <a:tc>
                  <a:txBody>
                    <a:bodyPr/>
                    <a:lstStyle/>
                    <a:p>
                      <a:r>
                        <a:rPr lang="en-GB" dirty="0"/>
                        <a:t>Strengths</a:t>
                      </a:r>
                    </a:p>
                  </a:txBody>
                  <a:tcPr/>
                </a:tc>
                <a:tc>
                  <a:txBody>
                    <a:bodyPr/>
                    <a:lstStyle/>
                    <a:p>
                      <a:r>
                        <a:rPr lang="en-GB" dirty="0"/>
                        <a:t>Limitations</a:t>
                      </a:r>
                    </a:p>
                  </a:txBody>
                  <a:tcPr/>
                </a:tc>
                <a:tc>
                  <a:txBody>
                    <a:bodyPr/>
                    <a:lstStyle/>
                    <a:p>
                      <a:r>
                        <a:rPr lang="en-GB" dirty="0"/>
                        <a:t>Useful for my assessment?</a:t>
                      </a:r>
                    </a:p>
                  </a:txBody>
                  <a:tcPr/>
                </a:tc>
                <a:extLst>
                  <a:ext uri="{0D108BD9-81ED-4DB2-BD59-A6C34878D82A}">
                    <a16:rowId xmlns:a16="http://schemas.microsoft.com/office/drawing/2014/main" val="70692182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12363069"/>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300527366"/>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988870421"/>
                  </a:ext>
                </a:extLst>
              </a:tr>
            </a:tbl>
          </a:graphicData>
        </a:graphic>
      </p:graphicFrame>
      <p:sp>
        <p:nvSpPr>
          <p:cNvPr id="7" name="TextBox 6">
            <a:extLst>
              <a:ext uri="{FF2B5EF4-FFF2-40B4-BE49-F238E27FC236}">
                <a16:creationId xmlns:a16="http://schemas.microsoft.com/office/drawing/2014/main" id="{02F83C68-E8EF-75D7-06E4-CAFC8904FF65}"/>
              </a:ext>
            </a:extLst>
          </p:cNvPr>
          <p:cNvSpPr txBox="1"/>
          <p:nvPr/>
        </p:nvSpPr>
        <p:spPr>
          <a:xfrm>
            <a:off x="636612" y="3707928"/>
            <a:ext cx="12100248" cy="1631216"/>
          </a:xfrm>
          <a:prstGeom prst="rect">
            <a:avLst/>
          </a:prstGeom>
          <a:noFill/>
        </p:spPr>
        <p:txBody>
          <a:bodyPr wrap="square">
            <a:spAutoFit/>
          </a:bodyPr>
          <a:lstStyle/>
          <a:p>
            <a:r>
              <a:rPr lang="en-GB" sz="2000" b="1" dirty="0"/>
              <a:t>Column 3: Evidence Used</a:t>
            </a:r>
          </a:p>
          <a:p>
            <a:r>
              <a:rPr lang="en-GB" sz="2000" b="1" dirty="0"/>
              <a:t>Aim to find what evidence within the article supports the claim</a:t>
            </a:r>
          </a:p>
          <a:p>
            <a:r>
              <a:rPr lang="en-GB" sz="2000" dirty="0"/>
              <a:t>For examples: Research study, Statistics, Case study, Survey data, Literature review</a:t>
            </a:r>
          </a:p>
          <a:p>
            <a:r>
              <a:rPr lang="en-GB" sz="2000" dirty="0"/>
              <a:t>Such as "Survey of 450 employees."</a:t>
            </a:r>
          </a:p>
          <a:p>
            <a:pPr>
              <a:buNone/>
            </a:pPr>
            <a:endParaRPr lang="en-GB" sz="2000" dirty="0"/>
          </a:p>
        </p:txBody>
      </p:sp>
      <p:cxnSp>
        <p:nvCxnSpPr>
          <p:cNvPr id="9" name="Straight Arrow Connector 8">
            <a:extLst>
              <a:ext uri="{FF2B5EF4-FFF2-40B4-BE49-F238E27FC236}">
                <a16:creationId xmlns:a16="http://schemas.microsoft.com/office/drawing/2014/main" id="{3FA56A7F-DF6E-5998-E1A8-1CD43DC38D23}"/>
              </a:ext>
            </a:extLst>
          </p:cNvPr>
          <p:cNvCxnSpPr/>
          <p:nvPr/>
        </p:nvCxnSpPr>
        <p:spPr>
          <a:xfrm flipV="1">
            <a:off x="4727848" y="2760762"/>
            <a:ext cx="432048" cy="9270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6594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427E31-134B-797D-3580-5B6775D085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939AC8-5E92-14D1-1D74-2165B403F8A2}"/>
              </a:ext>
            </a:extLst>
          </p:cNvPr>
          <p:cNvSpPr>
            <a:spLocks noGrp="1"/>
          </p:cNvSpPr>
          <p:nvPr>
            <p:ph type="title"/>
          </p:nvPr>
        </p:nvSpPr>
        <p:spPr/>
        <p:txBody>
          <a:bodyPr/>
          <a:lstStyle/>
          <a:p>
            <a:r>
              <a:rPr lang="en-GB" dirty="0"/>
              <a:t>The Research Comparison Table</a:t>
            </a:r>
          </a:p>
        </p:txBody>
      </p:sp>
      <p:graphicFrame>
        <p:nvGraphicFramePr>
          <p:cNvPr id="5" name="Content Placeholder 4">
            <a:extLst>
              <a:ext uri="{FF2B5EF4-FFF2-40B4-BE49-F238E27FC236}">
                <a16:creationId xmlns:a16="http://schemas.microsoft.com/office/drawing/2014/main" id="{D5C1041F-DCB1-DE2F-A572-6524D1F94060}"/>
              </a:ext>
            </a:extLst>
          </p:cNvPr>
          <p:cNvGraphicFramePr>
            <a:graphicFrameLocks noGrp="1"/>
          </p:cNvGraphicFramePr>
          <p:nvPr>
            <p:ph idx="1"/>
            <p:extLst>
              <p:ext uri="{D42A27DB-BD31-4B8C-83A1-F6EECF244321}">
                <p14:modId xmlns:p14="http://schemas.microsoft.com/office/powerpoint/2010/main" val="752889326"/>
              </p:ext>
            </p:extLst>
          </p:nvPr>
        </p:nvGraphicFramePr>
        <p:xfrm>
          <a:off x="611560" y="1676400"/>
          <a:ext cx="10972800" cy="1752600"/>
        </p:xfrm>
        <a:graphic>
          <a:graphicData uri="http://schemas.openxmlformats.org/drawingml/2006/table">
            <a:tbl>
              <a:tblPr firstRow="1" bandRow="1">
                <a:tableStyleId>{5C22544A-7EE6-4342-B048-85BDC9FD1C3A}</a:tableStyleId>
              </a:tblPr>
              <a:tblGrid>
                <a:gridCol w="1828800">
                  <a:extLst>
                    <a:ext uri="{9D8B030D-6E8A-4147-A177-3AD203B41FA5}">
                      <a16:colId xmlns:a16="http://schemas.microsoft.com/office/drawing/2014/main" val="2128099595"/>
                    </a:ext>
                  </a:extLst>
                </a:gridCol>
                <a:gridCol w="1828800">
                  <a:extLst>
                    <a:ext uri="{9D8B030D-6E8A-4147-A177-3AD203B41FA5}">
                      <a16:colId xmlns:a16="http://schemas.microsoft.com/office/drawing/2014/main" val="20451687"/>
                    </a:ext>
                  </a:extLst>
                </a:gridCol>
                <a:gridCol w="1828800">
                  <a:extLst>
                    <a:ext uri="{9D8B030D-6E8A-4147-A177-3AD203B41FA5}">
                      <a16:colId xmlns:a16="http://schemas.microsoft.com/office/drawing/2014/main" val="3734723618"/>
                    </a:ext>
                  </a:extLst>
                </a:gridCol>
                <a:gridCol w="1828800">
                  <a:extLst>
                    <a:ext uri="{9D8B030D-6E8A-4147-A177-3AD203B41FA5}">
                      <a16:colId xmlns:a16="http://schemas.microsoft.com/office/drawing/2014/main" val="3869304112"/>
                    </a:ext>
                  </a:extLst>
                </a:gridCol>
                <a:gridCol w="1828800">
                  <a:extLst>
                    <a:ext uri="{9D8B030D-6E8A-4147-A177-3AD203B41FA5}">
                      <a16:colId xmlns:a16="http://schemas.microsoft.com/office/drawing/2014/main" val="987980249"/>
                    </a:ext>
                  </a:extLst>
                </a:gridCol>
                <a:gridCol w="1828800">
                  <a:extLst>
                    <a:ext uri="{9D8B030D-6E8A-4147-A177-3AD203B41FA5}">
                      <a16:colId xmlns:a16="http://schemas.microsoft.com/office/drawing/2014/main" val="2253325895"/>
                    </a:ext>
                  </a:extLst>
                </a:gridCol>
              </a:tblGrid>
              <a:tr h="370840">
                <a:tc>
                  <a:txBody>
                    <a:bodyPr/>
                    <a:lstStyle/>
                    <a:p>
                      <a:r>
                        <a:rPr lang="en-GB" dirty="0"/>
                        <a:t>Source</a:t>
                      </a:r>
                    </a:p>
                  </a:txBody>
                  <a:tcPr/>
                </a:tc>
                <a:tc>
                  <a:txBody>
                    <a:bodyPr/>
                    <a:lstStyle/>
                    <a:p>
                      <a:r>
                        <a:rPr lang="en-GB" dirty="0"/>
                        <a:t>Main Claim</a:t>
                      </a:r>
                    </a:p>
                  </a:txBody>
                  <a:tcPr/>
                </a:tc>
                <a:tc>
                  <a:txBody>
                    <a:bodyPr/>
                    <a:lstStyle/>
                    <a:p>
                      <a:r>
                        <a:rPr lang="en-GB" dirty="0"/>
                        <a:t>Evidence Used</a:t>
                      </a:r>
                    </a:p>
                  </a:txBody>
                  <a:tcPr/>
                </a:tc>
                <a:tc>
                  <a:txBody>
                    <a:bodyPr/>
                    <a:lstStyle/>
                    <a:p>
                      <a:r>
                        <a:rPr lang="en-GB" dirty="0"/>
                        <a:t>Strengths</a:t>
                      </a:r>
                    </a:p>
                  </a:txBody>
                  <a:tcPr/>
                </a:tc>
                <a:tc>
                  <a:txBody>
                    <a:bodyPr/>
                    <a:lstStyle/>
                    <a:p>
                      <a:r>
                        <a:rPr lang="en-GB" dirty="0"/>
                        <a:t>Limitations</a:t>
                      </a:r>
                    </a:p>
                  </a:txBody>
                  <a:tcPr/>
                </a:tc>
                <a:tc>
                  <a:txBody>
                    <a:bodyPr/>
                    <a:lstStyle/>
                    <a:p>
                      <a:r>
                        <a:rPr lang="en-GB" dirty="0"/>
                        <a:t>Useful for my assessment?</a:t>
                      </a:r>
                    </a:p>
                  </a:txBody>
                  <a:tcPr/>
                </a:tc>
                <a:extLst>
                  <a:ext uri="{0D108BD9-81ED-4DB2-BD59-A6C34878D82A}">
                    <a16:rowId xmlns:a16="http://schemas.microsoft.com/office/drawing/2014/main" val="70692182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12363069"/>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300527366"/>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988870421"/>
                  </a:ext>
                </a:extLst>
              </a:tr>
            </a:tbl>
          </a:graphicData>
        </a:graphic>
      </p:graphicFrame>
      <p:sp>
        <p:nvSpPr>
          <p:cNvPr id="7" name="TextBox 6">
            <a:extLst>
              <a:ext uri="{FF2B5EF4-FFF2-40B4-BE49-F238E27FC236}">
                <a16:creationId xmlns:a16="http://schemas.microsoft.com/office/drawing/2014/main" id="{2671ECF6-42E2-376F-818A-E74077853E16}"/>
              </a:ext>
            </a:extLst>
          </p:cNvPr>
          <p:cNvSpPr txBox="1"/>
          <p:nvPr/>
        </p:nvSpPr>
        <p:spPr>
          <a:xfrm>
            <a:off x="636612" y="3707928"/>
            <a:ext cx="12100248" cy="1938992"/>
          </a:xfrm>
          <a:prstGeom prst="rect">
            <a:avLst/>
          </a:prstGeom>
          <a:noFill/>
        </p:spPr>
        <p:txBody>
          <a:bodyPr wrap="square">
            <a:spAutoFit/>
          </a:bodyPr>
          <a:lstStyle/>
          <a:p>
            <a:r>
              <a:rPr lang="en-GB" sz="2000" b="1" dirty="0"/>
              <a:t>Column 4: Strengths</a:t>
            </a:r>
          </a:p>
          <a:p>
            <a:r>
              <a:rPr lang="en-GB" sz="2000" dirty="0"/>
              <a:t>Aim to detail </a:t>
            </a:r>
            <a:r>
              <a:rPr lang="en-GB" sz="2000" b="1" dirty="0"/>
              <a:t>why this evidence may be useful</a:t>
            </a:r>
          </a:p>
          <a:p>
            <a:r>
              <a:rPr lang="en-GB" sz="2000" dirty="0"/>
              <a:t>For examples: Large sample size, Recent research, Relevant topic, or, Peer-reviewed source</a:t>
            </a:r>
          </a:p>
          <a:p>
            <a:r>
              <a:rPr lang="en-GB" sz="2000" dirty="0"/>
              <a:t>An example note:</a:t>
            </a:r>
          </a:p>
          <a:p>
            <a:r>
              <a:rPr lang="en-GB" sz="2000" dirty="0"/>
              <a:t>"Recent study with large participant group."</a:t>
            </a:r>
          </a:p>
          <a:p>
            <a:pPr>
              <a:buNone/>
            </a:pPr>
            <a:endParaRPr lang="en-GB" sz="2000" dirty="0"/>
          </a:p>
        </p:txBody>
      </p:sp>
      <p:cxnSp>
        <p:nvCxnSpPr>
          <p:cNvPr id="9" name="Straight Arrow Connector 8">
            <a:extLst>
              <a:ext uri="{FF2B5EF4-FFF2-40B4-BE49-F238E27FC236}">
                <a16:creationId xmlns:a16="http://schemas.microsoft.com/office/drawing/2014/main" id="{33FFEF4C-5D07-38E8-0FC8-582DAEBC85BD}"/>
              </a:ext>
            </a:extLst>
          </p:cNvPr>
          <p:cNvCxnSpPr>
            <a:cxnSpLocks/>
          </p:cNvCxnSpPr>
          <p:nvPr/>
        </p:nvCxnSpPr>
        <p:spPr>
          <a:xfrm flipV="1">
            <a:off x="3503712" y="2739430"/>
            <a:ext cx="3183024" cy="96849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65219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FE4523-C890-8B0F-3228-A095580767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7D86D3-5C4D-7F23-1624-F0B235EC3057}"/>
              </a:ext>
            </a:extLst>
          </p:cNvPr>
          <p:cNvSpPr>
            <a:spLocks noGrp="1"/>
          </p:cNvSpPr>
          <p:nvPr>
            <p:ph type="title"/>
          </p:nvPr>
        </p:nvSpPr>
        <p:spPr/>
        <p:txBody>
          <a:bodyPr/>
          <a:lstStyle/>
          <a:p>
            <a:r>
              <a:rPr lang="en-GB" dirty="0"/>
              <a:t>The Research Comparison Table</a:t>
            </a:r>
          </a:p>
        </p:txBody>
      </p:sp>
      <p:graphicFrame>
        <p:nvGraphicFramePr>
          <p:cNvPr id="5" name="Content Placeholder 4">
            <a:extLst>
              <a:ext uri="{FF2B5EF4-FFF2-40B4-BE49-F238E27FC236}">
                <a16:creationId xmlns:a16="http://schemas.microsoft.com/office/drawing/2014/main" id="{8C5BAB9C-0FFA-514E-AFA5-C83707117D1B}"/>
              </a:ext>
            </a:extLst>
          </p:cNvPr>
          <p:cNvGraphicFramePr>
            <a:graphicFrameLocks noGrp="1"/>
          </p:cNvGraphicFramePr>
          <p:nvPr>
            <p:ph idx="1"/>
            <p:extLst>
              <p:ext uri="{D42A27DB-BD31-4B8C-83A1-F6EECF244321}">
                <p14:modId xmlns:p14="http://schemas.microsoft.com/office/powerpoint/2010/main" val="502507685"/>
              </p:ext>
            </p:extLst>
          </p:nvPr>
        </p:nvGraphicFramePr>
        <p:xfrm>
          <a:off x="611560" y="1676400"/>
          <a:ext cx="10972800" cy="1752600"/>
        </p:xfrm>
        <a:graphic>
          <a:graphicData uri="http://schemas.openxmlformats.org/drawingml/2006/table">
            <a:tbl>
              <a:tblPr firstRow="1" bandRow="1">
                <a:tableStyleId>{5C22544A-7EE6-4342-B048-85BDC9FD1C3A}</a:tableStyleId>
              </a:tblPr>
              <a:tblGrid>
                <a:gridCol w="1828800">
                  <a:extLst>
                    <a:ext uri="{9D8B030D-6E8A-4147-A177-3AD203B41FA5}">
                      <a16:colId xmlns:a16="http://schemas.microsoft.com/office/drawing/2014/main" val="2128099595"/>
                    </a:ext>
                  </a:extLst>
                </a:gridCol>
                <a:gridCol w="1828800">
                  <a:extLst>
                    <a:ext uri="{9D8B030D-6E8A-4147-A177-3AD203B41FA5}">
                      <a16:colId xmlns:a16="http://schemas.microsoft.com/office/drawing/2014/main" val="20451687"/>
                    </a:ext>
                  </a:extLst>
                </a:gridCol>
                <a:gridCol w="1828800">
                  <a:extLst>
                    <a:ext uri="{9D8B030D-6E8A-4147-A177-3AD203B41FA5}">
                      <a16:colId xmlns:a16="http://schemas.microsoft.com/office/drawing/2014/main" val="3734723618"/>
                    </a:ext>
                  </a:extLst>
                </a:gridCol>
                <a:gridCol w="1828800">
                  <a:extLst>
                    <a:ext uri="{9D8B030D-6E8A-4147-A177-3AD203B41FA5}">
                      <a16:colId xmlns:a16="http://schemas.microsoft.com/office/drawing/2014/main" val="3869304112"/>
                    </a:ext>
                  </a:extLst>
                </a:gridCol>
                <a:gridCol w="1828800">
                  <a:extLst>
                    <a:ext uri="{9D8B030D-6E8A-4147-A177-3AD203B41FA5}">
                      <a16:colId xmlns:a16="http://schemas.microsoft.com/office/drawing/2014/main" val="987980249"/>
                    </a:ext>
                  </a:extLst>
                </a:gridCol>
                <a:gridCol w="1828800">
                  <a:extLst>
                    <a:ext uri="{9D8B030D-6E8A-4147-A177-3AD203B41FA5}">
                      <a16:colId xmlns:a16="http://schemas.microsoft.com/office/drawing/2014/main" val="2253325895"/>
                    </a:ext>
                  </a:extLst>
                </a:gridCol>
              </a:tblGrid>
              <a:tr h="370840">
                <a:tc>
                  <a:txBody>
                    <a:bodyPr/>
                    <a:lstStyle/>
                    <a:p>
                      <a:r>
                        <a:rPr lang="en-GB" dirty="0"/>
                        <a:t>Source</a:t>
                      </a:r>
                    </a:p>
                  </a:txBody>
                  <a:tcPr/>
                </a:tc>
                <a:tc>
                  <a:txBody>
                    <a:bodyPr/>
                    <a:lstStyle/>
                    <a:p>
                      <a:r>
                        <a:rPr lang="en-GB" dirty="0"/>
                        <a:t>Main Claim</a:t>
                      </a:r>
                    </a:p>
                  </a:txBody>
                  <a:tcPr/>
                </a:tc>
                <a:tc>
                  <a:txBody>
                    <a:bodyPr/>
                    <a:lstStyle/>
                    <a:p>
                      <a:r>
                        <a:rPr lang="en-GB" dirty="0"/>
                        <a:t>Evidence Used</a:t>
                      </a:r>
                    </a:p>
                  </a:txBody>
                  <a:tcPr/>
                </a:tc>
                <a:tc>
                  <a:txBody>
                    <a:bodyPr/>
                    <a:lstStyle/>
                    <a:p>
                      <a:r>
                        <a:rPr lang="en-GB" dirty="0"/>
                        <a:t>Strengths</a:t>
                      </a:r>
                    </a:p>
                  </a:txBody>
                  <a:tcPr/>
                </a:tc>
                <a:tc>
                  <a:txBody>
                    <a:bodyPr/>
                    <a:lstStyle/>
                    <a:p>
                      <a:r>
                        <a:rPr lang="en-GB" dirty="0"/>
                        <a:t>Limitations</a:t>
                      </a:r>
                    </a:p>
                  </a:txBody>
                  <a:tcPr/>
                </a:tc>
                <a:tc>
                  <a:txBody>
                    <a:bodyPr/>
                    <a:lstStyle/>
                    <a:p>
                      <a:r>
                        <a:rPr lang="en-GB" dirty="0"/>
                        <a:t>Useful for my assessment?</a:t>
                      </a:r>
                    </a:p>
                  </a:txBody>
                  <a:tcPr/>
                </a:tc>
                <a:extLst>
                  <a:ext uri="{0D108BD9-81ED-4DB2-BD59-A6C34878D82A}">
                    <a16:rowId xmlns:a16="http://schemas.microsoft.com/office/drawing/2014/main" val="70692182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12363069"/>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300527366"/>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988870421"/>
                  </a:ext>
                </a:extLst>
              </a:tr>
            </a:tbl>
          </a:graphicData>
        </a:graphic>
      </p:graphicFrame>
      <p:sp>
        <p:nvSpPr>
          <p:cNvPr id="7" name="TextBox 6">
            <a:extLst>
              <a:ext uri="{FF2B5EF4-FFF2-40B4-BE49-F238E27FC236}">
                <a16:creationId xmlns:a16="http://schemas.microsoft.com/office/drawing/2014/main" id="{A49EB94E-B90C-8B50-AE27-6ADEA6D40CB3}"/>
              </a:ext>
            </a:extLst>
          </p:cNvPr>
          <p:cNvSpPr txBox="1"/>
          <p:nvPr/>
        </p:nvSpPr>
        <p:spPr>
          <a:xfrm>
            <a:off x="636612" y="3707928"/>
            <a:ext cx="12100248" cy="1938992"/>
          </a:xfrm>
          <a:prstGeom prst="rect">
            <a:avLst/>
          </a:prstGeom>
          <a:noFill/>
        </p:spPr>
        <p:txBody>
          <a:bodyPr wrap="square">
            <a:spAutoFit/>
          </a:bodyPr>
          <a:lstStyle/>
          <a:p>
            <a:r>
              <a:rPr lang="en-GB" sz="2000" b="1" dirty="0"/>
              <a:t>Column 5: Limitations</a:t>
            </a:r>
          </a:p>
          <a:p>
            <a:r>
              <a:rPr lang="en-GB" sz="2000" dirty="0"/>
              <a:t>Aim to make a clear note about </a:t>
            </a:r>
            <a:r>
              <a:rPr lang="en-GB" sz="2000" b="1" dirty="0"/>
              <a:t>what might reduce the usefulness of this source. </a:t>
            </a:r>
          </a:p>
          <a:p>
            <a:r>
              <a:rPr lang="en-GB" sz="2000" dirty="0"/>
              <a:t>For example: Small sample, Outdated research, Limited context, Possible bias</a:t>
            </a:r>
          </a:p>
          <a:p>
            <a:r>
              <a:rPr lang="en-GB" sz="2000" dirty="0"/>
              <a:t>Example note:</a:t>
            </a:r>
          </a:p>
          <a:p>
            <a:r>
              <a:rPr lang="en-GB" sz="2000" dirty="0"/>
              <a:t>"Only examined office-based organisations."</a:t>
            </a:r>
          </a:p>
          <a:p>
            <a:pPr>
              <a:buNone/>
            </a:pPr>
            <a:endParaRPr lang="en-GB" sz="2000" dirty="0"/>
          </a:p>
        </p:txBody>
      </p:sp>
      <p:cxnSp>
        <p:nvCxnSpPr>
          <p:cNvPr id="9" name="Straight Arrow Connector 8">
            <a:extLst>
              <a:ext uri="{FF2B5EF4-FFF2-40B4-BE49-F238E27FC236}">
                <a16:creationId xmlns:a16="http://schemas.microsoft.com/office/drawing/2014/main" id="{BC70BFE7-ADD4-76A9-BB2E-D0D85D16BB2F}"/>
              </a:ext>
            </a:extLst>
          </p:cNvPr>
          <p:cNvCxnSpPr>
            <a:cxnSpLocks/>
          </p:cNvCxnSpPr>
          <p:nvPr/>
        </p:nvCxnSpPr>
        <p:spPr>
          <a:xfrm flipV="1">
            <a:off x="3503712" y="2564904"/>
            <a:ext cx="4752528" cy="114302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00139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82BA3-451F-0B74-5B1F-94134D2E9F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C3F4A7-150E-84F6-FD7D-D15E27038513}"/>
              </a:ext>
            </a:extLst>
          </p:cNvPr>
          <p:cNvSpPr>
            <a:spLocks noGrp="1"/>
          </p:cNvSpPr>
          <p:nvPr>
            <p:ph type="title"/>
          </p:nvPr>
        </p:nvSpPr>
        <p:spPr/>
        <p:txBody>
          <a:bodyPr/>
          <a:lstStyle/>
          <a:p>
            <a:r>
              <a:rPr lang="en-GB" dirty="0"/>
              <a:t>The Research Comparison Table</a:t>
            </a:r>
          </a:p>
        </p:txBody>
      </p:sp>
      <p:graphicFrame>
        <p:nvGraphicFramePr>
          <p:cNvPr id="5" name="Content Placeholder 4">
            <a:extLst>
              <a:ext uri="{FF2B5EF4-FFF2-40B4-BE49-F238E27FC236}">
                <a16:creationId xmlns:a16="http://schemas.microsoft.com/office/drawing/2014/main" id="{79EE2E99-A101-E0AA-40B4-EFBC77DBC4EB}"/>
              </a:ext>
            </a:extLst>
          </p:cNvPr>
          <p:cNvGraphicFramePr>
            <a:graphicFrameLocks noGrp="1"/>
          </p:cNvGraphicFramePr>
          <p:nvPr>
            <p:ph idx="1"/>
            <p:extLst>
              <p:ext uri="{D42A27DB-BD31-4B8C-83A1-F6EECF244321}">
                <p14:modId xmlns:p14="http://schemas.microsoft.com/office/powerpoint/2010/main" val="2243758848"/>
              </p:ext>
            </p:extLst>
          </p:nvPr>
        </p:nvGraphicFramePr>
        <p:xfrm>
          <a:off x="636612" y="1702260"/>
          <a:ext cx="10972800" cy="1752600"/>
        </p:xfrm>
        <a:graphic>
          <a:graphicData uri="http://schemas.openxmlformats.org/drawingml/2006/table">
            <a:tbl>
              <a:tblPr firstRow="1" bandRow="1">
                <a:tableStyleId>{5C22544A-7EE6-4342-B048-85BDC9FD1C3A}</a:tableStyleId>
              </a:tblPr>
              <a:tblGrid>
                <a:gridCol w="1828800">
                  <a:extLst>
                    <a:ext uri="{9D8B030D-6E8A-4147-A177-3AD203B41FA5}">
                      <a16:colId xmlns:a16="http://schemas.microsoft.com/office/drawing/2014/main" val="2128099595"/>
                    </a:ext>
                  </a:extLst>
                </a:gridCol>
                <a:gridCol w="1828800">
                  <a:extLst>
                    <a:ext uri="{9D8B030D-6E8A-4147-A177-3AD203B41FA5}">
                      <a16:colId xmlns:a16="http://schemas.microsoft.com/office/drawing/2014/main" val="20451687"/>
                    </a:ext>
                  </a:extLst>
                </a:gridCol>
                <a:gridCol w="1828800">
                  <a:extLst>
                    <a:ext uri="{9D8B030D-6E8A-4147-A177-3AD203B41FA5}">
                      <a16:colId xmlns:a16="http://schemas.microsoft.com/office/drawing/2014/main" val="3734723618"/>
                    </a:ext>
                  </a:extLst>
                </a:gridCol>
                <a:gridCol w="1828800">
                  <a:extLst>
                    <a:ext uri="{9D8B030D-6E8A-4147-A177-3AD203B41FA5}">
                      <a16:colId xmlns:a16="http://schemas.microsoft.com/office/drawing/2014/main" val="3869304112"/>
                    </a:ext>
                  </a:extLst>
                </a:gridCol>
                <a:gridCol w="1828800">
                  <a:extLst>
                    <a:ext uri="{9D8B030D-6E8A-4147-A177-3AD203B41FA5}">
                      <a16:colId xmlns:a16="http://schemas.microsoft.com/office/drawing/2014/main" val="987980249"/>
                    </a:ext>
                  </a:extLst>
                </a:gridCol>
                <a:gridCol w="1828800">
                  <a:extLst>
                    <a:ext uri="{9D8B030D-6E8A-4147-A177-3AD203B41FA5}">
                      <a16:colId xmlns:a16="http://schemas.microsoft.com/office/drawing/2014/main" val="2253325895"/>
                    </a:ext>
                  </a:extLst>
                </a:gridCol>
              </a:tblGrid>
              <a:tr h="370840">
                <a:tc>
                  <a:txBody>
                    <a:bodyPr/>
                    <a:lstStyle/>
                    <a:p>
                      <a:r>
                        <a:rPr lang="en-GB" dirty="0"/>
                        <a:t>Source</a:t>
                      </a:r>
                    </a:p>
                  </a:txBody>
                  <a:tcPr/>
                </a:tc>
                <a:tc>
                  <a:txBody>
                    <a:bodyPr/>
                    <a:lstStyle/>
                    <a:p>
                      <a:r>
                        <a:rPr lang="en-GB" dirty="0"/>
                        <a:t>Main Claim</a:t>
                      </a:r>
                    </a:p>
                  </a:txBody>
                  <a:tcPr/>
                </a:tc>
                <a:tc>
                  <a:txBody>
                    <a:bodyPr/>
                    <a:lstStyle/>
                    <a:p>
                      <a:r>
                        <a:rPr lang="en-GB" dirty="0"/>
                        <a:t>Evidence Used</a:t>
                      </a:r>
                    </a:p>
                  </a:txBody>
                  <a:tcPr/>
                </a:tc>
                <a:tc>
                  <a:txBody>
                    <a:bodyPr/>
                    <a:lstStyle/>
                    <a:p>
                      <a:r>
                        <a:rPr lang="en-GB" dirty="0"/>
                        <a:t>Strengths</a:t>
                      </a:r>
                    </a:p>
                  </a:txBody>
                  <a:tcPr/>
                </a:tc>
                <a:tc>
                  <a:txBody>
                    <a:bodyPr/>
                    <a:lstStyle/>
                    <a:p>
                      <a:r>
                        <a:rPr lang="en-GB" dirty="0"/>
                        <a:t>Limitations</a:t>
                      </a:r>
                    </a:p>
                  </a:txBody>
                  <a:tcPr/>
                </a:tc>
                <a:tc>
                  <a:txBody>
                    <a:bodyPr/>
                    <a:lstStyle/>
                    <a:p>
                      <a:r>
                        <a:rPr lang="en-GB" dirty="0"/>
                        <a:t>Useful for my assessment?</a:t>
                      </a:r>
                    </a:p>
                  </a:txBody>
                  <a:tcPr/>
                </a:tc>
                <a:extLst>
                  <a:ext uri="{0D108BD9-81ED-4DB2-BD59-A6C34878D82A}">
                    <a16:rowId xmlns:a16="http://schemas.microsoft.com/office/drawing/2014/main" val="706921825"/>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12363069"/>
                  </a:ext>
                </a:extLst>
              </a:tr>
              <a:tr h="370840">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300527366"/>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988870421"/>
                  </a:ext>
                </a:extLst>
              </a:tr>
            </a:tbl>
          </a:graphicData>
        </a:graphic>
      </p:graphicFrame>
      <p:sp>
        <p:nvSpPr>
          <p:cNvPr id="7" name="TextBox 6">
            <a:extLst>
              <a:ext uri="{FF2B5EF4-FFF2-40B4-BE49-F238E27FC236}">
                <a16:creationId xmlns:a16="http://schemas.microsoft.com/office/drawing/2014/main" id="{ADE5F4F2-3364-022E-80CA-80282A17BCA5}"/>
              </a:ext>
            </a:extLst>
          </p:cNvPr>
          <p:cNvSpPr txBox="1"/>
          <p:nvPr/>
        </p:nvSpPr>
        <p:spPr>
          <a:xfrm>
            <a:off x="636612" y="3707928"/>
            <a:ext cx="10972800" cy="1938992"/>
          </a:xfrm>
          <a:prstGeom prst="rect">
            <a:avLst/>
          </a:prstGeom>
          <a:noFill/>
        </p:spPr>
        <p:txBody>
          <a:bodyPr wrap="square">
            <a:spAutoFit/>
          </a:bodyPr>
          <a:lstStyle/>
          <a:p>
            <a:r>
              <a:rPr lang="en-GB" sz="2000" b="1" dirty="0"/>
              <a:t>Column 6: Useful for My Assessment?</a:t>
            </a:r>
          </a:p>
          <a:p>
            <a:r>
              <a:rPr lang="en-GB" sz="2000" b="1" dirty="0"/>
              <a:t>Ensure that you note how you could use this source. </a:t>
            </a:r>
          </a:p>
          <a:p>
            <a:r>
              <a:rPr lang="en-GB" sz="2000" dirty="0"/>
              <a:t>For example: Supporting an argument, Providing evidence, Presenting an alternative viewpoint, Critiquing another source</a:t>
            </a:r>
          </a:p>
          <a:p>
            <a:r>
              <a:rPr lang="en-GB" sz="2000" dirty="0"/>
              <a:t>Example:</a:t>
            </a:r>
          </a:p>
          <a:p>
            <a:r>
              <a:rPr lang="en-GB" sz="2000" dirty="0"/>
              <a:t>"Useful when discussing employee motivation."</a:t>
            </a:r>
          </a:p>
        </p:txBody>
      </p:sp>
      <p:cxnSp>
        <p:nvCxnSpPr>
          <p:cNvPr id="9" name="Straight Arrow Connector 8">
            <a:extLst>
              <a:ext uri="{FF2B5EF4-FFF2-40B4-BE49-F238E27FC236}">
                <a16:creationId xmlns:a16="http://schemas.microsoft.com/office/drawing/2014/main" id="{D7365DCD-23D5-1886-4733-2A63E8D2E74F}"/>
              </a:ext>
            </a:extLst>
          </p:cNvPr>
          <p:cNvCxnSpPr>
            <a:cxnSpLocks/>
          </p:cNvCxnSpPr>
          <p:nvPr/>
        </p:nvCxnSpPr>
        <p:spPr>
          <a:xfrm flipV="1">
            <a:off x="5447928" y="2578560"/>
            <a:ext cx="4752528" cy="114302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7839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48E19A-2957-9ED6-A092-332057F7D5FB}"/>
              </a:ext>
            </a:extLst>
          </p:cNvPr>
          <p:cNvSpPr>
            <a:spLocks noGrp="1"/>
          </p:cNvSpPr>
          <p:nvPr>
            <p:ph idx="1"/>
          </p:nvPr>
        </p:nvSpPr>
        <p:spPr>
          <a:xfrm>
            <a:off x="1055440" y="1600201"/>
            <a:ext cx="10526960" cy="1684783"/>
          </a:xfrm>
        </p:spPr>
        <p:txBody>
          <a:bodyPr/>
          <a:lstStyle/>
          <a:p>
            <a:pPr marL="0" indent="0">
              <a:buNone/>
            </a:pPr>
            <a:r>
              <a:rPr lang="en-GB" sz="2400" dirty="0">
                <a:latin typeface="Arial" panose="020B0604020202020204" pitchFamily="34" charset="0"/>
                <a:cs typeface="Arial" panose="020B0604020202020204" pitchFamily="34" charset="0"/>
              </a:rPr>
              <a:t>Download a copy of the note-making table.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Think about when you will use this to help you organise your notes in future. </a:t>
            </a:r>
          </a:p>
        </p:txBody>
      </p:sp>
      <p:sp>
        <p:nvSpPr>
          <p:cNvPr id="6" name="Title 1">
            <a:extLst>
              <a:ext uri="{FF2B5EF4-FFF2-40B4-BE49-F238E27FC236}">
                <a16:creationId xmlns:a16="http://schemas.microsoft.com/office/drawing/2014/main" id="{ACA09D6D-01A5-20FA-B210-4491C2F89B7F}"/>
              </a:ext>
            </a:extLst>
          </p:cNvPr>
          <p:cNvSpPr>
            <a:spLocks noGrp="1"/>
          </p:cNvSpPr>
          <p:nvPr>
            <p:ph type="title"/>
          </p:nvPr>
        </p:nvSpPr>
        <p:spPr>
          <a:xfrm>
            <a:off x="609600" y="274638"/>
            <a:ext cx="10972800" cy="1143000"/>
          </a:xfrm>
        </p:spPr>
        <p:txBody>
          <a:bodyPr/>
          <a:lstStyle/>
          <a:p>
            <a:r>
              <a:rPr lang="en-GB" dirty="0"/>
              <a:t>The Research Comparison Table</a:t>
            </a:r>
          </a:p>
        </p:txBody>
      </p:sp>
      <p:pic>
        <p:nvPicPr>
          <p:cNvPr id="8" name="Picture 7">
            <a:extLst>
              <a:ext uri="{FF2B5EF4-FFF2-40B4-BE49-F238E27FC236}">
                <a16:creationId xmlns:a16="http://schemas.microsoft.com/office/drawing/2014/main" id="{5593EC71-212C-F607-7DBC-E5B3A253CD3B}"/>
              </a:ext>
            </a:extLst>
          </p:cNvPr>
          <p:cNvPicPr>
            <a:picLocks noChangeAspect="1"/>
          </p:cNvPicPr>
          <p:nvPr/>
        </p:nvPicPr>
        <p:blipFill>
          <a:blip r:embed="rId2"/>
          <a:stretch>
            <a:fillRect/>
          </a:stretch>
        </p:blipFill>
        <p:spPr>
          <a:xfrm>
            <a:off x="600844" y="3501827"/>
            <a:ext cx="10972800" cy="1854024"/>
          </a:xfrm>
          <a:prstGeom prst="rect">
            <a:avLst/>
          </a:prstGeom>
        </p:spPr>
      </p:pic>
    </p:spTree>
    <p:extLst>
      <p:ext uri="{BB962C8B-B14F-4D97-AF65-F5344CB8AC3E}">
        <p14:creationId xmlns:p14="http://schemas.microsoft.com/office/powerpoint/2010/main" val="1818136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628B2-AAD4-7674-5CC2-F66887FE1524}"/>
              </a:ext>
            </a:extLst>
          </p:cNvPr>
          <p:cNvSpPr>
            <a:spLocks noGrp="1"/>
          </p:cNvSpPr>
          <p:nvPr>
            <p:ph type="title"/>
          </p:nvPr>
        </p:nvSpPr>
        <p:spPr>
          <a:xfrm>
            <a:off x="609600" y="2492896"/>
            <a:ext cx="10972800" cy="1143000"/>
          </a:xfrm>
        </p:spPr>
        <p:txBody>
          <a:bodyPr/>
          <a:lstStyle/>
          <a:p>
            <a:r>
              <a:rPr lang="en-GB" altLang="en-US" dirty="0"/>
              <a:t>Developing an argument</a:t>
            </a:r>
            <a:endParaRPr lang="en-GB" dirty="0"/>
          </a:p>
        </p:txBody>
      </p:sp>
    </p:spTree>
    <p:extLst>
      <p:ext uri="{BB962C8B-B14F-4D97-AF65-F5344CB8AC3E}">
        <p14:creationId xmlns:p14="http://schemas.microsoft.com/office/powerpoint/2010/main" val="42002747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6727A-FF9E-EE79-C790-040138D48FFF}"/>
              </a:ext>
            </a:extLst>
          </p:cNvPr>
          <p:cNvSpPr>
            <a:spLocks noGrp="1"/>
          </p:cNvSpPr>
          <p:nvPr>
            <p:ph type="title"/>
          </p:nvPr>
        </p:nvSpPr>
        <p:spPr/>
        <p:txBody>
          <a:bodyPr/>
          <a:lstStyle/>
          <a:p>
            <a:r>
              <a:rPr lang="en-GB" dirty="0"/>
              <a:t>Building an Academic Argument</a:t>
            </a:r>
          </a:p>
        </p:txBody>
      </p:sp>
      <p:sp>
        <p:nvSpPr>
          <p:cNvPr id="3" name="Content Placeholder 2">
            <a:extLst>
              <a:ext uri="{FF2B5EF4-FFF2-40B4-BE49-F238E27FC236}">
                <a16:creationId xmlns:a16="http://schemas.microsoft.com/office/drawing/2014/main" id="{6ED6CF63-3AAF-985E-EF50-FAF55D787369}"/>
              </a:ext>
            </a:extLst>
          </p:cNvPr>
          <p:cNvSpPr>
            <a:spLocks noGrp="1"/>
          </p:cNvSpPr>
          <p:nvPr>
            <p:ph idx="1"/>
          </p:nvPr>
        </p:nvSpPr>
        <p:spPr>
          <a:xfrm>
            <a:off x="640010" y="1529553"/>
            <a:ext cx="10972800" cy="748679"/>
          </a:xfrm>
          <a:prstGeom prst="wedgeRectCallout">
            <a:avLst>
              <a:gd name="adj1" fmla="val -44444"/>
              <a:gd name="adj2" fmla="val 124689"/>
            </a:avLst>
          </a:prstGeom>
          <a:ln w="38100">
            <a:solidFill>
              <a:schemeClr val="tx2"/>
            </a:solidFill>
          </a:ln>
        </p:spPr>
        <p:txBody>
          <a:bodyPr/>
          <a:lstStyle/>
          <a:p>
            <a:pPr marL="0" indent="0" algn="ctr">
              <a:buNone/>
            </a:pPr>
            <a:r>
              <a:rPr lang="en-GB" sz="2800" dirty="0">
                <a:latin typeface="Arial" panose="020B0604020202020204" pitchFamily="34" charset="0"/>
                <a:cs typeface="Arial" panose="020B0604020202020204" pitchFamily="34" charset="0"/>
              </a:rPr>
              <a:t>Democratic leadership is good because employees are happier.</a:t>
            </a:r>
          </a:p>
        </p:txBody>
      </p:sp>
      <p:sp>
        <p:nvSpPr>
          <p:cNvPr id="4" name="Rectangle: Rounded Corners 3">
            <a:extLst>
              <a:ext uri="{FF2B5EF4-FFF2-40B4-BE49-F238E27FC236}">
                <a16:creationId xmlns:a16="http://schemas.microsoft.com/office/drawing/2014/main" id="{8EC06865-A68B-5F67-6081-C1D6DEB17536}"/>
              </a:ext>
            </a:extLst>
          </p:cNvPr>
          <p:cNvSpPr/>
          <p:nvPr/>
        </p:nvSpPr>
        <p:spPr>
          <a:xfrm>
            <a:off x="263352" y="2924944"/>
            <a:ext cx="4334272" cy="748679"/>
          </a:xfrm>
          <a:prstGeom prst="round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t>Weak Academic Writing</a:t>
            </a:r>
          </a:p>
        </p:txBody>
      </p:sp>
      <p:sp>
        <p:nvSpPr>
          <p:cNvPr id="5" name="TextBox 4">
            <a:extLst>
              <a:ext uri="{FF2B5EF4-FFF2-40B4-BE49-F238E27FC236}">
                <a16:creationId xmlns:a16="http://schemas.microsoft.com/office/drawing/2014/main" id="{35FBA212-2E97-87DA-29BB-E202E7353A0E}"/>
              </a:ext>
            </a:extLst>
          </p:cNvPr>
          <p:cNvSpPr txBox="1"/>
          <p:nvPr/>
        </p:nvSpPr>
        <p:spPr>
          <a:xfrm>
            <a:off x="4943872" y="2924944"/>
            <a:ext cx="6984776" cy="2553891"/>
          </a:xfrm>
          <a:prstGeom prst="wedgeRoundRectCallout">
            <a:avLst>
              <a:gd name="adj1" fmla="val -54807"/>
              <a:gd name="adj2" fmla="val 47582"/>
              <a:gd name="adj3" fmla="val 16667"/>
            </a:avLst>
          </a:prstGeom>
          <a:noFill/>
          <a:ln w="38100">
            <a:solidFill>
              <a:schemeClr val="tx1">
                <a:lumMod val="75000"/>
                <a:lumOff val="25000"/>
              </a:schemeClr>
            </a:solidFill>
          </a:ln>
        </p:spPr>
        <p:txBody>
          <a:bodyPr wrap="square" rtlCol="0">
            <a:spAutoFit/>
          </a:bodyPr>
          <a:lstStyle/>
          <a:p>
            <a:r>
              <a:rPr lang="en-GB" sz="2400" dirty="0"/>
              <a:t>Research suggests democratic leadership can improve employee engagement (Author A). However, other studies indicate it may slow decision-making processes (Author B). Therefore, its effectiveness may depend on organisational context.</a:t>
            </a:r>
          </a:p>
        </p:txBody>
      </p:sp>
      <p:sp>
        <p:nvSpPr>
          <p:cNvPr id="7" name="Rectangle: Rounded Corners 6">
            <a:extLst>
              <a:ext uri="{FF2B5EF4-FFF2-40B4-BE49-F238E27FC236}">
                <a16:creationId xmlns:a16="http://schemas.microsoft.com/office/drawing/2014/main" id="{F2947822-275A-71B7-5031-6642B247A8E8}"/>
              </a:ext>
            </a:extLst>
          </p:cNvPr>
          <p:cNvSpPr/>
          <p:nvPr/>
        </p:nvSpPr>
        <p:spPr>
          <a:xfrm>
            <a:off x="263352" y="4797153"/>
            <a:ext cx="4334272" cy="905634"/>
          </a:xfrm>
          <a:prstGeom prst="roundRect">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t>Stronger Academic Writing</a:t>
            </a:r>
          </a:p>
        </p:txBody>
      </p:sp>
    </p:spTree>
    <p:extLst>
      <p:ext uri="{BB962C8B-B14F-4D97-AF65-F5344CB8AC3E}">
        <p14:creationId xmlns:p14="http://schemas.microsoft.com/office/powerpoint/2010/main" val="39965900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54B7607-C38E-B0F9-98EF-4EDEE88FB3E1}"/>
              </a:ext>
            </a:extLst>
          </p:cNvPr>
          <p:cNvGrpSpPr/>
          <p:nvPr/>
        </p:nvGrpSpPr>
        <p:grpSpPr>
          <a:xfrm>
            <a:off x="767409" y="1472731"/>
            <a:ext cx="4104456" cy="3912538"/>
            <a:chOff x="5431313" y="1602112"/>
            <a:chExt cx="1329373" cy="3912538"/>
          </a:xfrm>
        </p:grpSpPr>
        <p:sp>
          <p:nvSpPr>
            <p:cNvPr id="7" name="Free-form: Shape 6">
              <a:extLst>
                <a:ext uri="{FF2B5EF4-FFF2-40B4-BE49-F238E27FC236}">
                  <a16:creationId xmlns:a16="http://schemas.microsoft.com/office/drawing/2014/main" id="{A66858BD-908F-0940-5053-CAC53D8AC11D}"/>
                </a:ext>
              </a:extLst>
            </p:cNvPr>
            <p:cNvSpPr/>
            <p:nvPr/>
          </p:nvSpPr>
          <p:spPr>
            <a:xfrm>
              <a:off x="5431313" y="1602112"/>
              <a:ext cx="1329373" cy="711370"/>
            </a:xfrm>
            <a:custGeom>
              <a:avLst/>
              <a:gdLst>
                <a:gd name="csX0" fmla="*/ 0 w 1329373"/>
                <a:gd name="csY0" fmla="*/ 71137 h 711370"/>
                <a:gd name="csX1" fmla="*/ 71137 w 1329373"/>
                <a:gd name="csY1" fmla="*/ 0 h 711370"/>
                <a:gd name="csX2" fmla="*/ 1258236 w 1329373"/>
                <a:gd name="csY2" fmla="*/ 0 h 711370"/>
                <a:gd name="csX3" fmla="*/ 1329373 w 1329373"/>
                <a:gd name="csY3" fmla="*/ 71137 h 711370"/>
                <a:gd name="csX4" fmla="*/ 1329373 w 1329373"/>
                <a:gd name="csY4" fmla="*/ 640233 h 711370"/>
                <a:gd name="csX5" fmla="*/ 1258236 w 1329373"/>
                <a:gd name="csY5" fmla="*/ 711370 h 711370"/>
                <a:gd name="csX6" fmla="*/ 71137 w 1329373"/>
                <a:gd name="csY6" fmla="*/ 711370 h 711370"/>
                <a:gd name="csX7" fmla="*/ 0 w 1329373"/>
                <a:gd name="csY7" fmla="*/ 640233 h 711370"/>
                <a:gd name="csX8" fmla="*/ 0 w 1329373"/>
                <a:gd name="csY8" fmla="*/ 71137 h 7113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29373" h="711370">
                  <a:moveTo>
                    <a:pt x="0" y="71137"/>
                  </a:moveTo>
                  <a:cubicBezTo>
                    <a:pt x="0" y="31849"/>
                    <a:pt x="31849" y="0"/>
                    <a:pt x="71137" y="0"/>
                  </a:cubicBezTo>
                  <a:lnTo>
                    <a:pt x="1258236" y="0"/>
                  </a:lnTo>
                  <a:cubicBezTo>
                    <a:pt x="1297524" y="0"/>
                    <a:pt x="1329373" y="31849"/>
                    <a:pt x="1329373" y="71137"/>
                  </a:cubicBezTo>
                  <a:lnTo>
                    <a:pt x="1329373" y="640233"/>
                  </a:lnTo>
                  <a:cubicBezTo>
                    <a:pt x="1329373" y="679521"/>
                    <a:pt x="1297524" y="711370"/>
                    <a:pt x="1258236" y="711370"/>
                  </a:cubicBezTo>
                  <a:lnTo>
                    <a:pt x="71137" y="711370"/>
                  </a:lnTo>
                  <a:cubicBezTo>
                    <a:pt x="31849" y="711370"/>
                    <a:pt x="0" y="679521"/>
                    <a:pt x="0" y="640233"/>
                  </a:cubicBezTo>
                  <a:lnTo>
                    <a:pt x="0" y="711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9415" tIns="89415" rIns="89415" bIns="89415" numCol="1" spcCol="1270" anchor="ctr" anchorCtr="0">
              <a:noAutofit/>
            </a:bodyPr>
            <a:lstStyle/>
            <a:p>
              <a:pPr marL="0" lvl="0" indent="0" algn="ctr" defTabSz="8001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Claim</a:t>
              </a:r>
            </a:p>
          </p:txBody>
        </p:sp>
        <p:sp>
          <p:nvSpPr>
            <p:cNvPr id="8" name="Free-form: Shape 7">
              <a:extLst>
                <a:ext uri="{FF2B5EF4-FFF2-40B4-BE49-F238E27FC236}">
                  <a16:creationId xmlns:a16="http://schemas.microsoft.com/office/drawing/2014/main" id="{752854F5-51DA-37B4-A216-5CCAB4D4E7E6}"/>
                </a:ext>
              </a:extLst>
            </p:cNvPr>
            <p:cNvSpPr/>
            <p:nvPr/>
          </p:nvSpPr>
          <p:spPr>
            <a:xfrm>
              <a:off x="5935941" y="2357943"/>
              <a:ext cx="320117" cy="266764"/>
            </a:xfrm>
            <a:custGeom>
              <a:avLst/>
              <a:gdLst>
                <a:gd name="csX0" fmla="*/ 0 w 266763"/>
                <a:gd name="csY0" fmla="*/ 64023 h 320116"/>
                <a:gd name="csX1" fmla="*/ 133382 w 266763"/>
                <a:gd name="csY1" fmla="*/ 64023 h 320116"/>
                <a:gd name="csX2" fmla="*/ 133382 w 266763"/>
                <a:gd name="csY2" fmla="*/ 0 h 320116"/>
                <a:gd name="csX3" fmla="*/ 266763 w 266763"/>
                <a:gd name="csY3" fmla="*/ 160058 h 320116"/>
                <a:gd name="csX4" fmla="*/ 133382 w 266763"/>
                <a:gd name="csY4" fmla="*/ 320116 h 320116"/>
                <a:gd name="csX5" fmla="*/ 133382 w 266763"/>
                <a:gd name="csY5" fmla="*/ 256093 h 320116"/>
                <a:gd name="csX6" fmla="*/ 0 w 266763"/>
                <a:gd name="csY6" fmla="*/ 256093 h 320116"/>
                <a:gd name="csX7" fmla="*/ 0 w 266763"/>
                <a:gd name="csY7" fmla="*/ 64023 h 3201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6763" h="320116">
                  <a:moveTo>
                    <a:pt x="213410" y="1"/>
                  </a:moveTo>
                  <a:lnTo>
                    <a:pt x="213410" y="160059"/>
                  </a:lnTo>
                  <a:lnTo>
                    <a:pt x="266763" y="160059"/>
                  </a:lnTo>
                  <a:lnTo>
                    <a:pt x="133382" y="320115"/>
                  </a:lnTo>
                  <a:lnTo>
                    <a:pt x="0" y="160059"/>
                  </a:lnTo>
                  <a:lnTo>
                    <a:pt x="53353" y="160059"/>
                  </a:lnTo>
                  <a:lnTo>
                    <a:pt x="53353" y="1"/>
                  </a:lnTo>
                  <a:lnTo>
                    <a:pt x="213410" y="1"/>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64024" tIns="1" rIns="64023" bIns="80029" numCol="1" spcCol="1270" anchor="ctr" anchorCtr="0">
              <a:noAutofit/>
            </a:bodyPr>
            <a:lstStyle/>
            <a:p>
              <a:pPr marL="0" lvl="0" indent="0" algn="ctr" defTabSz="533400">
                <a:lnSpc>
                  <a:spcPct val="90000"/>
                </a:lnSpc>
                <a:spcBef>
                  <a:spcPct val="0"/>
                </a:spcBef>
                <a:spcAft>
                  <a:spcPct val="35000"/>
                </a:spcAft>
                <a:buNone/>
              </a:pPr>
              <a:endParaRPr lang="en-GB" sz="1200" kern="1200"/>
            </a:p>
          </p:txBody>
        </p:sp>
        <p:sp>
          <p:nvSpPr>
            <p:cNvPr id="9" name="Free-form: Shape 8">
              <a:extLst>
                <a:ext uri="{FF2B5EF4-FFF2-40B4-BE49-F238E27FC236}">
                  <a16:creationId xmlns:a16="http://schemas.microsoft.com/office/drawing/2014/main" id="{D5091BD2-96C1-1809-1D2C-75D05F0D1516}"/>
                </a:ext>
              </a:extLst>
            </p:cNvPr>
            <p:cNvSpPr/>
            <p:nvPr/>
          </p:nvSpPr>
          <p:spPr>
            <a:xfrm>
              <a:off x="5431313" y="2669168"/>
              <a:ext cx="1329373" cy="711370"/>
            </a:xfrm>
            <a:custGeom>
              <a:avLst/>
              <a:gdLst>
                <a:gd name="csX0" fmla="*/ 0 w 1329373"/>
                <a:gd name="csY0" fmla="*/ 71137 h 711370"/>
                <a:gd name="csX1" fmla="*/ 71137 w 1329373"/>
                <a:gd name="csY1" fmla="*/ 0 h 711370"/>
                <a:gd name="csX2" fmla="*/ 1258236 w 1329373"/>
                <a:gd name="csY2" fmla="*/ 0 h 711370"/>
                <a:gd name="csX3" fmla="*/ 1329373 w 1329373"/>
                <a:gd name="csY3" fmla="*/ 71137 h 711370"/>
                <a:gd name="csX4" fmla="*/ 1329373 w 1329373"/>
                <a:gd name="csY4" fmla="*/ 640233 h 711370"/>
                <a:gd name="csX5" fmla="*/ 1258236 w 1329373"/>
                <a:gd name="csY5" fmla="*/ 711370 h 711370"/>
                <a:gd name="csX6" fmla="*/ 71137 w 1329373"/>
                <a:gd name="csY6" fmla="*/ 711370 h 711370"/>
                <a:gd name="csX7" fmla="*/ 0 w 1329373"/>
                <a:gd name="csY7" fmla="*/ 640233 h 711370"/>
                <a:gd name="csX8" fmla="*/ 0 w 1329373"/>
                <a:gd name="csY8" fmla="*/ 71137 h 7113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29373" h="711370">
                  <a:moveTo>
                    <a:pt x="0" y="71137"/>
                  </a:moveTo>
                  <a:cubicBezTo>
                    <a:pt x="0" y="31849"/>
                    <a:pt x="31849" y="0"/>
                    <a:pt x="71137" y="0"/>
                  </a:cubicBezTo>
                  <a:lnTo>
                    <a:pt x="1258236" y="0"/>
                  </a:lnTo>
                  <a:cubicBezTo>
                    <a:pt x="1297524" y="0"/>
                    <a:pt x="1329373" y="31849"/>
                    <a:pt x="1329373" y="71137"/>
                  </a:cubicBezTo>
                  <a:lnTo>
                    <a:pt x="1329373" y="640233"/>
                  </a:lnTo>
                  <a:cubicBezTo>
                    <a:pt x="1329373" y="679521"/>
                    <a:pt x="1297524" y="711370"/>
                    <a:pt x="1258236" y="711370"/>
                  </a:cubicBezTo>
                  <a:lnTo>
                    <a:pt x="71137" y="711370"/>
                  </a:lnTo>
                  <a:cubicBezTo>
                    <a:pt x="31849" y="711370"/>
                    <a:pt x="0" y="679521"/>
                    <a:pt x="0" y="640233"/>
                  </a:cubicBezTo>
                  <a:lnTo>
                    <a:pt x="0" y="711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9415" tIns="89415" rIns="89415" bIns="89415" numCol="1" spcCol="1270" anchor="ctr" anchorCtr="0">
              <a:noAutofit/>
            </a:bodyPr>
            <a:lstStyle/>
            <a:p>
              <a:pPr marL="0" lvl="0" indent="0" algn="ctr" defTabSz="8001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Evidence</a:t>
              </a:r>
            </a:p>
          </p:txBody>
        </p:sp>
        <p:sp>
          <p:nvSpPr>
            <p:cNvPr id="10" name="Free-form: Shape 9">
              <a:extLst>
                <a:ext uri="{FF2B5EF4-FFF2-40B4-BE49-F238E27FC236}">
                  <a16:creationId xmlns:a16="http://schemas.microsoft.com/office/drawing/2014/main" id="{1CBC432A-0D80-F404-13F5-6FBC8BEDA405}"/>
                </a:ext>
              </a:extLst>
            </p:cNvPr>
            <p:cNvSpPr/>
            <p:nvPr/>
          </p:nvSpPr>
          <p:spPr>
            <a:xfrm>
              <a:off x="5935941" y="3424999"/>
              <a:ext cx="320117" cy="266764"/>
            </a:xfrm>
            <a:custGeom>
              <a:avLst/>
              <a:gdLst>
                <a:gd name="csX0" fmla="*/ 0 w 266763"/>
                <a:gd name="csY0" fmla="*/ 64023 h 320116"/>
                <a:gd name="csX1" fmla="*/ 133382 w 266763"/>
                <a:gd name="csY1" fmla="*/ 64023 h 320116"/>
                <a:gd name="csX2" fmla="*/ 133382 w 266763"/>
                <a:gd name="csY2" fmla="*/ 0 h 320116"/>
                <a:gd name="csX3" fmla="*/ 266763 w 266763"/>
                <a:gd name="csY3" fmla="*/ 160058 h 320116"/>
                <a:gd name="csX4" fmla="*/ 133382 w 266763"/>
                <a:gd name="csY4" fmla="*/ 320116 h 320116"/>
                <a:gd name="csX5" fmla="*/ 133382 w 266763"/>
                <a:gd name="csY5" fmla="*/ 256093 h 320116"/>
                <a:gd name="csX6" fmla="*/ 0 w 266763"/>
                <a:gd name="csY6" fmla="*/ 256093 h 320116"/>
                <a:gd name="csX7" fmla="*/ 0 w 266763"/>
                <a:gd name="csY7" fmla="*/ 64023 h 3201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6763" h="320116">
                  <a:moveTo>
                    <a:pt x="213410" y="1"/>
                  </a:moveTo>
                  <a:lnTo>
                    <a:pt x="213410" y="160059"/>
                  </a:lnTo>
                  <a:lnTo>
                    <a:pt x="266763" y="160059"/>
                  </a:lnTo>
                  <a:lnTo>
                    <a:pt x="133382" y="320115"/>
                  </a:lnTo>
                  <a:lnTo>
                    <a:pt x="0" y="160059"/>
                  </a:lnTo>
                  <a:lnTo>
                    <a:pt x="53353" y="160059"/>
                  </a:lnTo>
                  <a:lnTo>
                    <a:pt x="53353" y="1"/>
                  </a:lnTo>
                  <a:lnTo>
                    <a:pt x="213410" y="1"/>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64024" tIns="1" rIns="64023" bIns="80029" numCol="1" spcCol="1270" anchor="ctr" anchorCtr="0">
              <a:noAutofit/>
            </a:bodyPr>
            <a:lstStyle/>
            <a:p>
              <a:pPr marL="0" lvl="0" indent="0" algn="ctr" defTabSz="533400">
                <a:lnSpc>
                  <a:spcPct val="90000"/>
                </a:lnSpc>
                <a:spcBef>
                  <a:spcPct val="0"/>
                </a:spcBef>
                <a:spcAft>
                  <a:spcPct val="35000"/>
                </a:spcAft>
                <a:buNone/>
              </a:pPr>
              <a:endParaRPr lang="en-GB" sz="1200" kern="1200"/>
            </a:p>
          </p:txBody>
        </p:sp>
        <p:sp>
          <p:nvSpPr>
            <p:cNvPr id="11" name="Free-form: Shape 10">
              <a:extLst>
                <a:ext uri="{FF2B5EF4-FFF2-40B4-BE49-F238E27FC236}">
                  <a16:creationId xmlns:a16="http://schemas.microsoft.com/office/drawing/2014/main" id="{6DAF7D67-2381-3F3D-6143-C4ACEE5E5077}"/>
                </a:ext>
              </a:extLst>
            </p:cNvPr>
            <p:cNvSpPr/>
            <p:nvPr/>
          </p:nvSpPr>
          <p:spPr>
            <a:xfrm>
              <a:off x="5431313" y="3736224"/>
              <a:ext cx="1329373" cy="711370"/>
            </a:xfrm>
            <a:custGeom>
              <a:avLst/>
              <a:gdLst>
                <a:gd name="csX0" fmla="*/ 0 w 1329373"/>
                <a:gd name="csY0" fmla="*/ 71137 h 711370"/>
                <a:gd name="csX1" fmla="*/ 71137 w 1329373"/>
                <a:gd name="csY1" fmla="*/ 0 h 711370"/>
                <a:gd name="csX2" fmla="*/ 1258236 w 1329373"/>
                <a:gd name="csY2" fmla="*/ 0 h 711370"/>
                <a:gd name="csX3" fmla="*/ 1329373 w 1329373"/>
                <a:gd name="csY3" fmla="*/ 71137 h 711370"/>
                <a:gd name="csX4" fmla="*/ 1329373 w 1329373"/>
                <a:gd name="csY4" fmla="*/ 640233 h 711370"/>
                <a:gd name="csX5" fmla="*/ 1258236 w 1329373"/>
                <a:gd name="csY5" fmla="*/ 711370 h 711370"/>
                <a:gd name="csX6" fmla="*/ 71137 w 1329373"/>
                <a:gd name="csY6" fmla="*/ 711370 h 711370"/>
                <a:gd name="csX7" fmla="*/ 0 w 1329373"/>
                <a:gd name="csY7" fmla="*/ 640233 h 711370"/>
                <a:gd name="csX8" fmla="*/ 0 w 1329373"/>
                <a:gd name="csY8" fmla="*/ 71137 h 7113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29373" h="711370">
                  <a:moveTo>
                    <a:pt x="0" y="71137"/>
                  </a:moveTo>
                  <a:cubicBezTo>
                    <a:pt x="0" y="31849"/>
                    <a:pt x="31849" y="0"/>
                    <a:pt x="71137" y="0"/>
                  </a:cubicBezTo>
                  <a:lnTo>
                    <a:pt x="1258236" y="0"/>
                  </a:lnTo>
                  <a:cubicBezTo>
                    <a:pt x="1297524" y="0"/>
                    <a:pt x="1329373" y="31849"/>
                    <a:pt x="1329373" y="71137"/>
                  </a:cubicBezTo>
                  <a:lnTo>
                    <a:pt x="1329373" y="640233"/>
                  </a:lnTo>
                  <a:cubicBezTo>
                    <a:pt x="1329373" y="679521"/>
                    <a:pt x="1297524" y="711370"/>
                    <a:pt x="1258236" y="711370"/>
                  </a:cubicBezTo>
                  <a:lnTo>
                    <a:pt x="71137" y="711370"/>
                  </a:lnTo>
                  <a:cubicBezTo>
                    <a:pt x="31849" y="711370"/>
                    <a:pt x="0" y="679521"/>
                    <a:pt x="0" y="640233"/>
                  </a:cubicBezTo>
                  <a:lnTo>
                    <a:pt x="0" y="711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9415" tIns="89415" rIns="89415" bIns="89415" numCol="1" spcCol="1270" anchor="ctr" anchorCtr="0">
              <a:noAutofit/>
            </a:bodyPr>
            <a:lstStyle/>
            <a:p>
              <a:pPr marL="0" lvl="0" indent="0" algn="ctr" defTabSz="8001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Evaluation</a:t>
              </a:r>
            </a:p>
          </p:txBody>
        </p:sp>
        <p:sp>
          <p:nvSpPr>
            <p:cNvPr id="12" name="Free-form: Shape 11">
              <a:extLst>
                <a:ext uri="{FF2B5EF4-FFF2-40B4-BE49-F238E27FC236}">
                  <a16:creationId xmlns:a16="http://schemas.microsoft.com/office/drawing/2014/main" id="{C68670DD-57B6-9BE8-C217-8C7EFB2C235D}"/>
                </a:ext>
              </a:extLst>
            </p:cNvPr>
            <p:cNvSpPr/>
            <p:nvPr/>
          </p:nvSpPr>
          <p:spPr>
            <a:xfrm>
              <a:off x="5935941" y="4492055"/>
              <a:ext cx="320117" cy="266764"/>
            </a:xfrm>
            <a:custGeom>
              <a:avLst/>
              <a:gdLst>
                <a:gd name="csX0" fmla="*/ 0 w 266763"/>
                <a:gd name="csY0" fmla="*/ 64023 h 320116"/>
                <a:gd name="csX1" fmla="*/ 133382 w 266763"/>
                <a:gd name="csY1" fmla="*/ 64023 h 320116"/>
                <a:gd name="csX2" fmla="*/ 133382 w 266763"/>
                <a:gd name="csY2" fmla="*/ 0 h 320116"/>
                <a:gd name="csX3" fmla="*/ 266763 w 266763"/>
                <a:gd name="csY3" fmla="*/ 160058 h 320116"/>
                <a:gd name="csX4" fmla="*/ 133382 w 266763"/>
                <a:gd name="csY4" fmla="*/ 320116 h 320116"/>
                <a:gd name="csX5" fmla="*/ 133382 w 266763"/>
                <a:gd name="csY5" fmla="*/ 256093 h 320116"/>
                <a:gd name="csX6" fmla="*/ 0 w 266763"/>
                <a:gd name="csY6" fmla="*/ 256093 h 320116"/>
                <a:gd name="csX7" fmla="*/ 0 w 266763"/>
                <a:gd name="csY7" fmla="*/ 64023 h 3201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6763" h="320116">
                  <a:moveTo>
                    <a:pt x="213410" y="1"/>
                  </a:moveTo>
                  <a:lnTo>
                    <a:pt x="213410" y="160059"/>
                  </a:lnTo>
                  <a:lnTo>
                    <a:pt x="266763" y="160059"/>
                  </a:lnTo>
                  <a:lnTo>
                    <a:pt x="133382" y="320115"/>
                  </a:lnTo>
                  <a:lnTo>
                    <a:pt x="0" y="160059"/>
                  </a:lnTo>
                  <a:lnTo>
                    <a:pt x="53353" y="160059"/>
                  </a:lnTo>
                  <a:lnTo>
                    <a:pt x="53353" y="1"/>
                  </a:lnTo>
                  <a:lnTo>
                    <a:pt x="213410" y="1"/>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64024" tIns="1" rIns="64023" bIns="80029" numCol="1" spcCol="1270" anchor="ctr" anchorCtr="0">
              <a:noAutofit/>
            </a:bodyPr>
            <a:lstStyle/>
            <a:p>
              <a:pPr marL="0" lvl="0" indent="0" algn="ctr" defTabSz="533400">
                <a:lnSpc>
                  <a:spcPct val="90000"/>
                </a:lnSpc>
                <a:spcBef>
                  <a:spcPct val="0"/>
                </a:spcBef>
                <a:spcAft>
                  <a:spcPct val="35000"/>
                </a:spcAft>
                <a:buNone/>
              </a:pPr>
              <a:endParaRPr lang="en-GB" sz="1200" kern="1200"/>
            </a:p>
          </p:txBody>
        </p:sp>
        <p:sp>
          <p:nvSpPr>
            <p:cNvPr id="13" name="Free-form: Shape 12">
              <a:extLst>
                <a:ext uri="{FF2B5EF4-FFF2-40B4-BE49-F238E27FC236}">
                  <a16:creationId xmlns:a16="http://schemas.microsoft.com/office/drawing/2014/main" id="{1ED64289-47AD-3D03-C623-516AEFB965C8}"/>
                </a:ext>
              </a:extLst>
            </p:cNvPr>
            <p:cNvSpPr/>
            <p:nvPr/>
          </p:nvSpPr>
          <p:spPr>
            <a:xfrm>
              <a:off x="5431313" y="4803280"/>
              <a:ext cx="1329373" cy="711370"/>
            </a:xfrm>
            <a:custGeom>
              <a:avLst/>
              <a:gdLst>
                <a:gd name="csX0" fmla="*/ 0 w 1329373"/>
                <a:gd name="csY0" fmla="*/ 71137 h 711370"/>
                <a:gd name="csX1" fmla="*/ 71137 w 1329373"/>
                <a:gd name="csY1" fmla="*/ 0 h 711370"/>
                <a:gd name="csX2" fmla="*/ 1258236 w 1329373"/>
                <a:gd name="csY2" fmla="*/ 0 h 711370"/>
                <a:gd name="csX3" fmla="*/ 1329373 w 1329373"/>
                <a:gd name="csY3" fmla="*/ 71137 h 711370"/>
                <a:gd name="csX4" fmla="*/ 1329373 w 1329373"/>
                <a:gd name="csY4" fmla="*/ 640233 h 711370"/>
                <a:gd name="csX5" fmla="*/ 1258236 w 1329373"/>
                <a:gd name="csY5" fmla="*/ 711370 h 711370"/>
                <a:gd name="csX6" fmla="*/ 71137 w 1329373"/>
                <a:gd name="csY6" fmla="*/ 711370 h 711370"/>
                <a:gd name="csX7" fmla="*/ 0 w 1329373"/>
                <a:gd name="csY7" fmla="*/ 640233 h 711370"/>
                <a:gd name="csX8" fmla="*/ 0 w 1329373"/>
                <a:gd name="csY8" fmla="*/ 71137 h 7113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29373" h="711370">
                  <a:moveTo>
                    <a:pt x="0" y="71137"/>
                  </a:moveTo>
                  <a:cubicBezTo>
                    <a:pt x="0" y="31849"/>
                    <a:pt x="31849" y="0"/>
                    <a:pt x="71137" y="0"/>
                  </a:cubicBezTo>
                  <a:lnTo>
                    <a:pt x="1258236" y="0"/>
                  </a:lnTo>
                  <a:cubicBezTo>
                    <a:pt x="1297524" y="0"/>
                    <a:pt x="1329373" y="31849"/>
                    <a:pt x="1329373" y="71137"/>
                  </a:cubicBezTo>
                  <a:lnTo>
                    <a:pt x="1329373" y="640233"/>
                  </a:lnTo>
                  <a:cubicBezTo>
                    <a:pt x="1329373" y="679521"/>
                    <a:pt x="1297524" y="711370"/>
                    <a:pt x="1258236" y="711370"/>
                  </a:cubicBezTo>
                  <a:lnTo>
                    <a:pt x="71137" y="711370"/>
                  </a:lnTo>
                  <a:cubicBezTo>
                    <a:pt x="31849" y="711370"/>
                    <a:pt x="0" y="679521"/>
                    <a:pt x="0" y="640233"/>
                  </a:cubicBezTo>
                  <a:lnTo>
                    <a:pt x="0" y="711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9415" tIns="89415" rIns="89415" bIns="89415" numCol="1" spcCol="1270" anchor="ctr" anchorCtr="0">
              <a:noAutofit/>
            </a:bodyPr>
            <a:lstStyle/>
            <a:p>
              <a:pPr marL="0" lvl="0" indent="0" algn="ctr" defTabSz="8001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Conclusion</a:t>
              </a:r>
            </a:p>
          </p:txBody>
        </p:sp>
      </p:grpSp>
      <p:sp>
        <p:nvSpPr>
          <p:cNvPr id="4" name="Title 1">
            <a:extLst>
              <a:ext uri="{FF2B5EF4-FFF2-40B4-BE49-F238E27FC236}">
                <a16:creationId xmlns:a16="http://schemas.microsoft.com/office/drawing/2014/main" id="{9DE9167B-4A85-9BBD-BFAB-37DE7F9BE3D3}"/>
              </a:ext>
            </a:extLst>
          </p:cNvPr>
          <p:cNvSpPr>
            <a:spLocks noGrp="1"/>
          </p:cNvSpPr>
          <p:nvPr>
            <p:ph type="title"/>
          </p:nvPr>
        </p:nvSpPr>
        <p:spPr>
          <a:xfrm>
            <a:off x="609600" y="274638"/>
            <a:ext cx="10972800" cy="1143000"/>
          </a:xfrm>
        </p:spPr>
        <p:txBody>
          <a:bodyPr/>
          <a:lstStyle/>
          <a:p>
            <a:r>
              <a:rPr lang="en-GB" dirty="0"/>
              <a:t>Building an Academic Argument</a:t>
            </a:r>
          </a:p>
        </p:txBody>
      </p:sp>
      <p:sp>
        <p:nvSpPr>
          <p:cNvPr id="14" name="TextBox 13">
            <a:extLst>
              <a:ext uri="{FF2B5EF4-FFF2-40B4-BE49-F238E27FC236}">
                <a16:creationId xmlns:a16="http://schemas.microsoft.com/office/drawing/2014/main" id="{E3F0EFCC-7716-6C8A-86EE-CCC36BF1D9B1}"/>
              </a:ext>
            </a:extLst>
          </p:cNvPr>
          <p:cNvSpPr txBox="1"/>
          <p:nvPr/>
        </p:nvSpPr>
        <p:spPr>
          <a:xfrm>
            <a:off x="5303912" y="1309271"/>
            <a:ext cx="6621439" cy="4154984"/>
          </a:xfrm>
          <a:prstGeom prst="rect">
            <a:avLst/>
          </a:prstGeom>
          <a:noFill/>
        </p:spPr>
        <p:txBody>
          <a:bodyPr wrap="square" rtlCol="0">
            <a:spAutoFit/>
          </a:bodyPr>
          <a:lstStyle/>
          <a:p>
            <a:r>
              <a:rPr lang="en-GB" sz="2200" dirty="0"/>
              <a:t>To build a solid and supported academic argument.</a:t>
            </a:r>
          </a:p>
          <a:p>
            <a:endParaRPr lang="en-GB" sz="2200" dirty="0"/>
          </a:p>
          <a:p>
            <a:r>
              <a:rPr lang="en-GB" sz="2200" dirty="0"/>
              <a:t> You need to include four parts to your paragraph. </a:t>
            </a:r>
          </a:p>
          <a:p>
            <a:r>
              <a:rPr lang="en-GB" sz="2200" b="1" dirty="0"/>
              <a:t>Claim</a:t>
            </a:r>
          </a:p>
          <a:p>
            <a:r>
              <a:rPr lang="en-GB" sz="2200" dirty="0"/>
              <a:t>What is your main point?</a:t>
            </a:r>
          </a:p>
          <a:p>
            <a:r>
              <a:rPr lang="en-GB" sz="2200" b="1" dirty="0"/>
              <a:t>Evidence</a:t>
            </a:r>
          </a:p>
          <a:p>
            <a:r>
              <a:rPr lang="en-GB" sz="2200" dirty="0"/>
              <a:t>What research supports your point?</a:t>
            </a:r>
          </a:p>
          <a:p>
            <a:r>
              <a:rPr lang="en-GB" sz="2200" b="1" dirty="0"/>
              <a:t>Evaluation</a:t>
            </a:r>
          </a:p>
          <a:p>
            <a:r>
              <a:rPr lang="en-GB" sz="2200" dirty="0"/>
              <a:t>How strong is the evidence? What are its strengths and limitations?</a:t>
            </a:r>
          </a:p>
          <a:p>
            <a:r>
              <a:rPr lang="en-GB" sz="2200" b="1" dirty="0"/>
              <a:t>Conclusion</a:t>
            </a:r>
          </a:p>
          <a:p>
            <a:r>
              <a:rPr lang="en-GB" sz="2200" dirty="0"/>
              <a:t>What can reasonably be concluded?</a:t>
            </a:r>
          </a:p>
        </p:txBody>
      </p:sp>
    </p:spTree>
    <p:extLst>
      <p:ext uri="{BB962C8B-B14F-4D97-AF65-F5344CB8AC3E}">
        <p14:creationId xmlns:p14="http://schemas.microsoft.com/office/powerpoint/2010/main" val="30469483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B5679-BFCF-5E34-E34D-E3C0EA65DEBF}"/>
              </a:ext>
            </a:extLst>
          </p:cNvPr>
          <p:cNvSpPr>
            <a:spLocks noGrp="1"/>
          </p:cNvSpPr>
          <p:nvPr>
            <p:ph type="title"/>
          </p:nvPr>
        </p:nvSpPr>
        <p:spPr/>
        <p:txBody>
          <a:bodyPr/>
          <a:lstStyle/>
          <a:p>
            <a:r>
              <a:rPr lang="en-GB" dirty="0"/>
              <a:t>Step 1 - Claim</a:t>
            </a:r>
          </a:p>
        </p:txBody>
      </p:sp>
      <p:sp>
        <p:nvSpPr>
          <p:cNvPr id="3" name="Content Placeholder 2">
            <a:extLst>
              <a:ext uri="{FF2B5EF4-FFF2-40B4-BE49-F238E27FC236}">
                <a16:creationId xmlns:a16="http://schemas.microsoft.com/office/drawing/2014/main" id="{465754FD-20A7-3505-A2B4-2AE45B74EAAF}"/>
              </a:ext>
            </a:extLst>
          </p:cNvPr>
          <p:cNvSpPr>
            <a:spLocks noGrp="1"/>
          </p:cNvSpPr>
          <p:nvPr>
            <p:ph idx="1"/>
          </p:nvPr>
        </p:nvSpPr>
        <p:spPr>
          <a:xfrm>
            <a:off x="254496" y="1474118"/>
            <a:ext cx="4752528" cy="3917032"/>
          </a:xfrm>
        </p:spPr>
        <p:txBody>
          <a:bodyPr/>
          <a:lstStyle/>
          <a:p>
            <a:pPr marL="0" indent="0">
              <a:buNone/>
            </a:pPr>
            <a:r>
              <a:rPr lang="en-GB" sz="2000" b="1" dirty="0">
                <a:latin typeface="Arial" panose="020B0604020202020204" pitchFamily="34" charset="0"/>
                <a:cs typeface="Arial" panose="020B0604020202020204" pitchFamily="34" charset="0"/>
              </a:rPr>
              <a:t>What is a Claim?</a:t>
            </a:r>
          </a:p>
          <a:p>
            <a:pPr marL="0" indent="0">
              <a:buNone/>
            </a:pPr>
            <a:r>
              <a:rPr lang="en-GB" sz="2000" dirty="0">
                <a:latin typeface="Arial" panose="020B0604020202020204" pitchFamily="34" charset="0"/>
                <a:cs typeface="Arial" panose="020B0604020202020204" pitchFamily="34" charset="0"/>
              </a:rPr>
              <a:t>A claim is the point you are trying to make.</a:t>
            </a:r>
          </a:p>
          <a:p>
            <a:pPr marL="0" indent="0">
              <a:buNone/>
            </a:pPr>
            <a:r>
              <a:rPr lang="en-GB" sz="2000" dirty="0">
                <a:latin typeface="Arial" panose="020B0604020202020204" pitchFamily="34" charset="0"/>
                <a:cs typeface="Arial" panose="020B0604020202020204" pitchFamily="34" charset="0"/>
              </a:rPr>
              <a:t>Think of it as: What am I arguing?</a:t>
            </a:r>
          </a:p>
          <a:p>
            <a:pPr marL="0" indent="0">
              <a:buNone/>
            </a:pPr>
            <a:r>
              <a:rPr lang="en-GB" sz="2000" dirty="0">
                <a:latin typeface="Arial" panose="020B0604020202020204" pitchFamily="34" charset="0"/>
                <a:cs typeface="Arial" panose="020B0604020202020204" pitchFamily="34" charset="0"/>
              </a:rPr>
              <a:t>A claim should be:</a:t>
            </a:r>
          </a:p>
          <a:p>
            <a:r>
              <a:rPr lang="en-GB" sz="2000" dirty="0">
                <a:latin typeface="Arial" panose="020B0604020202020204" pitchFamily="34" charset="0"/>
                <a:cs typeface="Arial" panose="020B0604020202020204" pitchFamily="34" charset="0"/>
              </a:rPr>
              <a:t> Clear</a:t>
            </a:r>
          </a:p>
          <a:p>
            <a:r>
              <a:rPr lang="en-GB" sz="2000" dirty="0">
                <a:latin typeface="Arial" panose="020B0604020202020204" pitchFamily="34" charset="0"/>
                <a:cs typeface="Arial" panose="020B0604020202020204" pitchFamily="34" charset="0"/>
              </a:rPr>
              <a:t>Relevant</a:t>
            </a:r>
          </a:p>
          <a:p>
            <a:r>
              <a:rPr lang="en-GB" sz="2000" dirty="0">
                <a:latin typeface="Arial" panose="020B0604020202020204" pitchFamily="34" charset="0"/>
                <a:cs typeface="Arial" panose="020B0604020202020204" pitchFamily="34" charset="0"/>
              </a:rPr>
              <a:t>Debatable</a:t>
            </a:r>
          </a:p>
          <a:p>
            <a:r>
              <a:rPr lang="en-GB" sz="2000" dirty="0">
                <a:latin typeface="Arial" panose="020B0604020202020204" pitchFamily="34" charset="0"/>
                <a:cs typeface="Arial" panose="020B0604020202020204" pitchFamily="34" charset="0"/>
              </a:rPr>
              <a:t>Supported by evidence</a:t>
            </a:r>
          </a:p>
        </p:txBody>
      </p:sp>
      <p:sp>
        <p:nvSpPr>
          <p:cNvPr id="5" name="TextBox 4">
            <a:extLst>
              <a:ext uri="{FF2B5EF4-FFF2-40B4-BE49-F238E27FC236}">
                <a16:creationId xmlns:a16="http://schemas.microsoft.com/office/drawing/2014/main" id="{EA56FF71-C70B-8C75-E858-98CC7BBEA8DB}"/>
              </a:ext>
            </a:extLst>
          </p:cNvPr>
          <p:cNvSpPr txBox="1"/>
          <p:nvPr/>
        </p:nvSpPr>
        <p:spPr>
          <a:xfrm>
            <a:off x="5039394" y="1474118"/>
            <a:ext cx="7152606" cy="4093428"/>
          </a:xfrm>
          <a:prstGeom prst="rect">
            <a:avLst/>
          </a:prstGeom>
          <a:noFill/>
        </p:spPr>
        <p:txBody>
          <a:bodyPr wrap="square">
            <a:spAutoFit/>
          </a:bodyPr>
          <a:lstStyle/>
          <a:p>
            <a:r>
              <a:rPr lang="en-GB" sz="2000" b="1" dirty="0">
                <a:latin typeface="Arial" panose="020B0604020202020204" pitchFamily="34" charset="0"/>
                <a:cs typeface="Arial" panose="020B0604020202020204" pitchFamily="34" charset="0"/>
              </a:rPr>
              <a:t>Weak Claim -   </a:t>
            </a:r>
            <a:r>
              <a:rPr lang="en-GB" sz="2000" dirty="0">
                <a:latin typeface="Arial" panose="020B0604020202020204" pitchFamily="34" charset="0"/>
                <a:cs typeface="Arial" panose="020B0604020202020204" pitchFamily="34" charset="0"/>
              </a:rPr>
              <a:t>Leadership is important.</a:t>
            </a:r>
          </a:p>
          <a:p>
            <a:r>
              <a:rPr lang="en-GB" sz="2000" dirty="0">
                <a:latin typeface="Arial" panose="020B0604020202020204" pitchFamily="34" charset="0"/>
                <a:cs typeface="Arial" panose="020B0604020202020204" pitchFamily="34" charset="0"/>
              </a:rPr>
              <a:t>Problem: This is too obvious</a:t>
            </a:r>
            <a:r>
              <a:rPr lang="en-GB" sz="2000" dirty="0"/>
              <a:t> and t</a:t>
            </a:r>
            <a:r>
              <a:rPr lang="en-GB" sz="2000" dirty="0">
                <a:latin typeface="Arial" panose="020B0604020202020204" pitchFamily="34" charset="0"/>
                <a:cs typeface="Arial" panose="020B0604020202020204" pitchFamily="34" charset="0"/>
              </a:rPr>
              <a:t>here is nothing to discuss.</a:t>
            </a:r>
          </a:p>
          <a:p>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Better Claim - </a:t>
            </a:r>
            <a:r>
              <a:rPr lang="en-GB" sz="2000" dirty="0">
                <a:latin typeface="Arial" panose="020B0604020202020204" pitchFamily="34" charset="0"/>
                <a:cs typeface="Arial" panose="020B0604020202020204" pitchFamily="34" charset="0"/>
              </a:rPr>
              <a:t>Democratic leadership can improve employee engagement.</a:t>
            </a:r>
          </a:p>
          <a:p>
            <a:r>
              <a:rPr lang="en-GB" sz="2000" dirty="0"/>
              <a:t>Strength - A</a:t>
            </a:r>
            <a:r>
              <a:rPr lang="en-GB" sz="2000" dirty="0">
                <a:latin typeface="Arial" panose="020B0604020202020204" pitchFamily="34" charset="0"/>
                <a:cs typeface="Arial" panose="020B0604020202020204" pitchFamily="34" charset="0"/>
              </a:rPr>
              <a:t> point that can be explored and supported.</a:t>
            </a:r>
          </a:p>
          <a:p>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Stronger Claim - </a:t>
            </a:r>
            <a:r>
              <a:rPr lang="en-GB" sz="2000" dirty="0">
                <a:latin typeface="Arial" panose="020B0604020202020204" pitchFamily="34" charset="0"/>
                <a:cs typeface="Arial" panose="020B0604020202020204" pitchFamily="34" charset="0"/>
              </a:rPr>
              <a:t>Democratic leadership appears to improve employee engagement because employees are more involved in organisational decision-making.</a:t>
            </a:r>
          </a:p>
          <a:p>
            <a:r>
              <a:rPr lang="en-GB" sz="2000" dirty="0">
                <a:latin typeface="Arial" panose="020B0604020202020204" pitchFamily="34" charset="0"/>
                <a:cs typeface="Arial" panose="020B0604020202020204" pitchFamily="34" charset="0"/>
              </a:rPr>
              <a:t>Strength - This provides</a:t>
            </a:r>
            <a:r>
              <a:rPr lang="en-GB" sz="2000" dirty="0"/>
              <a:t> a</a:t>
            </a:r>
            <a:r>
              <a:rPr lang="en-GB" sz="2000" dirty="0">
                <a:latin typeface="Arial" panose="020B0604020202020204" pitchFamily="34" charset="0"/>
                <a:cs typeface="Arial" panose="020B0604020202020204" pitchFamily="34" charset="0"/>
              </a:rPr>
              <a:t> position and </a:t>
            </a:r>
            <a:r>
              <a:rPr lang="en-GB" sz="2000" dirty="0"/>
              <a:t>a</a:t>
            </a:r>
            <a:r>
              <a:rPr lang="en-GB" sz="2000" dirty="0">
                <a:latin typeface="Arial" panose="020B0604020202020204" pitchFamily="34" charset="0"/>
                <a:cs typeface="Arial" panose="020B0604020202020204" pitchFamily="34" charset="0"/>
              </a:rPr>
              <a:t> reason </a:t>
            </a:r>
          </a:p>
        </p:txBody>
      </p:sp>
    </p:spTree>
    <p:extLst>
      <p:ext uri="{BB962C8B-B14F-4D97-AF65-F5344CB8AC3E}">
        <p14:creationId xmlns:p14="http://schemas.microsoft.com/office/powerpoint/2010/main" val="40697500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4BF1E-772A-037E-8FA5-005B011B1D43}"/>
              </a:ext>
            </a:extLst>
          </p:cNvPr>
          <p:cNvSpPr>
            <a:spLocks noGrp="1"/>
          </p:cNvSpPr>
          <p:nvPr>
            <p:ph type="title"/>
          </p:nvPr>
        </p:nvSpPr>
        <p:spPr/>
        <p:txBody>
          <a:bodyPr/>
          <a:lstStyle/>
          <a:p>
            <a:r>
              <a:rPr lang="en-GB" dirty="0"/>
              <a:t>Step 2 - Evidence</a:t>
            </a:r>
          </a:p>
        </p:txBody>
      </p:sp>
      <p:sp>
        <p:nvSpPr>
          <p:cNvPr id="3" name="Content Placeholder 2">
            <a:extLst>
              <a:ext uri="{FF2B5EF4-FFF2-40B4-BE49-F238E27FC236}">
                <a16:creationId xmlns:a16="http://schemas.microsoft.com/office/drawing/2014/main" id="{D0D2B0BA-7205-1118-56E6-320E89A93D7C}"/>
              </a:ext>
            </a:extLst>
          </p:cNvPr>
          <p:cNvSpPr>
            <a:spLocks noGrp="1"/>
          </p:cNvSpPr>
          <p:nvPr>
            <p:ph idx="1"/>
          </p:nvPr>
        </p:nvSpPr>
        <p:spPr>
          <a:xfrm>
            <a:off x="407368" y="1470484"/>
            <a:ext cx="5688632" cy="2750604"/>
          </a:xfrm>
        </p:spPr>
        <p:txBody>
          <a:bodyPr/>
          <a:lstStyle/>
          <a:p>
            <a:pPr marL="0" indent="0">
              <a:buNone/>
            </a:pPr>
            <a:r>
              <a:rPr lang="en-GB" sz="2000" b="1" dirty="0">
                <a:latin typeface="Arial" panose="020B0604020202020204" pitchFamily="34" charset="0"/>
                <a:cs typeface="Arial" panose="020B0604020202020204" pitchFamily="34" charset="0"/>
              </a:rPr>
              <a:t>What is Evidence?</a:t>
            </a:r>
          </a:p>
          <a:p>
            <a:r>
              <a:rPr lang="en-GB" sz="2000" dirty="0">
                <a:latin typeface="Arial" panose="020B0604020202020204" pitchFamily="34" charset="0"/>
                <a:cs typeface="Arial" panose="020B0604020202020204" pitchFamily="34" charset="0"/>
              </a:rPr>
              <a:t>Evidence is the research used to support your claim.</a:t>
            </a:r>
          </a:p>
          <a:p>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Academic arguments should not rely on:</a:t>
            </a:r>
          </a:p>
          <a:p>
            <a:r>
              <a:rPr lang="en-GB" sz="2000" dirty="0">
                <a:latin typeface="Arial" panose="020B0604020202020204" pitchFamily="34" charset="0"/>
                <a:cs typeface="Arial" panose="020B0604020202020204" pitchFamily="34" charset="0"/>
              </a:rPr>
              <a:t> Personal opinion</a:t>
            </a:r>
          </a:p>
          <a:p>
            <a:r>
              <a:rPr lang="en-GB" sz="2000" dirty="0">
                <a:latin typeface="Arial" panose="020B0604020202020204" pitchFamily="34" charset="0"/>
                <a:cs typeface="Arial" panose="020B0604020202020204" pitchFamily="34" charset="0"/>
              </a:rPr>
              <a:t>Assumptions</a:t>
            </a:r>
          </a:p>
          <a:p>
            <a:r>
              <a:rPr lang="en-GB" sz="2000" dirty="0">
                <a:latin typeface="Arial" panose="020B0604020202020204" pitchFamily="34" charset="0"/>
                <a:cs typeface="Arial" panose="020B0604020202020204" pitchFamily="34" charset="0"/>
              </a:rPr>
              <a:t>"Common sense"</a:t>
            </a:r>
          </a:p>
        </p:txBody>
      </p:sp>
      <p:sp>
        <p:nvSpPr>
          <p:cNvPr id="5" name="TextBox 4">
            <a:extLst>
              <a:ext uri="{FF2B5EF4-FFF2-40B4-BE49-F238E27FC236}">
                <a16:creationId xmlns:a16="http://schemas.microsoft.com/office/drawing/2014/main" id="{F8A9B459-C225-CF11-CC83-1D2FAFDA5D15}"/>
              </a:ext>
            </a:extLst>
          </p:cNvPr>
          <p:cNvSpPr txBox="1"/>
          <p:nvPr/>
        </p:nvSpPr>
        <p:spPr>
          <a:xfrm>
            <a:off x="3647728" y="3429000"/>
            <a:ext cx="2664296" cy="2246769"/>
          </a:xfrm>
          <a:prstGeom prst="round1Rect">
            <a:avLst/>
          </a:prstGeom>
          <a:noFill/>
          <a:ln w="38100">
            <a:solidFill>
              <a:srgbClr val="00B050"/>
            </a:solidFill>
          </a:ln>
        </p:spPr>
        <p:txBody>
          <a:bodyPr wrap="square">
            <a:spAutoFit/>
          </a:bodyPr>
          <a:lstStyle/>
          <a:p>
            <a:pPr marL="0" indent="0">
              <a:buNone/>
            </a:pPr>
            <a:r>
              <a:rPr lang="en-GB" sz="2000" b="1" dirty="0">
                <a:latin typeface="Arial" panose="020B0604020202020204" pitchFamily="34" charset="0"/>
                <a:cs typeface="Arial" panose="020B0604020202020204" pitchFamily="34" charset="0"/>
              </a:rPr>
              <a:t>Instead use:</a:t>
            </a:r>
          </a:p>
          <a:p>
            <a:r>
              <a:rPr lang="en-GB" sz="2000" dirty="0">
                <a:latin typeface="Arial" panose="020B0604020202020204" pitchFamily="34" charset="0"/>
                <a:cs typeface="Arial" panose="020B0604020202020204" pitchFamily="34" charset="0"/>
              </a:rPr>
              <a:t>Journal articles</a:t>
            </a:r>
          </a:p>
          <a:p>
            <a:r>
              <a:rPr lang="en-GB" sz="2000" dirty="0">
                <a:latin typeface="Arial" panose="020B0604020202020204" pitchFamily="34" charset="0"/>
                <a:cs typeface="Arial" panose="020B0604020202020204" pitchFamily="34" charset="0"/>
              </a:rPr>
              <a:t>Books</a:t>
            </a:r>
          </a:p>
          <a:p>
            <a:r>
              <a:rPr lang="en-GB" sz="2000" dirty="0">
                <a:latin typeface="Arial" panose="020B0604020202020204" pitchFamily="34" charset="0"/>
                <a:cs typeface="Arial" panose="020B0604020202020204" pitchFamily="34" charset="0"/>
              </a:rPr>
              <a:t>Research studies</a:t>
            </a:r>
          </a:p>
          <a:p>
            <a:r>
              <a:rPr lang="en-GB" sz="2000" dirty="0">
                <a:latin typeface="Arial" panose="020B0604020202020204" pitchFamily="34" charset="0"/>
                <a:cs typeface="Arial" panose="020B0604020202020204" pitchFamily="34" charset="0"/>
              </a:rPr>
              <a:t>Statistics</a:t>
            </a:r>
          </a:p>
          <a:p>
            <a:r>
              <a:rPr lang="en-GB" sz="2000" dirty="0">
                <a:latin typeface="Arial" panose="020B0604020202020204" pitchFamily="34" charset="0"/>
                <a:cs typeface="Arial" panose="020B0604020202020204" pitchFamily="34" charset="0"/>
              </a:rPr>
              <a:t>Case studies</a:t>
            </a:r>
          </a:p>
          <a:p>
            <a:r>
              <a:rPr lang="en-GB" sz="2000" dirty="0"/>
              <a:t>Reports </a:t>
            </a:r>
            <a:endParaRPr lang="en-GB" sz="2000"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8AE5FCDC-4739-3A4A-1546-D13B9D724E1A}"/>
              </a:ext>
            </a:extLst>
          </p:cNvPr>
          <p:cNvSpPr/>
          <p:nvPr/>
        </p:nvSpPr>
        <p:spPr>
          <a:xfrm>
            <a:off x="6888088" y="1308696"/>
            <a:ext cx="5184576" cy="446449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2000" b="1" dirty="0"/>
          </a:p>
          <a:p>
            <a:r>
              <a:rPr lang="en-GB" sz="2000" b="1" dirty="0"/>
              <a:t>Weak Example</a:t>
            </a:r>
          </a:p>
          <a:p>
            <a:r>
              <a:rPr lang="en-GB" sz="2000" dirty="0"/>
              <a:t>Democratic leadership improves engagement because people like being involved.</a:t>
            </a:r>
          </a:p>
          <a:p>
            <a:endParaRPr lang="en-GB" sz="2000" dirty="0"/>
          </a:p>
          <a:p>
            <a:endParaRPr lang="en-GB" sz="2000" dirty="0"/>
          </a:p>
          <a:p>
            <a:r>
              <a:rPr lang="en-GB" sz="2000" b="1" dirty="0"/>
              <a:t>Stronger Example</a:t>
            </a:r>
          </a:p>
          <a:p>
            <a:r>
              <a:rPr lang="en-GB" sz="2000" dirty="0"/>
              <a:t>Wang et al. (2022) found that democratic leadership increased employee engagement and organisational commitment among workers because employees felt ownership over decisions.</a:t>
            </a:r>
          </a:p>
          <a:p>
            <a:endParaRPr lang="en-GB" dirty="0"/>
          </a:p>
        </p:txBody>
      </p:sp>
    </p:spTree>
    <p:extLst>
      <p:ext uri="{BB962C8B-B14F-4D97-AF65-F5344CB8AC3E}">
        <p14:creationId xmlns:p14="http://schemas.microsoft.com/office/powerpoint/2010/main" val="5745065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AB645-5C9C-FCC4-211D-D316C7D918FB}"/>
              </a:ext>
            </a:extLst>
          </p:cNvPr>
          <p:cNvSpPr>
            <a:spLocks noGrp="1"/>
          </p:cNvSpPr>
          <p:nvPr>
            <p:ph type="title"/>
          </p:nvPr>
        </p:nvSpPr>
        <p:spPr/>
        <p:txBody>
          <a:bodyPr/>
          <a:lstStyle/>
          <a:p>
            <a:r>
              <a:rPr lang="en-GB" dirty="0"/>
              <a:t>Step 3: Evaluation</a:t>
            </a:r>
          </a:p>
        </p:txBody>
      </p:sp>
      <p:sp>
        <p:nvSpPr>
          <p:cNvPr id="3" name="Content Placeholder 2">
            <a:extLst>
              <a:ext uri="{FF2B5EF4-FFF2-40B4-BE49-F238E27FC236}">
                <a16:creationId xmlns:a16="http://schemas.microsoft.com/office/drawing/2014/main" id="{2AE31071-F489-5072-5435-889784F3D9C7}"/>
              </a:ext>
            </a:extLst>
          </p:cNvPr>
          <p:cNvSpPr>
            <a:spLocks noGrp="1"/>
          </p:cNvSpPr>
          <p:nvPr>
            <p:ph idx="1"/>
          </p:nvPr>
        </p:nvSpPr>
        <p:spPr>
          <a:xfrm>
            <a:off x="609600" y="1600201"/>
            <a:ext cx="6494512" cy="3917032"/>
          </a:xfrm>
        </p:spPr>
        <p:txBody>
          <a:bodyPr/>
          <a:lstStyle/>
          <a:p>
            <a:pPr marL="0" indent="0">
              <a:buNone/>
            </a:pPr>
            <a:r>
              <a:rPr lang="en-GB" sz="2400" b="1" dirty="0">
                <a:latin typeface="Arial" panose="020B0604020202020204" pitchFamily="34" charset="0"/>
                <a:cs typeface="Arial" panose="020B0604020202020204" pitchFamily="34" charset="0"/>
              </a:rPr>
              <a:t>What is Evaluation?</a:t>
            </a:r>
          </a:p>
          <a:p>
            <a:r>
              <a:rPr lang="en-GB" sz="2400" dirty="0">
                <a:latin typeface="Arial" panose="020B0604020202020204" pitchFamily="34" charset="0"/>
                <a:cs typeface="Arial" panose="020B0604020202020204" pitchFamily="34" charset="0"/>
              </a:rPr>
              <a:t>Evaluation is the stage students often miss.</a:t>
            </a:r>
          </a:p>
          <a:p>
            <a:r>
              <a:rPr lang="en-GB" sz="2400" dirty="0">
                <a:latin typeface="Arial" panose="020B0604020202020204" pitchFamily="34" charset="0"/>
                <a:cs typeface="Arial" panose="020B0604020202020204" pitchFamily="34" charset="0"/>
              </a:rPr>
              <a:t>This is where critical thinking happens.</a:t>
            </a:r>
          </a:p>
          <a:p>
            <a:pPr marL="0" indent="0">
              <a:buNone/>
            </a:pPr>
            <a:r>
              <a:rPr lang="en-GB" sz="2400" dirty="0">
                <a:latin typeface="Arial" panose="020B0604020202020204" pitchFamily="34" charset="0"/>
                <a:cs typeface="Arial" panose="020B0604020202020204" pitchFamily="34" charset="0"/>
              </a:rPr>
              <a:t>Evaluation asks:</a:t>
            </a:r>
          </a:p>
          <a:p>
            <a:r>
              <a:rPr lang="en-GB" sz="2400" dirty="0">
                <a:latin typeface="Arial" panose="020B0604020202020204" pitchFamily="34" charset="0"/>
                <a:cs typeface="Arial" panose="020B0604020202020204" pitchFamily="34" charset="0"/>
              </a:rPr>
              <a:t>How useful is this evidence?</a:t>
            </a:r>
          </a:p>
          <a:p>
            <a:r>
              <a:rPr lang="en-GB" sz="2400" dirty="0">
                <a:latin typeface="Arial" panose="020B0604020202020204" pitchFamily="34" charset="0"/>
                <a:cs typeface="Arial" panose="020B0604020202020204" pitchFamily="34" charset="0"/>
              </a:rPr>
              <a:t>How strong is this evidence?</a:t>
            </a:r>
          </a:p>
          <a:p>
            <a:r>
              <a:rPr lang="en-GB" sz="2400" dirty="0">
                <a:latin typeface="Arial" panose="020B0604020202020204" pitchFamily="34" charset="0"/>
                <a:cs typeface="Arial" panose="020B0604020202020204" pitchFamily="34" charset="0"/>
              </a:rPr>
              <a:t>What are its limitations?</a:t>
            </a:r>
          </a:p>
          <a:p>
            <a:endParaRPr lang="en-GB" dirty="0"/>
          </a:p>
        </p:txBody>
      </p:sp>
      <p:sp>
        <p:nvSpPr>
          <p:cNvPr id="4" name="TextBox 3">
            <a:extLst>
              <a:ext uri="{FF2B5EF4-FFF2-40B4-BE49-F238E27FC236}">
                <a16:creationId xmlns:a16="http://schemas.microsoft.com/office/drawing/2014/main" id="{AD6F60A2-EEC4-0D31-55AB-52E6BA115EB4}"/>
              </a:ext>
            </a:extLst>
          </p:cNvPr>
          <p:cNvSpPr txBox="1"/>
          <p:nvPr/>
        </p:nvSpPr>
        <p:spPr>
          <a:xfrm>
            <a:off x="7104112" y="1844824"/>
            <a:ext cx="4824536" cy="2554545"/>
          </a:xfrm>
          <a:prstGeom prst="rect">
            <a:avLst/>
          </a:prstGeom>
          <a:solidFill>
            <a:schemeClr val="tx2">
              <a:lumMod val="60000"/>
              <a:lumOff val="40000"/>
            </a:schemeClr>
          </a:solidFill>
        </p:spPr>
        <p:txBody>
          <a:bodyPr wrap="square" rtlCol="0">
            <a:spAutoFit/>
          </a:bodyPr>
          <a:lstStyle/>
          <a:p>
            <a:r>
              <a:rPr lang="en-GB" sz="2000" dirty="0">
                <a:solidFill>
                  <a:schemeClr val="bg1"/>
                </a:solidFill>
              </a:rPr>
              <a:t>Example – </a:t>
            </a:r>
          </a:p>
          <a:p>
            <a:r>
              <a:rPr lang="en-GB" sz="2000" dirty="0">
                <a:solidFill>
                  <a:schemeClr val="bg1"/>
                </a:solidFill>
              </a:rPr>
              <a:t>Wang et al. (2022) found higher levels of employee engagement under democratic leadership. However, the study focused primarily on office-based organisations and may not be applicable to high-pressure environments requiring rapid decision-making.</a:t>
            </a:r>
          </a:p>
        </p:txBody>
      </p:sp>
      <p:sp>
        <p:nvSpPr>
          <p:cNvPr id="5" name="TextBox 4">
            <a:extLst>
              <a:ext uri="{FF2B5EF4-FFF2-40B4-BE49-F238E27FC236}">
                <a16:creationId xmlns:a16="http://schemas.microsoft.com/office/drawing/2014/main" id="{A7F77221-EBA5-F8A9-E8EB-5E10EE365373}"/>
              </a:ext>
            </a:extLst>
          </p:cNvPr>
          <p:cNvSpPr txBox="1"/>
          <p:nvPr/>
        </p:nvSpPr>
        <p:spPr>
          <a:xfrm>
            <a:off x="1848000" y="5057744"/>
            <a:ext cx="9721080" cy="400110"/>
          </a:xfrm>
          <a:prstGeom prst="rect">
            <a:avLst/>
          </a:prstGeom>
          <a:noFill/>
        </p:spPr>
        <p:txBody>
          <a:bodyPr wrap="square" rtlCol="0">
            <a:spAutoFit/>
          </a:bodyPr>
          <a:lstStyle/>
          <a:p>
            <a:r>
              <a:rPr lang="en-GB" sz="2000" b="1" dirty="0"/>
              <a:t>Read the example – can you spot the claim? Evidence? The evaluation? </a:t>
            </a:r>
          </a:p>
        </p:txBody>
      </p:sp>
    </p:spTree>
    <p:extLst>
      <p:ext uri="{BB962C8B-B14F-4D97-AF65-F5344CB8AC3E}">
        <p14:creationId xmlns:p14="http://schemas.microsoft.com/office/powerpoint/2010/main" val="23974988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1C156-2CA0-DEA4-6E13-6F97A8EE0F30}"/>
              </a:ext>
            </a:extLst>
          </p:cNvPr>
          <p:cNvSpPr>
            <a:spLocks noGrp="1"/>
          </p:cNvSpPr>
          <p:nvPr>
            <p:ph type="title"/>
          </p:nvPr>
        </p:nvSpPr>
        <p:spPr/>
        <p:txBody>
          <a:bodyPr/>
          <a:lstStyle/>
          <a:p>
            <a:r>
              <a:rPr lang="en-GB" dirty="0"/>
              <a:t>Step 4 – Conclusion </a:t>
            </a:r>
          </a:p>
        </p:txBody>
      </p:sp>
      <p:sp>
        <p:nvSpPr>
          <p:cNvPr id="3" name="Content Placeholder 2">
            <a:extLst>
              <a:ext uri="{FF2B5EF4-FFF2-40B4-BE49-F238E27FC236}">
                <a16:creationId xmlns:a16="http://schemas.microsoft.com/office/drawing/2014/main" id="{ED5C77AC-62C5-D02B-8E60-847C1F17CF9C}"/>
              </a:ext>
            </a:extLst>
          </p:cNvPr>
          <p:cNvSpPr>
            <a:spLocks noGrp="1"/>
          </p:cNvSpPr>
          <p:nvPr>
            <p:ph idx="1"/>
          </p:nvPr>
        </p:nvSpPr>
        <p:spPr>
          <a:xfrm>
            <a:off x="609600" y="1600201"/>
            <a:ext cx="10972800" cy="2044823"/>
          </a:xfrm>
        </p:spPr>
        <p:txBody>
          <a:bodyPr/>
          <a:lstStyle/>
          <a:p>
            <a:pPr marL="0" indent="0">
              <a:buNone/>
            </a:pPr>
            <a:r>
              <a:rPr lang="en-GB" sz="2400" b="1" dirty="0">
                <a:latin typeface="Arial" panose="020B0604020202020204" pitchFamily="34" charset="0"/>
                <a:cs typeface="Arial" panose="020B0604020202020204" pitchFamily="34" charset="0"/>
              </a:rPr>
              <a:t>What is a Conclusion?</a:t>
            </a:r>
          </a:p>
          <a:p>
            <a:pPr marL="0" indent="0">
              <a:buNone/>
            </a:pPr>
            <a:r>
              <a:rPr lang="en-GB" sz="2400" dirty="0">
                <a:latin typeface="Arial" panose="020B0604020202020204" pitchFamily="34" charset="0"/>
                <a:cs typeface="Arial" panose="020B0604020202020204" pitchFamily="34" charset="0"/>
              </a:rPr>
              <a:t>The conclusion answers:</a:t>
            </a:r>
          </a:p>
          <a:p>
            <a:r>
              <a:rPr lang="en-GB" sz="2400" dirty="0">
                <a:latin typeface="Arial" panose="020B0604020202020204" pitchFamily="34" charset="0"/>
                <a:cs typeface="Arial" panose="020B0604020202020204" pitchFamily="34" charset="0"/>
              </a:rPr>
              <a:t>So what?</a:t>
            </a:r>
          </a:p>
          <a:p>
            <a:pPr marL="0" indent="0">
              <a:buNone/>
            </a:pPr>
            <a:r>
              <a:rPr lang="en-GB" sz="2400" dirty="0">
                <a:latin typeface="Arial" panose="020B0604020202020204" pitchFamily="34" charset="0"/>
                <a:cs typeface="Arial" panose="020B0604020202020204" pitchFamily="34" charset="0"/>
              </a:rPr>
              <a:t>It explains what the evidence means overall.</a:t>
            </a:r>
          </a:p>
          <a:p>
            <a:pPr marL="0" indent="0">
              <a:buNone/>
            </a:pPr>
            <a:endParaRPr lang="en-GB" b="1" dirty="0"/>
          </a:p>
          <a:p>
            <a:pPr marL="0" indent="0">
              <a:buNone/>
            </a:pPr>
            <a:r>
              <a:rPr lang="en-GB" sz="2400" b="1" dirty="0">
                <a:solidFill>
                  <a:srgbClr val="FF0000"/>
                </a:solidFill>
                <a:latin typeface="Arial" panose="020B0604020202020204" pitchFamily="34" charset="0"/>
                <a:cs typeface="Arial" panose="020B0604020202020204" pitchFamily="34" charset="0"/>
              </a:rPr>
              <a:t>Weak Conclusion</a:t>
            </a:r>
          </a:p>
          <a:p>
            <a:endParaRPr lang="en-GB" dirty="0"/>
          </a:p>
        </p:txBody>
      </p:sp>
      <p:sp>
        <p:nvSpPr>
          <p:cNvPr id="5" name="TextBox 4">
            <a:extLst>
              <a:ext uri="{FF2B5EF4-FFF2-40B4-BE49-F238E27FC236}">
                <a16:creationId xmlns:a16="http://schemas.microsoft.com/office/drawing/2014/main" id="{A5819F4E-1607-EB8C-29BD-3BAFF4EB66B1}"/>
              </a:ext>
            </a:extLst>
          </p:cNvPr>
          <p:cNvSpPr txBox="1"/>
          <p:nvPr/>
        </p:nvSpPr>
        <p:spPr>
          <a:xfrm>
            <a:off x="335360" y="4426802"/>
            <a:ext cx="6096000" cy="830997"/>
          </a:xfrm>
          <a:prstGeom prst="rect">
            <a:avLst/>
          </a:prstGeom>
          <a:noFill/>
          <a:ln w="28575">
            <a:solidFill>
              <a:schemeClr val="tx2">
                <a:lumMod val="60000"/>
                <a:lumOff val="40000"/>
              </a:schemeClr>
            </a:solidFill>
          </a:ln>
        </p:spPr>
        <p:txBody>
          <a:bodyPr wrap="square">
            <a:spAutoFit/>
          </a:bodyPr>
          <a:lstStyle/>
          <a:p>
            <a:pPr>
              <a:buNone/>
            </a:pPr>
            <a:r>
              <a:rPr lang="en-GB" sz="2400" dirty="0"/>
              <a:t>Therefore democratic leadership is the best leadership style.</a:t>
            </a:r>
          </a:p>
        </p:txBody>
      </p:sp>
      <p:sp>
        <p:nvSpPr>
          <p:cNvPr id="7" name="TextBox 6">
            <a:extLst>
              <a:ext uri="{FF2B5EF4-FFF2-40B4-BE49-F238E27FC236}">
                <a16:creationId xmlns:a16="http://schemas.microsoft.com/office/drawing/2014/main" id="{D95253CB-E68E-C637-E0EF-2191A99EE04B}"/>
              </a:ext>
            </a:extLst>
          </p:cNvPr>
          <p:cNvSpPr txBox="1"/>
          <p:nvPr/>
        </p:nvSpPr>
        <p:spPr>
          <a:xfrm>
            <a:off x="7271320" y="2240155"/>
            <a:ext cx="4608512" cy="3046988"/>
          </a:xfrm>
          <a:prstGeom prst="rect">
            <a:avLst/>
          </a:prstGeom>
          <a:noFill/>
          <a:ln w="38100">
            <a:solidFill>
              <a:schemeClr val="tx2">
                <a:lumMod val="75000"/>
              </a:schemeClr>
            </a:solidFill>
          </a:ln>
        </p:spPr>
        <p:txBody>
          <a:bodyPr wrap="square">
            <a:spAutoFit/>
          </a:bodyPr>
          <a:lstStyle/>
          <a:p>
            <a:r>
              <a:rPr lang="en-GB" sz="2400" dirty="0"/>
              <a:t>Overall, the evidence suggests that democratic leadership can improve employee engagement and participation. However, its effectiveness may depend on organisational context, particularly where rapid decision-making is required.</a:t>
            </a:r>
          </a:p>
        </p:txBody>
      </p:sp>
      <p:sp>
        <p:nvSpPr>
          <p:cNvPr id="9" name="TextBox 8">
            <a:extLst>
              <a:ext uri="{FF2B5EF4-FFF2-40B4-BE49-F238E27FC236}">
                <a16:creationId xmlns:a16="http://schemas.microsoft.com/office/drawing/2014/main" id="{D2626972-8DCE-DA81-9064-FB8E9ADAFFAA}"/>
              </a:ext>
            </a:extLst>
          </p:cNvPr>
          <p:cNvSpPr txBox="1"/>
          <p:nvPr/>
        </p:nvSpPr>
        <p:spPr>
          <a:xfrm>
            <a:off x="7271320" y="1623861"/>
            <a:ext cx="4608512" cy="461665"/>
          </a:xfrm>
          <a:prstGeom prst="rect">
            <a:avLst/>
          </a:prstGeom>
          <a:noFill/>
        </p:spPr>
        <p:txBody>
          <a:bodyPr wrap="square">
            <a:spAutoFit/>
          </a:bodyPr>
          <a:lstStyle/>
          <a:p>
            <a:r>
              <a:rPr lang="en-GB" sz="2400" b="1" dirty="0">
                <a:solidFill>
                  <a:srgbClr val="00B050"/>
                </a:solidFill>
              </a:rPr>
              <a:t>Strong Academic Conclusion</a:t>
            </a:r>
          </a:p>
        </p:txBody>
      </p:sp>
    </p:spTree>
    <p:extLst>
      <p:ext uri="{BB962C8B-B14F-4D97-AF65-F5344CB8AC3E}">
        <p14:creationId xmlns:p14="http://schemas.microsoft.com/office/powerpoint/2010/main" val="13813858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D86FB74-BFD4-4D2A-E0F4-CFD8129D8D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400" y="476672"/>
            <a:ext cx="3246107" cy="4869160"/>
          </a:xfrm>
          <a:prstGeom prst="rect">
            <a:avLst/>
          </a:prstGeom>
        </p:spPr>
      </p:pic>
      <p:sp>
        <p:nvSpPr>
          <p:cNvPr id="4" name="TextBox 3">
            <a:extLst>
              <a:ext uri="{FF2B5EF4-FFF2-40B4-BE49-F238E27FC236}">
                <a16:creationId xmlns:a16="http://schemas.microsoft.com/office/drawing/2014/main" id="{1A0F9059-0966-3DD2-2BFE-66027B7548FC}"/>
              </a:ext>
            </a:extLst>
          </p:cNvPr>
          <p:cNvSpPr txBox="1"/>
          <p:nvPr/>
        </p:nvSpPr>
        <p:spPr>
          <a:xfrm>
            <a:off x="5591944" y="1628800"/>
            <a:ext cx="5760640" cy="2862322"/>
          </a:xfrm>
          <a:prstGeom prst="rect">
            <a:avLst/>
          </a:prstGeom>
          <a:noFill/>
        </p:spPr>
        <p:txBody>
          <a:bodyPr wrap="square" rtlCol="0">
            <a:spAutoFit/>
          </a:bodyPr>
          <a:lstStyle/>
          <a:p>
            <a:pPr algn="ctr"/>
            <a:r>
              <a:rPr lang="en-GB" sz="2400" b="1" dirty="0"/>
              <a:t>Download</a:t>
            </a:r>
            <a:r>
              <a:rPr lang="en-GB" sz="2400" dirty="0"/>
              <a:t> and </a:t>
            </a:r>
            <a:r>
              <a:rPr lang="en-GB" sz="2400" b="1" dirty="0"/>
              <a:t>save</a:t>
            </a:r>
            <a:r>
              <a:rPr lang="en-GB" sz="2400" dirty="0"/>
              <a:t> the</a:t>
            </a:r>
          </a:p>
          <a:p>
            <a:pPr algn="ctr"/>
            <a:r>
              <a:rPr lang="en-GB" sz="2400" dirty="0"/>
              <a:t> ‘Building an Academic Argument’ </a:t>
            </a:r>
          </a:p>
          <a:p>
            <a:pPr algn="ctr"/>
            <a:r>
              <a:rPr lang="en-GB" sz="2400" dirty="0"/>
              <a:t>poster from Moodle. </a:t>
            </a:r>
          </a:p>
          <a:p>
            <a:endParaRPr lang="en-GB" sz="2400" dirty="0"/>
          </a:p>
          <a:p>
            <a:r>
              <a:rPr lang="en-GB" sz="2400" dirty="0"/>
              <a:t>Make a plan for using the four-step process going forward. </a:t>
            </a:r>
          </a:p>
          <a:p>
            <a:endParaRPr lang="en-GB" dirty="0"/>
          </a:p>
          <a:p>
            <a:endParaRPr lang="en-GB" dirty="0"/>
          </a:p>
        </p:txBody>
      </p:sp>
    </p:spTree>
    <p:extLst>
      <p:ext uri="{BB962C8B-B14F-4D97-AF65-F5344CB8AC3E}">
        <p14:creationId xmlns:p14="http://schemas.microsoft.com/office/powerpoint/2010/main" val="23740852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20FC-1C4A-7810-7A63-88737BE1B290}"/>
              </a:ext>
            </a:extLst>
          </p:cNvPr>
          <p:cNvSpPr>
            <a:spLocks noGrp="1"/>
          </p:cNvSpPr>
          <p:nvPr>
            <p:ph type="title"/>
          </p:nvPr>
        </p:nvSpPr>
        <p:spPr/>
        <p:txBody>
          <a:bodyPr/>
          <a:lstStyle/>
          <a:p>
            <a:r>
              <a:rPr lang="en-GB" b="1" dirty="0">
                <a:ea typeface="Calibri Light"/>
                <a:cs typeface="Calibri Light"/>
              </a:rPr>
              <a:t>Personal Progress Padlet</a:t>
            </a:r>
            <a:endParaRPr lang="en-GB" b="1" dirty="0"/>
          </a:p>
        </p:txBody>
      </p:sp>
      <p:sp>
        <p:nvSpPr>
          <p:cNvPr id="3" name="Content Placeholder 2">
            <a:extLst>
              <a:ext uri="{FF2B5EF4-FFF2-40B4-BE49-F238E27FC236}">
                <a16:creationId xmlns:a16="http://schemas.microsoft.com/office/drawing/2014/main" id="{E5D27955-A2E1-F80A-B814-BFCCA6733995}"/>
              </a:ext>
            </a:extLst>
          </p:cNvPr>
          <p:cNvSpPr>
            <a:spLocks noGrp="1"/>
          </p:cNvSpPr>
          <p:nvPr>
            <p:ph idx="1"/>
          </p:nvPr>
        </p:nvSpPr>
        <p:spPr>
          <a:xfrm>
            <a:off x="358218" y="1825625"/>
            <a:ext cx="11481847" cy="3575934"/>
          </a:xfrm>
        </p:spPr>
        <p:txBody>
          <a:bodyPr vert="horz" lIns="91440" tIns="45720" rIns="91440" bIns="45720" rtlCol="0" anchor="t">
            <a:normAutofit/>
          </a:bodyPr>
          <a:lstStyle/>
          <a:p>
            <a:pPr marL="0" indent="0">
              <a:lnSpc>
                <a:spcPct val="100000"/>
              </a:lnSpc>
              <a:spcBef>
                <a:spcPts val="0"/>
              </a:spcBef>
              <a:buNone/>
            </a:pPr>
            <a:r>
              <a:rPr lang="en-GB" sz="2400" dirty="0">
                <a:ea typeface="Calibri"/>
                <a:cs typeface="Calibri"/>
              </a:rPr>
              <a:t>There are </a:t>
            </a:r>
            <a:r>
              <a:rPr lang="en-GB" sz="2400" b="1" dirty="0">
                <a:ea typeface="Calibri"/>
                <a:cs typeface="Calibri"/>
              </a:rPr>
              <a:t>no formal assessments</a:t>
            </a:r>
            <a:r>
              <a:rPr lang="en-GB" sz="2400" dirty="0">
                <a:ea typeface="Calibri"/>
                <a:cs typeface="Calibri"/>
              </a:rPr>
              <a:t> within 'Essential Skills' classes but you are encouraged to keep your Personal Progress Padlet.</a:t>
            </a:r>
          </a:p>
          <a:p>
            <a:pPr marL="0" indent="0">
              <a:lnSpc>
                <a:spcPct val="100000"/>
              </a:lnSpc>
              <a:spcBef>
                <a:spcPts val="0"/>
              </a:spcBef>
              <a:buNone/>
            </a:pPr>
            <a:endParaRPr lang="en-GB" sz="2400" dirty="0">
              <a:ea typeface="Calibri"/>
              <a:cs typeface="Calibri"/>
            </a:endParaRPr>
          </a:p>
          <a:p>
            <a:pPr marL="0" indent="0">
              <a:lnSpc>
                <a:spcPct val="100000"/>
              </a:lnSpc>
              <a:spcBef>
                <a:spcPts val="0"/>
              </a:spcBef>
              <a:buNone/>
            </a:pPr>
            <a:r>
              <a:rPr lang="en-GB" sz="2400" dirty="0">
                <a:ea typeface="Calibri"/>
                <a:cs typeface="Calibri"/>
              </a:rPr>
              <a:t>Note down in your Personal Progress Padlet: </a:t>
            </a:r>
          </a:p>
          <a:p>
            <a:pPr lvl="2">
              <a:lnSpc>
                <a:spcPct val="100000"/>
              </a:lnSpc>
              <a:spcBef>
                <a:spcPts val="0"/>
              </a:spcBef>
            </a:pPr>
            <a:r>
              <a:rPr lang="en-GB" sz="2400" dirty="0">
                <a:ea typeface="Calibri"/>
                <a:cs typeface="Calibri"/>
              </a:rPr>
              <a:t>What have you learnt today? </a:t>
            </a:r>
          </a:p>
          <a:p>
            <a:pPr lvl="2">
              <a:lnSpc>
                <a:spcPct val="100000"/>
              </a:lnSpc>
              <a:spcBef>
                <a:spcPts val="0"/>
              </a:spcBef>
            </a:pPr>
            <a:r>
              <a:rPr lang="en-GB" sz="2400" dirty="0">
                <a:ea typeface="Calibri"/>
                <a:cs typeface="Calibri"/>
              </a:rPr>
              <a:t>How will you use this new skill?</a:t>
            </a:r>
          </a:p>
          <a:p>
            <a:pPr marL="0" indent="0">
              <a:lnSpc>
                <a:spcPct val="100000"/>
              </a:lnSpc>
              <a:spcBef>
                <a:spcPts val="0"/>
              </a:spcBef>
              <a:buNone/>
            </a:pPr>
            <a:endParaRPr lang="en-GB" sz="2400" dirty="0">
              <a:ea typeface="Calibri"/>
              <a:cs typeface="Calibri"/>
            </a:endParaRPr>
          </a:p>
          <a:p>
            <a:pPr marL="0" indent="0">
              <a:lnSpc>
                <a:spcPct val="100000"/>
              </a:lnSpc>
              <a:spcBef>
                <a:spcPts val="0"/>
              </a:spcBef>
              <a:buNone/>
            </a:pPr>
            <a:r>
              <a:rPr lang="en-GB" sz="2400" dirty="0">
                <a:ea typeface="Calibri"/>
                <a:cs typeface="Calibri"/>
              </a:rPr>
              <a:t>.</a:t>
            </a: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16344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extLst>
              <p:ext uri="{D42A27DB-BD31-4B8C-83A1-F6EECF244321}">
                <p14:modId xmlns:p14="http://schemas.microsoft.com/office/powerpoint/2010/main" val="3232348644"/>
              </p:ext>
            </p:extLst>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3"/>
                          </a:solidFill>
                          <a:effectLst>
                            <a:outerShdw blurRad="38100" dist="38100" dir="2700000" algn="tl">
                              <a:srgbClr val="000000">
                                <a:alpha val="43137"/>
                              </a:srgbClr>
                            </a:outerShdw>
                          </a:effectLst>
                        </a:rPr>
                        <a:t>Green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73526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4053</TotalTime>
  <Words>1527</Words>
  <Application>Microsoft Office PowerPoint</Application>
  <PresentationFormat>Widescreen</PresentationFormat>
  <Paragraphs>296</Paragraphs>
  <Slides>30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Aptos</vt:lpstr>
      <vt:lpstr>Arial</vt:lpstr>
      <vt:lpstr>Arial Rounded MT Bold</vt:lpstr>
      <vt:lpstr>Bradley Hand ITC</vt:lpstr>
      <vt:lpstr>Calibri</vt:lpstr>
      <vt:lpstr>Calibri Light</vt:lpstr>
      <vt:lpstr>Myriad Pro</vt:lpstr>
      <vt:lpstr>20140311PresentationUWTSDTemplate</vt:lpstr>
      <vt:lpstr>PowerPoint Presentation</vt:lpstr>
      <vt:lpstr>Session Objectives </vt:lpstr>
      <vt:lpstr>Session Schedule</vt:lpstr>
      <vt:lpstr>Critical Analysis</vt:lpstr>
      <vt:lpstr>Which Source Would You Trust?</vt:lpstr>
      <vt:lpstr>Remember your critical analysis </vt:lpstr>
      <vt:lpstr>Summary vs Synthesis</vt:lpstr>
      <vt:lpstr>Summary vs Synthesis</vt:lpstr>
      <vt:lpstr>Summary vs Synthesis</vt:lpstr>
      <vt:lpstr>Summary vs Synthesis</vt:lpstr>
      <vt:lpstr>Share and compare</vt:lpstr>
      <vt:lpstr>Research Comparison Notemaking</vt:lpstr>
      <vt:lpstr>Research Comparison Note making</vt:lpstr>
      <vt:lpstr>Research Comparison Note making</vt:lpstr>
      <vt:lpstr>The Research Comparison Table</vt:lpstr>
      <vt:lpstr>The Research Comparison Table</vt:lpstr>
      <vt:lpstr>The Research Comparison Table</vt:lpstr>
      <vt:lpstr>The Research Comparison Table</vt:lpstr>
      <vt:lpstr>The Research Comparison Table</vt:lpstr>
      <vt:lpstr>The Research Comparison Table</vt:lpstr>
      <vt:lpstr>Developing an argument</vt:lpstr>
      <vt:lpstr>Building an Academic Argument</vt:lpstr>
      <vt:lpstr>Building an Academic Argument</vt:lpstr>
      <vt:lpstr>Step 1 - Claim</vt:lpstr>
      <vt:lpstr>Step 2 - Evidence</vt:lpstr>
      <vt:lpstr>Step 3: Evaluation</vt:lpstr>
      <vt:lpstr>Step 4 – Conclusion </vt:lpstr>
      <vt:lpstr>PowerPoint Presentation</vt:lpstr>
      <vt:lpstr>Personal Progress Padlet</vt:lpstr>
      <vt:lpstr>PowerPoint Presentation</vt:lpstr>
    </vt:vector>
  </TitlesOfParts>
  <Company>University of 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dc:title>
  <dc:creator>kasia</dc:creator>
  <cp:lastModifiedBy>Beau Academic</cp:lastModifiedBy>
  <cp:revision>183</cp:revision>
  <dcterms:created xsi:type="dcterms:W3CDTF">2011-02-08T13:37:54Z</dcterms:created>
  <dcterms:modified xsi:type="dcterms:W3CDTF">2026-06-22T11:19:14Z</dcterms:modified>
</cp:coreProperties>
</file>