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4"/>
  </p:notesMasterIdLst>
  <p:handoutMasterIdLst>
    <p:handoutMasterId r:id="rId65"/>
  </p:handoutMasterIdLst>
  <p:sldIdLst>
    <p:sldId id="264" r:id="rId5"/>
    <p:sldId id="343" r:id="rId6"/>
    <p:sldId id="276" r:id="rId7"/>
    <p:sldId id="266" r:id="rId8"/>
    <p:sldId id="269" r:id="rId9"/>
    <p:sldId id="270" r:id="rId10"/>
    <p:sldId id="286" r:id="rId11"/>
    <p:sldId id="287" r:id="rId12"/>
    <p:sldId id="289" r:id="rId13"/>
    <p:sldId id="290" r:id="rId14"/>
    <p:sldId id="288" r:id="rId15"/>
    <p:sldId id="334" r:id="rId16"/>
    <p:sldId id="291" r:id="rId17"/>
    <p:sldId id="294" r:id="rId18"/>
    <p:sldId id="292" r:id="rId19"/>
    <p:sldId id="337" r:id="rId20"/>
    <p:sldId id="293" r:id="rId21"/>
    <p:sldId id="298" r:id="rId22"/>
    <p:sldId id="299" r:id="rId23"/>
    <p:sldId id="338" r:id="rId24"/>
    <p:sldId id="295" r:id="rId25"/>
    <p:sldId id="296" r:id="rId26"/>
    <p:sldId id="297" r:id="rId27"/>
    <p:sldId id="340" r:id="rId28"/>
    <p:sldId id="302" r:id="rId29"/>
    <p:sldId id="303" r:id="rId30"/>
    <p:sldId id="304" r:id="rId31"/>
    <p:sldId id="301" r:id="rId32"/>
    <p:sldId id="300" r:id="rId33"/>
    <p:sldId id="341" r:id="rId34"/>
    <p:sldId id="305" r:id="rId35"/>
    <p:sldId id="308" r:id="rId36"/>
    <p:sldId id="344" r:id="rId37"/>
    <p:sldId id="306" r:id="rId38"/>
    <p:sldId id="310" r:id="rId39"/>
    <p:sldId id="313" r:id="rId40"/>
    <p:sldId id="342" r:id="rId41"/>
    <p:sldId id="309" r:id="rId42"/>
    <p:sldId id="307" r:id="rId43"/>
    <p:sldId id="311" r:id="rId44"/>
    <p:sldId id="314" r:id="rId45"/>
    <p:sldId id="312" r:id="rId46"/>
    <p:sldId id="318" r:id="rId47"/>
    <p:sldId id="319" r:id="rId48"/>
    <p:sldId id="332" r:id="rId49"/>
    <p:sldId id="320" r:id="rId50"/>
    <p:sldId id="280" r:id="rId51"/>
    <p:sldId id="316" r:id="rId52"/>
    <p:sldId id="322" r:id="rId53"/>
    <p:sldId id="330" r:id="rId54"/>
    <p:sldId id="315" r:id="rId55"/>
    <p:sldId id="327" r:id="rId56"/>
    <p:sldId id="328" r:id="rId57"/>
    <p:sldId id="283" r:id="rId58"/>
    <p:sldId id="326" r:id="rId59"/>
    <p:sldId id="329" r:id="rId60"/>
    <p:sldId id="331" r:id="rId61"/>
    <p:sldId id="325" r:id="rId62"/>
    <p:sldId id="324" r:id="rId63"/>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839" autoAdjust="0"/>
  </p:normalViewPr>
  <p:slideViewPr>
    <p:cSldViewPr showGuides="1">
      <p:cViewPr varScale="1">
        <p:scale>
          <a:sx n="57" d="100"/>
          <a:sy n="57" d="100"/>
        </p:scale>
        <p:origin x="1680" y="4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1/24/2018</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1/24/2018</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n.wikipedia.org/wiki/Medina_Azahara"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en.wikipedia.org/wiki/Dionisio_Baixeras_Verdaguer"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Studying online has become one of the most attractive options for seekers of Islamic knowledge.  It used to be that to acquire </a:t>
            </a:r>
            <a:r>
              <a:rPr lang="en-NZ" dirty="0" err="1"/>
              <a:t>ʿilm</a:t>
            </a:r>
            <a:r>
              <a:rPr lang="en-NZ" dirty="0"/>
              <a:t>, a student had to travel, sometimes hundreds of kilometres to reach a scholar who could impart the knowledge of sharia.  The classical literature is filled with accounts of students of hadith travelling from Mecca to Iraq, or from Iraq to Yemen to hear narrations of hadith.   It was an arduous task that was evidence of a student’s commitment to acquiring knowledge.  It also served to strengthen a student’s reputation as a genuine and hard working seeker of Islamic knowledge.  It is reported that Imam Malik told Harun al-Rashid, al </a:t>
            </a:r>
            <a:r>
              <a:rPr lang="en-NZ" dirty="0" err="1"/>
              <a:t>ilm</a:t>
            </a:r>
            <a:r>
              <a:rPr lang="en-NZ" dirty="0"/>
              <a:t> </a:t>
            </a:r>
            <a:r>
              <a:rPr lang="en-NZ" dirty="0" err="1"/>
              <a:t>yuta</a:t>
            </a:r>
            <a:r>
              <a:rPr lang="en-NZ" dirty="0"/>
              <a:t> </a:t>
            </a:r>
            <a:r>
              <a:rPr lang="en-NZ" dirty="0" err="1"/>
              <a:t>wala</a:t>
            </a:r>
            <a:r>
              <a:rPr lang="en-NZ" dirty="0"/>
              <a:t> </a:t>
            </a:r>
            <a:r>
              <a:rPr lang="en-NZ" dirty="0" err="1"/>
              <a:t>yatee</a:t>
            </a:r>
            <a:r>
              <a:rPr lang="en-NZ" dirty="0"/>
              <a:t>, meaning that knowledge has to be travelled to and it must not come to you.  It seems now with the advent of online study that knowledge can very easily come to you in the comfort of your own home.  This report will focus on tertiary education as opposed to learning the basic Islamic sciences of reading and memorising the Quran and Hadith.</a:t>
            </a:r>
          </a:p>
        </p:txBody>
      </p:sp>
      <p:sp>
        <p:nvSpPr>
          <p:cNvPr id="4" name="Slide Number Placeholder 3"/>
          <p:cNvSpPr>
            <a:spLocks noGrp="1"/>
          </p:cNvSpPr>
          <p:nvPr>
            <p:ph type="sldNum" sz="quarter" idx="10"/>
          </p:nvPr>
        </p:nvSpPr>
        <p:spPr/>
        <p:txBody>
          <a:bodyPr/>
          <a:lstStyle/>
          <a:p>
            <a:fld id="{B8796F01-7154-41E0-B48B-A6921757531A}" type="slidenum">
              <a:rPr lang="en-NZ" smtClean="0"/>
              <a:pPr/>
              <a:t>2</a:t>
            </a:fld>
            <a:endParaRPr lang="en-NZ"/>
          </a:p>
        </p:txBody>
      </p:sp>
    </p:spTree>
    <p:extLst>
      <p:ext uri="{BB962C8B-B14F-4D97-AF65-F5344CB8AC3E}">
        <p14:creationId xmlns:p14="http://schemas.microsoft.com/office/powerpoint/2010/main" val="3559711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Studying online has become one of the most attractive options for seekers of Islamic knowledge.  It used to be that to acquire </a:t>
            </a:r>
            <a:r>
              <a:rPr lang="en-NZ" dirty="0" err="1"/>
              <a:t>ʿilm</a:t>
            </a:r>
            <a:r>
              <a:rPr lang="en-NZ" dirty="0"/>
              <a:t>, a student had to travel, sometimes hundreds of kilometres to reach a scholar who could impart the knowledge of sharia.  The classical literature is filled with accounts of students of hadith travelling from Mecca to Iraq, or from Iraq to Yemen to hear narrations of hadith.   It was an arduous task that was evidence of a student’s commitment to acquiring knowledge.  It also served to strengthen a student’s reputation as a genuine and hard working seeker of Islamic knowledge.  It is reported that Imam Malik told Harun al-Rashid, al </a:t>
            </a:r>
            <a:r>
              <a:rPr lang="en-NZ" dirty="0" err="1"/>
              <a:t>ilm</a:t>
            </a:r>
            <a:r>
              <a:rPr lang="en-NZ" dirty="0"/>
              <a:t> </a:t>
            </a:r>
            <a:r>
              <a:rPr lang="en-NZ" dirty="0" err="1"/>
              <a:t>yuta</a:t>
            </a:r>
            <a:r>
              <a:rPr lang="en-NZ" dirty="0"/>
              <a:t> </a:t>
            </a:r>
            <a:r>
              <a:rPr lang="en-NZ" dirty="0" err="1"/>
              <a:t>wala</a:t>
            </a:r>
            <a:r>
              <a:rPr lang="en-NZ" dirty="0"/>
              <a:t> </a:t>
            </a:r>
            <a:r>
              <a:rPr lang="en-NZ" dirty="0" err="1"/>
              <a:t>yatee</a:t>
            </a:r>
            <a:r>
              <a:rPr lang="en-NZ" dirty="0"/>
              <a:t>, meaning that knowledge has to be travelled to and it must not come to you.  It seems now with the advent of online study that knowledge can very easily come to you in the comfort of your own home.  This report will focus on tertiary education as opposed to learning the basic Islamic sciences of reading and memorising the Quran and Hadith.</a:t>
            </a:r>
          </a:p>
        </p:txBody>
      </p:sp>
      <p:sp>
        <p:nvSpPr>
          <p:cNvPr id="4" name="Slide Number Placeholder 3"/>
          <p:cNvSpPr>
            <a:spLocks noGrp="1"/>
          </p:cNvSpPr>
          <p:nvPr>
            <p:ph type="sldNum" sz="quarter" idx="10"/>
          </p:nvPr>
        </p:nvSpPr>
        <p:spPr/>
        <p:txBody>
          <a:bodyPr/>
          <a:lstStyle/>
          <a:p>
            <a:fld id="{B8796F01-7154-41E0-B48B-A6921757531A}" type="slidenum">
              <a:rPr lang="en-NZ" smtClean="0"/>
              <a:pPr/>
              <a:t>3</a:t>
            </a:fld>
            <a:endParaRPr lang="en-NZ"/>
          </a:p>
        </p:txBody>
      </p:sp>
    </p:spTree>
    <p:extLst>
      <p:ext uri="{BB962C8B-B14F-4D97-AF65-F5344CB8AC3E}">
        <p14:creationId xmlns:p14="http://schemas.microsoft.com/office/powerpoint/2010/main" val="860443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8796F01-7154-41E0-B48B-A6921757531A}" type="slidenum">
              <a:rPr lang="en-US" smtClean="0"/>
              <a:pPr/>
              <a:t>4</a:t>
            </a:fld>
            <a:endParaRPr lang="en-US"/>
          </a:p>
        </p:txBody>
      </p:sp>
    </p:spTree>
    <p:extLst>
      <p:ext uri="{BB962C8B-B14F-4D97-AF65-F5344CB8AC3E}">
        <p14:creationId xmlns:p14="http://schemas.microsoft.com/office/powerpoint/2010/main" val="2646662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err="1">
                <a:solidFill>
                  <a:schemeClr val="tx2"/>
                </a:solidFill>
                <a:effectLst/>
                <a:latin typeface="+mn-lt"/>
                <a:ea typeface="+mn-ea"/>
                <a:cs typeface="+mn-cs"/>
              </a:rPr>
              <a:t>Bernasek</a:t>
            </a:r>
            <a:r>
              <a:rPr lang="en-NZ" sz="1600" kern="1200" dirty="0">
                <a:solidFill>
                  <a:schemeClr val="tx2"/>
                </a:solidFill>
                <a:effectLst/>
                <a:latin typeface="+mn-lt"/>
                <a:ea typeface="+mn-ea"/>
                <a:cs typeface="+mn-cs"/>
              </a:rPr>
              <a:t> and Bunt defined Islamic studies as:</a:t>
            </a:r>
          </a:p>
          <a:p>
            <a:r>
              <a:rPr lang="en-NZ" sz="1600" i="1" kern="1200" dirty="0">
                <a:solidFill>
                  <a:schemeClr val="tx2"/>
                </a:solidFill>
                <a:effectLst/>
                <a:latin typeface="+mn-lt"/>
                <a:ea typeface="+mn-ea"/>
                <a:cs typeface="+mn-cs"/>
              </a:rPr>
              <a:t>Islamic Studies is applied as an umbrella term which includes the study of Islam and Muslim societies in a variety of disciplines such as, but not exclusively, Religious Studies, Theology, Language Studies and Linguistics (in particular in relation to Arabic, but also including Turkish, Persian and other ‘Muslim’ languages), International Relations, Law, Finance and Business Studies, History, Literature and Textual Studies, Security Studies, Economics, Education, Science, Philosophy, Art, Media Studies, Cultural Studies, Politics, Anthropology and Sociology, and interdisciplinary Area Studies programmes, for example those associated with Middle East or South Asian Studies.</a:t>
            </a:r>
          </a:p>
          <a:p>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Lisa </a:t>
            </a:r>
            <a:r>
              <a:rPr lang="en-NZ" sz="1600" kern="1200" dirty="0" err="1">
                <a:solidFill>
                  <a:schemeClr val="tx2"/>
                </a:solidFill>
                <a:effectLst/>
                <a:latin typeface="+mn-lt"/>
                <a:ea typeface="+mn-ea"/>
                <a:cs typeface="+mn-cs"/>
              </a:rPr>
              <a:t>Bernasek</a:t>
            </a:r>
            <a:r>
              <a:rPr lang="en-NZ" sz="1600" kern="1200" dirty="0">
                <a:solidFill>
                  <a:schemeClr val="tx2"/>
                </a:solidFill>
                <a:effectLst/>
                <a:latin typeface="+mn-lt"/>
                <a:ea typeface="+mn-ea"/>
                <a:cs typeface="+mn-cs"/>
              </a:rPr>
              <a:t> and Gary Bunt, 'Islamic Studies Provision in the </a:t>
            </a:r>
            <a:r>
              <a:rPr lang="en-NZ" sz="1600" kern="1200" dirty="0" err="1">
                <a:solidFill>
                  <a:schemeClr val="tx2"/>
                </a:solidFill>
                <a:effectLst/>
                <a:latin typeface="+mn-lt"/>
                <a:ea typeface="+mn-ea"/>
                <a:cs typeface="+mn-cs"/>
              </a:rPr>
              <a:t>Uk</a:t>
            </a:r>
            <a:r>
              <a:rPr lang="en-NZ" sz="1600" kern="1200" dirty="0">
                <a:solidFill>
                  <a:schemeClr val="tx2"/>
                </a:solidFill>
                <a:effectLst/>
                <a:latin typeface="+mn-lt"/>
                <a:ea typeface="+mn-ea"/>
                <a:cs typeface="+mn-cs"/>
              </a:rPr>
              <a:t>', in </a:t>
            </a:r>
            <a:r>
              <a:rPr lang="en-NZ" sz="1600" i="1" kern="1200" dirty="0">
                <a:solidFill>
                  <a:schemeClr val="tx2"/>
                </a:solidFill>
                <a:effectLst/>
                <a:latin typeface="+mn-lt"/>
                <a:ea typeface="+mn-ea"/>
                <a:cs typeface="+mn-cs"/>
              </a:rPr>
              <a:t>Report to HEFCE by the Higher Education Academy, </a:t>
            </a:r>
            <a:r>
              <a:rPr lang="en-NZ" sz="1600" kern="1200" dirty="0">
                <a:solidFill>
                  <a:schemeClr val="tx2"/>
                </a:solidFill>
                <a:effectLst/>
                <a:latin typeface="+mn-lt"/>
                <a:ea typeface="+mn-ea"/>
                <a:cs typeface="+mn-cs"/>
              </a:rPr>
              <a:t>(2010),  (p. 4).</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5</a:t>
            </a:fld>
            <a:endParaRPr lang="en-NZ"/>
          </a:p>
        </p:txBody>
      </p:sp>
    </p:spTree>
    <p:extLst>
      <p:ext uri="{BB962C8B-B14F-4D97-AF65-F5344CB8AC3E}">
        <p14:creationId xmlns:p14="http://schemas.microsoft.com/office/powerpoint/2010/main" val="690678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a:solidFill>
                  <a:schemeClr val="tx2"/>
                </a:solidFill>
                <a:effectLst/>
                <a:latin typeface="+mn-lt"/>
                <a:ea typeface="+mn-ea"/>
                <a:cs typeface="+mn-cs"/>
              </a:rPr>
              <a:t>In this report, “Islamic Studies” will primarily refer to the ‘classical </a:t>
            </a:r>
            <a:r>
              <a:rPr lang="en-NZ" sz="1600" kern="1200" dirty="0" err="1">
                <a:solidFill>
                  <a:schemeClr val="tx2"/>
                </a:solidFill>
                <a:effectLst/>
                <a:latin typeface="+mn-lt"/>
                <a:ea typeface="+mn-ea"/>
                <a:cs typeface="+mn-cs"/>
              </a:rPr>
              <a:t>religio</a:t>
            </a:r>
            <a:r>
              <a:rPr lang="en-NZ" sz="1600" kern="1200" dirty="0">
                <a:solidFill>
                  <a:schemeClr val="tx2"/>
                </a:solidFill>
                <a:effectLst/>
                <a:latin typeface="+mn-lt"/>
                <a:ea typeface="+mn-ea"/>
                <a:cs typeface="+mn-cs"/>
              </a:rPr>
              <a:t>-intellectual discipline and tradition’ as opposed to a definition that encompasses the study of Islam as a social reality.  In other words, Islamic Studies here refers to studying Islam primarily as a textual tradition.</a:t>
            </a:r>
          </a:p>
          <a:p>
            <a:endParaRPr lang="en-NZ" sz="1600" kern="1200" dirty="0">
              <a:solidFill>
                <a:schemeClr val="tx2"/>
              </a:solidFill>
              <a:effectLst/>
              <a:latin typeface="+mn-lt"/>
              <a:ea typeface="+mn-ea"/>
              <a:cs typeface="+mn-cs"/>
            </a:endParaRPr>
          </a:p>
          <a:p>
            <a:r>
              <a:rPr lang="en-NZ" sz="1600" kern="1200" dirty="0" err="1">
                <a:solidFill>
                  <a:schemeClr val="tx2"/>
                </a:solidFill>
                <a:effectLst/>
                <a:latin typeface="+mn-lt"/>
                <a:ea typeface="+mn-ea"/>
                <a:cs typeface="+mn-cs"/>
              </a:rPr>
              <a:t>Mawil</a:t>
            </a:r>
            <a:r>
              <a:rPr lang="en-NZ" sz="1600" kern="1200" dirty="0">
                <a:solidFill>
                  <a:schemeClr val="tx2"/>
                </a:solidFill>
                <a:effectLst/>
                <a:latin typeface="+mn-lt"/>
                <a:ea typeface="+mn-ea"/>
                <a:cs typeface="+mn-cs"/>
              </a:rPr>
              <a:t> </a:t>
            </a:r>
            <a:r>
              <a:rPr lang="en-NZ" sz="1600" kern="1200" dirty="0" err="1">
                <a:solidFill>
                  <a:schemeClr val="tx2"/>
                </a:solidFill>
                <a:effectLst/>
                <a:latin typeface="+mn-lt"/>
                <a:ea typeface="+mn-ea"/>
                <a:cs typeface="+mn-cs"/>
              </a:rPr>
              <a:t>Izzi</a:t>
            </a:r>
            <a:r>
              <a:rPr lang="en-NZ" sz="1600" kern="1200" dirty="0">
                <a:solidFill>
                  <a:schemeClr val="tx2"/>
                </a:solidFill>
                <a:effectLst/>
                <a:latin typeface="+mn-lt"/>
                <a:ea typeface="+mn-ea"/>
                <a:cs typeface="+mn-cs"/>
              </a:rPr>
              <a:t> </a:t>
            </a:r>
            <a:r>
              <a:rPr lang="en-NZ" sz="1600" kern="1200" dirty="0" err="1">
                <a:solidFill>
                  <a:schemeClr val="tx2"/>
                </a:solidFill>
                <a:effectLst/>
                <a:latin typeface="+mn-lt"/>
                <a:ea typeface="+mn-ea"/>
                <a:cs typeface="+mn-cs"/>
              </a:rPr>
              <a:t>Dien</a:t>
            </a:r>
            <a:r>
              <a:rPr lang="en-NZ" sz="1600" kern="1200" dirty="0">
                <a:solidFill>
                  <a:schemeClr val="tx2"/>
                </a:solidFill>
                <a:effectLst/>
                <a:latin typeface="+mn-lt"/>
                <a:ea typeface="+mn-ea"/>
                <a:cs typeface="+mn-cs"/>
              </a:rPr>
              <a:t>, 'Islamic Studies or the Study of Islam?: From Parker to </a:t>
            </a:r>
            <a:r>
              <a:rPr lang="en-NZ" sz="1600" kern="1200" dirty="0" err="1">
                <a:solidFill>
                  <a:schemeClr val="tx2"/>
                </a:solidFill>
                <a:effectLst/>
                <a:latin typeface="+mn-lt"/>
                <a:ea typeface="+mn-ea"/>
                <a:cs typeface="+mn-cs"/>
              </a:rPr>
              <a:t>Rammell</a:t>
            </a:r>
            <a:r>
              <a:rPr lang="en-NZ" sz="1600" kern="1200" dirty="0">
                <a:solidFill>
                  <a:schemeClr val="tx2"/>
                </a:solidFill>
                <a:effectLst/>
                <a:latin typeface="+mn-lt"/>
                <a:ea typeface="+mn-ea"/>
                <a:cs typeface="+mn-cs"/>
              </a:rPr>
              <a:t>', </a:t>
            </a:r>
            <a:r>
              <a:rPr lang="en-NZ" sz="1600" i="1" kern="1200" dirty="0">
                <a:solidFill>
                  <a:schemeClr val="tx2"/>
                </a:solidFill>
                <a:effectLst/>
                <a:latin typeface="+mn-lt"/>
                <a:ea typeface="+mn-ea"/>
                <a:cs typeface="+mn-cs"/>
              </a:rPr>
              <a:t>Journal of Beliefs &amp; Values, </a:t>
            </a:r>
            <a:r>
              <a:rPr lang="en-NZ" sz="1600" kern="1200" dirty="0">
                <a:solidFill>
                  <a:schemeClr val="tx2"/>
                </a:solidFill>
                <a:effectLst/>
                <a:latin typeface="+mn-lt"/>
                <a:ea typeface="+mn-ea"/>
                <a:cs typeface="+mn-cs"/>
              </a:rPr>
              <a:t>28 (2007), pp. 4.</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6</a:t>
            </a:fld>
            <a:endParaRPr lang="en-NZ"/>
          </a:p>
        </p:txBody>
      </p:sp>
    </p:spTree>
    <p:extLst>
      <p:ext uri="{BB962C8B-B14F-4D97-AF65-F5344CB8AC3E}">
        <p14:creationId xmlns:p14="http://schemas.microsoft.com/office/powerpoint/2010/main" val="2115641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Image: </a:t>
            </a:r>
            <a:r>
              <a:rPr lang="en-NZ" dirty="0">
                <a:effectLst/>
              </a:rPr>
              <a:t>Abd-</a:t>
            </a:r>
            <a:r>
              <a:rPr lang="en-NZ" dirty="0" err="1">
                <a:effectLst/>
              </a:rPr>
              <a:t>ar</a:t>
            </a:r>
            <a:r>
              <a:rPr lang="en-NZ" dirty="0">
                <a:effectLst/>
              </a:rPr>
              <a:t>-Rahman III and his court in </a:t>
            </a:r>
            <a:r>
              <a:rPr lang="en-NZ" dirty="0">
                <a:effectLst/>
                <a:hlinkClick r:id="rId3" tooltip="Medina Azahara"/>
              </a:rPr>
              <a:t>Medina </a:t>
            </a:r>
            <a:r>
              <a:rPr lang="en-NZ" dirty="0" err="1">
                <a:effectLst/>
                <a:hlinkClick r:id="rId3" tooltip="Medina Azahara"/>
              </a:rPr>
              <a:t>Azahara</a:t>
            </a:r>
            <a:r>
              <a:rPr lang="en-NZ" dirty="0">
                <a:effectLst/>
              </a:rPr>
              <a:t>, by </a:t>
            </a:r>
            <a:r>
              <a:rPr lang="en-NZ" dirty="0">
                <a:effectLst/>
                <a:hlinkClick r:id="rId4" tooltip="Dionisio Baixeras Verdaguer"/>
              </a:rPr>
              <a:t>Dionisio </a:t>
            </a:r>
            <a:r>
              <a:rPr lang="en-NZ" dirty="0" err="1">
                <a:effectLst/>
                <a:hlinkClick r:id="rId4" tooltip="Dionisio Baixeras Verdaguer"/>
              </a:rPr>
              <a:t>Baixeras</a:t>
            </a:r>
            <a:r>
              <a:rPr lang="en-NZ" dirty="0">
                <a:effectLst/>
                <a:hlinkClick r:id="rId4" tooltip="Dionisio Baixeras Verdaguer"/>
              </a:rPr>
              <a:t> </a:t>
            </a:r>
            <a:r>
              <a:rPr lang="en-NZ" dirty="0" err="1">
                <a:effectLst/>
                <a:hlinkClick r:id="rId4" tooltip="Dionisio Baixeras Verdaguer"/>
              </a:rPr>
              <a:t>Verdaguer</a:t>
            </a:r>
            <a:endParaRPr lang="en-NZ" dirty="0">
              <a:effectLst/>
            </a:endParaRPr>
          </a:p>
          <a:p>
            <a:r>
              <a:rPr lang="en-NZ" dirty="0">
                <a:effectLst/>
              </a:rPr>
              <a:t>Source: Wikipedia</a:t>
            </a:r>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7</a:t>
            </a:fld>
            <a:endParaRPr lang="en-NZ"/>
          </a:p>
        </p:txBody>
      </p:sp>
    </p:spTree>
    <p:extLst>
      <p:ext uri="{BB962C8B-B14F-4D97-AF65-F5344CB8AC3E}">
        <p14:creationId xmlns:p14="http://schemas.microsoft.com/office/powerpoint/2010/main" val="2612547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a:solidFill>
                  <a:schemeClr val="tx2"/>
                </a:solidFill>
                <a:effectLst/>
                <a:latin typeface="+mn-lt"/>
                <a:ea typeface="+mn-ea"/>
                <a:cs typeface="+mn-cs"/>
              </a:rPr>
              <a:t>The pursuit of knowledge is strongly encouraged in the Quran and hadith.  The Quran says ‘‘How can those who know be equal to those who do not know? And in another verse: ‘God will raise up, by many degrees, those of you who believe and those who have been given knowledge’. </a:t>
            </a:r>
          </a:p>
          <a:p>
            <a:r>
              <a:rPr lang="en-NZ" sz="1600" i="1" u="sng" kern="1200" dirty="0">
                <a:solidFill>
                  <a:schemeClr val="tx2"/>
                </a:solidFill>
                <a:effectLst/>
                <a:latin typeface="+mn-lt"/>
                <a:ea typeface="+mn-ea"/>
                <a:cs typeface="+mn-cs"/>
              </a:rPr>
              <a:t>Surah Al-</a:t>
            </a:r>
            <a:r>
              <a:rPr lang="en-NZ" sz="1600" i="1" u="sng" kern="1200" dirty="0" err="1">
                <a:solidFill>
                  <a:schemeClr val="tx2"/>
                </a:solidFill>
                <a:effectLst/>
                <a:latin typeface="+mn-lt"/>
                <a:ea typeface="+mn-ea"/>
                <a:cs typeface="+mn-cs"/>
              </a:rPr>
              <a:t>Zumar</a:t>
            </a:r>
            <a:r>
              <a:rPr lang="en-NZ" sz="1600" kern="1200" dirty="0">
                <a:solidFill>
                  <a:schemeClr val="tx2"/>
                </a:solidFill>
                <a:effectLst/>
                <a:latin typeface="+mn-lt"/>
                <a:ea typeface="+mn-ea"/>
                <a:cs typeface="+mn-cs"/>
              </a:rPr>
              <a:t>, ('The Throngs'), 39:9.  </a:t>
            </a:r>
            <a:r>
              <a:rPr lang="en-NZ" sz="1600" i="1" kern="1200" dirty="0">
                <a:solidFill>
                  <a:schemeClr val="tx2"/>
                </a:solidFill>
                <a:effectLst/>
                <a:latin typeface="+mn-lt"/>
                <a:ea typeface="+mn-ea"/>
                <a:cs typeface="+mn-cs"/>
              </a:rPr>
              <a:t>The Holy Qur'an.</a:t>
            </a:r>
            <a:r>
              <a:rPr lang="en-NZ" sz="1600" kern="1200" dirty="0">
                <a:solidFill>
                  <a:schemeClr val="tx2"/>
                </a:solidFill>
                <a:effectLst/>
                <a:latin typeface="+mn-lt"/>
                <a:ea typeface="+mn-ea"/>
                <a:cs typeface="+mn-cs"/>
              </a:rPr>
              <a:t> Trans. Abdel Haleem M.A.S.,  (Oxford: Oxford University Press, 2005).</a:t>
            </a:r>
          </a:p>
          <a:p>
            <a:r>
              <a:rPr lang="en-NZ" sz="1600" i="1" u="sng" kern="1200" dirty="0">
                <a:solidFill>
                  <a:schemeClr val="tx2"/>
                </a:solidFill>
                <a:effectLst/>
                <a:latin typeface="+mn-lt"/>
                <a:ea typeface="+mn-ea"/>
                <a:cs typeface="+mn-cs"/>
              </a:rPr>
              <a:t>Surah Al-</a:t>
            </a:r>
            <a:r>
              <a:rPr lang="en-NZ" sz="1600" i="1" u="sng" kern="1200" dirty="0" err="1">
                <a:solidFill>
                  <a:schemeClr val="tx2"/>
                </a:solidFill>
                <a:effectLst/>
                <a:latin typeface="+mn-lt"/>
                <a:ea typeface="+mn-ea"/>
                <a:cs typeface="+mn-cs"/>
              </a:rPr>
              <a:t>Mujadalah</a:t>
            </a:r>
            <a:r>
              <a:rPr lang="en-NZ" sz="1600" kern="1200" dirty="0">
                <a:solidFill>
                  <a:schemeClr val="tx2"/>
                </a:solidFill>
                <a:effectLst/>
                <a:latin typeface="+mn-lt"/>
                <a:ea typeface="+mn-ea"/>
                <a:cs typeface="+mn-cs"/>
              </a:rPr>
              <a:t>, ('The Dispute'), 58:11.  Ibid.</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8</a:t>
            </a:fld>
            <a:endParaRPr lang="en-NZ"/>
          </a:p>
        </p:txBody>
      </p:sp>
    </p:spTree>
    <p:extLst>
      <p:ext uri="{BB962C8B-B14F-4D97-AF65-F5344CB8AC3E}">
        <p14:creationId xmlns:p14="http://schemas.microsoft.com/office/powerpoint/2010/main" val="24371013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a:solidFill>
                  <a:schemeClr val="tx2"/>
                </a:solidFill>
                <a:effectLst/>
                <a:latin typeface="+mn-lt"/>
                <a:ea typeface="+mn-ea"/>
                <a:cs typeface="+mn-cs"/>
              </a:rPr>
              <a:t>The prophet Muhammad is reported to have said: ‘Seeking knowledge is a duty upon every Muslim’. The following hadith shall be quoted at length as it summarises the classical Islamic view of seeking knowledge very succinctly: </a:t>
            </a:r>
          </a:p>
          <a:p>
            <a:r>
              <a:rPr lang="en-NZ" sz="1600" i="1" kern="1200" dirty="0">
                <a:solidFill>
                  <a:schemeClr val="tx2"/>
                </a:solidFill>
                <a:effectLst/>
                <a:latin typeface="+mn-lt"/>
                <a:ea typeface="+mn-ea"/>
                <a:cs typeface="+mn-cs"/>
              </a:rPr>
              <a:t>Whoever follows a path in the pursuit of knowledge, Allah will make easy for him a path to Paradise. The angels lower their wings in approval of the seeker of knowledge, and everyone in the heavens and on earth prays for forgiveness for the seeker of knowledge, even the fish in the sea. The superiority of the scholar over the worshipper is like the superiority of the moon over all other heavenly </a:t>
            </a:r>
            <a:r>
              <a:rPr lang="en-NZ" sz="1600" kern="1200" dirty="0">
                <a:solidFill>
                  <a:schemeClr val="tx2"/>
                </a:solidFill>
                <a:effectLst/>
                <a:latin typeface="+mn-lt"/>
                <a:ea typeface="+mn-ea"/>
                <a:cs typeface="+mn-cs"/>
              </a:rPr>
              <a:t>Ibn </a:t>
            </a:r>
            <a:r>
              <a:rPr lang="en-NZ" sz="1600" kern="1200" dirty="0" err="1">
                <a:solidFill>
                  <a:schemeClr val="tx2"/>
                </a:solidFill>
                <a:effectLst/>
                <a:latin typeface="+mn-lt"/>
                <a:ea typeface="+mn-ea"/>
                <a:cs typeface="+mn-cs"/>
              </a:rPr>
              <a:t>Mājah</a:t>
            </a:r>
            <a:r>
              <a:rPr lang="en-NZ" sz="1600" kern="1200" dirty="0">
                <a:solidFill>
                  <a:schemeClr val="tx2"/>
                </a:solidFill>
                <a:effectLst/>
                <a:latin typeface="+mn-lt"/>
                <a:ea typeface="+mn-ea"/>
                <a:cs typeface="+mn-cs"/>
              </a:rPr>
              <a:t>, </a:t>
            </a:r>
            <a:r>
              <a:rPr lang="en-NZ" sz="1600" i="1" kern="1200" dirty="0" err="1">
                <a:solidFill>
                  <a:schemeClr val="tx2"/>
                </a:solidFill>
                <a:effectLst/>
                <a:latin typeface="+mn-lt"/>
                <a:ea typeface="+mn-ea"/>
                <a:cs typeface="+mn-cs"/>
              </a:rPr>
              <a:t>Sunan</a:t>
            </a:r>
            <a:r>
              <a:rPr lang="en-NZ" sz="1600" i="1" kern="1200" dirty="0">
                <a:solidFill>
                  <a:schemeClr val="tx2"/>
                </a:solidFill>
                <a:effectLst/>
                <a:latin typeface="+mn-lt"/>
                <a:ea typeface="+mn-ea"/>
                <a:cs typeface="+mn-cs"/>
              </a:rPr>
              <a:t> Ibn </a:t>
            </a:r>
            <a:r>
              <a:rPr lang="en-NZ" sz="1600" i="1" kern="1200" dirty="0" err="1">
                <a:solidFill>
                  <a:schemeClr val="tx2"/>
                </a:solidFill>
                <a:effectLst/>
                <a:latin typeface="+mn-lt"/>
                <a:ea typeface="+mn-ea"/>
                <a:cs typeface="+mn-cs"/>
              </a:rPr>
              <a:t>Mājah</a:t>
            </a:r>
            <a:r>
              <a:rPr lang="en-NZ" sz="1600" i="1" kern="1200" dirty="0">
                <a:solidFill>
                  <a:schemeClr val="tx2"/>
                </a:solidFill>
                <a:effectLst/>
                <a:latin typeface="+mn-lt"/>
                <a:ea typeface="+mn-ea"/>
                <a:cs typeface="+mn-cs"/>
              </a:rPr>
              <a:t>. </a:t>
            </a:r>
            <a:r>
              <a:rPr lang="en-NZ" sz="1600" kern="1200" dirty="0">
                <a:solidFill>
                  <a:schemeClr val="tx2"/>
                </a:solidFill>
                <a:effectLst/>
                <a:latin typeface="+mn-lt"/>
                <a:ea typeface="+mn-ea"/>
                <a:cs typeface="+mn-cs"/>
              </a:rPr>
              <a:t>Trans. Nasiruddin al-</a:t>
            </a:r>
            <a:r>
              <a:rPr lang="en-NZ" sz="1600" kern="1200" dirty="0" err="1">
                <a:solidFill>
                  <a:schemeClr val="tx2"/>
                </a:solidFill>
                <a:effectLst/>
                <a:latin typeface="+mn-lt"/>
                <a:ea typeface="+mn-ea"/>
                <a:cs typeface="+mn-cs"/>
              </a:rPr>
              <a:t>Khattab</a:t>
            </a:r>
            <a:r>
              <a:rPr lang="en-NZ" sz="1600" kern="1200" dirty="0">
                <a:solidFill>
                  <a:schemeClr val="tx2"/>
                </a:solidFill>
                <a:effectLst/>
                <a:latin typeface="+mn-lt"/>
                <a:ea typeface="+mn-ea"/>
                <a:cs typeface="+mn-cs"/>
              </a:rPr>
              <a:t>.  (Darussalam, 2007).  Hadith 224.</a:t>
            </a:r>
          </a:p>
          <a:p>
            <a:r>
              <a:rPr lang="en-NZ" sz="1600" kern="1200" dirty="0">
                <a:solidFill>
                  <a:schemeClr val="tx2"/>
                </a:solidFill>
                <a:effectLst/>
                <a:latin typeface="+mn-lt"/>
                <a:ea typeface="+mn-ea"/>
                <a:cs typeface="+mn-cs"/>
              </a:rPr>
              <a:t>Ibid.  Hadith 223.</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9</a:t>
            </a:fld>
            <a:endParaRPr lang="en-NZ"/>
          </a:p>
        </p:txBody>
      </p:sp>
    </p:spTree>
    <p:extLst>
      <p:ext uri="{BB962C8B-B14F-4D97-AF65-F5344CB8AC3E}">
        <p14:creationId xmlns:p14="http://schemas.microsoft.com/office/powerpoint/2010/main" val="24086621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10</a:t>
            </a:fld>
            <a:endParaRPr lang="en-NZ"/>
          </a:p>
        </p:txBody>
      </p:sp>
    </p:spTree>
    <p:extLst>
      <p:ext uri="{BB962C8B-B14F-4D97-AF65-F5344CB8AC3E}">
        <p14:creationId xmlns:p14="http://schemas.microsoft.com/office/powerpoint/2010/main" val="2209041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a:solidFill>
                  <a:schemeClr val="tx2"/>
                </a:solidFill>
                <a:effectLst/>
                <a:latin typeface="+mn-lt"/>
                <a:ea typeface="+mn-ea"/>
                <a:cs typeface="+mn-cs"/>
              </a:rPr>
              <a:t>The biographies of Medieval scholars are filled with legend-like stories of the extreme difficulties they had to endure in their travels to acquire knowledge.</a:t>
            </a:r>
            <a:r>
              <a:rPr lang="ar-KW" sz="1600" kern="1200" dirty="0">
                <a:solidFill>
                  <a:schemeClr val="tx2"/>
                </a:solidFill>
                <a:effectLst/>
                <a:latin typeface="+mn-lt"/>
                <a:ea typeface="+mn-ea"/>
                <a:cs typeface="+mn-cs"/>
              </a:rPr>
              <a:t>  </a:t>
            </a:r>
            <a:r>
              <a:rPr lang="en-NZ" sz="1600" kern="1200" dirty="0">
                <a:solidFill>
                  <a:schemeClr val="tx2"/>
                </a:solidFill>
                <a:effectLst/>
                <a:latin typeface="+mn-lt"/>
                <a:ea typeface="+mn-ea"/>
                <a:cs typeface="+mn-cs"/>
              </a:rPr>
              <a:t>The hadith scholar, Ibn </a:t>
            </a:r>
            <a:r>
              <a:rPr lang="en-NZ" sz="1600" kern="1200" dirty="0" err="1">
                <a:solidFill>
                  <a:schemeClr val="tx2"/>
                </a:solidFill>
                <a:effectLst/>
                <a:latin typeface="+mn-lt"/>
                <a:ea typeface="+mn-ea"/>
                <a:cs typeface="+mn-cs"/>
              </a:rPr>
              <a:t>Mājah</a:t>
            </a:r>
            <a:r>
              <a:rPr lang="en-NZ" sz="1600" kern="1200" dirty="0">
                <a:solidFill>
                  <a:schemeClr val="tx2"/>
                </a:solidFill>
                <a:effectLst/>
                <a:latin typeface="+mn-lt"/>
                <a:ea typeface="+mn-ea"/>
                <a:cs typeface="+mn-cs"/>
              </a:rPr>
              <a:t> (d. 887 CE) was reported to have travelled from the city of </a:t>
            </a:r>
            <a:r>
              <a:rPr lang="en-NZ" sz="1600" kern="1200" dirty="0" err="1">
                <a:solidFill>
                  <a:schemeClr val="tx2"/>
                </a:solidFill>
                <a:effectLst/>
                <a:latin typeface="+mn-lt"/>
                <a:ea typeface="+mn-ea"/>
                <a:cs typeface="+mn-cs"/>
              </a:rPr>
              <a:t>Qazwin</a:t>
            </a:r>
            <a:r>
              <a:rPr lang="en-NZ" sz="1600" kern="1200" dirty="0">
                <a:solidFill>
                  <a:schemeClr val="tx2"/>
                </a:solidFill>
                <a:effectLst/>
                <a:latin typeface="+mn-lt"/>
                <a:ea typeface="+mn-ea"/>
                <a:cs typeface="+mn-cs"/>
              </a:rPr>
              <a:t> in Persia to Iraq, Mecca, the Levante and Egypt in his search of knowledge.  The </a:t>
            </a:r>
            <a:r>
              <a:rPr lang="en-NZ" sz="1600" kern="1200" dirty="0" err="1">
                <a:solidFill>
                  <a:schemeClr val="tx2"/>
                </a:solidFill>
                <a:effectLst/>
                <a:latin typeface="+mn-lt"/>
                <a:ea typeface="+mn-ea"/>
                <a:cs typeface="+mn-cs"/>
              </a:rPr>
              <a:t>renouned</a:t>
            </a:r>
            <a:r>
              <a:rPr lang="en-NZ" sz="1600" kern="1200" dirty="0">
                <a:solidFill>
                  <a:schemeClr val="tx2"/>
                </a:solidFill>
                <a:effectLst/>
                <a:latin typeface="+mn-lt"/>
                <a:ea typeface="+mn-ea"/>
                <a:cs typeface="+mn-cs"/>
              </a:rPr>
              <a:t> scholar </a:t>
            </a:r>
            <a:r>
              <a:rPr lang="en-NZ" sz="1600" kern="1200" dirty="0" err="1">
                <a:solidFill>
                  <a:schemeClr val="tx2"/>
                </a:solidFill>
                <a:effectLst/>
                <a:latin typeface="+mn-lt"/>
                <a:ea typeface="+mn-ea"/>
                <a:cs typeface="+mn-cs"/>
              </a:rPr>
              <a:t>Aḥmad</a:t>
            </a:r>
            <a:r>
              <a:rPr lang="en-NZ" sz="1600" kern="1200" dirty="0">
                <a:solidFill>
                  <a:schemeClr val="tx2"/>
                </a:solidFill>
                <a:effectLst/>
                <a:latin typeface="+mn-lt"/>
                <a:ea typeface="+mn-ea"/>
                <a:cs typeface="+mn-cs"/>
              </a:rPr>
              <a:t> Ibn </a:t>
            </a:r>
            <a:r>
              <a:rPr lang="en-NZ" sz="1600" kern="1200" dirty="0" err="1">
                <a:solidFill>
                  <a:schemeClr val="tx2"/>
                </a:solidFill>
                <a:effectLst/>
                <a:latin typeface="+mn-lt"/>
                <a:ea typeface="+mn-ea"/>
                <a:cs typeface="+mn-cs"/>
              </a:rPr>
              <a:t>Ḥanbal</a:t>
            </a:r>
            <a:r>
              <a:rPr lang="en-NZ" sz="1600" kern="1200" dirty="0">
                <a:solidFill>
                  <a:schemeClr val="tx2"/>
                </a:solidFill>
                <a:effectLst/>
                <a:latin typeface="+mn-lt"/>
                <a:ea typeface="+mn-ea"/>
                <a:cs typeface="+mn-cs"/>
              </a:rPr>
              <a:t> (d. 855 CE) is reported to have walked from Baghdad to </a:t>
            </a:r>
            <a:r>
              <a:rPr lang="en-NZ" sz="1600" kern="1200" dirty="0" err="1">
                <a:solidFill>
                  <a:schemeClr val="tx2"/>
                </a:solidFill>
                <a:effectLst/>
                <a:latin typeface="+mn-lt"/>
                <a:ea typeface="+mn-ea"/>
                <a:cs typeface="+mn-cs"/>
              </a:rPr>
              <a:t>Kufa</a:t>
            </a:r>
            <a:r>
              <a:rPr lang="en-NZ" sz="1600" kern="1200" dirty="0">
                <a:solidFill>
                  <a:schemeClr val="tx2"/>
                </a:solidFill>
                <a:effectLst/>
                <a:latin typeface="+mn-lt"/>
                <a:ea typeface="+mn-ea"/>
                <a:cs typeface="+mn-cs"/>
              </a:rPr>
              <a:t> and Basra, and later to Mecca and Yemen in search of knowledge.  These travels would sometimes last for several years before he returned home to Baghdad.</a:t>
            </a:r>
          </a:p>
          <a:p>
            <a:r>
              <a:rPr lang="en-NZ" sz="1600" kern="1200" dirty="0">
                <a:solidFill>
                  <a:schemeClr val="tx2"/>
                </a:solidFill>
                <a:effectLst/>
                <a:latin typeface="+mn-lt"/>
                <a:ea typeface="+mn-ea"/>
                <a:cs typeface="+mn-cs"/>
              </a:rPr>
              <a:t>Raid Sabri Abu </a:t>
            </a:r>
            <a:r>
              <a:rPr lang="en-NZ" sz="1600" kern="1200" dirty="0" err="1">
                <a:solidFill>
                  <a:schemeClr val="tx2"/>
                </a:solidFill>
                <a:effectLst/>
                <a:latin typeface="+mn-lt"/>
                <a:ea typeface="+mn-ea"/>
                <a:cs typeface="+mn-cs"/>
              </a:rPr>
              <a:t>Alfah</a:t>
            </a:r>
            <a:r>
              <a:rPr lang="en-NZ" sz="1600" kern="1200" dirty="0">
                <a:solidFill>
                  <a:schemeClr val="tx2"/>
                </a:solidFill>
                <a:effectLst/>
                <a:latin typeface="+mn-lt"/>
                <a:ea typeface="+mn-ea"/>
                <a:cs typeface="+mn-cs"/>
              </a:rPr>
              <a:t>, '</a:t>
            </a:r>
            <a:r>
              <a:rPr lang="en-NZ" sz="1600" kern="1200" dirty="0" err="1">
                <a:solidFill>
                  <a:schemeClr val="tx2"/>
                </a:solidFill>
                <a:effectLst/>
                <a:latin typeface="+mn-lt"/>
                <a:ea typeface="+mn-ea"/>
                <a:cs typeface="+mn-cs"/>
              </a:rPr>
              <a:t>Sharḥ</a:t>
            </a:r>
            <a:r>
              <a:rPr lang="en-NZ" sz="1600" kern="1200" dirty="0">
                <a:solidFill>
                  <a:schemeClr val="tx2"/>
                </a:solidFill>
                <a:effectLst/>
                <a:latin typeface="+mn-lt"/>
                <a:ea typeface="+mn-ea"/>
                <a:cs typeface="+mn-cs"/>
              </a:rPr>
              <a:t> </a:t>
            </a:r>
            <a:r>
              <a:rPr lang="en-NZ" sz="1600" kern="1200" dirty="0" err="1">
                <a:solidFill>
                  <a:schemeClr val="tx2"/>
                </a:solidFill>
                <a:effectLst/>
                <a:latin typeface="+mn-lt"/>
                <a:ea typeface="+mn-ea"/>
                <a:cs typeface="+mn-cs"/>
              </a:rPr>
              <a:t>Sunan</a:t>
            </a:r>
            <a:r>
              <a:rPr lang="en-NZ" sz="1600" kern="1200" dirty="0">
                <a:solidFill>
                  <a:schemeClr val="tx2"/>
                </a:solidFill>
                <a:effectLst/>
                <a:latin typeface="+mn-lt"/>
                <a:ea typeface="+mn-ea"/>
                <a:cs typeface="+mn-cs"/>
              </a:rPr>
              <a:t> Ibn </a:t>
            </a:r>
            <a:r>
              <a:rPr lang="en-NZ" sz="1600" kern="1200" dirty="0" err="1">
                <a:solidFill>
                  <a:schemeClr val="tx2"/>
                </a:solidFill>
                <a:effectLst/>
                <a:latin typeface="+mn-lt"/>
                <a:ea typeface="+mn-ea"/>
                <a:cs typeface="+mn-cs"/>
              </a:rPr>
              <a:t>Mājah</a:t>
            </a:r>
            <a:r>
              <a:rPr lang="en-NZ" sz="1600" kern="1200" dirty="0">
                <a:solidFill>
                  <a:schemeClr val="tx2"/>
                </a:solidFill>
                <a:effectLst/>
                <a:latin typeface="+mn-lt"/>
                <a:ea typeface="+mn-ea"/>
                <a:cs typeface="+mn-cs"/>
              </a:rPr>
              <a:t>'</a:t>
            </a:r>
            <a:r>
              <a:rPr lang="en-NZ" sz="1600" i="1" kern="1200" dirty="0">
                <a:solidFill>
                  <a:schemeClr val="tx2"/>
                </a:solidFill>
                <a:effectLst/>
                <a:latin typeface="+mn-lt"/>
                <a:ea typeface="+mn-ea"/>
                <a:cs typeface="+mn-cs"/>
              </a:rPr>
              <a:t>, </a:t>
            </a:r>
            <a:r>
              <a:rPr lang="en-NZ" sz="1600" kern="1200" dirty="0">
                <a:solidFill>
                  <a:schemeClr val="tx2"/>
                </a:solidFill>
                <a:effectLst/>
                <a:latin typeface="+mn-lt"/>
                <a:ea typeface="+mn-ea"/>
                <a:cs typeface="+mn-cs"/>
              </a:rPr>
              <a:t>(Amman: International Ideas Home, 2007),  (p. 25).</a:t>
            </a:r>
          </a:p>
          <a:p>
            <a:r>
              <a:rPr lang="en-NZ" sz="1600" kern="1200" dirty="0">
                <a:solidFill>
                  <a:schemeClr val="tx2"/>
                </a:solidFill>
                <a:effectLst/>
                <a:latin typeface="+mn-lt"/>
                <a:ea typeface="+mn-ea"/>
                <a:cs typeface="+mn-cs"/>
              </a:rPr>
              <a:t>Ahmed Ibn </a:t>
            </a:r>
            <a:r>
              <a:rPr lang="en-NZ" sz="1600" kern="1200" dirty="0" err="1">
                <a:solidFill>
                  <a:schemeClr val="tx2"/>
                </a:solidFill>
                <a:effectLst/>
                <a:latin typeface="+mn-lt"/>
                <a:ea typeface="+mn-ea"/>
                <a:cs typeface="+mn-cs"/>
              </a:rPr>
              <a:t>Hanbal</a:t>
            </a:r>
            <a:r>
              <a:rPr lang="en-NZ" sz="1600" kern="1200" dirty="0">
                <a:solidFill>
                  <a:schemeClr val="tx2"/>
                </a:solidFill>
                <a:effectLst/>
                <a:latin typeface="+mn-lt"/>
                <a:ea typeface="+mn-ea"/>
                <a:cs typeface="+mn-cs"/>
              </a:rPr>
              <a:t>, </a:t>
            </a:r>
            <a:r>
              <a:rPr lang="en-NZ" sz="1600" i="1" kern="1200" dirty="0" err="1">
                <a:solidFill>
                  <a:schemeClr val="tx2"/>
                </a:solidFill>
                <a:effectLst/>
                <a:latin typeface="+mn-lt"/>
                <a:ea typeface="+mn-ea"/>
                <a:cs typeface="+mn-cs"/>
              </a:rPr>
              <a:t>Musnad</a:t>
            </a:r>
            <a:r>
              <a:rPr lang="en-NZ" sz="1600" i="1" kern="1200" dirty="0">
                <a:solidFill>
                  <a:schemeClr val="tx2"/>
                </a:solidFill>
                <a:effectLst/>
                <a:latin typeface="+mn-lt"/>
                <a:ea typeface="+mn-ea"/>
                <a:cs typeface="+mn-cs"/>
              </a:rPr>
              <a:t> Ahmad.</a:t>
            </a:r>
            <a:r>
              <a:rPr lang="en-NZ" sz="1600" kern="1200" dirty="0">
                <a:solidFill>
                  <a:schemeClr val="tx2"/>
                </a:solidFill>
                <a:effectLst/>
                <a:latin typeface="+mn-lt"/>
                <a:ea typeface="+mn-ea"/>
                <a:cs typeface="+mn-cs"/>
              </a:rPr>
              <a:t>  (Beirut: Al-</a:t>
            </a:r>
            <a:r>
              <a:rPr lang="en-NZ" sz="1600" kern="1200" dirty="0" err="1">
                <a:solidFill>
                  <a:schemeClr val="tx2"/>
                </a:solidFill>
                <a:effectLst/>
                <a:latin typeface="+mn-lt"/>
                <a:ea typeface="+mn-ea"/>
                <a:cs typeface="+mn-cs"/>
              </a:rPr>
              <a:t>Resalah</a:t>
            </a:r>
            <a:r>
              <a:rPr lang="en-NZ" sz="1600" kern="1200" dirty="0">
                <a:solidFill>
                  <a:schemeClr val="tx2"/>
                </a:solidFill>
                <a:effectLst/>
                <a:latin typeface="+mn-lt"/>
                <a:ea typeface="+mn-ea"/>
                <a:cs typeface="+mn-cs"/>
              </a:rPr>
              <a:t> Publishing House, 1997), p. 40.</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11</a:t>
            </a:fld>
            <a:endParaRPr lang="en-NZ"/>
          </a:p>
        </p:txBody>
      </p:sp>
    </p:spTree>
    <p:extLst>
      <p:ext uri="{BB962C8B-B14F-4D97-AF65-F5344CB8AC3E}">
        <p14:creationId xmlns:p14="http://schemas.microsoft.com/office/powerpoint/2010/main" val="7903670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Image: </a:t>
            </a:r>
            <a:r>
              <a:rPr lang="en-NZ" dirty="0">
                <a:effectLst/>
              </a:rPr>
              <a:t>http://mvslim.com/this-influential-islamic-scholar-was-tortured-in-ramadan-because-of-his-beliefs/</a:t>
            </a:r>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12</a:t>
            </a:fld>
            <a:endParaRPr lang="en-NZ"/>
          </a:p>
        </p:txBody>
      </p:sp>
    </p:spTree>
    <p:extLst>
      <p:ext uri="{BB962C8B-B14F-4D97-AF65-F5344CB8AC3E}">
        <p14:creationId xmlns:p14="http://schemas.microsoft.com/office/powerpoint/2010/main" val="7436322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NZ" sz="1600" dirty="0">
                <a:effectLst/>
                <a:latin typeface="Calibri" panose="020F0502020204030204" pitchFamily="34" charset="0"/>
                <a:ea typeface="Calibri" panose="020F0502020204030204" pitchFamily="34" charset="0"/>
                <a:cs typeface="Arial" panose="020B0604020202020204" pitchFamily="34" charset="0"/>
              </a:rPr>
              <a:t>In the early days of Islam learning centred around individuals as opposed to schools.  Schools of thought were built around an individual, outstanding scholar. Rahman states that ‘the first chief characteristic of this learning, therefore, and the one which has persisted throughout the Middle Ages of Islam is the individual importance of the teacher’.  This was the basis of the </a:t>
            </a:r>
            <a:r>
              <a:rPr lang="en-NZ" sz="1600" i="1" dirty="0" err="1">
                <a:effectLst/>
                <a:latin typeface="Calibri" panose="020F0502020204030204" pitchFamily="34" charset="0"/>
                <a:ea typeface="Calibri" panose="020F0502020204030204" pitchFamily="34" charset="0"/>
                <a:cs typeface="Arial" panose="020B0604020202020204" pitchFamily="34" charset="0"/>
              </a:rPr>
              <a:t>ijāzah</a:t>
            </a:r>
            <a:r>
              <a:rPr lang="en-NZ" sz="1600" dirty="0">
                <a:effectLst/>
                <a:latin typeface="Calibri" panose="020F0502020204030204" pitchFamily="34" charset="0"/>
                <a:ea typeface="Calibri" panose="020F0502020204030204" pitchFamily="34" charset="0"/>
                <a:cs typeface="Arial" panose="020B0604020202020204" pitchFamily="34" charset="0"/>
              </a:rPr>
              <a:t> system, which is still present today.  In this system, a student would study under his master, until he is deemed to have mastered the knowledge being taught.  At this point he is given an </a:t>
            </a:r>
            <a:r>
              <a:rPr lang="en-NZ" sz="1600" i="1" dirty="0">
                <a:effectLst/>
                <a:latin typeface="Calibri" panose="020F0502020204030204" pitchFamily="34" charset="0"/>
                <a:ea typeface="Calibri" panose="020F0502020204030204" pitchFamily="34" charset="0"/>
                <a:cs typeface="Arial" panose="020B0604020202020204" pitchFamily="34" charset="0"/>
              </a:rPr>
              <a:t>ijazah, </a:t>
            </a:r>
            <a:r>
              <a:rPr lang="en-NZ" sz="1600" dirty="0">
                <a:effectLst/>
                <a:latin typeface="Calibri" panose="020F0502020204030204" pitchFamily="34" charset="0"/>
                <a:ea typeface="Calibri" panose="020F0502020204030204" pitchFamily="34" charset="0"/>
                <a:cs typeface="Arial" panose="020B0604020202020204" pitchFamily="34" charset="0"/>
              </a:rPr>
              <a:t>or permission to pass on the knowledge to other students while advertising the fact that he has been taught by his master.  Once madrasas were established, an exam system was introduced.  However, the teacher’s presence was till tangible as it was common place for scholars to list the names of their teachers instead of the schools they studied in.  Certificates were also commonly issued in the names of teachers instead of schools.</a:t>
            </a:r>
          </a:p>
          <a:p>
            <a:pPr>
              <a:spcAft>
                <a:spcPts val="0"/>
              </a:spcAft>
            </a:pPr>
            <a:r>
              <a:rPr lang="en-NZ" sz="1600" dirty="0">
                <a:effectLst/>
                <a:latin typeface="Calibri" panose="020F0502020204030204" pitchFamily="34" charset="0"/>
                <a:ea typeface="Calibri" panose="020F0502020204030204" pitchFamily="34" charset="0"/>
                <a:cs typeface="Arial" panose="020B0604020202020204" pitchFamily="34" charset="0"/>
              </a:rPr>
              <a:t>As a result of this focus on the individual teacher, the concept of seeking knowledge, </a:t>
            </a:r>
            <a:r>
              <a:rPr lang="en-NZ" sz="1600" i="1" dirty="0" err="1">
                <a:effectLst/>
                <a:latin typeface="Calibri" panose="020F0502020204030204" pitchFamily="34" charset="0"/>
                <a:ea typeface="Calibri" panose="020F0502020204030204" pitchFamily="34" charset="0"/>
                <a:cs typeface="Arial" panose="020B0604020202020204" pitchFamily="34" charset="0"/>
              </a:rPr>
              <a:t>ṭalab</a:t>
            </a:r>
            <a:r>
              <a:rPr lang="en-NZ" sz="1600" i="1" dirty="0">
                <a:effectLst/>
                <a:latin typeface="Calibri" panose="020F0502020204030204" pitchFamily="34" charset="0"/>
                <a:ea typeface="Calibri" panose="020F0502020204030204" pitchFamily="34" charset="0"/>
                <a:cs typeface="Arial" panose="020B0604020202020204" pitchFamily="34" charset="0"/>
              </a:rPr>
              <a:t> al </a:t>
            </a:r>
            <a:r>
              <a:rPr lang="en-NZ" sz="1600" i="1" dirty="0" err="1">
                <a:effectLst/>
                <a:latin typeface="Calibri" panose="020F0502020204030204" pitchFamily="34" charset="0"/>
                <a:ea typeface="Calibri" panose="020F0502020204030204" pitchFamily="34" charset="0"/>
                <a:cs typeface="Arial" panose="020B0604020202020204" pitchFamily="34" charset="0"/>
              </a:rPr>
              <a:t>ʿilm</a:t>
            </a:r>
            <a:r>
              <a:rPr lang="en-NZ" sz="1600" dirty="0">
                <a:effectLst/>
                <a:latin typeface="Calibri" panose="020F0502020204030204" pitchFamily="34" charset="0"/>
                <a:ea typeface="Calibri" panose="020F0502020204030204" pitchFamily="34" charset="0"/>
                <a:cs typeface="Arial" panose="020B0604020202020204" pitchFamily="34" charset="0"/>
              </a:rPr>
              <a:t>, became institutionalised in </a:t>
            </a:r>
            <a:r>
              <a:rPr lang="en-NZ" sz="1600" dirty="0" err="1">
                <a:effectLst/>
                <a:latin typeface="Calibri" panose="020F0502020204030204" pitchFamily="34" charset="0"/>
                <a:ea typeface="Calibri" panose="020F0502020204030204" pitchFamily="34" charset="0"/>
                <a:cs typeface="Arial" panose="020B0604020202020204" pitchFamily="34" charset="0"/>
              </a:rPr>
              <a:t>Midieval</a:t>
            </a:r>
            <a:r>
              <a:rPr lang="en-NZ" sz="1600" dirty="0">
                <a:effectLst/>
                <a:latin typeface="Calibri" panose="020F0502020204030204" pitchFamily="34" charset="0"/>
                <a:ea typeface="Calibri" panose="020F0502020204030204" pitchFamily="34" charset="0"/>
                <a:cs typeface="Arial" panose="020B0604020202020204" pitchFamily="34" charset="0"/>
              </a:rPr>
              <a:t> Islamic learning.  Famous scholars attracted students from distant lands to study directly from them.  Known </a:t>
            </a:r>
            <a:r>
              <a:rPr lang="en-NZ" sz="1600" i="1" dirty="0" err="1">
                <a:effectLst/>
                <a:latin typeface="Calibri" panose="020F0502020204030204" pitchFamily="34" charset="0"/>
                <a:ea typeface="Calibri" panose="020F0502020204030204" pitchFamily="34" charset="0"/>
                <a:cs typeface="Arial" panose="020B0604020202020204" pitchFamily="34" charset="0"/>
              </a:rPr>
              <a:t>shadd</a:t>
            </a:r>
            <a:r>
              <a:rPr lang="en-NZ" sz="1600" i="1" dirty="0">
                <a:effectLst/>
                <a:latin typeface="Calibri" panose="020F0502020204030204" pitchFamily="34" charset="0"/>
                <a:ea typeface="Calibri" panose="020F0502020204030204" pitchFamily="34" charset="0"/>
                <a:cs typeface="Arial" panose="020B0604020202020204" pitchFamily="34" charset="0"/>
              </a:rPr>
              <a:t> al-</a:t>
            </a:r>
            <a:r>
              <a:rPr lang="en-NZ" sz="1600" i="1" dirty="0" err="1">
                <a:effectLst/>
                <a:latin typeface="Calibri" panose="020F0502020204030204" pitchFamily="34" charset="0"/>
                <a:ea typeface="Calibri" panose="020F0502020204030204" pitchFamily="34" charset="0"/>
                <a:cs typeface="Arial" panose="020B0604020202020204" pitchFamily="34" charset="0"/>
              </a:rPr>
              <a:t>riḥāl</a:t>
            </a:r>
            <a:r>
              <a:rPr lang="en-NZ" sz="1600" i="1" dirty="0">
                <a:effectLst/>
                <a:latin typeface="Calibri" panose="020F0502020204030204" pitchFamily="34" charset="0"/>
                <a:ea typeface="Calibri" panose="020F0502020204030204" pitchFamily="34" charset="0"/>
                <a:cs typeface="Arial" panose="020B0604020202020204" pitchFamily="34" charset="0"/>
              </a:rPr>
              <a:t> fi </a:t>
            </a:r>
            <a:r>
              <a:rPr lang="en-NZ" sz="1600" i="1" dirty="0" err="1">
                <a:effectLst/>
                <a:latin typeface="Calibri" panose="020F0502020204030204" pitchFamily="34" charset="0"/>
                <a:ea typeface="Calibri" panose="020F0502020204030204" pitchFamily="34" charset="0"/>
                <a:cs typeface="Arial" panose="020B0604020202020204" pitchFamily="34" charset="0"/>
              </a:rPr>
              <a:t>ṭalab</a:t>
            </a:r>
            <a:r>
              <a:rPr lang="en-NZ" sz="1600" i="1" dirty="0">
                <a:effectLst/>
                <a:latin typeface="Calibri" panose="020F0502020204030204" pitchFamily="34" charset="0"/>
                <a:ea typeface="Calibri" panose="020F0502020204030204" pitchFamily="34" charset="0"/>
                <a:cs typeface="Arial" panose="020B0604020202020204" pitchFamily="34" charset="0"/>
              </a:rPr>
              <a:t> al </a:t>
            </a:r>
            <a:r>
              <a:rPr lang="en-NZ" sz="1600" i="1" dirty="0" err="1">
                <a:effectLst/>
                <a:latin typeface="Calibri" panose="020F0502020204030204" pitchFamily="34" charset="0"/>
                <a:ea typeface="Calibri" panose="020F0502020204030204" pitchFamily="34" charset="0"/>
                <a:cs typeface="Arial" panose="020B0604020202020204" pitchFamily="34" charset="0"/>
              </a:rPr>
              <a:t>ʿilm</a:t>
            </a:r>
            <a:r>
              <a:rPr lang="en-NZ" sz="1600" i="1" dirty="0">
                <a:effectLst/>
                <a:latin typeface="Calibri" panose="020F0502020204030204" pitchFamily="34" charset="0"/>
                <a:ea typeface="Calibri" panose="020F0502020204030204" pitchFamily="34" charset="0"/>
                <a:cs typeface="Arial" panose="020B0604020202020204" pitchFamily="34" charset="0"/>
              </a:rPr>
              <a:t>,</a:t>
            </a:r>
            <a:r>
              <a:rPr lang="en-NZ" sz="1600" dirty="0">
                <a:effectLst/>
                <a:latin typeface="Calibri" panose="020F0502020204030204" pitchFamily="34" charset="0"/>
                <a:ea typeface="Calibri" panose="020F0502020204030204" pitchFamily="34" charset="0"/>
                <a:cs typeface="Arial" panose="020B0604020202020204" pitchFamily="34" charset="0"/>
              </a:rPr>
              <a:t> travelling to seek knowledge became compulsory for any student wanting to become a scholar, or </a:t>
            </a:r>
            <a:r>
              <a:rPr lang="en-NZ" sz="1600" i="1" dirty="0" err="1">
                <a:effectLst/>
                <a:latin typeface="Calibri" panose="020F0502020204030204" pitchFamily="34" charset="0"/>
                <a:ea typeface="Calibri" panose="020F0502020204030204" pitchFamily="34" charset="0"/>
                <a:cs typeface="Arial" panose="020B0604020202020204" pitchFamily="34" charset="0"/>
              </a:rPr>
              <a:t>ʿālim</a:t>
            </a:r>
            <a:r>
              <a:rPr lang="en-NZ" sz="1600" dirty="0">
                <a:effectLst/>
                <a:latin typeface="Calibri" panose="020F0502020204030204" pitchFamily="34" charset="0"/>
                <a:ea typeface="Calibri" panose="020F0502020204030204" pitchFamily="34" charset="0"/>
                <a:cs typeface="Arial" panose="020B0604020202020204" pitchFamily="34" charset="0"/>
              </a:rPr>
              <a:t>.  </a:t>
            </a:r>
          </a:p>
          <a:p>
            <a:pPr>
              <a:spcAft>
                <a:spcPts val="0"/>
              </a:spcAft>
            </a:pPr>
            <a:r>
              <a:rPr lang="en-NZ" sz="1200" dirty="0" err="1">
                <a:effectLst/>
                <a:latin typeface="Calibri" panose="020F0502020204030204" pitchFamily="34" charset="0"/>
                <a:ea typeface="Calibri" panose="020F0502020204030204" pitchFamily="34" charset="0"/>
                <a:cs typeface="Arial" panose="020B0604020202020204" pitchFamily="34" charset="0"/>
              </a:rPr>
              <a:t>Fazlur</a:t>
            </a:r>
            <a:r>
              <a:rPr lang="en-NZ" sz="1200" dirty="0">
                <a:effectLst/>
                <a:latin typeface="Calibri" panose="020F0502020204030204" pitchFamily="34" charset="0"/>
                <a:ea typeface="Calibri" panose="020F0502020204030204" pitchFamily="34" charset="0"/>
                <a:cs typeface="Arial" panose="020B0604020202020204" pitchFamily="34" charset="0"/>
              </a:rPr>
              <a:t> Rahman, </a:t>
            </a:r>
            <a:r>
              <a:rPr lang="en-NZ" sz="1200" i="1" dirty="0">
                <a:effectLst/>
                <a:latin typeface="Calibri" panose="020F0502020204030204" pitchFamily="34" charset="0"/>
                <a:ea typeface="Calibri" panose="020F0502020204030204" pitchFamily="34" charset="0"/>
                <a:cs typeface="Arial" panose="020B0604020202020204" pitchFamily="34" charset="0"/>
              </a:rPr>
              <a:t>Islam.</a:t>
            </a:r>
            <a:r>
              <a:rPr lang="en-NZ" sz="1200" dirty="0">
                <a:effectLst/>
                <a:latin typeface="Calibri" panose="020F0502020204030204" pitchFamily="34" charset="0"/>
                <a:ea typeface="Calibri" panose="020F0502020204030204" pitchFamily="34" charset="0"/>
                <a:cs typeface="Arial" panose="020B0604020202020204" pitchFamily="34" charset="0"/>
              </a:rPr>
              <a:t> 2nd </a:t>
            </a:r>
            <a:r>
              <a:rPr lang="en-NZ" sz="1200" dirty="0" err="1">
                <a:effectLst/>
                <a:latin typeface="Calibri" panose="020F0502020204030204" pitchFamily="34" charset="0"/>
                <a:ea typeface="Calibri" panose="020F0502020204030204" pitchFamily="34" charset="0"/>
                <a:cs typeface="Arial" panose="020B0604020202020204" pitchFamily="34" charset="0"/>
              </a:rPr>
              <a:t>edn</a:t>
            </a:r>
            <a:r>
              <a:rPr lang="en-NZ" sz="1200" dirty="0">
                <a:effectLst/>
                <a:latin typeface="Calibri" panose="020F0502020204030204" pitchFamily="34" charset="0"/>
                <a:ea typeface="Calibri" panose="020F0502020204030204" pitchFamily="34" charset="0"/>
                <a:cs typeface="Arial" panose="020B0604020202020204" pitchFamily="34" charset="0"/>
              </a:rPr>
              <a:t> (Chicago: The University of Chicago Press, 2002).</a:t>
            </a:r>
          </a:p>
          <a:p>
            <a:pPr>
              <a:spcAft>
                <a:spcPts val="0"/>
              </a:spcAft>
            </a:pPr>
            <a:r>
              <a:rPr lang="en-NZ" sz="1200" dirty="0">
                <a:effectLst/>
                <a:latin typeface="Calibri" panose="020F0502020204030204" pitchFamily="34" charset="0"/>
                <a:ea typeface="Calibri" panose="020F0502020204030204" pitchFamily="34" charset="0"/>
                <a:cs typeface="Arial" panose="020B0604020202020204" pitchFamily="34" charset="0"/>
              </a:rPr>
              <a:t>Ibid. p. 185.</a:t>
            </a:r>
          </a:p>
          <a:p>
            <a:pPr>
              <a:spcAft>
                <a:spcPts val="0"/>
              </a:spcAft>
            </a:pPr>
            <a:r>
              <a:rPr lang="en-NZ" sz="1200" dirty="0">
                <a:effectLst/>
                <a:latin typeface="Calibri" panose="020F0502020204030204" pitchFamily="34" charset="0"/>
                <a:ea typeface="Calibri" panose="020F0502020204030204" pitchFamily="34" charset="0"/>
                <a:cs typeface="Arial" panose="020B0604020202020204" pitchFamily="34" charset="0"/>
              </a:rPr>
              <a:t>Ibid.</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13</a:t>
            </a:fld>
            <a:endParaRPr lang="en-NZ"/>
          </a:p>
        </p:txBody>
      </p:sp>
    </p:spTree>
    <p:extLst>
      <p:ext uri="{BB962C8B-B14F-4D97-AF65-F5344CB8AC3E}">
        <p14:creationId xmlns:p14="http://schemas.microsoft.com/office/powerpoint/2010/main" val="21511032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See slide 11 for references.</a:t>
            </a:r>
          </a:p>
        </p:txBody>
      </p:sp>
      <p:sp>
        <p:nvSpPr>
          <p:cNvPr id="4" name="Slide Number Placeholder 3"/>
          <p:cNvSpPr>
            <a:spLocks noGrp="1"/>
          </p:cNvSpPr>
          <p:nvPr>
            <p:ph type="sldNum" sz="quarter" idx="10"/>
          </p:nvPr>
        </p:nvSpPr>
        <p:spPr/>
        <p:txBody>
          <a:bodyPr/>
          <a:lstStyle/>
          <a:p>
            <a:fld id="{B8796F01-7154-41E0-B48B-A6921757531A}" type="slidenum">
              <a:rPr lang="en-NZ" smtClean="0"/>
              <a:pPr/>
              <a:t>14</a:t>
            </a:fld>
            <a:endParaRPr lang="en-NZ"/>
          </a:p>
        </p:txBody>
      </p:sp>
    </p:spTree>
    <p:extLst>
      <p:ext uri="{BB962C8B-B14F-4D97-AF65-F5344CB8AC3E}">
        <p14:creationId xmlns:p14="http://schemas.microsoft.com/office/powerpoint/2010/main" val="41004123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See slide 11 for references.</a:t>
            </a:r>
          </a:p>
        </p:txBody>
      </p:sp>
      <p:sp>
        <p:nvSpPr>
          <p:cNvPr id="4" name="Slide Number Placeholder 3"/>
          <p:cNvSpPr>
            <a:spLocks noGrp="1"/>
          </p:cNvSpPr>
          <p:nvPr>
            <p:ph type="sldNum" sz="quarter" idx="10"/>
          </p:nvPr>
        </p:nvSpPr>
        <p:spPr/>
        <p:txBody>
          <a:bodyPr/>
          <a:lstStyle/>
          <a:p>
            <a:fld id="{B8796F01-7154-41E0-B48B-A6921757531A}" type="slidenum">
              <a:rPr lang="en-NZ" smtClean="0"/>
              <a:pPr/>
              <a:t>15</a:t>
            </a:fld>
            <a:endParaRPr lang="en-NZ"/>
          </a:p>
        </p:txBody>
      </p:sp>
    </p:spTree>
    <p:extLst>
      <p:ext uri="{BB962C8B-B14F-4D97-AF65-F5344CB8AC3E}">
        <p14:creationId xmlns:p14="http://schemas.microsoft.com/office/powerpoint/2010/main" val="16293807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Image: https://elearnmag.acm.org/featured.cfm?aid=1642193</a:t>
            </a:r>
          </a:p>
        </p:txBody>
      </p:sp>
      <p:sp>
        <p:nvSpPr>
          <p:cNvPr id="4" name="Slide Number Placeholder 3"/>
          <p:cNvSpPr>
            <a:spLocks noGrp="1"/>
          </p:cNvSpPr>
          <p:nvPr>
            <p:ph type="sldNum" sz="quarter" idx="10"/>
          </p:nvPr>
        </p:nvSpPr>
        <p:spPr/>
        <p:txBody>
          <a:bodyPr/>
          <a:lstStyle/>
          <a:p>
            <a:fld id="{B8796F01-7154-41E0-B48B-A6921757531A}" type="slidenum">
              <a:rPr lang="en-NZ" smtClean="0"/>
              <a:pPr/>
              <a:t>16</a:t>
            </a:fld>
            <a:endParaRPr lang="en-NZ"/>
          </a:p>
        </p:txBody>
      </p:sp>
    </p:spTree>
    <p:extLst>
      <p:ext uri="{BB962C8B-B14F-4D97-AF65-F5344CB8AC3E}">
        <p14:creationId xmlns:p14="http://schemas.microsoft.com/office/powerpoint/2010/main" val="42615542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b="1" i="1" kern="1200" dirty="0">
                <a:solidFill>
                  <a:schemeClr val="tx2"/>
                </a:solidFill>
                <a:effectLst/>
                <a:latin typeface="+mn-lt"/>
                <a:ea typeface="+mn-ea"/>
                <a:cs typeface="+mn-cs"/>
              </a:rPr>
              <a:t>Motivations for Online Learning</a:t>
            </a:r>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The advancement internet technology and the spread of access to the internet is also making online learning a viable and attractive option to many people.  Convenience is one of the main motivators for studying online. ‘Online learning allows people to gather new knowledge and skills at their own relative pace, within their own time constraints – allowing for family, work, and life commitments in general’.  </a:t>
            </a:r>
          </a:p>
          <a:p>
            <a:r>
              <a:rPr lang="en-NZ" sz="1600" kern="1200" dirty="0">
                <a:solidFill>
                  <a:schemeClr val="tx2"/>
                </a:solidFill>
                <a:effectLst/>
                <a:latin typeface="+mn-lt"/>
                <a:ea typeface="+mn-ea"/>
                <a:cs typeface="+mn-cs"/>
              </a:rPr>
              <a:t>Lack of access to traditional universities is a major motivating factor for studying online.  A desired course may be offered in a difficult to reach geographic location.  In some countries, such as Saudi Arabia (discussed later), lack of access to traditional learning is due to cultural factors for women, and to a lack of places at universities in general for both men and women.  </a:t>
            </a:r>
          </a:p>
          <a:p>
            <a:r>
              <a:rPr lang="en-NZ" sz="1600" kern="1200" dirty="0">
                <a:solidFill>
                  <a:schemeClr val="tx2"/>
                </a:solidFill>
                <a:effectLst/>
                <a:latin typeface="+mn-lt"/>
                <a:ea typeface="+mn-ea"/>
                <a:cs typeface="+mn-cs"/>
              </a:rPr>
              <a:t>The financial advantages of studying online are very tangible.  Due to the lack of travel and having to find accommodation, Online learning is often cheaper than traditional learning.  The fact that students can also work full time while they study means that they are in a better financial position when they study online as compared to traditional full time and part time study.</a:t>
            </a:r>
          </a:p>
          <a:p>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Margaret A </a:t>
            </a:r>
            <a:r>
              <a:rPr lang="en-NZ" sz="1600" kern="1200" dirty="0" err="1">
                <a:solidFill>
                  <a:schemeClr val="tx2"/>
                </a:solidFill>
                <a:effectLst/>
                <a:latin typeface="+mn-lt"/>
                <a:ea typeface="+mn-ea"/>
                <a:cs typeface="+mn-cs"/>
              </a:rPr>
              <a:t>Goralski</a:t>
            </a:r>
            <a:r>
              <a:rPr lang="en-NZ" sz="1600" kern="1200" dirty="0">
                <a:solidFill>
                  <a:schemeClr val="tx2"/>
                </a:solidFill>
                <a:effectLst/>
                <a:latin typeface="+mn-lt"/>
                <a:ea typeface="+mn-ea"/>
                <a:cs typeface="+mn-cs"/>
              </a:rPr>
              <a:t> and Louis K Falk, 'Online Vs. Brick and Mortar Learning: Competition or Complementary', in </a:t>
            </a:r>
            <a:r>
              <a:rPr lang="en-NZ" sz="1600" i="1" kern="1200" dirty="0">
                <a:solidFill>
                  <a:schemeClr val="tx2"/>
                </a:solidFill>
                <a:effectLst/>
                <a:latin typeface="+mn-lt"/>
                <a:ea typeface="+mn-ea"/>
                <a:cs typeface="+mn-cs"/>
              </a:rPr>
              <a:t>Competition Forum, </a:t>
            </a:r>
            <a:r>
              <a:rPr lang="en-NZ" sz="1600" kern="1200" dirty="0">
                <a:solidFill>
                  <a:schemeClr val="tx2"/>
                </a:solidFill>
                <a:effectLst/>
                <a:latin typeface="+mn-lt"/>
                <a:ea typeface="+mn-ea"/>
                <a:cs typeface="+mn-cs"/>
              </a:rPr>
              <a:t>(American Society for Competitiveness, 2017), pp. 271-77.</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17</a:t>
            </a:fld>
            <a:endParaRPr lang="en-NZ"/>
          </a:p>
        </p:txBody>
      </p:sp>
    </p:spTree>
    <p:extLst>
      <p:ext uri="{BB962C8B-B14F-4D97-AF65-F5344CB8AC3E}">
        <p14:creationId xmlns:p14="http://schemas.microsoft.com/office/powerpoint/2010/main" val="25745822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b="1" i="1" kern="1200" dirty="0">
                <a:solidFill>
                  <a:schemeClr val="tx2"/>
                </a:solidFill>
                <a:effectLst/>
                <a:latin typeface="+mn-lt"/>
                <a:ea typeface="+mn-ea"/>
                <a:cs typeface="+mn-cs"/>
              </a:rPr>
              <a:t>Motivations for Online Learning</a:t>
            </a:r>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The advancement internet technology and the spread of access to the internet is also making online learning a viable and attractive option to many people.  Convenience is one of the main motivators for studying online. ‘Online learning allows people to gather new knowledge and skills at their own relative pace, within their own time constraints – allowing for family, work, and life commitments in general’.  </a:t>
            </a:r>
          </a:p>
          <a:p>
            <a:r>
              <a:rPr lang="en-NZ" sz="1600" kern="1200" dirty="0">
                <a:solidFill>
                  <a:schemeClr val="tx2"/>
                </a:solidFill>
                <a:effectLst/>
                <a:latin typeface="+mn-lt"/>
                <a:ea typeface="+mn-ea"/>
                <a:cs typeface="+mn-cs"/>
              </a:rPr>
              <a:t>Lack of access to traditional universities is a major motivating factor for studying online.  A desired course may be offered in a difficult to reach geographic location.  In some countries, such as Saudi Arabia (discussed later), lack of access to traditional learning is due to cultural factors for women, and to a lack of places at universities in general for both men and women.  </a:t>
            </a:r>
          </a:p>
          <a:p>
            <a:r>
              <a:rPr lang="en-NZ" sz="1600" kern="1200" dirty="0">
                <a:solidFill>
                  <a:schemeClr val="tx2"/>
                </a:solidFill>
                <a:effectLst/>
                <a:latin typeface="+mn-lt"/>
                <a:ea typeface="+mn-ea"/>
                <a:cs typeface="+mn-cs"/>
              </a:rPr>
              <a:t>The financial advantages of studying online are very tangible.  Due to the lack of travel and having to find accommodation, Online learning is often cheaper than traditional learning.  The fact that students can also work full time while they study means that they are in a better financial position when they study online as compared to traditional full time and part time study.</a:t>
            </a:r>
          </a:p>
          <a:p>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Margaret A </a:t>
            </a:r>
            <a:r>
              <a:rPr lang="en-NZ" sz="1600" kern="1200" dirty="0" err="1">
                <a:solidFill>
                  <a:schemeClr val="tx2"/>
                </a:solidFill>
                <a:effectLst/>
                <a:latin typeface="+mn-lt"/>
                <a:ea typeface="+mn-ea"/>
                <a:cs typeface="+mn-cs"/>
              </a:rPr>
              <a:t>Goralski</a:t>
            </a:r>
            <a:r>
              <a:rPr lang="en-NZ" sz="1600" kern="1200" dirty="0">
                <a:solidFill>
                  <a:schemeClr val="tx2"/>
                </a:solidFill>
                <a:effectLst/>
                <a:latin typeface="+mn-lt"/>
                <a:ea typeface="+mn-ea"/>
                <a:cs typeface="+mn-cs"/>
              </a:rPr>
              <a:t> and Louis K Falk, 'Online Vs. Brick and Mortar Learning: Competition or Complementary', in </a:t>
            </a:r>
            <a:r>
              <a:rPr lang="en-NZ" sz="1600" i="1" kern="1200" dirty="0">
                <a:solidFill>
                  <a:schemeClr val="tx2"/>
                </a:solidFill>
                <a:effectLst/>
                <a:latin typeface="+mn-lt"/>
                <a:ea typeface="+mn-ea"/>
                <a:cs typeface="+mn-cs"/>
              </a:rPr>
              <a:t>Competition Forum, </a:t>
            </a:r>
            <a:r>
              <a:rPr lang="en-NZ" sz="1600" kern="1200" dirty="0">
                <a:solidFill>
                  <a:schemeClr val="tx2"/>
                </a:solidFill>
                <a:effectLst/>
                <a:latin typeface="+mn-lt"/>
                <a:ea typeface="+mn-ea"/>
                <a:cs typeface="+mn-cs"/>
              </a:rPr>
              <a:t>(American Society for Competitiveness, 2017), pp. 271-77.</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18</a:t>
            </a:fld>
            <a:endParaRPr lang="en-NZ"/>
          </a:p>
        </p:txBody>
      </p:sp>
    </p:spTree>
    <p:extLst>
      <p:ext uri="{BB962C8B-B14F-4D97-AF65-F5344CB8AC3E}">
        <p14:creationId xmlns:p14="http://schemas.microsoft.com/office/powerpoint/2010/main" val="42297937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b="1" i="1" kern="1200" dirty="0">
                <a:solidFill>
                  <a:schemeClr val="tx2"/>
                </a:solidFill>
                <a:effectLst/>
                <a:latin typeface="+mn-lt"/>
                <a:ea typeface="+mn-ea"/>
                <a:cs typeface="+mn-cs"/>
              </a:rPr>
              <a:t>Motivations for Online Learning</a:t>
            </a:r>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The advancement internet technology and the spread of access to the internet is also making online learning a viable and attractive option to many people.  Convenience is one of the main motivators for studying online. ‘Online learning allows people to gather new knowledge and skills at their own relative pace, within their own time constraints – allowing for family, work, and life commitments in general’.  </a:t>
            </a:r>
          </a:p>
          <a:p>
            <a:r>
              <a:rPr lang="en-NZ" sz="1600" kern="1200" dirty="0">
                <a:solidFill>
                  <a:schemeClr val="tx2"/>
                </a:solidFill>
                <a:effectLst/>
                <a:latin typeface="+mn-lt"/>
                <a:ea typeface="+mn-ea"/>
                <a:cs typeface="+mn-cs"/>
              </a:rPr>
              <a:t>Lack of access to traditional universities is a major motivating factor for studying online.  A desired course may be offered in a difficult to reach geographic location.  In some countries, such as Saudi Arabia (discussed later), lack of access to traditional learning is due to cultural factors for women, and to a lack of places at universities in general for both men and women.  </a:t>
            </a:r>
          </a:p>
          <a:p>
            <a:r>
              <a:rPr lang="en-NZ" sz="1600" kern="1200" dirty="0">
                <a:solidFill>
                  <a:schemeClr val="tx2"/>
                </a:solidFill>
                <a:effectLst/>
                <a:latin typeface="+mn-lt"/>
                <a:ea typeface="+mn-ea"/>
                <a:cs typeface="+mn-cs"/>
              </a:rPr>
              <a:t>The financial advantages of studying online are very tangible.  Due to the lack of travel and having to find accommodation, Online learning is often cheaper than traditional learning.  The fact that students can also work full time while they study means that they are in a better financial position when they study online as compared to traditional full time and part time study.</a:t>
            </a:r>
          </a:p>
          <a:p>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Margaret A </a:t>
            </a:r>
            <a:r>
              <a:rPr lang="en-NZ" sz="1600" kern="1200" dirty="0" err="1">
                <a:solidFill>
                  <a:schemeClr val="tx2"/>
                </a:solidFill>
                <a:effectLst/>
                <a:latin typeface="+mn-lt"/>
                <a:ea typeface="+mn-ea"/>
                <a:cs typeface="+mn-cs"/>
              </a:rPr>
              <a:t>Goralski</a:t>
            </a:r>
            <a:r>
              <a:rPr lang="en-NZ" sz="1600" kern="1200" dirty="0">
                <a:solidFill>
                  <a:schemeClr val="tx2"/>
                </a:solidFill>
                <a:effectLst/>
                <a:latin typeface="+mn-lt"/>
                <a:ea typeface="+mn-ea"/>
                <a:cs typeface="+mn-cs"/>
              </a:rPr>
              <a:t> and Louis K Falk, 'Online Vs. Brick and Mortar Learning: Competition or Complementary', in </a:t>
            </a:r>
            <a:r>
              <a:rPr lang="en-NZ" sz="1600" i="1" kern="1200" dirty="0">
                <a:solidFill>
                  <a:schemeClr val="tx2"/>
                </a:solidFill>
                <a:effectLst/>
                <a:latin typeface="+mn-lt"/>
                <a:ea typeface="+mn-ea"/>
                <a:cs typeface="+mn-cs"/>
              </a:rPr>
              <a:t>Competition Forum, </a:t>
            </a:r>
            <a:r>
              <a:rPr lang="en-NZ" sz="1600" kern="1200" dirty="0">
                <a:solidFill>
                  <a:schemeClr val="tx2"/>
                </a:solidFill>
                <a:effectLst/>
                <a:latin typeface="+mn-lt"/>
                <a:ea typeface="+mn-ea"/>
                <a:cs typeface="+mn-cs"/>
              </a:rPr>
              <a:t>(American Society for Competitiveness, 2017), pp. 271-77.</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19</a:t>
            </a:fld>
            <a:endParaRPr lang="en-NZ"/>
          </a:p>
        </p:txBody>
      </p:sp>
    </p:spTree>
    <p:extLst>
      <p:ext uri="{BB962C8B-B14F-4D97-AF65-F5344CB8AC3E}">
        <p14:creationId xmlns:p14="http://schemas.microsoft.com/office/powerpoint/2010/main" val="9385419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Image: https://elearnmag.acm.org/featured.cfm?aid=1642193</a:t>
            </a:r>
          </a:p>
        </p:txBody>
      </p:sp>
      <p:sp>
        <p:nvSpPr>
          <p:cNvPr id="4" name="Slide Number Placeholder 3"/>
          <p:cNvSpPr>
            <a:spLocks noGrp="1"/>
          </p:cNvSpPr>
          <p:nvPr>
            <p:ph type="sldNum" sz="quarter" idx="10"/>
          </p:nvPr>
        </p:nvSpPr>
        <p:spPr/>
        <p:txBody>
          <a:bodyPr/>
          <a:lstStyle/>
          <a:p>
            <a:fld id="{B8796F01-7154-41E0-B48B-A6921757531A}" type="slidenum">
              <a:rPr lang="en-NZ" smtClean="0"/>
              <a:pPr/>
              <a:t>20</a:t>
            </a:fld>
            <a:endParaRPr lang="en-NZ"/>
          </a:p>
        </p:txBody>
      </p:sp>
    </p:spTree>
    <p:extLst>
      <p:ext uri="{BB962C8B-B14F-4D97-AF65-F5344CB8AC3E}">
        <p14:creationId xmlns:p14="http://schemas.microsoft.com/office/powerpoint/2010/main" val="27087389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b="1" i="1" kern="1200" dirty="0">
                <a:solidFill>
                  <a:schemeClr val="tx2"/>
                </a:solidFill>
                <a:effectLst/>
                <a:latin typeface="+mn-lt"/>
                <a:ea typeface="+mn-ea"/>
                <a:cs typeface="+mn-cs"/>
              </a:rPr>
              <a:t>Types of Online Learning</a:t>
            </a:r>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Online learning has evolved rapidly over the past decade and has supplanted previous versions of distance learning.  There are two main types of online learning - asynchronous and synchronous.  In asynchronous learning teaching staff and students are not online at the same time and communicate with each other via email and discussion boards.  In synchronous learning, technology used to connect students and teachers online at the same time.  Although both have advantages and disadvantages, asynchronous learning is almost exclusively used in most online Islamic studies courses.</a:t>
            </a:r>
          </a:p>
          <a:p>
            <a:r>
              <a:rPr lang="en-NZ" sz="1600" kern="1200" dirty="0">
                <a:solidFill>
                  <a:schemeClr val="tx2"/>
                </a:solidFill>
                <a:effectLst/>
                <a:latin typeface="+mn-lt"/>
                <a:ea typeface="+mn-ea"/>
                <a:cs typeface="+mn-cs"/>
              </a:rPr>
              <a:t>Asynchronous learning offers students and teachers more flexibility.  Students can post and ask questions on their own time, and teachers can reply at a time that is convenient for them.  Students can also post questions on discussion boards which can then be answered by fellow questions and teachers at their convenience.  This allows for a formation of an online network that collaborates to further the student’s knowledge in a way that is flexible and convenient.  This reduced time constraints on students and allows them to focus on their studies at times that allow them to give their maximum attention to their work. Asynchronous learning, for these reasons, has been shown to produce work of higher quality than synchronous learning.</a:t>
            </a:r>
          </a:p>
          <a:p>
            <a:r>
              <a:rPr lang="en-NZ" sz="1600" kern="1200" dirty="0">
                <a:solidFill>
                  <a:schemeClr val="tx2"/>
                </a:solidFill>
                <a:effectLst/>
                <a:latin typeface="+mn-lt"/>
                <a:ea typeface="+mn-ea"/>
                <a:cs typeface="+mn-cs"/>
              </a:rPr>
              <a:t>Ibid.</a:t>
            </a:r>
          </a:p>
          <a:p>
            <a:r>
              <a:rPr lang="en-NZ" sz="1600" kern="1200" dirty="0">
                <a:solidFill>
                  <a:schemeClr val="tx2"/>
                </a:solidFill>
                <a:effectLst/>
                <a:latin typeface="+mn-lt"/>
                <a:ea typeface="+mn-ea"/>
                <a:cs typeface="+mn-cs"/>
              </a:rPr>
              <a:t>Ibid.</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21</a:t>
            </a:fld>
            <a:endParaRPr lang="en-NZ"/>
          </a:p>
        </p:txBody>
      </p:sp>
    </p:spTree>
    <p:extLst>
      <p:ext uri="{BB962C8B-B14F-4D97-AF65-F5344CB8AC3E}">
        <p14:creationId xmlns:p14="http://schemas.microsoft.com/office/powerpoint/2010/main" val="9956240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See slide 17 for references.</a:t>
            </a:r>
          </a:p>
        </p:txBody>
      </p:sp>
      <p:sp>
        <p:nvSpPr>
          <p:cNvPr id="4" name="Slide Number Placeholder 3"/>
          <p:cNvSpPr>
            <a:spLocks noGrp="1"/>
          </p:cNvSpPr>
          <p:nvPr>
            <p:ph type="sldNum" sz="quarter" idx="10"/>
          </p:nvPr>
        </p:nvSpPr>
        <p:spPr/>
        <p:txBody>
          <a:bodyPr/>
          <a:lstStyle/>
          <a:p>
            <a:fld id="{B8796F01-7154-41E0-B48B-A6921757531A}" type="slidenum">
              <a:rPr lang="en-NZ" smtClean="0"/>
              <a:pPr/>
              <a:t>22</a:t>
            </a:fld>
            <a:endParaRPr lang="en-NZ"/>
          </a:p>
        </p:txBody>
      </p:sp>
    </p:spTree>
    <p:extLst>
      <p:ext uri="{BB962C8B-B14F-4D97-AF65-F5344CB8AC3E}">
        <p14:creationId xmlns:p14="http://schemas.microsoft.com/office/powerpoint/2010/main" val="37007541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b="1" i="1" kern="1200" dirty="0">
                <a:solidFill>
                  <a:schemeClr val="tx2"/>
                </a:solidFill>
                <a:effectLst/>
                <a:latin typeface="+mn-lt"/>
                <a:ea typeface="+mn-ea"/>
                <a:cs typeface="+mn-cs"/>
              </a:rPr>
              <a:t>Effectiveness of Distance Learning</a:t>
            </a:r>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Distance learning has been found to be an effective method of education, as effective as traditional learning.  </a:t>
            </a:r>
          </a:p>
          <a:p>
            <a:r>
              <a:rPr lang="en-NZ" sz="1600" kern="1200" dirty="0">
                <a:solidFill>
                  <a:schemeClr val="tx2"/>
                </a:solidFill>
                <a:effectLst/>
                <a:latin typeface="+mn-lt"/>
                <a:ea typeface="+mn-ea"/>
                <a:cs typeface="+mn-cs"/>
              </a:rPr>
              <a:t>These results appear to be the same in countries in the Middle East.  </a:t>
            </a:r>
            <a:r>
              <a:rPr lang="en-NZ" sz="1600" kern="1200" dirty="0" err="1">
                <a:solidFill>
                  <a:schemeClr val="tx2"/>
                </a:solidFill>
                <a:effectLst/>
                <a:latin typeface="+mn-lt"/>
                <a:ea typeface="+mn-ea"/>
                <a:cs typeface="+mn-cs"/>
              </a:rPr>
              <a:t>Atoum</a:t>
            </a:r>
            <a:r>
              <a:rPr lang="en-NZ" sz="1600" kern="1200" dirty="0">
                <a:solidFill>
                  <a:schemeClr val="tx2"/>
                </a:solidFill>
                <a:effectLst/>
                <a:latin typeface="+mn-lt"/>
                <a:ea typeface="+mn-ea"/>
                <a:cs typeface="+mn-cs"/>
              </a:rPr>
              <a:t> and his colleagues found that distance learning was as effective as traditional learning in a study they conducted across several Jordanian universities.  The authors also noted that ‘students’ evaluation of instructors teaching the eLearning course did not differ significantly from evaluating instructors teaching the same traditional courses’.</a:t>
            </a:r>
          </a:p>
          <a:p>
            <a:pPr marL="0" marR="0" lvl="0" indent="0" algn="l" defTabSz="1218987" rtl="0" eaLnBrk="1" fontAlgn="auto" latinLnBrk="0" hangingPunct="1">
              <a:lnSpc>
                <a:spcPct val="100000"/>
              </a:lnSpc>
              <a:spcBef>
                <a:spcPts val="0"/>
              </a:spcBef>
              <a:spcAft>
                <a:spcPts val="0"/>
              </a:spcAft>
              <a:buClrTx/>
              <a:buSzTx/>
              <a:buFontTx/>
              <a:buNone/>
              <a:tabLst/>
              <a:defRPr/>
            </a:pPr>
            <a:r>
              <a:rPr lang="en-NZ" sz="1600" kern="1200" dirty="0">
                <a:solidFill>
                  <a:schemeClr val="tx2"/>
                </a:solidFill>
                <a:effectLst/>
                <a:latin typeface="+mn-lt"/>
                <a:ea typeface="+mn-ea"/>
                <a:cs typeface="+mn-cs"/>
              </a:rPr>
              <a:t>Margaret A </a:t>
            </a:r>
            <a:r>
              <a:rPr lang="en-NZ" sz="1600" kern="1200" dirty="0" err="1">
                <a:solidFill>
                  <a:schemeClr val="tx2"/>
                </a:solidFill>
                <a:effectLst/>
                <a:latin typeface="+mn-lt"/>
                <a:ea typeface="+mn-ea"/>
                <a:cs typeface="+mn-cs"/>
              </a:rPr>
              <a:t>Goralski</a:t>
            </a:r>
            <a:r>
              <a:rPr lang="en-NZ" sz="1600" kern="1200" dirty="0">
                <a:solidFill>
                  <a:schemeClr val="tx2"/>
                </a:solidFill>
                <a:effectLst/>
                <a:latin typeface="+mn-lt"/>
                <a:ea typeface="+mn-ea"/>
                <a:cs typeface="+mn-cs"/>
              </a:rPr>
              <a:t> and Louis K Falk, 'Online Vs. Brick and Mortar Learning: Competition or Complementary', in </a:t>
            </a:r>
            <a:r>
              <a:rPr lang="en-NZ" sz="1600" i="1" kern="1200" dirty="0">
                <a:solidFill>
                  <a:schemeClr val="tx2"/>
                </a:solidFill>
                <a:effectLst/>
                <a:latin typeface="+mn-lt"/>
                <a:ea typeface="+mn-ea"/>
                <a:cs typeface="+mn-cs"/>
              </a:rPr>
              <a:t>Competition Forum, </a:t>
            </a:r>
            <a:r>
              <a:rPr lang="en-NZ" sz="1600" kern="1200" dirty="0">
                <a:solidFill>
                  <a:schemeClr val="tx2"/>
                </a:solidFill>
                <a:effectLst/>
                <a:latin typeface="+mn-lt"/>
                <a:ea typeface="+mn-ea"/>
                <a:cs typeface="+mn-cs"/>
              </a:rPr>
              <a:t>(American Society for Competitiveness, 2017), pp. 271-77.</a:t>
            </a:r>
          </a:p>
          <a:p>
            <a:r>
              <a:rPr lang="en-NZ" sz="1600" kern="1200" dirty="0">
                <a:solidFill>
                  <a:schemeClr val="tx2"/>
                </a:solidFill>
                <a:effectLst/>
                <a:latin typeface="+mn-lt"/>
                <a:ea typeface="+mn-ea"/>
                <a:cs typeface="+mn-cs"/>
              </a:rPr>
              <a:t>Fei Li and others, 'Traditional Classroom Vs E-Learning in Higher Education: Difference between Students' </a:t>
            </a:r>
            <a:r>
              <a:rPr lang="en-NZ" sz="1600" kern="1200" dirty="0" err="1">
                <a:solidFill>
                  <a:schemeClr val="tx2"/>
                </a:solidFill>
                <a:effectLst/>
                <a:latin typeface="+mn-lt"/>
                <a:ea typeface="+mn-ea"/>
                <a:cs typeface="+mn-cs"/>
              </a:rPr>
              <a:t>Behavioral</a:t>
            </a:r>
            <a:r>
              <a:rPr lang="en-NZ" sz="1600" kern="1200" dirty="0">
                <a:solidFill>
                  <a:schemeClr val="tx2"/>
                </a:solidFill>
                <a:effectLst/>
                <a:latin typeface="+mn-lt"/>
                <a:ea typeface="+mn-ea"/>
                <a:cs typeface="+mn-cs"/>
              </a:rPr>
              <a:t> Engagement', </a:t>
            </a:r>
            <a:r>
              <a:rPr lang="en-NZ" sz="1600" i="1" kern="1200" dirty="0">
                <a:solidFill>
                  <a:schemeClr val="tx2"/>
                </a:solidFill>
                <a:effectLst/>
                <a:latin typeface="+mn-lt"/>
                <a:ea typeface="+mn-ea"/>
                <a:cs typeface="+mn-cs"/>
              </a:rPr>
              <a:t>International Journal of Emerging Technologies in Learning, </a:t>
            </a:r>
            <a:r>
              <a:rPr lang="en-NZ" sz="1600" kern="1200" dirty="0">
                <a:solidFill>
                  <a:schemeClr val="tx2"/>
                </a:solidFill>
                <a:effectLst/>
                <a:latin typeface="+mn-lt"/>
                <a:ea typeface="+mn-ea"/>
                <a:cs typeface="+mn-cs"/>
              </a:rPr>
              <a:t>9 (2014).</a:t>
            </a:r>
          </a:p>
          <a:p>
            <a:r>
              <a:rPr lang="en-NZ" sz="1600" kern="1200" dirty="0">
                <a:solidFill>
                  <a:schemeClr val="tx2"/>
                </a:solidFill>
                <a:effectLst/>
                <a:latin typeface="+mn-lt"/>
                <a:ea typeface="+mn-ea"/>
                <a:cs typeface="+mn-cs"/>
              </a:rPr>
              <a:t>Adnan </a:t>
            </a:r>
            <a:r>
              <a:rPr lang="en-NZ" sz="1600" kern="1200" dirty="0" err="1">
                <a:solidFill>
                  <a:schemeClr val="tx2"/>
                </a:solidFill>
                <a:effectLst/>
                <a:latin typeface="+mn-lt"/>
                <a:ea typeface="+mn-ea"/>
                <a:cs typeface="+mn-cs"/>
              </a:rPr>
              <a:t>Atoum</a:t>
            </a:r>
            <a:r>
              <a:rPr lang="en-NZ" sz="1600" kern="1200" dirty="0">
                <a:solidFill>
                  <a:schemeClr val="tx2"/>
                </a:solidFill>
                <a:effectLst/>
                <a:latin typeface="+mn-lt"/>
                <a:ea typeface="+mn-ea"/>
                <a:cs typeface="+mn-cs"/>
              </a:rPr>
              <a:t> and others, 'A New Approach for Delivering </a:t>
            </a:r>
            <a:r>
              <a:rPr lang="en-NZ" sz="1600" kern="1200" dirty="0" err="1">
                <a:solidFill>
                  <a:schemeClr val="tx2"/>
                </a:solidFill>
                <a:effectLst/>
                <a:latin typeface="+mn-lt"/>
                <a:ea typeface="+mn-ea"/>
                <a:cs typeface="+mn-cs"/>
              </a:rPr>
              <a:t>Elearning</a:t>
            </a:r>
            <a:r>
              <a:rPr lang="en-NZ" sz="1600" kern="1200" dirty="0">
                <a:solidFill>
                  <a:schemeClr val="tx2"/>
                </a:solidFill>
                <a:effectLst/>
                <a:latin typeface="+mn-lt"/>
                <a:ea typeface="+mn-ea"/>
                <a:cs typeface="+mn-cs"/>
              </a:rPr>
              <a:t> Courses in Jordanian Universities', </a:t>
            </a:r>
            <a:r>
              <a:rPr lang="en-NZ" sz="1600" i="1" kern="1200" dirty="0">
                <a:solidFill>
                  <a:schemeClr val="tx2"/>
                </a:solidFill>
                <a:effectLst/>
                <a:latin typeface="+mn-lt"/>
                <a:ea typeface="+mn-ea"/>
                <a:cs typeface="+mn-cs"/>
              </a:rPr>
              <a:t>Advances in Social Sciences Research Journal, </a:t>
            </a:r>
            <a:r>
              <a:rPr lang="en-NZ" sz="1600" kern="1200" dirty="0">
                <a:solidFill>
                  <a:schemeClr val="tx2"/>
                </a:solidFill>
                <a:effectLst/>
                <a:latin typeface="+mn-lt"/>
                <a:ea typeface="+mn-ea"/>
                <a:cs typeface="+mn-cs"/>
              </a:rPr>
              <a:t>4 (2017), pp. 10.</a:t>
            </a:r>
          </a:p>
          <a:p>
            <a:r>
              <a:rPr lang="en-NZ" sz="1600" kern="1200" dirty="0">
                <a:solidFill>
                  <a:schemeClr val="tx2"/>
                </a:solidFill>
                <a:effectLst/>
                <a:latin typeface="+mn-lt"/>
                <a:ea typeface="+mn-ea"/>
                <a:cs typeface="+mn-cs"/>
              </a:rPr>
              <a:t>Ibid. p. 9.</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23</a:t>
            </a:fld>
            <a:endParaRPr lang="en-NZ"/>
          </a:p>
        </p:txBody>
      </p:sp>
    </p:spTree>
    <p:extLst>
      <p:ext uri="{BB962C8B-B14F-4D97-AF65-F5344CB8AC3E}">
        <p14:creationId xmlns:p14="http://schemas.microsoft.com/office/powerpoint/2010/main" val="9936047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Image: http://aa.com.tr/en/culture-and-art/imam-ahmad-bin-hanbal-series-to-be-filmed-in-turkey-/508304</a:t>
            </a:r>
          </a:p>
        </p:txBody>
      </p:sp>
      <p:sp>
        <p:nvSpPr>
          <p:cNvPr id="4" name="Slide Number Placeholder 3"/>
          <p:cNvSpPr>
            <a:spLocks noGrp="1"/>
          </p:cNvSpPr>
          <p:nvPr>
            <p:ph type="sldNum" sz="quarter" idx="10"/>
          </p:nvPr>
        </p:nvSpPr>
        <p:spPr/>
        <p:txBody>
          <a:bodyPr/>
          <a:lstStyle/>
          <a:p>
            <a:fld id="{B8796F01-7154-41E0-B48B-A6921757531A}" type="slidenum">
              <a:rPr lang="en-NZ" smtClean="0"/>
              <a:pPr/>
              <a:t>24</a:t>
            </a:fld>
            <a:endParaRPr lang="en-NZ"/>
          </a:p>
        </p:txBody>
      </p:sp>
    </p:spTree>
    <p:extLst>
      <p:ext uri="{BB962C8B-B14F-4D97-AF65-F5344CB8AC3E}">
        <p14:creationId xmlns:p14="http://schemas.microsoft.com/office/powerpoint/2010/main" val="14932067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b="1" i="1" kern="1200" dirty="0">
                <a:solidFill>
                  <a:schemeClr val="tx2"/>
                </a:solidFill>
                <a:effectLst/>
                <a:latin typeface="+mn-lt"/>
                <a:ea typeface="+mn-ea"/>
                <a:cs typeface="+mn-cs"/>
              </a:rPr>
              <a:t>The Motivation to Study Islam</a:t>
            </a:r>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The motivation to study Islam seems to be similar in the UK as it is in other countries.  Siddiqui notes that the motivations to study Islam in Britain are considerably varied.  A strong factor is the apparent resurgence of Islam on a global level, its social and political impact and its importance in global politics.  Students also study Islam for career opportunities in media, social services, health and psychology, public finance and politics.  Hence, motivation to study Islam today appears to be based on increasing awareness of world affairs or improving one’s job prospects. These reasons are clearly different to why students studied Islam in Medieval times which is why it is important to look at this as a modern phenomenon.</a:t>
            </a:r>
          </a:p>
          <a:p>
            <a:r>
              <a:rPr lang="en-NZ" sz="1600" kern="1200" dirty="0" err="1">
                <a:solidFill>
                  <a:schemeClr val="tx2"/>
                </a:solidFill>
                <a:effectLst/>
                <a:latin typeface="+mn-lt"/>
                <a:ea typeface="+mn-ea"/>
                <a:cs typeface="+mn-cs"/>
              </a:rPr>
              <a:t>Ataullah</a:t>
            </a:r>
            <a:r>
              <a:rPr lang="en-NZ" sz="1600" kern="1200" dirty="0">
                <a:solidFill>
                  <a:schemeClr val="tx2"/>
                </a:solidFill>
                <a:effectLst/>
                <a:latin typeface="+mn-lt"/>
                <a:ea typeface="+mn-ea"/>
                <a:cs typeface="+mn-cs"/>
              </a:rPr>
              <a:t> Siddiqui, 'Islam at Universities in England: Meeting the Needs and Investing in the Future', </a:t>
            </a:r>
            <a:r>
              <a:rPr lang="en-NZ" sz="1600" i="1" kern="1200" dirty="0">
                <a:solidFill>
                  <a:schemeClr val="tx2"/>
                </a:solidFill>
                <a:effectLst/>
                <a:latin typeface="+mn-lt"/>
                <a:ea typeface="+mn-ea"/>
                <a:cs typeface="+mn-cs"/>
              </a:rPr>
              <a:t>Islamic Studies, </a:t>
            </a:r>
            <a:r>
              <a:rPr lang="en-NZ" sz="1600" kern="1200" dirty="0">
                <a:solidFill>
                  <a:schemeClr val="tx2"/>
                </a:solidFill>
                <a:effectLst/>
                <a:latin typeface="+mn-lt"/>
                <a:ea typeface="+mn-ea"/>
                <a:cs typeface="+mn-cs"/>
              </a:rPr>
              <a:t>46 (2007), pp. 562.</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25</a:t>
            </a:fld>
            <a:endParaRPr lang="en-NZ"/>
          </a:p>
        </p:txBody>
      </p:sp>
    </p:spTree>
    <p:extLst>
      <p:ext uri="{BB962C8B-B14F-4D97-AF65-F5344CB8AC3E}">
        <p14:creationId xmlns:p14="http://schemas.microsoft.com/office/powerpoint/2010/main" val="39665245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b="1" i="1" kern="1200" dirty="0">
                <a:solidFill>
                  <a:schemeClr val="tx2"/>
                </a:solidFill>
                <a:effectLst/>
                <a:latin typeface="+mn-lt"/>
                <a:ea typeface="+mn-ea"/>
                <a:cs typeface="+mn-cs"/>
              </a:rPr>
              <a:t>The Motivation to Study Islam</a:t>
            </a:r>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The motivation to study Islam seems to be similar in the UK as it is in other countries.  Siddiqui notes that the motivations to study Islam in Britain are considerably varied.  A strong factor is the apparent resurgence of Islam on a global level, its social and political impact and its importance in global politics.  Students also study Islam for career opportunities in media, social services, health and psychology, public finance and politics.  Hence, motivation to study Islam today appears to be based on increasing awareness of world affairs or improving one’s job prospects. These reasons are clearly different to why students studied Islam in Medieval times which is why it is important to look at this as a modern phenomenon.</a:t>
            </a:r>
          </a:p>
          <a:p>
            <a:r>
              <a:rPr lang="en-NZ" sz="1600" kern="1200" dirty="0" err="1">
                <a:solidFill>
                  <a:schemeClr val="tx2"/>
                </a:solidFill>
                <a:effectLst/>
                <a:latin typeface="+mn-lt"/>
                <a:ea typeface="+mn-ea"/>
                <a:cs typeface="+mn-cs"/>
              </a:rPr>
              <a:t>Ataullah</a:t>
            </a:r>
            <a:r>
              <a:rPr lang="en-NZ" sz="1600" kern="1200" dirty="0">
                <a:solidFill>
                  <a:schemeClr val="tx2"/>
                </a:solidFill>
                <a:effectLst/>
                <a:latin typeface="+mn-lt"/>
                <a:ea typeface="+mn-ea"/>
                <a:cs typeface="+mn-cs"/>
              </a:rPr>
              <a:t> Siddiqui, 'Islam at Universities in England: Meeting the Needs and Investing in the Future', </a:t>
            </a:r>
            <a:r>
              <a:rPr lang="en-NZ" sz="1600" i="1" kern="1200" dirty="0">
                <a:solidFill>
                  <a:schemeClr val="tx2"/>
                </a:solidFill>
                <a:effectLst/>
                <a:latin typeface="+mn-lt"/>
                <a:ea typeface="+mn-ea"/>
                <a:cs typeface="+mn-cs"/>
              </a:rPr>
              <a:t>Islamic Studies, </a:t>
            </a:r>
            <a:r>
              <a:rPr lang="en-NZ" sz="1600" kern="1200" dirty="0">
                <a:solidFill>
                  <a:schemeClr val="tx2"/>
                </a:solidFill>
                <a:effectLst/>
                <a:latin typeface="+mn-lt"/>
                <a:ea typeface="+mn-ea"/>
                <a:cs typeface="+mn-cs"/>
              </a:rPr>
              <a:t>46 (2007), pp. 562.</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26</a:t>
            </a:fld>
            <a:endParaRPr lang="en-NZ"/>
          </a:p>
        </p:txBody>
      </p:sp>
    </p:spTree>
    <p:extLst>
      <p:ext uri="{BB962C8B-B14F-4D97-AF65-F5344CB8AC3E}">
        <p14:creationId xmlns:p14="http://schemas.microsoft.com/office/powerpoint/2010/main" val="20288739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Image source:</a:t>
            </a:r>
          </a:p>
          <a:p>
            <a:r>
              <a:rPr lang="en-NZ" dirty="0"/>
              <a:t>https://www.upsidelearning.com/blog/index.php/2013/01/15/emergence-of-mobile-learning-for-higher-education-in-kingdom-of-saudi-arabia/</a:t>
            </a:r>
          </a:p>
        </p:txBody>
      </p:sp>
      <p:sp>
        <p:nvSpPr>
          <p:cNvPr id="4" name="Slide Number Placeholder 3"/>
          <p:cNvSpPr>
            <a:spLocks noGrp="1"/>
          </p:cNvSpPr>
          <p:nvPr>
            <p:ph type="sldNum" sz="quarter" idx="10"/>
          </p:nvPr>
        </p:nvSpPr>
        <p:spPr/>
        <p:txBody>
          <a:bodyPr/>
          <a:lstStyle/>
          <a:p>
            <a:fld id="{B8796F01-7154-41E0-B48B-A6921757531A}" type="slidenum">
              <a:rPr lang="en-NZ" smtClean="0"/>
              <a:pPr/>
              <a:t>27</a:t>
            </a:fld>
            <a:endParaRPr lang="en-NZ"/>
          </a:p>
        </p:txBody>
      </p:sp>
    </p:spTree>
    <p:extLst>
      <p:ext uri="{BB962C8B-B14F-4D97-AF65-F5344CB8AC3E}">
        <p14:creationId xmlns:p14="http://schemas.microsoft.com/office/powerpoint/2010/main" val="41122300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b="1" u="sng" kern="1200" dirty="0">
                <a:solidFill>
                  <a:schemeClr val="tx2"/>
                </a:solidFill>
                <a:effectLst/>
                <a:latin typeface="+mn-lt"/>
                <a:ea typeface="+mn-ea"/>
                <a:cs typeface="+mn-cs"/>
              </a:rPr>
              <a:t>Saudi Arabia</a:t>
            </a:r>
          </a:p>
          <a:p>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The shift to online study in Saudi Arabia is not limited to Islamic Studies.  Each year in Saudi Arabia, there is a significant number of high school graduates who miss out on tertiary education due to limited capacity in Saudi Arabian Universities.  For example, in 2011 out of 380,000 university applicants, 306,000 were accepted into tertiary education while 54,000 people were not offered places due to limited capacity.  This shows that the shift towards eLearning is based on real need.  Muslim-majority countries like Saudi Arabia have a large proportion of youth, and a lack of educational infrastructure to support them.  </a:t>
            </a:r>
          </a:p>
          <a:p>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Saudi Arabia has a population of 20 million people and 30 percent of its population is aged between one and fourteen years of age.  In other words, there is a demographic pressure on tertiary education in Saudi Arabia a result of the growth of number of high school graduates.  Over the past 20 years, the number of high school graduates has doubled nearly five times.  The Saudi Arabian government responded to this growth by building more universities.  However, this was still not enough to absorb all the university applicants in any given year.  The situation in 2013 was no different to that in 2011, with 20,000 potential students denied a chance to study at a tertiary institution.</a:t>
            </a:r>
          </a:p>
          <a:p>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The problem of access to tertiary education is not merely due to a lack of capacity.  Women in Saudi Arabia have unique barriers that prevent them from accessing higher tertiary education.  Al </a:t>
            </a:r>
            <a:r>
              <a:rPr lang="en-NZ" sz="1600" kern="1200" dirty="0" err="1">
                <a:solidFill>
                  <a:schemeClr val="tx2"/>
                </a:solidFill>
                <a:effectLst/>
                <a:latin typeface="+mn-lt"/>
                <a:ea typeface="+mn-ea"/>
                <a:cs typeface="+mn-cs"/>
              </a:rPr>
              <a:t>Rawwaf</a:t>
            </a:r>
            <a:r>
              <a:rPr lang="en-NZ" sz="1600" kern="1200" dirty="0">
                <a:solidFill>
                  <a:schemeClr val="tx2"/>
                </a:solidFill>
                <a:effectLst/>
                <a:latin typeface="+mn-lt"/>
                <a:ea typeface="+mn-ea"/>
                <a:cs typeface="+mn-cs"/>
              </a:rPr>
              <a:t> and Simmons state that women in Saudi Arabia ‘have had unique difficulties realising their educational aspirations’.  Even though there has been an effort to improve education of women in the kingdom there are still significant barriers.  Al </a:t>
            </a:r>
            <a:r>
              <a:rPr lang="en-NZ" sz="1600" kern="1200" dirty="0" err="1">
                <a:solidFill>
                  <a:schemeClr val="tx2"/>
                </a:solidFill>
                <a:effectLst/>
                <a:latin typeface="+mn-lt"/>
                <a:ea typeface="+mn-ea"/>
                <a:cs typeface="+mn-cs"/>
              </a:rPr>
              <a:t>Rawwaf</a:t>
            </a:r>
            <a:r>
              <a:rPr lang="en-NZ" sz="1600" kern="1200" dirty="0">
                <a:solidFill>
                  <a:schemeClr val="tx2"/>
                </a:solidFill>
                <a:effectLst/>
                <a:latin typeface="+mn-lt"/>
                <a:ea typeface="+mn-ea"/>
                <a:cs typeface="+mn-cs"/>
              </a:rPr>
              <a:t> and Simmons describe this quite succinctly:</a:t>
            </a:r>
          </a:p>
          <a:p>
            <a:endParaRPr lang="en-NZ" sz="1600" kern="1200" dirty="0">
              <a:solidFill>
                <a:schemeClr val="tx2"/>
              </a:solidFill>
              <a:effectLst/>
              <a:latin typeface="+mn-lt"/>
              <a:ea typeface="+mn-ea"/>
              <a:cs typeface="+mn-cs"/>
            </a:endParaRPr>
          </a:p>
          <a:p>
            <a:r>
              <a:rPr lang="en-NZ" sz="1600" i="1" kern="1200" dirty="0">
                <a:solidFill>
                  <a:schemeClr val="tx2"/>
                </a:solidFill>
                <a:effectLst/>
                <a:latin typeface="+mn-lt"/>
                <a:ea typeface="+mn-ea"/>
                <a:cs typeface="+mn-cs"/>
              </a:rPr>
              <a:t>Restrictions are curricular in that not all courses open to men (e.g. engineering) are open to them, economic in that less money is spent on women's education and the equipping of libraries and laboratories than on men's, cultural in the sense that they have to be driven to their institution by a man but must be taught by a woman or by a man through CCTV, and occupational in that only a limited number of jobs are open to women and that only a small percentage of women are therefore able to find work.</a:t>
            </a:r>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 </a:t>
            </a:r>
          </a:p>
          <a:p>
            <a:r>
              <a:rPr lang="en-NZ" sz="1600" kern="1200" dirty="0">
                <a:solidFill>
                  <a:schemeClr val="tx2"/>
                </a:solidFill>
                <a:effectLst/>
                <a:latin typeface="+mn-lt"/>
                <a:ea typeface="+mn-ea"/>
                <a:cs typeface="+mn-cs"/>
              </a:rPr>
              <a:t>These curricular, economic and cultural barriers mean that women in the kingdom would uniquely benefit from eLearning.  They would be in a unique situation where there would be no tangible difference between them and their male </a:t>
            </a:r>
            <a:r>
              <a:rPr lang="en-NZ" sz="1600" kern="1200" dirty="0" err="1">
                <a:solidFill>
                  <a:schemeClr val="tx2"/>
                </a:solidFill>
                <a:effectLst/>
                <a:latin typeface="+mn-lt"/>
                <a:ea typeface="+mn-ea"/>
                <a:cs typeface="+mn-cs"/>
              </a:rPr>
              <a:t>couterparts</a:t>
            </a:r>
            <a:r>
              <a:rPr lang="en-NZ" sz="1600" kern="1200" dirty="0">
                <a:solidFill>
                  <a:schemeClr val="tx2"/>
                </a:solidFill>
                <a:effectLst/>
                <a:latin typeface="+mn-lt"/>
                <a:ea typeface="+mn-ea"/>
                <a:cs typeface="+mn-cs"/>
              </a:rPr>
              <a:t>.  It would be a unique situation where their male counterparts, that are also studying online, would have no advantage that comes for the cultural environment described above.</a:t>
            </a:r>
          </a:p>
          <a:p>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Uthman T. </a:t>
            </a:r>
            <a:r>
              <a:rPr lang="en-NZ" sz="1600" kern="1200" dirty="0" err="1">
                <a:solidFill>
                  <a:schemeClr val="tx2"/>
                </a:solidFill>
                <a:effectLst/>
                <a:latin typeface="+mn-lt"/>
                <a:ea typeface="+mn-ea"/>
                <a:cs typeface="+mn-cs"/>
              </a:rPr>
              <a:t>Alturki</a:t>
            </a:r>
            <a:r>
              <a:rPr lang="en-NZ" sz="1600" kern="1200" dirty="0">
                <a:solidFill>
                  <a:schemeClr val="tx2"/>
                </a:solidFill>
                <a:effectLst/>
                <a:latin typeface="+mn-lt"/>
                <a:ea typeface="+mn-ea"/>
                <a:cs typeface="+mn-cs"/>
              </a:rPr>
              <a:t>, 'The Development of Online Distance Education in Saudi Arabia', </a:t>
            </a:r>
            <a:r>
              <a:rPr lang="en-NZ" sz="1600" i="1" kern="1200" dirty="0">
                <a:solidFill>
                  <a:schemeClr val="tx2"/>
                </a:solidFill>
                <a:effectLst/>
                <a:latin typeface="+mn-lt"/>
                <a:ea typeface="+mn-ea"/>
                <a:cs typeface="+mn-cs"/>
              </a:rPr>
              <a:t>eLearn, </a:t>
            </a:r>
            <a:r>
              <a:rPr lang="en-NZ" sz="1600" kern="1200" dirty="0">
                <a:solidFill>
                  <a:schemeClr val="tx2"/>
                </a:solidFill>
                <a:effectLst/>
                <a:latin typeface="+mn-lt"/>
                <a:ea typeface="+mn-ea"/>
                <a:cs typeface="+mn-cs"/>
              </a:rPr>
              <a:t>2014 (2014).</a:t>
            </a:r>
          </a:p>
          <a:p>
            <a:r>
              <a:rPr lang="en-NZ" sz="1600" kern="1200" dirty="0">
                <a:solidFill>
                  <a:schemeClr val="tx2"/>
                </a:solidFill>
                <a:effectLst/>
                <a:latin typeface="+mn-lt"/>
                <a:ea typeface="+mn-ea"/>
                <a:cs typeface="+mn-cs"/>
              </a:rPr>
              <a:t>Ibid.</a:t>
            </a:r>
          </a:p>
          <a:p>
            <a:r>
              <a:rPr lang="en-NZ" sz="1600" kern="1200" dirty="0">
                <a:solidFill>
                  <a:schemeClr val="tx2"/>
                </a:solidFill>
                <a:effectLst/>
                <a:latin typeface="+mn-lt"/>
                <a:ea typeface="+mn-ea"/>
                <a:cs typeface="+mn-cs"/>
              </a:rPr>
              <a:t>Ibid.</a:t>
            </a:r>
          </a:p>
          <a:p>
            <a:r>
              <a:rPr lang="en-NZ" sz="1600" kern="1200" dirty="0">
                <a:solidFill>
                  <a:schemeClr val="tx2"/>
                </a:solidFill>
                <a:effectLst/>
                <a:latin typeface="+mn-lt"/>
                <a:ea typeface="+mn-ea"/>
                <a:cs typeface="+mn-cs"/>
              </a:rPr>
              <a:t>Ibid.</a:t>
            </a:r>
          </a:p>
          <a:p>
            <a:r>
              <a:rPr lang="en-NZ" sz="1600" kern="1200" dirty="0">
                <a:solidFill>
                  <a:schemeClr val="tx2"/>
                </a:solidFill>
                <a:effectLst/>
                <a:latin typeface="+mn-lt"/>
                <a:ea typeface="+mn-ea"/>
                <a:cs typeface="+mn-cs"/>
              </a:rPr>
              <a:t>Haya Saad Al </a:t>
            </a:r>
            <a:r>
              <a:rPr lang="en-NZ" sz="1600" kern="1200" dirty="0" err="1">
                <a:solidFill>
                  <a:schemeClr val="tx2"/>
                </a:solidFill>
                <a:effectLst/>
                <a:latin typeface="+mn-lt"/>
                <a:ea typeface="+mn-ea"/>
                <a:cs typeface="+mn-cs"/>
              </a:rPr>
              <a:t>Rawaf</a:t>
            </a:r>
            <a:r>
              <a:rPr lang="en-NZ" sz="1600" kern="1200" dirty="0">
                <a:solidFill>
                  <a:schemeClr val="tx2"/>
                </a:solidFill>
                <a:effectLst/>
                <a:latin typeface="+mn-lt"/>
                <a:ea typeface="+mn-ea"/>
                <a:cs typeface="+mn-cs"/>
              </a:rPr>
              <a:t> and Cyril Simmons, 'Distance Higher Education for Women in Saudi Arabia: Present and Proposed', </a:t>
            </a:r>
            <a:r>
              <a:rPr lang="en-NZ" sz="1600" i="1" kern="1200" dirty="0">
                <a:solidFill>
                  <a:schemeClr val="tx2"/>
                </a:solidFill>
                <a:effectLst/>
                <a:latin typeface="+mn-lt"/>
                <a:ea typeface="+mn-ea"/>
                <a:cs typeface="+mn-cs"/>
              </a:rPr>
              <a:t>Distance Education, </a:t>
            </a:r>
            <a:r>
              <a:rPr lang="en-NZ" sz="1600" kern="1200" dirty="0">
                <a:solidFill>
                  <a:schemeClr val="tx2"/>
                </a:solidFill>
                <a:effectLst/>
                <a:latin typeface="+mn-lt"/>
                <a:ea typeface="+mn-ea"/>
                <a:cs typeface="+mn-cs"/>
              </a:rPr>
              <a:t>13 (1992), pp. 9.</a:t>
            </a:r>
          </a:p>
          <a:p>
            <a:r>
              <a:rPr lang="en-NZ" sz="1600" kern="1200" dirty="0">
                <a:solidFill>
                  <a:schemeClr val="tx2"/>
                </a:solidFill>
                <a:effectLst/>
                <a:latin typeface="+mn-lt"/>
                <a:ea typeface="+mn-ea"/>
                <a:cs typeface="+mn-cs"/>
              </a:rPr>
              <a:t>Although this will soon change with the introduction of new reforms that will allow women to drive.</a:t>
            </a:r>
          </a:p>
          <a:p>
            <a:r>
              <a:rPr lang="en-NZ" sz="1600" kern="1200" dirty="0" err="1">
                <a:solidFill>
                  <a:schemeClr val="tx2"/>
                </a:solidFill>
                <a:effectLst/>
                <a:latin typeface="+mn-lt"/>
                <a:ea typeface="+mn-ea"/>
                <a:cs typeface="+mn-cs"/>
              </a:rPr>
              <a:t>Rawaf</a:t>
            </a:r>
            <a:r>
              <a:rPr lang="en-NZ" sz="1600" kern="1200" dirty="0">
                <a:solidFill>
                  <a:schemeClr val="tx2"/>
                </a:solidFill>
                <a:effectLst/>
                <a:latin typeface="+mn-lt"/>
                <a:ea typeface="+mn-ea"/>
                <a:cs typeface="+mn-cs"/>
              </a:rPr>
              <a:t> and Simmons.</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28</a:t>
            </a:fld>
            <a:endParaRPr lang="en-NZ"/>
          </a:p>
        </p:txBody>
      </p:sp>
    </p:spTree>
    <p:extLst>
      <p:ext uri="{BB962C8B-B14F-4D97-AF65-F5344CB8AC3E}">
        <p14:creationId xmlns:p14="http://schemas.microsoft.com/office/powerpoint/2010/main" val="486752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See slide 23 for references.</a:t>
            </a:r>
          </a:p>
        </p:txBody>
      </p:sp>
      <p:sp>
        <p:nvSpPr>
          <p:cNvPr id="4" name="Slide Number Placeholder 3"/>
          <p:cNvSpPr>
            <a:spLocks noGrp="1"/>
          </p:cNvSpPr>
          <p:nvPr>
            <p:ph type="sldNum" sz="quarter" idx="10"/>
          </p:nvPr>
        </p:nvSpPr>
        <p:spPr/>
        <p:txBody>
          <a:bodyPr/>
          <a:lstStyle/>
          <a:p>
            <a:fld id="{B8796F01-7154-41E0-B48B-A6921757531A}" type="slidenum">
              <a:rPr lang="en-NZ" smtClean="0"/>
              <a:pPr/>
              <a:t>29</a:t>
            </a:fld>
            <a:endParaRPr lang="en-NZ"/>
          </a:p>
        </p:txBody>
      </p:sp>
    </p:spTree>
    <p:extLst>
      <p:ext uri="{BB962C8B-B14F-4D97-AF65-F5344CB8AC3E}">
        <p14:creationId xmlns:p14="http://schemas.microsoft.com/office/powerpoint/2010/main" val="12105418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Image: http://www.abouther.com/node/2821/people/features/raiah-award-exceptional-saudi-women-nominations-open</a:t>
            </a:r>
          </a:p>
        </p:txBody>
      </p:sp>
      <p:sp>
        <p:nvSpPr>
          <p:cNvPr id="4" name="Slide Number Placeholder 3"/>
          <p:cNvSpPr>
            <a:spLocks noGrp="1"/>
          </p:cNvSpPr>
          <p:nvPr>
            <p:ph type="sldNum" sz="quarter" idx="10"/>
          </p:nvPr>
        </p:nvSpPr>
        <p:spPr/>
        <p:txBody>
          <a:bodyPr/>
          <a:lstStyle/>
          <a:p>
            <a:fld id="{B8796F01-7154-41E0-B48B-A6921757531A}" type="slidenum">
              <a:rPr lang="en-NZ" smtClean="0"/>
              <a:pPr/>
              <a:t>30</a:t>
            </a:fld>
            <a:endParaRPr lang="en-NZ"/>
          </a:p>
        </p:txBody>
      </p:sp>
    </p:spTree>
    <p:extLst>
      <p:ext uri="{BB962C8B-B14F-4D97-AF65-F5344CB8AC3E}">
        <p14:creationId xmlns:p14="http://schemas.microsoft.com/office/powerpoint/2010/main" val="12874128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NZ" dirty="0"/>
              <a:t>See slide 23 for references.</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31</a:t>
            </a:fld>
            <a:endParaRPr lang="en-NZ"/>
          </a:p>
        </p:txBody>
      </p:sp>
    </p:spTree>
    <p:extLst>
      <p:ext uri="{BB962C8B-B14F-4D97-AF65-F5344CB8AC3E}">
        <p14:creationId xmlns:p14="http://schemas.microsoft.com/office/powerpoint/2010/main" val="35370775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NZ" dirty="0"/>
              <a:t>See slide 23 for references.</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32</a:t>
            </a:fld>
            <a:endParaRPr lang="en-NZ"/>
          </a:p>
        </p:txBody>
      </p:sp>
    </p:spTree>
    <p:extLst>
      <p:ext uri="{BB962C8B-B14F-4D97-AF65-F5344CB8AC3E}">
        <p14:creationId xmlns:p14="http://schemas.microsoft.com/office/powerpoint/2010/main" val="23160355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Image: http://www.abouther.com/node/2821/people/features/raiah-award-exceptional-saudi-women-nominations-open</a:t>
            </a:r>
          </a:p>
        </p:txBody>
      </p:sp>
      <p:sp>
        <p:nvSpPr>
          <p:cNvPr id="4" name="Slide Number Placeholder 3"/>
          <p:cNvSpPr>
            <a:spLocks noGrp="1"/>
          </p:cNvSpPr>
          <p:nvPr>
            <p:ph type="sldNum" sz="quarter" idx="10"/>
          </p:nvPr>
        </p:nvSpPr>
        <p:spPr/>
        <p:txBody>
          <a:bodyPr/>
          <a:lstStyle/>
          <a:p>
            <a:fld id="{B8796F01-7154-41E0-B48B-A6921757531A}" type="slidenum">
              <a:rPr lang="en-NZ" smtClean="0"/>
              <a:pPr/>
              <a:t>33</a:t>
            </a:fld>
            <a:endParaRPr lang="en-NZ"/>
          </a:p>
        </p:txBody>
      </p:sp>
    </p:spTree>
    <p:extLst>
      <p:ext uri="{BB962C8B-B14F-4D97-AF65-F5344CB8AC3E}">
        <p14:creationId xmlns:p14="http://schemas.microsoft.com/office/powerpoint/2010/main" val="17326261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a:solidFill>
                  <a:schemeClr val="tx2"/>
                </a:solidFill>
                <a:effectLst/>
                <a:latin typeface="+mn-lt"/>
                <a:ea typeface="+mn-ea"/>
                <a:cs typeface="+mn-cs"/>
              </a:rPr>
              <a:t>Online education was first introduced in Saudi Arabia by the Ministry of Education in the 2005-06 </a:t>
            </a:r>
            <a:r>
              <a:rPr lang="en-NZ" sz="1600" kern="1200" dirty="0" err="1">
                <a:solidFill>
                  <a:schemeClr val="tx2"/>
                </a:solidFill>
                <a:effectLst/>
                <a:latin typeface="+mn-lt"/>
                <a:ea typeface="+mn-ea"/>
                <a:cs typeface="+mn-cs"/>
              </a:rPr>
              <a:t>adademic</a:t>
            </a:r>
            <a:r>
              <a:rPr lang="en-NZ" sz="1600" kern="1200" dirty="0">
                <a:solidFill>
                  <a:schemeClr val="tx2"/>
                </a:solidFill>
                <a:effectLst/>
                <a:latin typeface="+mn-lt"/>
                <a:ea typeface="+mn-ea"/>
                <a:cs typeface="+mn-cs"/>
              </a:rPr>
              <a:t> year in girls’ colleges, with satellite used to broadcast lectures from different universities.  As a sign of its commitment to eLearning, the government established the Committee for e-learning and Distance Education in the Ministry of Higher Education, and the Committee officials of distance education universities and higher education institutions of higher Gulf Cooperation Council for the Arab Gulf States.</a:t>
            </a:r>
          </a:p>
          <a:p>
            <a:r>
              <a:rPr lang="en-NZ" sz="1600" kern="1200" dirty="0">
                <a:solidFill>
                  <a:schemeClr val="tx2"/>
                </a:solidFill>
                <a:effectLst/>
                <a:latin typeface="+mn-lt"/>
                <a:ea typeface="+mn-ea"/>
                <a:cs typeface="+mn-cs"/>
              </a:rPr>
              <a:t>The first Islamic university to offer eLearning in Saudi Arabia was the Al-Imam Muhammad Ibn Saud Islamic University which began its eLearning program in 2007.  The university has a dedicated deanship for eLearning called the Deanship for E-Learning and Distance Education.  The Deanship states that one of its goals is to provide higher education in Shariah specialities for students living both inside and outside the kingdom.  The degree is also officially certified by the Ministry of Higher Education and the Ministry of Civil Service.</a:t>
            </a:r>
          </a:p>
          <a:p>
            <a:r>
              <a:rPr lang="en-NZ" sz="1600" kern="1200" dirty="0">
                <a:solidFill>
                  <a:schemeClr val="tx2"/>
                </a:solidFill>
                <a:effectLst/>
                <a:latin typeface="+mn-lt"/>
                <a:ea typeface="+mn-ea"/>
                <a:cs typeface="+mn-cs"/>
              </a:rPr>
              <a:t> </a:t>
            </a:r>
          </a:p>
          <a:p>
            <a:r>
              <a:rPr lang="en-NZ" sz="1600" kern="1200" dirty="0" err="1">
                <a:solidFill>
                  <a:schemeClr val="tx2"/>
                </a:solidFill>
                <a:effectLst/>
                <a:latin typeface="+mn-lt"/>
                <a:ea typeface="+mn-ea"/>
                <a:cs typeface="+mn-cs"/>
              </a:rPr>
              <a:t>Alturki</a:t>
            </a:r>
            <a:r>
              <a:rPr lang="en-NZ" sz="1600" kern="1200" dirty="0">
                <a:solidFill>
                  <a:schemeClr val="tx2"/>
                </a:solidFill>
                <a:effectLst/>
                <a:latin typeface="+mn-lt"/>
                <a:ea typeface="+mn-ea"/>
                <a:cs typeface="+mn-cs"/>
              </a:rPr>
              <a:t>.</a:t>
            </a:r>
          </a:p>
          <a:p>
            <a:r>
              <a:rPr lang="en-NZ" sz="1600" kern="1200" dirty="0">
                <a:solidFill>
                  <a:schemeClr val="tx2"/>
                </a:solidFill>
                <a:effectLst/>
                <a:latin typeface="+mn-lt"/>
                <a:ea typeface="+mn-ea"/>
                <a:cs typeface="+mn-cs"/>
              </a:rPr>
              <a:t>Ibid.</a:t>
            </a:r>
          </a:p>
          <a:p>
            <a:r>
              <a:rPr lang="en-NZ" sz="1600" kern="1200" dirty="0">
                <a:solidFill>
                  <a:schemeClr val="tx2"/>
                </a:solidFill>
                <a:effectLst/>
                <a:latin typeface="+mn-lt"/>
                <a:ea typeface="+mn-ea"/>
                <a:cs typeface="+mn-cs"/>
              </a:rPr>
              <a:t>Deanship for E-Learning and Distance Education, 'About the Deanship'.</a:t>
            </a:r>
          </a:p>
          <a:p>
            <a:r>
              <a:rPr lang="en-NZ" sz="1600" kern="1200" dirty="0">
                <a:solidFill>
                  <a:schemeClr val="tx2"/>
                </a:solidFill>
                <a:effectLst/>
                <a:latin typeface="+mn-lt"/>
                <a:ea typeface="+mn-ea"/>
                <a:cs typeface="+mn-cs"/>
              </a:rPr>
              <a:t>Deanship for E-Learning and Distance Education, 'Attestation of Online Advanced Certificate'.</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34</a:t>
            </a:fld>
            <a:endParaRPr lang="en-NZ"/>
          </a:p>
        </p:txBody>
      </p:sp>
    </p:spTree>
    <p:extLst>
      <p:ext uri="{BB962C8B-B14F-4D97-AF65-F5344CB8AC3E}">
        <p14:creationId xmlns:p14="http://schemas.microsoft.com/office/powerpoint/2010/main" val="28889082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a:solidFill>
                  <a:schemeClr val="tx2"/>
                </a:solidFill>
                <a:effectLst/>
                <a:latin typeface="+mn-lt"/>
                <a:ea typeface="+mn-ea"/>
                <a:cs typeface="+mn-cs"/>
              </a:rPr>
              <a:t>Online education was first introduced in Saudi Arabia by the Ministry of Education in the 2005-06 </a:t>
            </a:r>
            <a:r>
              <a:rPr lang="en-NZ" sz="1600" kern="1200" dirty="0" err="1">
                <a:solidFill>
                  <a:schemeClr val="tx2"/>
                </a:solidFill>
                <a:effectLst/>
                <a:latin typeface="+mn-lt"/>
                <a:ea typeface="+mn-ea"/>
                <a:cs typeface="+mn-cs"/>
              </a:rPr>
              <a:t>adademic</a:t>
            </a:r>
            <a:r>
              <a:rPr lang="en-NZ" sz="1600" kern="1200" dirty="0">
                <a:solidFill>
                  <a:schemeClr val="tx2"/>
                </a:solidFill>
                <a:effectLst/>
                <a:latin typeface="+mn-lt"/>
                <a:ea typeface="+mn-ea"/>
                <a:cs typeface="+mn-cs"/>
              </a:rPr>
              <a:t> year in girls’ colleges, with satellite used to broadcast lectures from different universities.  As a sign of its commitment to eLearning, the government established the Committee for e-learning and Distance Education in the Ministry of Higher Education, and the Committee officials of distance education universities and higher education institutions of higher Gulf Cooperation Council for the Arab Gulf States.</a:t>
            </a:r>
          </a:p>
          <a:p>
            <a:r>
              <a:rPr lang="en-NZ" sz="1600" kern="1200" dirty="0">
                <a:solidFill>
                  <a:schemeClr val="tx2"/>
                </a:solidFill>
                <a:effectLst/>
                <a:latin typeface="+mn-lt"/>
                <a:ea typeface="+mn-ea"/>
                <a:cs typeface="+mn-cs"/>
              </a:rPr>
              <a:t>The first Islamic university to offer eLearning in Saudi Arabia was the Al-Imam Muhammad Ibn Saud Islamic University which began its eLearning program in 2007.  The university has a dedicated deanship for eLearning called the Deanship for E-Learning and Distance Education.  The Deanship states that one of its goals is to provide higher education in Shariah specialities for students living both inside and outside the kingdom.  The degree is also officially certified by the Ministry of Higher Education and the Ministry of Civil Service.</a:t>
            </a:r>
          </a:p>
          <a:p>
            <a:r>
              <a:rPr lang="en-NZ" sz="1600" kern="1200" dirty="0">
                <a:solidFill>
                  <a:schemeClr val="tx2"/>
                </a:solidFill>
                <a:effectLst/>
                <a:latin typeface="+mn-lt"/>
                <a:ea typeface="+mn-ea"/>
                <a:cs typeface="+mn-cs"/>
              </a:rPr>
              <a:t> </a:t>
            </a:r>
          </a:p>
          <a:p>
            <a:r>
              <a:rPr lang="en-NZ" sz="1600" kern="1200" dirty="0" err="1">
                <a:solidFill>
                  <a:schemeClr val="tx2"/>
                </a:solidFill>
                <a:effectLst/>
                <a:latin typeface="+mn-lt"/>
                <a:ea typeface="+mn-ea"/>
                <a:cs typeface="+mn-cs"/>
              </a:rPr>
              <a:t>Alturki</a:t>
            </a:r>
            <a:r>
              <a:rPr lang="en-NZ" sz="1600" kern="1200" dirty="0">
                <a:solidFill>
                  <a:schemeClr val="tx2"/>
                </a:solidFill>
                <a:effectLst/>
                <a:latin typeface="+mn-lt"/>
                <a:ea typeface="+mn-ea"/>
                <a:cs typeface="+mn-cs"/>
              </a:rPr>
              <a:t>.</a:t>
            </a:r>
          </a:p>
          <a:p>
            <a:r>
              <a:rPr lang="en-NZ" sz="1600" kern="1200" dirty="0">
                <a:solidFill>
                  <a:schemeClr val="tx2"/>
                </a:solidFill>
                <a:effectLst/>
                <a:latin typeface="+mn-lt"/>
                <a:ea typeface="+mn-ea"/>
                <a:cs typeface="+mn-cs"/>
              </a:rPr>
              <a:t>Ibid.</a:t>
            </a:r>
          </a:p>
          <a:p>
            <a:r>
              <a:rPr lang="en-NZ" sz="1600" kern="1200" dirty="0">
                <a:solidFill>
                  <a:schemeClr val="tx2"/>
                </a:solidFill>
                <a:effectLst/>
                <a:latin typeface="+mn-lt"/>
                <a:ea typeface="+mn-ea"/>
                <a:cs typeface="+mn-cs"/>
              </a:rPr>
              <a:t>Deanship for E-Learning and Distance Education, 'About the Deanship'.</a:t>
            </a:r>
          </a:p>
          <a:p>
            <a:r>
              <a:rPr lang="en-NZ" sz="1600" kern="1200" dirty="0">
                <a:solidFill>
                  <a:schemeClr val="tx2"/>
                </a:solidFill>
                <a:effectLst/>
                <a:latin typeface="+mn-lt"/>
                <a:ea typeface="+mn-ea"/>
                <a:cs typeface="+mn-cs"/>
              </a:rPr>
              <a:t>Deanship for E-Learning and Distance Education, 'Attestation of Online Advanced Certificate'.</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35</a:t>
            </a:fld>
            <a:endParaRPr lang="en-NZ"/>
          </a:p>
        </p:txBody>
      </p:sp>
    </p:spTree>
    <p:extLst>
      <p:ext uri="{BB962C8B-B14F-4D97-AF65-F5344CB8AC3E}">
        <p14:creationId xmlns:p14="http://schemas.microsoft.com/office/powerpoint/2010/main" val="7562305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37</a:t>
            </a:fld>
            <a:endParaRPr lang="en-NZ"/>
          </a:p>
        </p:txBody>
      </p:sp>
    </p:spTree>
    <p:extLst>
      <p:ext uri="{BB962C8B-B14F-4D97-AF65-F5344CB8AC3E}">
        <p14:creationId xmlns:p14="http://schemas.microsoft.com/office/powerpoint/2010/main" val="6001209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a:solidFill>
                  <a:schemeClr val="tx2"/>
                </a:solidFill>
                <a:effectLst/>
                <a:latin typeface="+mn-lt"/>
                <a:ea typeface="+mn-ea"/>
                <a:cs typeface="+mn-cs"/>
              </a:rPr>
              <a:t>Saudi Arabia has also recently witnessed the launch of a virtual university.  The Knowledge Islamic University is the first Saudi virtual university (the first non-Saudi virtual University was the  Saudi branch of Arab Open University which was established in 2002).  The university was established in 2007 by Sheikh Saad bin Nasr Ash-</a:t>
            </a:r>
            <a:r>
              <a:rPr lang="en-NZ" sz="1600" kern="1200" dirty="0" err="1">
                <a:solidFill>
                  <a:schemeClr val="tx2"/>
                </a:solidFill>
                <a:effectLst/>
                <a:latin typeface="+mn-lt"/>
                <a:ea typeface="+mn-ea"/>
                <a:cs typeface="+mn-cs"/>
              </a:rPr>
              <a:t>Shethry</a:t>
            </a:r>
            <a:r>
              <a:rPr lang="en-NZ" sz="1600" kern="1200" dirty="0">
                <a:solidFill>
                  <a:schemeClr val="tx2"/>
                </a:solidFill>
                <a:effectLst/>
                <a:latin typeface="+mn-lt"/>
                <a:ea typeface="+mn-ea"/>
                <a:cs typeface="+mn-cs"/>
              </a:rPr>
              <a:t> who is a former member of Council of Senior Scholars.  Having well-known scholars as part of the university’s staff appears to be a deliberate strategy to raise the profile of the university.  The university’s website boasts that the president of the board is the grand mufti of Saudi Arabia, Sheikh Abdul-Azeez Al Sheikh, and that the director of the university is the Imam of the grand mosque in Mecca, Sheikh </a:t>
            </a:r>
            <a:r>
              <a:rPr lang="en-NZ" sz="1600" kern="1200" dirty="0" err="1">
                <a:solidFill>
                  <a:schemeClr val="tx2"/>
                </a:solidFill>
                <a:effectLst/>
                <a:latin typeface="+mn-lt"/>
                <a:ea typeface="+mn-ea"/>
                <a:cs typeface="+mn-cs"/>
              </a:rPr>
              <a:t>Abdur</a:t>
            </a:r>
            <a:r>
              <a:rPr lang="en-NZ" sz="1600" kern="1200" dirty="0">
                <a:solidFill>
                  <a:schemeClr val="tx2"/>
                </a:solidFill>
                <a:effectLst/>
                <a:latin typeface="+mn-lt"/>
                <a:ea typeface="+mn-ea"/>
                <a:cs typeface="+mn-cs"/>
              </a:rPr>
              <a:t>-Rahman Al </a:t>
            </a:r>
            <a:r>
              <a:rPr lang="en-NZ" sz="1600" kern="1200" dirty="0" err="1">
                <a:solidFill>
                  <a:schemeClr val="tx2"/>
                </a:solidFill>
                <a:effectLst/>
                <a:latin typeface="+mn-lt"/>
                <a:ea typeface="+mn-ea"/>
                <a:cs typeface="+mn-cs"/>
              </a:rPr>
              <a:t>Sudais</a:t>
            </a:r>
            <a:r>
              <a:rPr lang="en-NZ" sz="1600" kern="1200" dirty="0">
                <a:solidFill>
                  <a:schemeClr val="tx2"/>
                </a:solidFill>
                <a:effectLst/>
                <a:latin typeface="+mn-lt"/>
                <a:ea typeface="+mn-ea"/>
                <a:cs typeface="+mn-cs"/>
              </a:rPr>
              <a:t>.  </a:t>
            </a:r>
          </a:p>
          <a:p>
            <a:r>
              <a:rPr lang="en-NZ" sz="1600" kern="1200" dirty="0">
                <a:solidFill>
                  <a:schemeClr val="tx2"/>
                </a:solidFill>
                <a:effectLst/>
                <a:latin typeface="+mn-lt"/>
                <a:ea typeface="+mn-ea"/>
                <a:cs typeface="+mn-cs"/>
              </a:rPr>
              <a:t>The university is also unique to Islamic universities in Saudi Arabia in that it also offers degrees entirely in English, something that is not offered at any of the other Islamic universities in the country.  The university now offers ‘60 online courses to 700 students from over 53 countries’.  </a:t>
            </a:r>
          </a:p>
          <a:p>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The Ministry of Higher Education has not accredited the university because of its strict accreditation criteria.  The Ministry requires that students must be able to provide evidence of dedicated study time, on a full time basis, in the country where the degree was earned.  Unless the latter two requirements are loosened by regulatory reform, online education is never going to have the full accreditation, and prestige, of traditional university study in Saudi Arabia.</a:t>
            </a:r>
          </a:p>
          <a:p>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The lack of Accreditation does not seem to be dissuading students from choosing online Islamic study courses.  This would seem to put forward the assumption that these students are not enrolling in these courses for the goal of entering an occupation with their degree after graduating.  Indeed, even universities such the International Online University, could only get </a:t>
            </a:r>
            <a:r>
              <a:rPr lang="en-NZ" sz="1600" kern="1200" dirty="0" err="1">
                <a:solidFill>
                  <a:schemeClr val="tx2"/>
                </a:solidFill>
                <a:effectLst/>
                <a:latin typeface="+mn-lt"/>
                <a:ea typeface="+mn-ea"/>
                <a:cs typeface="+mn-cs"/>
              </a:rPr>
              <a:t>accredition</a:t>
            </a:r>
            <a:r>
              <a:rPr lang="en-NZ" sz="1600" kern="1200" dirty="0">
                <a:solidFill>
                  <a:schemeClr val="tx2"/>
                </a:solidFill>
                <a:effectLst/>
                <a:latin typeface="+mn-lt"/>
                <a:ea typeface="+mn-ea"/>
                <a:cs typeface="+mn-cs"/>
              </a:rPr>
              <a:t> from one country, Somaliland.  Hence, it is safe to assume that students enrolling in such degrees are doing so for the pursuit of Islamic knowledge.</a:t>
            </a:r>
          </a:p>
          <a:p>
            <a:endParaRPr lang="en-NZ" sz="1600" kern="1200" dirty="0">
              <a:solidFill>
                <a:schemeClr val="tx2"/>
              </a:solidFill>
              <a:effectLst/>
              <a:latin typeface="+mn-lt"/>
              <a:ea typeface="+mn-ea"/>
              <a:cs typeface="+mn-cs"/>
            </a:endParaRPr>
          </a:p>
          <a:p>
            <a:r>
              <a:rPr lang="en-NZ" sz="1600" kern="1200" dirty="0" err="1">
                <a:solidFill>
                  <a:schemeClr val="tx2"/>
                </a:solidFill>
                <a:effectLst/>
                <a:latin typeface="+mn-lt"/>
                <a:ea typeface="+mn-ea"/>
                <a:cs typeface="+mn-cs"/>
              </a:rPr>
              <a:t>Hend</a:t>
            </a:r>
            <a:r>
              <a:rPr lang="en-NZ" sz="1600" kern="1200" dirty="0">
                <a:solidFill>
                  <a:schemeClr val="tx2"/>
                </a:solidFill>
                <a:effectLst/>
                <a:latin typeface="+mn-lt"/>
                <a:ea typeface="+mn-ea"/>
                <a:cs typeface="+mn-cs"/>
              </a:rPr>
              <a:t> Suliman Al-Khalifa, 'The State of Distance Education in Saudi Arabia', ibid.| </a:t>
            </a:r>
            <a:r>
              <a:rPr lang="en-NZ" sz="1600" kern="1200" dirty="0" err="1">
                <a:solidFill>
                  <a:schemeClr val="tx2"/>
                </a:solidFill>
                <a:effectLst/>
                <a:latin typeface="+mn-lt"/>
                <a:ea typeface="+mn-ea"/>
                <a:cs typeface="+mn-cs"/>
              </a:rPr>
              <a:t>p.^pp</a:t>
            </a:r>
            <a:r>
              <a:rPr lang="en-NZ" sz="1600" kern="1200" dirty="0">
                <a:solidFill>
                  <a:schemeClr val="tx2"/>
                </a:solidFill>
                <a:effectLst/>
                <a:latin typeface="+mn-lt"/>
                <a:ea typeface="+mn-ea"/>
                <a:cs typeface="+mn-cs"/>
              </a:rPr>
              <a:t>. Cited Pages|.2009 (2009).</a:t>
            </a:r>
          </a:p>
          <a:p>
            <a:r>
              <a:rPr lang="en-NZ" sz="1600" kern="1200" dirty="0">
                <a:solidFill>
                  <a:schemeClr val="tx2"/>
                </a:solidFill>
                <a:effectLst/>
                <a:latin typeface="+mn-lt"/>
                <a:ea typeface="+mn-ea"/>
                <a:cs typeface="+mn-cs"/>
              </a:rPr>
              <a:t>Knowledge International University, '</a:t>
            </a:r>
            <a:r>
              <a:rPr lang="en-NZ" sz="1600" kern="1200" dirty="0" err="1">
                <a:solidFill>
                  <a:schemeClr val="tx2"/>
                </a:solidFill>
                <a:effectLst/>
                <a:latin typeface="+mn-lt"/>
                <a:ea typeface="+mn-ea"/>
                <a:cs typeface="+mn-cs"/>
              </a:rPr>
              <a:t>Faqs</a:t>
            </a:r>
            <a:r>
              <a:rPr lang="en-NZ" sz="1600" kern="1200" dirty="0">
                <a:solidFill>
                  <a:schemeClr val="tx2"/>
                </a:solidFill>
                <a:effectLst/>
                <a:latin typeface="+mn-lt"/>
                <a:ea typeface="+mn-ea"/>
                <a:cs typeface="+mn-cs"/>
              </a:rPr>
              <a:t>'.</a:t>
            </a:r>
          </a:p>
          <a:p>
            <a:r>
              <a:rPr lang="en-NZ" sz="1600" kern="1200" dirty="0">
                <a:solidFill>
                  <a:schemeClr val="tx2"/>
                </a:solidFill>
                <a:effectLst/>
                <a:latin typeface="+mn-lt"/>
                <a:ea typeface="+mn-ea"/>
                <a:cs typeface="+mn-cs"/>
              </a:rPr>
              <a:t>Knowledge International University, '</a:t>
            </a:r>
            <a:r>
              <a:rPr lang="en-NZ" sz="1600" kern="1200" dirty="0" err="1">
                <a:solidFill>
                  <a:schemeClr val="tx2"/>
                </a:solidFill>
                <a:effectLst/>
                <a:latin typeface="+mn-lt"/>
                <a:ea typeface="+mn-ea"/>
                <a:cs typeface="+mn-cs"/>
              </a:rPr>
              <a:t>Kiu</a:t>
            </a:r>
            <a:r>
              <a:rPr lang="en-NZ" sz="1600" kern="1200" dirty="0">
                <a:solidFill>
                  <a:schemeClr val="tx2"/>
                </a:solidFill>
                <a:effectLst/>
                <a:latin typeface="+mn-lt"/>
                <a:ea typeface="+mn-ea"/>
                <a:cs typeface="+mn-cs"/>
              </a:rPr>
              <a:t> Announces the Graduation of Its First Batch of Students'.</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38</a:t>
            </a:fld>
            <a:endParaRPr lang="en-NZ"/>
          </a:p>
        </p:txBody>
      </p:sp>
    </p:spTree>
    <p:extLst>
      <p:ext uri="{BB962C8B-B14F-4D97-AF65-F5344CB8AC3E}">
        <p14:creationId xmlns:p14="http://schemas.microsoft.com/office/powerpoint/2010/main" val="35143039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See slide 30 for references.</a:t>
            </a:r>
          </a:p>
        </p:txBody>
      </p:sp>
      <p:sp>
        <p:nvSpPr>
          <p:cNvPr id="4" name="Slide Number Placeholder 3"/>
          <p:cNvSpPr>
            <a:spLocks noGrp="1"/>
          </p:cNvSpPr>
          <p:nvPr>
            <p:ph type="sldNum" sz="quarter" idx="10"/>
          </p:nvPr>
        </p:nvSpPr>
        <p:spPr/>
        <p:txBody>
          <a:bodyPr/>
          <a:lstStyle/>
          <a:p>
            <a:fld id="{B8796F01-7154-41E0-B48B-A6921757531A}" type="slidenum">
              <a:rPr lang="en-NZ" smtClean="0"/>
              <a:pPr/>
              <a:t>39</a:t>
            </a:fld>
            <a:endParaRPr lang="en-NZ"/>
          </a:p>
        </p:txBody>
      </p:sp>
    </p:spTree>
    <p:extLst>
      <p:ext uri="{BB962C8B-B14F-4D97-AF65-F5344CB8AC3E}">
        <p14:creationId xmlns:p14="http://schemas.microsoft.com/office/powerpoint/2010/main" val="36747910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40</a:t>
            </a:fld>
            <a:endParaRPr lang="en-NZ"/>
          </a:p>
        </p:txBody>
      </p:sp>
    </p:spTree>
    <p:extLst>
      <p:ext uri="{BB962C8B-B14F-4D97-AF65-F5344CB8AC3E}">
        <p14:creationId xmlns:p14="http://schemas.microsoft.com/office/powerpoint/2010/main" val="210789540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https://www.islamiconlineuniversity.com/accreditation.php</a:t>
            </a:r>
          </a:p>
        </p:txBody>
      </p:sp>
      <p:sp>
        <p:nvSpPr>
          <p:cNvPr id="4" name="Slide Number Placeholder 3"/>
          <p:cNvSpPr>
            <a:spLocks noGrp="1"/>
          </p:cNvSpPr>
          <p:nvPr>
            <p:ph type="sldNum" sz="quarter" idx="10"/>
          </p:nvPr>
        </p:nvSpPr>
        <p:spPr/>
        <p:txBody>
          <a:bodyPr/>
          <a:lstStyle/>
          <a:p>
            <a:fld id="{B8796F01-7154-41E0-B48B-A6921757531A}" type="slidenum">
              <a:rPr lang="en-NZ" smtClean="0"/>
              <a:pPr/>
              <a:t>41</a:t>
            </a:fld>
            <a:endParaRPr lang="en-NZ"/>
          </a:p>
        </p:txBody>
      </p:sp>
    </p:spTree>
    <p:extLst>
      <p:ext uri="{BB962C8B-B14F-4D97-AF65-F5344CB8AC3E}">
        <p14:creationId xmlns:p14="http://schemas.microsoft.com/office/powerpoint/2010/main" val="8063219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a:solidFill>
                  <a:schemeClr val="tx2"/>
                </a:solidFill>
                <a:effectLst/>
                <a:latin typeface="+mn-lt"/>
                <a:ea typeface="+mn-ea"/>
                <a:cs typeface="+mn-cs"/>
              </a:rPr>
              <a:t>Is eLearning in Islamic studies in Saudi Arabia as effective as traditional learning or blended learning?  Al-Qahtani’s research, which was conducted at Umm AL-</a:t>
            </a:r>
            <a:r>
              <a:rPr lang="en-NZ" sz="1600" kern="1200" dirty="0" err="1">
                <a:solidFill>
                  <a:schemeClr val="tx2"/>
                </a:solidFill>
                <a:effectLst/>
                <a:latin typeface="+mn-lt"/>
                <a:ea typeface="+mn-ea"/>
                <a:cs typeface="+mn-cs"/>
              </a:rPr>
              <a:t>Qura</a:t>
            </a:r>
            <a:r>
              <a:rPr lang="en-NZ" sz="1600" kern="1200" dirty="0">
                <a:solidFill>
                  <a:schemeClr val="tx2"/>
                </a:solidFill>
                <a:effectLst/>
                <a:latin typeface="+mn-lt"/>
                <a:ea typeface="+mn-ea"/>
                <a:cs typeface="+mn-cs"/>
              </a:rPr>
              <a:t> University in Mecca, shows that eLearning is as effective as traditional learning in Islamic studies courses.  The fact that there is no significant difference between the two teaching approaches is quite significant.  It challenges classical Islamic notions that student need to be physically present with their teacher to get the most benefit.</a:t>
            </a:r>
          </a:p>
          <a:p>
            <a:r>
              <a:rPr lang="en-NZ" sz="1600" kern="1200" dirty="0">
                <a:solidFill>
                  <a:schemeClr val="tx2"/>
                </a:solidFill>
                <a:effectLst/>
                <a:latin typeface="+mn-lt"/>
                <a:ea typeface="+mn-ea"/>
                <a:cs typeface="+mn-cs"/>
              </a:rPr>
              <a:t>Awadh </a:t>
            </a:r>
            <a:r>
              <a:rPr lang="en-NZ" sz="1600" kern="1200" dirty="0" err="1">
                <a:solidFill>
                  <a:schemeClr val="tx2"/>
                </a:solidFill>
                <a:effectLst/>
                <a:latin typeface="+mn-lt"/>
                <a:ea typeface="+mn-ea"/>
                <a:cs typeface="+mn-cs"/>
              </a:rPr>
              <a:t>Alqahtani</a:t>
            </a:r>
            <a:r>
              <a:rPr lang="en-NZ" sz="1600" kern="1200" dirty="0">
                <a:solidFill>
                  <a:schemeClr val="tx2"/>
                </a:solidFill>
                <a:effectLst/>
                <a:latin typeface="+mn-lt"/>
                <a:ea typeface="+mn-ea"/>
                <a:cs typeface="+mn-cs"/>
              </a:rPr>
              <a:t>, 'The Effectiveness of Using E-Learning, Blended Learning and Traditional Learning on Students' Achievement and Attitudes in a Course on Islamic Culture: An Experimental Study', (Durham University, 2010).</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42</a:t>
            </a:fld>
            <a:endParaRPr lang="en-NZ"/>
          </a:p>
        </p:txBody>
      </p:sp>
    </p:spTree>
    <p:extLst>
      <p:ext uri="{BB962C8B-B14F-4D97-AF65-F5344CB8AC3E}">
        <p14:creationId xmlns:p14="http://schemas.microsoft.com/office/powerpoint/2010/main" val="127642469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a:solidFill>
                  <a:schemeClr val="tx2"/>
                </a:solidFill>
                <a:effectLst/>
                <a:latin typeface="+mn-lt"/>
                <a:ea typeface="+mn-ea"/>
                <a:cs typeface="+mn-cs"/>
              </a:rPr>
              <a:t>However, Alahmari argues that ‘despite of these efforts to encourage distance education in Saudi higher education, the  approach is being adopted at a relatively slow  pace in comparison with some other countries.  Furthermore, distance education is not accredited in the same manner than that of </a:t>
            </a:r>
            <a:r>
              <a:rPr lang="en-US" sz="1600" kern="1200" dirty="0">
                <a:solidFill>
                  <a:schemeClr val="tx2"/>
                </a:solidFill>
                <a:effectLst/>
                <a:latin typeface="+mn-lt"/>
                <a:ea typeface="+mn-ea"/>
                <a:cs typeface="+mn-cs"/>
              </a:rPr>
              <a:t>“</a:t>
            </a:r>
            <a:r>
              <a:rPr lang="en-NZ" sz="1600" kern="1200" dirty="0">
                <a:solidFill>
                  <a:schemeClr val="tx2"/>
                </a:solidFill>
                <a:effectLst/>
                <a:latin typeface="+mn-lt"/>
                <a:ea typeface="+mn-ea"/>
                <a:cs typeface="+mn-cs"/>
              </a:rPr>
              <a:t>traditional</a:t>
            </a:r>
            <a:r>
              <a:rPr lang="en-US" sz="1600" kern="1200" dirty="0">
                <a:solidFill>
                  <a:schemeClr val="tx2"/>
                </a:solidFill>
                <a:effectLst/>
                <a:latin typeface="+mn-lt"/>
                <a:ea typeface="+mn-ea"/>
                <a:cs typeface="+mn-cs"/>
              </a:rPr>
              <a:t>”</a:t>
            </a:r>
            <a:r>
              <a:rPr lang="en-NZ" sz="1600" kern="1200" dirty="0">
                <a:solidFill>
                  <a:schemeClr val="tx2"/>
                </a:solidFill>
                <a:effectLst/>
                <a:latin typeface="+mn-lt"/>
                <a:ea typeface="+mn-ea"/>
                <a:cs typeface="+mn-cs"/>
              </a:rPr>
              <a:t> education in Saudi Arabia, particularly in regard to recognition of these degrees within the job market’. </a:t>
            </a:r>
          </a:p>
          <a:p>
            <a:r>
              <a:rPr lang="en-NZ" sz="1600" kern="1200" dirty="0">
                <a:solidFill>
                  <a:schemeClr val="tx2"/>
                </a:solidFill>
                <a:effectLst/>
                <a:latin typeface="+mn-lt"/>
                <a:ea typeface="+mn-ea"/>
                <a:cs typeface="+mn-cs"/>
              </a:rPr>
              <a:t>Alsasyi also notes some significant barriers for the expansion of distance learning in Saudi Arabia.  Some of the reason include  ‘the lack of faculty members and technical staff qualified to deal with the technology required for distance education, the inability to consider distance education as a basis for granting a university degree, the fact that universities are not technically qualified or equipped to activate distance learning,  and non-acceptance into the job market for distance education graduates’.</a:t>
            </a:r>
          </a:p>
          <a:p>
            <a:r>
              <a:rPr lang="en-NZ" sz="1600" kern="1200" dirty="0" err="1">
                <a:solidFill>
                  <a:schemeClr val="tx2"/>
                </a:solidFill>
                <a:effectLst/>
                <a:latin typeface="+mn-lt"/>
                <a:ea typeface="+mn-ea"/>
                <a:cs typeface="+mn-cs"/>
              </a:rPr>
              <a:t>Ayshah</a:t>
            </a:r>
            <a:r>
              <a:rPr lang="en-NZ" sz="1600" kern="1200" dirty="0">
                <a:solidFill>
                  <a:schemeClr val="tx2"/>
                </a:solidFill>
                <a:effectLst/>
                <a:latin typeface="+mn-lt"/>
                <a:ea typeface="+mn-ea"/>
                <a:cs typeface="+mn-cs"/>
              </a:rPr>
              <a:t> Alahmari, 'The State of Distance Education in Saudi Arabia', </a:t>
            </a:r>
            <a:r>
              <a:rPr lang="en-NZ" sz="1600" i="1" kern="1200" dirty="0">
                <a:solidFill>
                  <a:schemeClr val="tx2"/>
                </a:solidFill>
                <a:effectLst/>
                <a:latin typeface="+mn-lt"/>
                <a:ea typeface="+mn-ea"/>
                <a:cs typeface="+mn-cs"/>
              </a:rPr>
              <a:t>Quarterly Review of Distance Education: Volume 18# 2, </a:t>
            </a:r>
            <a:r>
              <a:rPr lang="en-NZ" sz="1600" kern="1200" dirty="0">
                <a:solidFill>
                  <a:schemeClr val="tx2"/>
                </a:solidFill>
                <a:effectLst/>
                <a:latin typeface="+mn-lt"/>
                <a:ea typeface="+mn-ea"/>
                <a:cs typeface="+mn-cs"/>
              </a:rPr>
              <a:t>18 (2017), pp. 95.</a:t>
            </a:r>
          </a:p>
          <a:p>
            <a:r>
              <a:rPr lang="en-NZ" sz="1600" kern="1200" dirty="0" err="1">
                <a:solidFill>
                  <a:schemeClr val="tx2"/>
                </a:solidFill>
                <a:effectLst/>
                <a:latin typeface="+mn-lt"/>
                <a:ea typeface="+mn-ea"/>
                <a:cs typeface="+mn-cs"/>
              </a:rPr>
              <a:t>ALsaysi</a:t>
            </a:r>
            <a:r>
              <a:rPr lang="en-NZ" sz="1600" kern="1200" dirty="0">
                <a:solidFill>
                  <a:schemeClr val="tx2"/>
                </a:solidFill>
                <a:effectLst/>
                <a:latin typeface="+mn-lt"/>
                <a:ea typeface="+mn-ea"/>
                <a:cs typeface="+mn-cs"/>
              </a:rPr>
              <a:t>.</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43</a:t>
            </a:fld>
            <a:endParaRPr lang="en-NZ"/>
          </a:p>
        </p:txBody>
      </p:sp>
    </p:spTree>
    <p:extLst>
      <p:ext uri="{BB962C8B-B14F-4D97-AF65-F5344CB8AC3E}">
        <p14:creationId xmlns:p14="http://schemas.microsoft.com/office/powerpoint/2010/main" val="166719921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a:solidFill>
                  <a:schemeClr val="tx2"/>
                </a:solidFill>
                <a:effectLst/>
                <a:latin typeface="+mn-lt"/>
                <a:ea typeface="+mn-ea"/>
                <a:cs typeface="+mn-cs"/>
              </a:rPr>
              <a:t>However, Alahmari argues that ‘despite of these efforts to encourage distance education in Saudi higher education, the  approach is being adopted at a relatively slow  pace in comparison with some other countries.  Furthermore, distance education is not accredited in the same manner than that of </a:t>
            </a:r>
            <a:r>
              <a:rPr lang="en-US" sz="1600" kern="1200" dirty="0">
                <a:solidFill>
                  <a:schemeClr val="tx2"/>
                </a:solidFill>
                <a:effectLst/>
                <a:latin typeface="+mn-lt"/>
                <a:ea typeface="+mn-ea"/>
                <a:cs typeface="+mn-cs"/>
              </a:rPr>
              <a:t>“</a:t>
            </a:r>
            <a:r>
              <a:rPr lang="en-NZ" sz="1600" kern="1200" dirty="0">
                <a:solidFill>
                  <a:schemeClr val="tx2"/>
                </a:solidFill>
                <a:effectLst/>
                <a:latin typeface="+mn-lt"/>
                <a:ea typeface="+mn-ea"/>
                <a:cs typeface="+mn-cs"/>
              </a:rPr>
              <a:t>traditional</a:t>
            </a:r>
            <a:r>
              <a:rPr lang="en-US" sz="1600" kern="1200" dirty="0">
                <a:solidFill>
                  <a:schemeClr val="tx2"/>
                </a:solidFill>
                <a:effectLst/>
                <a:latin typeface="+mn-lt"/>
                <a:ea typeface="+mn-ea"/>
                <a:cs typeface="+mn-cs"/>
              </a:rPr>
              <a:t>”</a:t>
            </a:r>
            <a:r>
              <a:rPr lang="en-NZ" sz="1600" kern="1200" dirty="0">
                <a:solidFill>
                  <a:schemeClr val="tx2"/>
                </a:solidFill>
                <a:effectLst/>
                <a:latin typeface="+mn-lt"/>
                <a:ea typeface="+mn-ea"/>
                <a:cs typeface="+mn-cs"/>
              </a:rPr>
              <a:t> education in Saudi Arabia, particularly in regard to recognition of these degrees within the job market’. </a:t>
            </a:r>
          </a:p>
          <a:p>
            <a:r>
              <a:rPr lang="en-NZ" sz="1600" kern="1200" dirty="0">
                <a:solidFill>
                  <a:schemeClr val="tx2"/>
                </a:solidFill>
                <a:effectLst/>
                <a:latin typeface="+mn-lt"/>
                <a:ea typeface="+mn-ea"/>
                <a:cs typeface="+mn-cs"/>
              </a:rPr>
              <a:t>Alsasyi also notes some significant barriers for the expansion of distance learning in Saudi Arabia.  Some of the reason include  ‘the lack of faculty members and technical staff qualified to deal with the technology required for distance education, the inability to consider distance education as a basis for granting a university degree, the fact that universities are not technically qualified or equipped to activate distance learning,  and non-acceptance into the job market for distance education graduates’.</a:t>
            </a:r>
          </a:p>
          <a:p>
            <a:r>
              <a:rPr lang="en-NZ" sz="1600" kern="1200" dirty="0" err="1">
                <a:solidFill>
                  <a:schemeClr val="tx2"/>
                </a:solidFill>
                <a:effectLst/>
                <a:latin typeface="+mn-lt"/>
                <a:ea typeface="+mn-ea"/>
                <a:cs typeface="+mn-cs"/>
              </a:rPr>
              <a:t>Ayshah</a:t>
            </a:r>
            <a:r>
              <a:rPr lang="en-NZ" sz="1600" kern="1200" dirty="0">
                <a:solidFill>
                  <a:schemeClr val="tx2"/>
                </a:solidFill>
                <a:effectLst/>
                <a:latin typeface="+mn-lt"/>
                <a:ea typeface="+mn-ea"/>
                <a:cs typeface="+mn-cs"/>
              </a:rPr>
              <a:t> Alahmari, 'The State of Distance Education in Saudi Arabia', </a:t>
            </a:r>
            <a:r>
              <a:rPr lang="en-NZ" sz="1600" i="1" kern="1200" dirty="0">
                <a:solidFill>
                  <a:schemeClr val="tx2"/>
                </a:solidFill>
                <a:effectLst/>
                <a:latin typeface="+mn-lt"/>
                <a:ea typeface="+mn-ea"/>
                <a:cs typeface="+mn-cs"/>
              </a:rPr>
              <a:t>Quarterly Review of Distance Education: Volume 18# 2, </a:t>
            </a:r>
            <a:r>
              <a:rPr lang="en-NZ" sz="1600" kern="1200" dirty="0">
                <a:solidFill>
                  <a:schemeClr val="tx2"/>
                </a:solidFill>
                <a:effectLst/>
                <a:latin typeface="+mn-lt"/>
                <a:ea typeface="+mn-ea"/>
                <a:cs typeface="+mn-cs"/>
              </a:rPr>
              <a:t>18 (2017), pp. 95.</a:t>
            </a:r>
          </a:p>
          <a:p>
            <a:r>
              <a:rPr lang="en-NZ" sz="1600" kern="1200" dirty="0" err="1">
                <a:solidFill>
                  <a:schemeClr val="tx2"/>
                </a:solidFill>
                <a:effectLst/>
                <a:latin typeface="+mn-lt"/>
                <a:ea typeface="+mn-ea"/>
                <a:cs typeface="+mn-cs"/>
              </a:rPr>
              <a:t>ALsaysi</a:t>
            </a:r>
            <a:r>
              <a:rPr lang="en-NZ" sz="1600" kern="1200" dirty="0">
                <a:solidFill>
                  <a:schemeClr val="tx2"/>
                </a:solidFill>
                <a:effectLst/>
                <a:latin typeface="+mn-lt"/>
                <a:ea typeface="+mn-ea"/>
                <a:cs typeface="+mn-cs"/>
              </a:rPr>
              <a:t>.</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44</a:t>
            </a:fld>
            <a:endParaRPr lang="en-NZ"/>
          </a:p>
        </p:txBody>
      </p:sp>
    </p:spTree>
    <p:extLst>
      <p:ext uri="{BB962C8B-B14F-4D97-AF65-F5344CB8AC3E}">
        <p14:creationId xmlns:p14="http://schemas.microsoft.com/office/powerpoint/2010/main" val="221539820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b="1" u="sng" kern="1200" dirty="0">
                <a:solidFill>
                  <a:schemeClr val="tx2"/>
                </a:solidFill>
                <a:effectLst/>
                <a:latin typeface="+mn-lt"/>
                <a:ea typeface="+mn-ea"/>
                <a:cs typeface="+mn-cs"/>
              </a:rPr>
              <a:t>Pakistan</a:t>
            </a:r>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The first major distance learning initiative in Pakistan was the </a:t>
            </a:r>
            <a:r>
              <a:rPr lang="en-NZ" sz="1600" kern="1200" dirty="0" err="1">
                <a:solidFill>
                  <a:schemeClr val="tx2"/>
                </a:solidFill>
                <a:effectLst/>
                <a:latin typeface="+mn-lt"/>
                <a:ea typeface="+mn-ea"/>
                <a:cs typeface="+mn-cs"/>
              </a:rPr>
              <a:t>Allama</a:t>
            </a:r>
            <a:r>
              <a:rPr lang="en-NZ" sz="1600" kern="1200" dirty="0">
                <a:solidFill>
                  <a:schemeClr val="tx2"/>
                </a:solidFill>
                <a:effectLst/>
                <a:latin typeface="+mn-lt"/>
                <a:ea typeface="+mn-ea"/>
                <a:cs typeface="+mn-cs"/>
              </a:rPr>
              <a:t> Iqbal Open University (AIOU) which was inaugurated in 1974.  The interest in distance education in Pakistan is increasing rapidly.  Enrolment in distance education courses increased from 89,749 in 2001 to 339,704 in 2008.  Today AIOU is still one of only two major virtual universities in Pakistan, the second being the Virtual University of Pakistan.  Pakistan faces challenges of infrastructure to fully deploy online learning, but the potential gains seems to far outweigh the challenges.</a:t>
            </a:r>
          </a:p>
          <a:p>
            <a:r>
              <a:rPr lang="en-NZ" sz="1600" kern="1200" dirty="0" err="1">
                <a:solidFill>
                  <a:schemeClr val="tx2"/>
                </a:solidFill>
                <a:effectLst/>
                <a:latin typeface="+mn-lt"/>
                <a:ea typeface="+mn-ea"/>
                <a:cs typeface="+mn-cs"/>
              </a:rPr>
              <a:t>Abida</a:t>
            </a:r>
            <a:r>
              <a:rPr lang="en-NZ" sz="1600" kern="1200" dirty="0">
                <a:solidFill>
                  <a:schemeClr val="tx2"/>
                </a:solidFill>
                <a:effectLst/>
                <a:latin typeface="+mn-lt"/>
                <a:ea typeface="+mn-ea"/>
                <a:cs typeface="+mn-cs"/>
              </a:rPr>
              <a:t> </a:t>
            </a:r>
            <a:r>
              <a:rPr lang="en-NZ" sz="1600" kern="1200" dirty="0" err="1">
                <a:solidFill>
                  <a:schemeClr val="tx2"/>
                </a:solidFill>
                <a:effectLst/>
                <a:latin typeface="+mn-lt"/>
                <a:ea typeface="+mn-ea"/>
                <a:cs typeface="+mn-cs"/>
              </a:rPr>
              <a:t>Ellahi</a:t>
            </a:r>
            <a:r>
              <a:rPr lang="en-NZ" sz="1600" kern="1200" dirty="0">
                <a:solidFill>
                  <a:schemeClr val="tx2"/>
                </a:solidFill>
                <a:effectLst/>
                <a:latin typeface="+mn-lt"/>
                <a:ea typeface="+mn-ea"/>
                <a:cs typeface="+mn-cs"/>
              </a:rPr>
              <a:t> and Bilal </a:t>
            </a:r>
            <a:r>
              <a:rPr lang="en-NZ" sz="1600" kern="1200" dirty="0" err="1">
                <a:solidFill>
                  <a:schemeClr val="tx2"/>
                </a:solidFill>
                <a:effectLst/>
                <a:latin typeface="+mn-lt"/>
                <a:ea typeface="+mn-ea"/>
                <a:cs typeface="+mn-cs"/>
              </a:rPr>
              <a:t>Zaka</a:t>
            </a:r>
            <a:r>
              <a:rPr lang="en-NZ" sz="1600" kern="1200" dirty="0">
                <a:solidFill>
                  <a:schemeClr val="tx2"/>
                </a:solidFill>
                <a:effectLst/>
                <a:latin typeface="+mn-lt"/>
                <a:ea typeface="+mn-ea"/>
                <a:cs typeface="+mn-cs"/>
              </a:rPr>
              <a:t>, '</a:t>
            </a:r>
            <a:r>
              <a:rPr lang="en-NZ" sz="1600" kern="1200" dirty="0" err="1">
                <a:solidFill>
                  <a:schemeClr val="tx2"/>
                </a:solidFill>
                <a:effectLst/>
                <a:latin typeface="+mn-lt"/>
                <a:ea typeface="+mn-ea"/>
                <a:cs typeface="+mn-cs"/>
              </a:rPr>
              <a:t>Elearning</a:t>
            </a:r>
            <a:r>
              <a:rPr lang="en-NZ" sz="1600" kern="1200" dirty="0">
                <a:solidFill>
                  <a:schemeClr val="tx2"/>
                </a:solidFill>
                <a:effectLst/>
                <a:latin typeface="+mn-lt"/>
                <a:ea typeface="+mn-ea"/>
                <a:cs typeface="+mn-cs"/>
              </a:rPr>
              <a:t> and Higher Education in Pakistan: What May Hamper It', </a:t>
            </a:r>
            <a:r>
              <a:rPr lang="en-NZ" sz="1600" i="1" kern="1200" dirty="0">
                <a:solidFill>
                  <a:schemeClr val="tx2"/>
                </a:solidFill>
                <a:effectLst/>
                <a:latin typeface="+mn-lt"/>
                <a:ea typeface="+mn-ea"/>
                <a:cs typeface="+mn-cs"/>
              </a:rPr>
              <a:t>eLearn, </a:t>
            </a:r>
            <a:r>
              <a:rPr lang="en-NZ" sz="1600" kern="1200" dirty="0">
                <a:solidFill>
                  <a:schemeClr val="tx2"/>
                </a:solidFill>
                <a:effectLst/>
                <a:latin typeface="+mn-lt"/>
                <a:ea typeface="+mn-ea"/>
                <a:cs typeface="+mn-cs"/>
              </a:rPr>
              <a:t>2014 (2014).</a:t>
            </a:r>
          </a:p>
          <a:p>
            <a:r>
              <a:rPr lang="en-NZ" sz="1600" kern="1200" dirty="0">
                <a:solidFill>
                  <a:schemeClr val="tx2"/>
                </a:solidFill>
                <a:effectLst/>
                <a:latin typeface="+mn-lt"/>
                <a:ea typeface="+mn-ea"/>
                <a:cs typeface="+mn-cs"/>
              </a:rPr>
              <a:t>Ibid.</a:t>
            </a:r>
          </a:p>
          <a:p>
            <a:r>
              <a:rPr lang="en-NZ" sz="1600" kern="1200" dirty="0">
                <a:solidFill>
                  <a:schemeClr val="tx2"/>
                </a:solidFill>
                <a:effectLst/>
                <a:latin typeface="+mn-lt"/>
                <a:ea typeface="+mn-ea"/>
                <a:cs typeface="+mn-cs"/>
              </a:rPr>
              <a:t>Ibid.</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46</a:t>
            </a:fld>
            <a:endParaRPr lang="en-NZ"/>
          </a:p>
        </p:txBody>
      </p:sp>
    </p:spTree>
    <p:extLst>
      <p:ext uri="{BB962C8B-B14F-4D97-AF65-F5344CB8AC3E}">
        <p14:creationId xmlns:p14="http://schemas.microsoft.com/office/powerpoint/2010/main" val="381841424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b="1" u="sng" kern="1200" dirty="0">
                <a:solidFill>
                  <a:schemeClr val="tx2"/>
                </a:solidFill>
                <a:effectLst/>
                <a:latin typeface="+mn-lt"/>
                <a:ea typeface="+mn-ea"/>
                <a:cs typeface="+mn-cs"/>
              </a:rPr>
              <a:t>International</a:t>
            </a:r>
            <a:endParaRPr lang="en-NZ" sz="1600" kern="1200" dirty="0">
              <a:solidFill>
                <a:schemeClr val="tx2"/>
              </a:solidFill>
              <a:effectLst/>
              <a:latin typeface="+mn-lt"/>
              <a:ea typeface="+mn-ea"/>
              <a:cs typeface="+mn-cs"/>
            </a:endParaRPr>
          </a:p>
          <a:p>
            <a:r>
              <a:rPr lang="en-NZ" sz="1600" b="1" i="1" kern="1200" dirty="0">
                <a:solidFill>
                  <a:schemeClr val="tx2"/>
                </a:solidFill>
                <a:effectLst/>
                <a:latin typeface="+mn-lt"/>
                <a:ea typeface="+mn-ea"/>
                <a:cs typeface="+mn-cs"/>
              </a:rPr>
              <a:t>Islamic Online </a:t>
            </a:r>
            <a:r>
              <a:rPr lang="en-NZ" sz="1600" b="1" i="1" kern="1200" dirty="0" err="1">
                <a:solidFill>
                  <a:schemeClr val="tx2"/>
                </a:solidFill>
                <a:effectLst/>
                <a:latin typeface="+mn-lt"/>
                <a:ea typeface="+mn-ea"/>
                <a:cs typeface="+mn-cs"/>
              </a:rPr>
              <a:t>Universtiy</a:t>
            </a:r>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The Islamic Online University made Islamic education very accessible by offering education for free.  In reality, there are small fees to pay for registration and exams, but compared to other online providers, these fees are nominal.  </a:t>
            </a:r>
          </a:p>
          <a:p>
            <a:r>
              <a:rPr lang="en-NZ" sz="1600" kern="1200" dirty="0">
                <a:solidFill>
                  <a:schemeClr val="tx2"/>
                </a:solidFill>
                <a:effectLst/>
                <a:latin typeface="+mn-lt"/>
                <a:ea typeface="+mn-ea"/>
                <a:cs typeface="+mn-cs"/>
              </a:rPr>
              <a:t>IOU facilitates the creation of new Muslim networks in a novel way.  The university contacts students in each country to identify and appoint a president for the students in that particular country.  The president is then encouraged to organise meetings with fellow students to establish study circles so that students can assist each other in learning.</a:t>
            </a:r>
          </a:p>
          <a:p>
            <a:r>
              <a:rPr lang="en-NZ" sz="1600" kern="1200" dirty="0">
                <a:solidFill>
                  <a:schemeClr val="tx2"/>
                </a:solidFill>
                <a:effectLst/>
                <a:latin typeface="+mn-lt"/>
                <a:ea typeface="+mn-ea"/>
                <a:cs typeface="+mn-cs"/>
              </a:rPr>
              <a:t>The University’s low fees means that Islamic studies education is now more accessible to English speakers than ever before.  Students are no longer required to travel to study at Islamic universities to get an education in Islamic studies.  This in turn puts them in contact with other students both locally and internationally that share similar interests.</a:t>
            </a:r>
          </a:p>
          <a:p>
            <a:r>
              <a:rPr lang="en-NZ" sz="1600" kern="1200" dirty="0">
                <a:solidFill>
                  <a:schemeClr val="tx2"/>
                </a:solidFill>
                <a:effectLst/>
                <a:latin typeface="+mn-lt"/>
                <a:ea typeface="+mn-ea"/>
                <a:cs typeface="+mn-cs"/>
              </a:rPr>
              <a:t> </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48</a:t>
            </a:fld>
            <a:endParaRPr lang="en-NZ"/>
          </a:p>
        </p:txBody>
      </p:sp>
    </p:spTree>
    <p:extLst>
      <p:ext uri="{BB962C8B-B14F-4D97-AF65-F5344CB8AC3E}">
        <p14:creationId xmlns:p14="http://schemas.microsoft.com/office/powerpoint/2010/main" val="414117009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50</a:t>
            </a:fld>
            <a:endParaRPr lang="en-NZ"/>
          </a:p>
        </p:txBody>
      </p:sp>
    </p:spTree>
    <p:extLst>
      <p:ext uri="{BB962C8B-B14F-4D97-AF65-F5344CB8AC3E}">
        <p14:creationId xmlns:p14="http://schemas.microsoft.com/office/powerpoint/2010/main" val="424664568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b="1" i="1" kern="1200" dirty="0">
                <a:solidFill>
                  <a:schemeClr val="tx2"/>
                </a:solidFill>
                <a:effectLst/>
                <a:latin typeface="+mn-lt"/>
                <a:ea typeface="+mn-ea"/>
                <a:cs typeface="+mn-cs"/>
              </a:rPr>
              <a:t>UWTSD</a:t>
            </a:r>
            <a:endParaRPr lang="en-NZ" sz="1600" kern="1200" dirty="0">
              <a:solidFill>
                <a:schemeClr val="tx2"/>
              </a:solidFill>
              <a:effectLst/>
              <a:latin typeface="+mn-lt"/>
              <a:ea typeface="+mn-ea"/>
              <a:cs typeface="+mn-cs"/>
            </a:endParaRPr>
          </a:p>
          <a:p>
            <a:r>
              <a:rPr lang="en-NZ" sz="1600" kern="1200" dirty="0">
                <a:solidFill>
                  <a:schemeClr val="tx2"/>
                </a:solidFill>
                <a:effectLst/>
                <a:latin typeface="+mn-lt"/>
                <a:ea typeface="+mn-ea"/>
                <a:cs typeface="+mn-cs"/>
              </a:rPr>
              <a:t>The UK doesn’t appear to be making headway with providing online courses in Islamic studies.  Siddiqui notes that ‘with very few exceptions, increasing demand for such courses is being met from outside the British Isles’.</a:t>
            </a:r>
          </a:p>
          <a:p>
            <a:r>
              <a:rPr lang="en-NZ" sz="1600" kern="1200" dirty="0">
                <a:solidFill>
                  <a:schemeClr val="tx2"/>
                </a:solidFill>
                <a:effectLst/>
                <a:latin typeface="+mn-lt"/>
                <a:ea typeface="+mn-ea"/>
                <a:cs typeface="+mn-cs"/>
              </a:rPr>
              <a:t>One of those few exceptions, is the University of Wales Trinity Saint David.  The University offers both a Masters and doctorate program in Islamic studies, completely online.</a:t>
            </a:r>
          </a:p>
          <a:p>
            <a:r>
              <a:rPr lang="en-NZ" sz="1600" kern="1200" dirty="0">
                <a:solidFill>
                  <a:schemeClr val="tx2"/>
                </a:solidFill>
                <a:effectLst/>
                <a:latin typeface="+mn-lt"/>
                <a:ea typeface="+mn-ea"/>
                <a:cs typeface="+mn-cs"/>
              </a:rPr>
              <a:t>The course coordinators encourage the study of local Muslim communities.  This gives students an opportunity to get in touch with their local community and helps in strengthening their bonds with their community.</a:t>
            </a:r>
          </a:p>
          <a:p>
            <a:r>
              <a:rPr lang="en-NZ" sz="1600" kern="1200" dirty="0">
                <a:solidFill>
                  <a:schemeClr val="tx2"/>
                </a:solidFill>
                <a:effectLst/>
                <a:latin typeface="+mn-lt"/>
                <a:ea typeface="+mn-ea"/>
                <a:cs typeface="+mn-cs"/>
              </a:rPr>
              <a:t>Siddiqui, p. 565.</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51</a:t>
            </a:fld>
            <a:endParaRPr lang="en-NZ"/>
          </a:p>
        </p:txBody>
      </p:sp>
    </p:spTree>
    <p:extLst>
      <p:ext uri="{BB962C8B-B14F-4D97-AF65-F5344CB8AC3E}">
        <p14:creationId xmlns:p14="http://schemas.microsoft.com/office/powerpoint/2010/main" val="347634804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a:solidFill>
                  <a:schemeClr val="tx2"/>
                </a:solidFill>
                <a:effectLst/>
                <a:latin typeface="+mn-lt"/>
                <a:ea typeface="+mn-ea"/>
                <a:cs typeface="+mn-cs"/>
              </a:rPr>
              <a:t>The Islamic College is a </a:t>
            </a:r>
            <a:r>
              <a:rPr lang="en-NZ" sz="1600" kern="1200" dirty="0" err="1">
                <a:solidFill>
                  <a:schemeClr val="tx2"/>
                </a:solidFill>
                <a:effectLst/>
                <a:latin typeface="+mn-lt"/>
                <a:ea typeface="+mn-ea"/>
                <a:cs typeface="+mn-cs"/>
              </a:rPr>
              <a:t>shia</a:t>
            </a:r>
            <a:r>
              <a:rPr lang="en-NZ" sz="1600" kern="1200" dirty="0">
                <a:solidFill>
                  <a:schemeClr val="tx2"/>
                </a:solidFill>
                <a:effectLst/>
                <a:latin typeface="+mn-lt"/>
                <a:ea typeface="+mn-ea"/>
                <a:cs typeface="+mn-cs"/>
              </a:rPr>
              <a:t> foundation.  It offers Bachelors and Masters programs that are accredited by Middlesex university.  This accreditation helps bolster the credibility of the courses offered, especially for those students looking to gain employment with their degrees.  Scott-Bauman claims that the authenticity of these programs equips students to become Muslim clerics or academics involved in future research.  However, only the Masters programs are offered online.</a:t>
            </a:r>
          </a:p>
          <a:p>
            <a:r>
              <a:rPr lang="en-NZ" sz="1600" kern="1200" dirty="0">
                <a:solidFill>
                  <a:schemeClr val="tx2"/>
                </a:solidFill>
                <a:effectLst/>
                <a:latin typeface="+mn-lt"/>
                <a:ea typeface="+mn-ea"/>
                <a:cs typeface="+mn-cs"/>
              </a:rPr>
              <a:t>The Colleges website states that ‘the DE programmes are entirely online courses that are delivered through a virtual learning environment (D2L) on the basis of the SCATE pedagogic system recommended by Middlesex University’.</a:t>
            </a:r>
          </a:p>
          <a:p>
            <a:r>
              <a:rPr lang="en-NZ" sz="1600" kern="1200" dirty="0">
                <a:solidFill>
                  <a:schemeClr val="tx2"/>
                </a:solidFill>
                <a:effectLst/>
                <a:latin typeface="+mn-lt"/>
                <a:ea typeface="+mn-ea"/>
                <a:cs typeface="+mn-cs"/>
              </a:rPr>
              <a:t>Alison Scott-Baumann and </a:t>
            </a:r>
            <a:r>
              <a:rPr lang="en-NZ" sz="1600" kern="1200" dirty="0" err="1">
                <a:solidFill>
                  <a:schemeClr val="tx2"/>
                </a:solidFill>
                <a:effectLst/>
                <a:latin typeface="+mn-lt"/>
                <a:ea typeface="+mn-ea"/>
                <a:cs typeface="+mn-cs"/>
              </a:rPr>
              <a:t>Sariya</a:t>
            </a:r>
            <a:r>
              <a:rPr lang="en-NZ" sz="1600" kern="1200" dirty="0">
                <a:solidFill>
                  <a:schemeClr val="tx2"/>
                </a:solidFill>
                <a:effectLst/>
                <a:latin typeface="+mn-lt"/>
                <a:ea typeface="+mn-ea"/>
                <a:cs typeface="+mn-cs"/>
              </a:rPr>
              <a:t> </a:t>
            </a:r>
            <a:r>
              <a:rPr lang="en-NZ" sz="1600" kern="1200" dirty="0" err="1">
                <a:solidFill>
                  <a:schemeClr val="tx2"/>
                </a:solidFill>
                <a:effectLst/>
                <a:latin typeface="+mn-lt"/>
                <a:ea typeface="+mn-ea"/>
                <a:cs typeface="+mn-cs"/>
              </a:rPr>
              <a:t>Cheruvallil</a:t>
            </a:r>
            <a:r>
              <a:rPr lang="en-NZ" sz="1600" kern="1200" dirty="0">
                <a:solidFill>
                  <a:schemeClr val="tx2"/>
                </a:solidFill>
                <a:effectLst/>
                <a:latin typeface="+mn-lt"/>
                <a:ea typeface="+mn-ea"/>
                <a:cs typeface="+mn-cs"/>
              </a:rPr>
              <a:t>-Contractor, </a:t>
            </a:r>
            <a:r>
              <a:rPr lang="en-NZ" sz="1600" i="1" kern="1200" dirty="0">
                <a:solidFill>
                  <a:schemeClr val="tx2"/>
                </a:solidFill>
                <a:effectLst/>
                <a:latin typeface="+mn-lt"/>
                <a:ea typeface="+mn-ea"/>
                <a:cs typeface="+mn-cs"/>
              </a:rPr>
              <a:t>Islamic Education in Britain: New Pluralist Paradigms.</a:t>
            </a:r>
            <a:r>
              <a:rPr lang="en-NZ" sz="1600" kern="1200" dirty="0">
                <a:solidFill>
                  <a:schemeClr val="tx2"/>
                </a:solidFill>
                <a:effectLst/>
                <a:latin typeface="+mn-lt"/>
                <a:ea typeface="+mn-ea"/>
                <a:cs typeface="+mn-cs"/>
              </a:rPr>
              <a:t>  (Bloomsbury Publishing, 2015).</a:t>
            </a:r>
          </a:p>
          <a:p>
            <a:r>
              <a:rPr lang="en-NZ" sz="1600" kern="1200" dirty="0">
                <a:solidFill>
                  <a:schemeClr val="tx2"/>
                </a:solidFill>
                <a:effectLst/>
                <a:latin typeface="+mn-lt"/>
                <a:ea typeface="+mn-ea"/>
                <a:cs typeface="+mn-cs"/>
              </a:rPr>
              <a:t>The Islamic College, 'Distance Learning'.</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53</a:t>
            </a:fld>
            <a:endParaRPr lang="en-NZ"/>
          </a:p>
        </p:txBody>
      </p:sp>
    </p:spTree>
    <p:extLst>
      <p:ext uri="{BB962C8B-B14F-4D97-AF65-F5344CB8AC3E}">
        <p14:creationId xmlns:p14="http://schemas.microsoft.com/office/powerpoint/2010/main" val="235976335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54</a:t>
            </a:fld>
            <a:endParaRPr lang="en-NZ"/>
          </a:p>
        </p:txBody>
      </p:sp>
    </p:spTree>
    <p:extLst>
      <p:ext uri="{BB962C8B-B14F-4D97-AF65-F5344CB8AC3E}">
        <p14:creationId xmlns:p14="http://schemas.microsoft.com/office/powerpoint/2010/main" val="15859937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a:solidFill>
                  <a:schemeClr val="tx2"/>
                </a:solidFill>
                <a:effectLst/>
                <a:latin typeface="+mn-lt"/>
                <a:ea typeface="+mn-ea"/>
                <a:cs typeface="+mn-cs"/>
              </a:rPr>
              <a:t> </a:t>
            </a:r>
          </a:p>
          <a:p>
            <a:r>
              <a:rPr lang="en-NZ" sz="1600" kern="1200" dirty="0">
                <a:solidFill>
                  <a:schemeClr val="tx2"/>
                </a:solidFill>
                <a:effectLst/>
                <a:latin typeface="+mn-lt"/>
                <a:ea typeface="+mn-ea"/>
                <a:cs typeface="+mn-cs"/>
              </a:rPr>
              <a:t>Cyber-Islamic Environments</a:t>
            </a:r>
          </a:p>
          <a:p>
            <a:r>
              <a:rPr lang="en-NZ" sz="1600" kern="1200" dirty="0">
                <a:solidFill>
                  <a:schemeClr val="tx2"/>
                </a:solidFill>
                <a:effectLst/>
                <a:latin typeface="+mn-lt"/>
                <a:ea typeface="+mn-ea"/>
                <a:cs typeface="+mn-cs"/>
              </a:rPr>
              <a:t>Muslims study online become exposed to what Gary Bunt calls ‘cyber-Islamic environments’.  In these environments, specific forms of online Islam have developed that are distinct from ‘offline’ Islam.  Bunt states that online networks challenge ‘traditional “top-down authority” models’.  These networks accomplish this through a horizontal process of collaborative peer-to-peer networking.</a:t>
            </a:r>
          </a:p>
          <a:p>
            <a:r>
              <a:rPr lang="en-NZ" sz="1600" kern="1200" dirty="0">
                <a:solidFill>
                  <a:schemeClr val="tx2"/>
                </a:solidFill>
                <a:effectLst/>
                <a:latin typeface="+mn-lt"/>
                <a:ea typeface="+mn-ea"/>
                <a:cs typeface="+mn-cs"/>
              </a:rPr>
              <a:t>Bunt’s work is very relevant to online learning.  Students are exposed to a unique online environment and an online version of Islam and Islamic learning.  Although institutions are still the controllers of the knowledge, students are free to choose which universities they study online with, and they are also able to communicate with each other directly across countries via the internet.  This is a new dynamic people that brings Muslims and teachers together and uniquely new way.</a:t>
            </a:r>
          </a:p>
          <a:p>
            <a:r>
              <a:rPr lang="en-NZ" sz="1600" kern="1200" dirty="0">
                <a:solidFill>
                  <a:schemeClr val="tx2"/>
                </a:solidFill>
                <a:effectLst/>
                <a:latin typeface="+mn-lt"/>
                <a:ea typeface="+mn-ea"/>
                <a:cs typeface="+mn-cs"/>
              </a:rPr>
              <a:t>Gary R Bunt, </a:t>
            </a:r>
            <a:r>
              <a:rPr lang="en-NZ" sz="1600" i="1" kern="1200" dirty="0" err="1">
                <a:solidFill>
                  <a:schemeClr val="tx2"/>
                </a:solidFill>
                <a:effectLst/>
                <a:latin typeface="+mn-lt"/>
                <a:ea typeface="+mn-ea"/>
                <a:cs typeface="+mn-cs"/>
              </a:rPr>
              <a:t>Imuslims</a:t>
            </a:r>
            <a:r>
              <a:rPr lang="en-NZ" sz="1600" i="1" kern="1200" dirty="0">
                <a:solidFill>
                  <a:schemeClr val="tx2"/>
                </a:solidFill>
                <a:effectLst/>
                <a:latin typeface="+mn-lt"/>
                <a:ea typeface="+mn-ea"/>
                <a:cs typeface="+mn-cs"/>
              </a:rPr>
              <a:t>: Rewiring the House of Islam.</a:t>
            </a:r>
            <a:r>
              <a:rPr lang="en-NZ" sz="1600" kern="1200" dirty="0">
                <a:solidFill>
                  <a:schemeClr val="tx2"/>
                </a:solidFill>
                <a:effectLst/>
                <a:latin typeface="+mn-lt"/>
                <a:ea typeface="+mn-ea"/>
                <a:cs typeface="+mn-cs"/>
              </a:rPr>
              <a:t>  (</a:t>
            </a:r>
            <a:r>
              <a:rPr lang="en-NZ" sz="1600" kern="1200" dirty="0" err="1">
                <a:solidFill>
                  <a:schemeClr val="tx2"/>
                </a:solidFill>
                <a:effectLst/>
                <a:latin typeface="+mn-lt"/>
                <a:ea typeface="+mn-ea"/>
                <a:cs typeface="+mn-cs"/>
              </a:rPr>
              <a:t>Univ</a:t>
            </a:r>
            <a:r>
              <a:rPr lang="en-NZ" sz="1600" kern="1200" dirty="0">
                <a:solidFill>
                  <a:schemeClr val="tx2"/>
                </a:solidFill>
                <a:effectLst/>
                <a:latin typeface="+mn-lt"/>
                <a:ea typeface="+mn-ea"/>
                <a:cs typeface="+mn-cs"/>
              </a:rPr>
              <a:t> of North Carolina Press, 2009).  Loc. 40 (Kindle Edition).</a:t>
            </a:r>
          </a:p>
          <a:p>
            <a:r>
              <a:rPr lang="en-NZ" sz="1600" kern="1200" dirty="0">
                <a:solidFill>
                  <a:schemeClr val="tx2"/>
                </a:solidFill>
                <a:effectLst/>
                <a:latin typeface="+mn-lt"/>
                <a:ea typeface="+mn-ea"/>
                <a:cs typeface="+mn-cs"/>
              </a:rPr>
              <a:t>Ibid.</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55</a:t>
            </a:fld>
            <a:endParaRPr lang="en-NZ"/>
          </a:p>
        </p:txBody>
      </p:sp>
    </p:spTree>
    <p:extLst>
      <p:ext uri="{BB962C8B-B14F-4D97-AF65-F5344CB8AC3E}">
        <p14:creationId xmlns:p14="http://schemas.microsoft.com/office/powerpoint/2010/main" val="325170009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sz="1600" kern="1200" dirty="0">
                <a:solidFill>
                  <a:schemeClr val="tx2"/>
                </a:solidFill>
                <a:effectLst/>
                <a:latin typeface="+mn-lt"/>
                <a:ea typeface="+mn-ea"/>
                <a:cs typeface="+mn-cs"/>
              </a:rPr>
              <a:t> </a:t>
            </a:r>
          </a:p>
          <a:p>
            <a:r>
              <a:rPr lang="en-NZ" sz="1600" kern="1200" dirty="0">
                <a:solidFill>
                  <a:schemeClr val="tx2"/>
                </a:solidFill>
                <a:effectLst/>
                <a:latin typeface="+mn-lt"/>
                <a:ea typeface="+mn-ea"/>
                <a:cs typeface="+mn-cs"/>
              </a:rPr>
              <a:t>Cyber-Islamic Environments</a:t>
            </a:r>
          </a:p>
          <a:p>
            <a:r>
              <a:rPr lang="en-NZ" sz="1600" kern="1200" dirty="0">
                <a:solidFill>
                  <a:schemeClr val="tx2"/>
                </a:solidFill>
                <a:effectLst/>
                <a:latin typeface="+mn-lt"/>
                <a:ea typeface="+mn-ea"/>
                <a:cs typeface="+mn-cs"/>
              </a:rPr>
              <a:t>Muslims study online become exposed to what Gary Bunt calls ‘cyber-Islamic environments’.  In these environments, specific forms of online Islam have developed that are distinct from ‘offline’ Islam.  Bunt states that online networks challenge ‘traditional “top-down authority” models’.  These networks accomplish this through a horizontal process of collaborative peer-to-peer networking.</a:t>
            </a:r>
          </a:p>
          <a:p>
            <a:r>
              <a:rPr lang="en-NZ" sz="1600" kern="1200" dirty="0">
                <a:solidFill>
                  <a:schemeClr val="tx2"/>
                </a:solidFill>
                <a:effectLst/>
                <a:latin typeface="+mn-lt"/>
                <a:ea typeface="+mn-ea"/>
                <a:cs typeface="+mn-cs"/>
              </a:rPr>
              <a:t>Bunt’s work is very relevant to online learning.  Students are exposed to a unique online environment and an online version of Islam and Islamic learning.  Although institutions are still the controllers of the knowledge, students are free to choose which universities they study online with, and they are also able to communicate with each other directly across countries via the internet.  This is a new dynamic people that brings Muslims and teachers together and uniquely new way.</a:t>
            </a:r>
          </a:p>
          <a:p>
            <a:r>
              <a:rPr lang="en-NZ" sz="1600" kern="1200" dirty="0">
                <a:solidFill>
                  <a:schemeClr val="tx2"/>
                </a:solidFill>
                <a:effectLst/>
                <a:latin typeface="+mn-lt"/>
                <a:ea typeface="+mn-ea"/>
                <a:cs typeface="+mn-cs"/>
              </a:rPr>
              <a:t>Gary R Bunt, </a:t>
            </a:r>
            <a:r>
              <a:rPr lang="en-NZ" sz="1600" i="1" kern="1200" dirty="0" err="1">
                <a:solidFill>
                  <a:schemeClr val="tx2"/>
                </a:solidFill>
                <a:effectLst/>
                <a:latin typeface="+mn-lt"/>
                <a:ea typeface="+mn-ea"/>
                <a:cs typeface="+mn-cs"/>
              </a:rPr>
              <a:t>Imuslims</a:t>
            </a:r>
            <a:r>
              <a:rPr lang="en-NZ" sz="1600" i="1" kern="1200" dirty="0">
                <a:solidFill>
                  <a:schemeClr val="tx2"/>
                </a:solidFill>
                <a:effectLst/>
                <a:latin typeface="+mn-lt"/>
                <a:ea typeface="+mn-ea"/>
                <a:cs typeface="+mn-cs"/>
              </a:rPr>
              <a:t>: Rewiring the House of Islam.</a:t>
            </a:r>
            <a:r>
              <a:rPr lang="en-NZ" sz="1600" kern="1200" dirty="0">
                <a:solidFill>
                  <a:schemeClr val="tx2"/>
                </a:solidFill>
                <a:effectLst/>
                <a:latin typeface="+mn-lt"/>
                <a:ea typeface="+mn-ea"/>
                <a:cs typeface="+mn-cs"/>
              </a:rPr>
              <a:t>  (</a:t>
            </a:r>
            <a:r>
              <a:rPr lang="en-NZ" sz="1600" kern="1200" dirty="0" err="1">
                <a:solidFill>
                  <a:schemeClr val="tx2"/>
                </a:solidFill>
                <a:effectLst/>
                <a:latin typeface="+mn-lt"/>
                <a:ea typeface="+mn-ea"/>
                <a:cs typeface="+mn-cs"/>
              </a:rPr>
              <a:t>Univ</a:t>
            </a:r>
            <a:r>
              <a:rPr lang="en-NZ" sz="1600" kern="1200" dirty="0">
                <a:solidFill>
                  <a:schemeClr val="tx2"/>
                </a:solidFill>
                <a:effectLst/>
                <a:latin typeface="+mn-lt"/>
                <a:ea typeface="+mn-ea"/>
                <a:cs typeface="+mn-cs"/>
              </a:rPr>
              <a:t> of North Carolina Press, 2009).  Loc. 40 (Kindle Edition).</a:t>
            </a:r>
          </a:p>
          <a:p>
            <a:r>
              <a:rPr lang="en-NZ" sz="1600" kern="1200" dirty="0">
                <a:solidFill>
                  <a:schemeClr val="tx2"/>
                </a:solidFill>
                <a:effectLst/>
                <a:latin typeface="+mn-lt"/>
                <a:ea typeface="+mn-ea"/>
                <a:cs typeface="+mn-cs"/>
              </a:rPr>
              <a:t>Ibid.</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56</a:t>
            </a:fld>
            <a:endParaRPr lang="en-NZ"/>
          </a:p>
        </p:txBody>
      </p:sp>
    </p:spTree>
    <p:extLst>
      <p:ext uri="{BB962C8B-B14F-4D97-AF65-F5344CB8AC3E}">
        <p14:creationId xmlns:p14="http://schemas.microsoft.com/office/powerpoint/2010/main" val="426331114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8796F01-7154-41E0-B48B-A6921757531A}" type="slidenum">
              <a:rPr lang="en-US" smtClean="0"/>
              <a:pPr/>
              <a:t>57</a:t>
            </a:fld>
            <a:endParaRPr lang="en-US"/>
          </a:p>
        </p:txBody>
      </p:sp>
    </p:spTree>
    <p:extLst>
      <p:ext uri="{BB962C8B-B14F-4D97-AF65-F5344CB8AC3E}">
        <p14:creationId xmlns:p14="http://schemas.microsoft.com/office/powerpoint/2010/main" val="25824670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NZ" sz="1600" kern="1200" dirty="0">
                <a:solidFill>
                  <a:schemeClr val="tx2"/>
                </a:solidFill>
                <a:effectLst/>
                <a:latin typeface="+mn-lt"/>
                <a:ea typeface="+mn-ea"/>
                <a:cs typeface="+mn-cs"/>
              </a:rPr>
              <a:t>How does the shift to studying online change the status of seeking knowledge in Islam?  It is too early to tell because online learning is still perceived as being inferior to traditional learning by academics and employers, as discussed earlier.  However, this is changing.  Time will tell whether technology will affect the status of seeking knowledge in Islam, and the status of the scholar.  However, what can already be seen is that students are able to connect with each other in new ways that were not possible before.  Students who would have never met each other can now communicate online, via discussion forums and even face to face in study groups.  This is a new dynamic that is slowly emerging and that has not had a precedent in Islamic history.</a:t>
            </a:r>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58</a:t>
            </a:fld>
            <a:endParaRPr lang="en-NZ"/>
          </a:p>
        </p:txBody>
      </p:sp>
    </p:spTree>
    <p:extLst>
      <p:ext uri="{BB962C8B-B14F-4D97-AF65-F5344CB8AC3E}">
        <p14:creationId xmlns:p14="http://schemas.microsoft.com/office/powerpoint/2010/main" val="125821864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a:p>
          <a:p>
            <a:endParaRPr lang="en-NZ" dirty="0"/>
          </a:p>
        </p:txBody>
      </p:sp>
      <p:sp>
        <p:nvSpPr>
          <p:cNvPr id="4" name="Slide Number Placeholder 3"/>
          <p:cNvSpPr>
            <a:spLocks noGrp="1"/>
          </p:cNvSpPr>
          <p:nvPr>
            <p:ph type="sldNum" sz="quarter" idx="10"/>
          </p:nvPr>
        </p:nvSpPr>
        <p:spPr/>
        <p:txBody>
          <a:bodyPr/>
          <a:lstStyle/>
          <a:p>
            <a:fld id="{B8796F01-7154-41E0-B48B-A6921757531A}" type="slidenum">
              <a:rPr lang="en-NZ" smtClean="0"/>
              <a:pPr/>
              <a:t>59</a:t>
            </a:fld>
            <a:endParaRPr lang="en-NZ"/>
          </a:p>
        </p:txBody>
      </p:sp>
    </p:spTree>
    <p:extLst>
      <p:ext uri="{BB962C8B-B14F-4D97-AF65-F5344CB8AC3E}">
        <p14:creationId xmlns:p14="http://schemas.microsoft.com/office/powerpoint/2010/main" val="115892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1/24/2018</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1/24/2018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1/24/2018</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1/24/2018</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1/24/2018</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1/24/2018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1/24/2018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1/24/2018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1/24/2018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1/24/2018</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5.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8.xml"/><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Studying Islam Online</a:t>
            </a:r>
          </a:p>
        </p:txBody>
      </p:sp>
      <p:sp>
        <p:nvSpPr>
          <p:cNvPr id="3" name="Subtitle 2"/>
          <p:cNvSpPr>
            <a:spLocks noGrp="1"/>
          </p:cNvSpPr>
          <p:nvPr>
            <p:ph type="subTitle" idx="1"/>
          </p:nvPr>
        </p:nvSpPr>
        <p:spPr/>
        <p:txBody>
          <a:bodyPr>
            <a:normAutofit lnSpcReduction="10000"/>
          </a:bodyPr>
          <a:lstStyle/>
          <a:p>
            <a:r>
              <a:rPr lang="en-US" dirty="0"/>
              <a:t>Muslim Networks TRDL 7091</a:t>
            </a:r>
            <a:br>
              <a:rPr lang="en-US" dirty="0"/>
            </a:br>
            <a:r>
              <a:rPr lang="en-US" dirty="0"/>
              <a:t>By Ryan Mahmoud</a:t>
            </a:r>
          </a:p>
          <a:p>
            <a:r>
              <a:rPr lang="en-US" dirty="0"/>
              <a:t>ID: 1501915</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Islamic Studies – Online!</a:t>
            </a:r>
          </a:p>
        </p:txBody>
      </p:sp>
      <p:sp>
        <p:nvSpPr>
          <p:cNvPr id="14" name="Content Placeholder 13"/>
          <p:cNvSpPr>
            <a:spLocks noGrp="1"/>
          </p:cNvSpPr>
          <p:nvPr>
            <p:ph idx="1"/>
          </p:nvPr>
        </p:nvSpPr>
        <p:spPr/>
        <p:txBody>
          <a:bodyPr>
            <a:normAutofit/>
          </a:bodyPr>
          <a:lstStyle/>
          <a:p>
            <a:r>
              <a:rPr lang="en-NZ" dirty="0"/>
              <a:t>Studying online has become one of the most attractive options for seekers of Islamic knowledge</a:t>
            </a:r>
          </a:p>
          <a:p>
            <a:r>
              <a:rPr lang="en-NZ" dirty="0"/>
              <a:t>It used to be that to acquire </a:t>
            </a:r>
            <a:r>
              <a:rPr lang="en-NZ" dirty="0" err="1"/>
              <a:t>ʿilm</a:t>
            </a:r>
            <a:r>
              <a:rPr lang="en-NZ" dirty="0"/>
              <a:t>, a student had to travel, sometimes hundreds of kilometres to reach a scholar who could impart the knowledge of sharia.  </a:t>
            </a:r>
          </a:p>
          <a:p>
            <a:r>
              <a:rPr lang="en-NZ" dirty="0"/>
              <a:t>The classical literature is filled with accounts of students of hadith travelling from Mecca to Iraq, or from Iraq to Yemen to hear narrations of hadith.   It was an arduous task that was evidence of a student’s commitment to acquiring knowledge.  </a:t>
            </a:r>
          </a:p>
        </p:txBody>
      </p:sp>
    </p:spTree>
    <p:extLst>
      <p:ext uri="{BB962C8B-B14F-4D97-AF65-F5344CB8AC3E}">
        <p14:creationId xmlns:p14="http://schemas.microsoft.com/office/powerpoint/2010/main" val="225641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Islamic Studies – Online!</a:t>
            </a:r>
          </a:p>
        </p:txBody>
      </p:sp>
      <p:sp>
        <p:nvSpPr>
          <p:cNvPr id="14" name="Content Placeholder 13"/>
          <p:cNvSpPr>
            <a:spLocks noGrp="1"/>
          </p:cNvSpPr>
          <p:nvPr>
            <p:ph idx="1"/>
          </p:nvPr>
        </p:nvSpPr>
        <p:spPr/>
        <p:txBody>
          <a:bodyPr>
            <a:normAutofit/>
          </a:bodyPr>
          <a:lstStyle/>
          <a:p>
            <a:r>
              <a:rPr lang="en-NZ" dirty="0"/>
              <a:t>It also served to strengthen a student’s reputation as a genuine and hard working seeker of Islamic knowledge.  It is reported that Imam Malik told Harun al-Rashid, al </a:t>
            </a:r>
            <a:r>
              <a:rPr lang="en-NZ" dirty="0" err="1"/>
              <a:t>ilm</a:t>
            </a:r>
            <a:r>
              <a:rPr lang="en-NZ" dirty="0"/>
              <a:t> </a:t>
            </a:r>
            <a:r>
              <a:rPr lang="en-NZ" dirty="0" err="1"/>
              <a:t>yuta</a:t>
            </a:r>
            <a:r>
              <a:rPr lang="en-NZ" dirty="0"/>
              <a:t> </a:t>
            </a:r>
            <a:r>
              <a:rPr lang="en-NZ" dirty="0" err="1"/>
              <a:t>wala</a:t>
            </a:r>
            <a:r>
              <a:rPr lang="en-NZ" dirty="0"/>
              <a:t> </a:t>
            </a:r>
            <a:r>
              <a:rPr lang="en-NZ" dirty="0" err="1"/>
              <a:t>yatee</a:t>
            </a:r>
            <a:r>
              <a:rPr lang="en-NZ" dirty="0"/>
              <a:t>, meaning that knowledge has to be travelled to and it must not come to you.  </a:t>
            </a:r>
          </a:p>
          <a:p>
            <a:r>
              <a:rPr lang="en-NZ" dirty="0"/>
              <a:t>It seems now with the advent of online study that knowledge can very easily come to you in the comfort of your own home.  This report will focus on tertiary education as opposed to learning the basic Islamic sciences of reading and memorising the Quran and Hadith.</a:t>
            </a:r>
            <a:endParaRPr lang="en-US" dirty="0"/>
          </a:p>
        </p:txBody>
      </p:sp>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Defining Islamic Studies</a:t>
            </a:r>
          </a:p>
        </p:txBody>
      </p:sp>
    </p:spTree>
    <p:extLst>
      <p:ext uri="{BB962C8B-B14F-4D97-AF65-F5344CB8AC3E}">
        <p14:creationId xmlns:p14="http://schemas.microsoft.com/office/powerpoint/2010/main" val="199769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Islamic Studies Can Mean A lot of things!</a:t>
            </a:r>
          </a:p>
        </p:txBody>
      </p:sp>
      <p:sp>
        <p:nvSpPr>
          <p:cNvPr id="4" name="TextBox 3">
            <a:extLst>
              <a:ext uri="{FF2B5EF4-FFF2-40B4-BE49-F238E27FC236}">
                <a16:creationId xmlns:a16="http://schemas.microsoft.com/office/drawing/2014/main" id="{D7E0003C-684F-46AE-9B36-77EA3202B688}"/>
              </a:ext>
            </a:extLst>
          </p:cNvPr>
          <p:cNvSpPr txBox="1"/>
          <p:nvPr/>
        </p:nvSpPr>
        <p:spPr>
          <a:xfrm>
            <a:off x="477787" y="2132856"/>
            <a:ext cx="10796875" cy="4339650"/>
          </a:xfrm>
          <a:prstGeom prst="rect">
            <a:avLst/>
          </a:prstGeom>
          <a:noFill/>
        </p:spPr>
        <p:txBody>
          <a:bodyPr wrap="square" rtlCol="0">
            <a:spAutoFit/>
          </a:bodyPr>
          <a:lstStyle/>
          <a:p>
            <a:pPr marL="342900" indent="-342900">
              <a:buFont typeface="Arial" panose="020B0604020202020204" pitchFamily="34" charset="0"/>
              <a:buChar char="•"/>
            </a:pPr>
            <a:r>
              <a:rPr lang="en-NZ" sz="2800" dirty="0" err="1"/>
              <a:t>Bernasek</a:t>
            </a:r>
            <a:r>
              <a:rPr lang="en-NZ" sz="2800" dirty="0"/>
              <a:t> And Bunt had a comprehensive Definition</a:t>
            </a:r>
          </a:p>
          <a:p>
            <a:pPr marL="342900" indent="-342900">
              <a:buFont typeface="Arial" panose="020B0604020202020204" pitchFamily="34" charset="0"/>
              <a:buChar char="•"/>
            </a:pPr>
            <a:r>
              <a:rPr lang="en-NZ" sz="2800" dirty="0"/>
              <a:t>An “Umbrella” term.</a:t>
            </a:r>
          </a:p>
          <a:p>
            <a:pPr marL="342900" indent="-342900">
              <a:buFont typeface="Arial" panose="020B0604020202020204" pitchFamily="34" charset="0"/>
              <a:buChar char="•"/>
            </a:pPr>
            <a:r>
              <a:rPr lang="en-NZ" sz="2800" dirty="0"/>
              <a:t>Includes: </a:t>
            </a:r>
            <a:r>
              <a:rPr lang="en-NZ" sz="2800" i="1" dirty="0">
                <a:solidFill>
                  <a:schemeClr val="tx2"/>
                </a:solidFill>
              </a:rPr>
              <a:t>Religious Studies, Theology, Language Studies and Linguistics </a:t>
            </a:r>
          </a:p>
          <a:p>
            <a:pPr marL="342900" indent="-342900">
              <a:buFont typeface="Arial" panose="020B0604020202020204" pitchFamily="34" charset="0"/>
              <a:buChar char="•"/>
            </a:pPr>
            <a:r>
              <a:rPr lang="en-NZ" sz="2800" i="1" dirty="0">
                <a:solidFill>
                  <a:schemeClr val="tx2"/>
                </a:solidFill>
              </a:rPr>
              <a:t>AND - International Relations, Law, Finance and Business Studies, History, Literature and Textual Studies, Security Studies, Economics, Education, Science, Philosophy, Art, Media Studies, Cultural Studies, Politics, Anthropology and Sociology, and interdisciplinary Area Studies programmes!!</a:t>
            </a:r>
            <a:endParaRPr lang="en-NZ" sz="2800" dirty="0"/>
          </a:p>
          <a:p>
            <a:endParaRPr lang="en-NZ" dirty="0"/>
          </a:p>
        </p:txBody>
      </p:sp>
    </p:spTree>
    <p:extLst>
      <p:ext uri="{BB962C8B-B14F-4D97-AF65-F5344CB8AC3E}">
        <p14:creationId xmlns:p14="http://schemas.microsoft.com/office/powerpoint/2010/main" val="1653943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5650B-7742-49F3-9D28-0BDC3C7A0A44}"/>
              </a:ext>
            </a:extLst>
          </p:cNvPr>
          <p:cNvSpPr txBox="1">
            <a:spLocks/>
          </p:cNvSpPr>
          <p:nvPr/>
        </p:nvSpPr>
        <p:spPr>
          <a:xfrm>
            <a:off x="1053852" y="188640"/>
            <a:ext cx="10157354" cy="1397000"/>
          </a:xfrm>
          <a:prstGeom prst="rect">
            <a:avLst/>
          </a:prstGeom>
        </p:spPr>
        <p:txBody>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US" dirty="0"/>
              <a:t>The definition used in this Presentation</a:t>
            </a:r>
          </a:p>
        </p:txBody>
      </p:sp>
      <p:sp>
        <p:nvSpPr>
          <p:cNvPr id="3" name="TextBox 2">
            <a:extLst>
              <a:ext uri="{FF2B5EF4-FFF2-40B4-BE49-F238E27FC236}">
                <a16:creationId xmlns:a16="http://schemas.microsoft.com/office/drawing/2014/main" id="{1139DECF-8A56-4668-8E1C-91051AEF1C8E}"/>
              </a:ext>
            </a:extLst>
          </p:cNvPr>
          <p:cNvSpPr txBox="1"/>
          <p:nvPr/>
        </p:nvSpPr>
        <p:spPr>
          <a:xfrm>
            <a:off x="1053852" y="2204864"/>
            <a:ext cx="9793088" cy="3785652"/>
          </a:xfrm>
          <a:prstGeom prst="rect">
            <a:avLst/>
          </a:prstGeom>
          <a:noFill/>
        </p:spPr>
        <p:txBody>
          <a:bodyPr wrap="square" rtlCol="0">
            <a:spAutoFit/>
          </a:bodyPr>
          <a:lstStyle/>
          <a:p>
            <a:pPr marL="342900" indent="-342900">
              <a:buFont typeface="Arial" panose="020B0604020202020204" pitchFamily="34" charset="0"/>
              <a:buChar char="•"/>
            </a:pPr>
            <a:r>
              <a:rPr lang="en-NZ" sz="3600" dirty="0">
                <a:solidFill>
                  <a:schemeClr val="tx2"/>
                </a:solidFill>
              </a:rPr>
              <a:t>the ‘classical </a:t>
            </a:r>
            <a:r>
              <a:rPr lang="en-NZ" sz="3600" dirty="0" err="1">
                <a:solidFill>
                  <a:schemeClr val="tx2"/>
                </a:solidFill>
              </a:rPr>
              <a:t>religio</a:t>
            </a:r>
            <a:r>
              <a:rPr lang="en-NZ" sz="3600" dirty="0">
                <a:solidFill>
                  <a:schemeClr val="tx2"/>
                </a:solidFill>
              </a:rPr>
              <a:t>-intellectual discipline and tradition’ </a:t>
            </a:r>
          </a:p>
          <a:p>
            <a:pPr marL="342900" indent="-342900">
              <a:buFont typeface="Arial" panose="020B0604020202020204" pitchFamily="34" charset="0"/>
              <a:buChar char="•"/>
            </a:pPr>
            <a:r>
              <a:rPr lang="en-NZ" sz="3600" dirty="0">
                <a:solidFill>
                  <a:schemeClr val="tx2"/>
                </a:solidFill>
              </a:rPr>
              <a:t>NOT the study of Islam as a social reality.  </a:t>
            </a:r>
          </a:p>
          <a:p>
            <a:pPr marL="342900" indent="-342900">
              <a:buFont typeface="Arial" panose="020B0604020202020204" pitchFamily="34" charset="0"/>
              <a:buChar char="•"/>
            </a:pPr>
            <a:r>
              <a:rPr lang="en-NZ" sz="3600" dirty="0">
                <a:solidFill>
                  <a:schemeClr val="tx2"/>
                </a:solidFill>
              </a:rPr>
              <a:t>In other words, Islamic Studies here refers to studying Islam primarily as a textual tradition.</a:t>
            </a:r>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3030984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764" y="4761439"/>
            <a:ext cx="7313295" cy="1440160"/>
          </a:xfrm>
        </p:spPr>
        <p:txBody>
          <a:bodyPr>
            <a:noAutofit/>
          </a:bodyPr>
          <a:lstStyle/>
          <a:p>
            <a:pPr algn="ctr"/>
            <a:r>
              <a:rPr lang="en-US" sz="4000" dirty="0"/>
              <a:t>The Pursuit of Knowledge in the Islamic Tradition</a:t>
            </a:r>
          </a:p>
        </p:txBody>
      </p:sp>
      <p:pic>
        <p:nvPicPr>
          <p:cNvPr id="6" name="Picture Placeholder 5">
            <a:extLst>
              <a:ext uri="{FF2B5EF4-FFF2-40B4-BE49-F238E27FC236}">
                <a16:creationId xmlns:a16="http://schemas.microsoft.com/office/drawing/2014/main" id="{E52A23C8-9B4A-4B32-B6A6-80C8D0423A30}"/>
              </a:ext>
            </a:extLst>
          </p:cNvPr>
          <p:cNvPicPr>
            <a:picLocks noGrp="1" noChangeAspect="1"/>
          </p:cNvPicPr>
          <p:nvPr>
            <p:ph type="pic" idx="1"/>
          </p:nvPr>
        </p:nvPicPr>
        <p:blipFill>
          <a:blip r:embed="rId3"/>
          <a:srcRect l="3767" r="3767"/>
          <a:stretch>
            <a:fillRect/>
          </a:stretch>
        </p:blipFill>
        <p:spPr>
          <a:prstGeom prst="rect">
            <a:avLst/>
          </a:prstGeom>
        </p:spPr>
      </p:pic>
    </p:spTree>
    <p:extLst>
      <p:ext uri="{BB962C8B-B14F-4D97-AF65-F5344CB8AC3E}">
        <p14:creationId xmlns:p14="http://schemas.microsoft.com/office/powerpoint/2010/main" val="2562576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43B1EB-05A0-4A0C-B31D-1580B5215E00}"/>
              </a:ext>
            </a:extLst>
          </p:cNvPr>
          <p:cNvSpPr txBox="1"/>
          <p:nvPr/>
        </p:nvSpPr>
        <p:spPr>
          <a:xfrm>
            <a:off x="3286100" y="476672"/>
            <a:ext cx="3816424" cy="923330"/>
          </a:xfrm>
          <a:prstGeom prst="rect">
            <a:avLst/>
          </a:prstGeom>
          <a:noFill/>
        </p:spPr>
        <p:txBody>
          <a:bodyPr wrap="square" rtlCol="0">
            <a:spAutoFit/>
          </a:bodyPr>
          <a:lstStyle/>
          <a:p>
            <a:r>
              <a:rPr lang="en-NZ" sz="5400" dirty="0">
                <a:latin typeface="+mj-lt"/>
              </a:rPr>
              <a:t>The Quran</a:t>
            </a:r>
          </a:p>
        </p:txBody>
      </p:sp>
      <p:sp>
        <p:nvSpPr>
          <p:cNvPr id="2" name="TextBox 1">
            <a:extLst>
              <a:ext uri="{FF2B5EF4-FFF2-40B4-BE49-F238E27FC236}">
                <a16:creationId xmlns:a16="http://schemas.microsoft.com/office/drawing/2014/main" id="{3DF5E829-3CCF-4A02-BEF2-7565C4F279EF}"/>
              </a:ext>
            </a:extLst>
          </p:cNvPr>
          <p:cNvSpPr txBox="1"/>
          <p:nvPr/>
        </p:nvSpPr>
        <p:spPr>
          <a:xfrm>
            <a:off x="693812" y="1772816"/>
            <a:ext cx="10369152" cy="4524315"/>
          </a:xfrm>
          <a:prstGeom prst="rect">
            <a:avLst/>
          </a:prstGeom>
          <a:noFill/>
        </p:spPr>
        <p:txBody>
          <a:bodyPr wrap="square" rtlCol="0">
            <a:spAutoFit/>
          </a:bodyPr>
          <a:lstStyle/>
          <a:p>
            <a:pPr marL="342900" indent="-342900">
              <a:buFont typeface="Arial" panose="020B0604020202020204" pitchFamily="34" charset="0"/>
              <a:buChar char="•"/>
            </a:pPr>
            <a:r>
              <a:rPr lang="en-NZ" sz="3600" dirty="0">
                <a:solidFill>
                  <a:schemeClr val="tx2"/>
                </a:solidFill>
              </a:rPr>
              <a:t>The pursuit of knowledge is strongly encouraged in the Quran and hadith.</a:t>
            </a:r>
          </a:p>
          <a:p>
            <a:pPr marL="342900" indent="-342900">
              <a:buFont typeface="Arial" panose="020B0604020202020204" pitchFamily="34" charset="0"/>
              <a:buChar char="•"/>
            </a:pPr>
            <a:r>
              <a:rPr lang="en-NZ" sz="3600" dirty="0">
                <a:solidFill>
                  <a:schemeClr val="tx2"/>
                </a:solidFill>
              </a:rPr>
              <a:t>The Quran says ‘‘How can those who know be equal to those who do not know? </a:t>
            </a:r>
          </a:p>
          <a:p>
            <a:pPr marL="342900" indent="-342900">
              <a:buFont typeface="Arial" panose="020B0604020202020204" pitchFamily="34" charset="0"/>
              <a:buChar char="•"/>
            </a:pPr>
            <a:r>
              <a:rPr lang="en-NZ" sz="3600" dirty="0">
                <a:solidFill>
                  <a:schemeClr val="tx2"/>
                </a:solidFill>
              </a:rPr>
              <a:t>And in another verse: ‘God will raise up, by many degrees, those of you who believe and those who have been given knowledge’. </a:t>
            </a:r>
            <a:endParaRPr lang="en-NZ" sz="3600" dirty="0"/>
          </a:p>
        </p:txBody>
      </p:sp>
    </p:spTree>
    <p:extLst>
      <p:ext uri="{BB962C8B-B14F-4D97-AF65-F5344CB8AC3E}">
        <p14:creationId xmlns:p14="http://schemas.microsoft.com/office/powerpoint/2010/main" val="4214549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43B1EB-05A0-4A0C-B31D-1580B5215E00}"/>
              </a:ext>
            </a:extLst>
          </p:cNvPr>
          <p:cNvSpPr txBox="1"/>
          <p:nvPr/>
        </p:nvSpPr>
        <p:spPr>
          <a:xfrm>
            <a:off x="3286100" y="476672"/>
            <a:ext cx="3816424" cy="923330"/>
          </a:xfrm>
          <a:prstGeom prst="rect">
            <a:avLst/>
          </a:prstGeom>
          <a:noFill/>
        </p:spPr>
        <p:txBody>
          <a:bodyPr wrap="square" rtlCol="0">
            <a:spAutoFit/>
          </a:bodyPr>
          <a:lstStyle/>
          <a:p>
            <a:r>
              <a:rPr lang="en-NZ" sz="5400" dirty="0">
                <a:latin typeface="+mj-lt"/>
              </a:rPr>
              <a:t>The Hadith</a:t>
            </a:r>
          </a:p>
        </p:txBody>
      </p:sp>
      <p:sp>
        <p:nvSpPr>
          <p:cNvPr id="2" name="TextBox 1">
            <a:extLst>
              <a:ext uri="{FF2B5EF4-FFF2-40B4-BE49-F238E27FC236}">
                <a16:creationId xmlns:a16="http://schemas.microsoft.com/office/drawing/2014/main" id="{3DF5E829-3CCF-4A02-BEF2-7565C4F279EF}"/>
              </a:ext>
            </a:extLst>
          </p:cNvPr>
          <p:cNvSpPr txBox="1"/>
          <p:nvPr/>
        </p:nvSpPr>
        <p:spPr>
          <a:xfrm>
            <a:off x="621804" y="1844824"/>
            <a:ext cx="10369152" cy="3416320"/>
          </a:xfrm>
          <a:prstGeom prst="rect">
            <a:avLst/>
          </a:prstGeom>
          <a:noFill/>
        </p:spPr>
        <p:txBody>
          <a:bodyPr wrap="square" rtlCol="0">
            <a:spAutoFit/>
          </a:bodyPr>
          <a:lstStyle/>
          <a:p>
            <a:pPr marL="571500" indent="-571500">
              <a:buFont typeface="Arial" panose="020B0604020202020204" pitchFamily="34" charset="0"/>
              <a:buChar char="•"/>
            </a:pPr>
            <a:r>
              <a:rPr lang="en-NZ" sz="3600" dirty="0">
                <a:solidFill>
                  <a:schemeClr val="tx2"/>
                </a:solidFill>
              </a:rPr>
              <a:t>The Prophet Muhammad is reported to have said: ‘Seeking knowledge is a duty upon every Muslim’. </a:t>
            </a:r>
          </a:p>
          <a:p>
            <a:pPr marL="571500" lvl="0" indent="-571500">
              <a:buFont typeface="Arial" panose="020B0604020202020204" pitchFamily="34" charset="0"/>
              <a:buChar char="•"/>
            </a:pPr>
            <a:r>
              <a:rPr lang="en-NZ" sz="3600" i="1" dirty="0">
                <a:solidFill>
                  <a:srgbClr val="000000"/>
                </a:solidFill>
              </a:rPr>
              <a:t>‘Whoever follows a path in the pursuit of knowledge, Allah will make easy for him a path to Paradise’. </a:t>
            </a:r>
            <a:endParaRPr lang="en-NZ" sz="3600" dirty="0">
              <a:solidFill>
                <a:schemeClr val="tx2"/>
              </a:solidFill>
            </a:endParaRPr>
          </a:p>
        </p:txBody>
      </p:sp>
    </p:spTree>
    <p:extLst>
      <p:ext uri="{BB962C8B-B14F-4D97-AF65-F5344CB8AC3E}">
        <p14:creationId xmlns:p14="http://schemas.microsoft.com/office/powerpoint/2010/main" val="245843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765" y="5373216"/>
            <a:ext cx="7313295" cy="762000"/>
          </a:xfrm>
        </p:spPr>
        <p:txBody>
          <a:bodyPr>
            <a:noAutofit/>
          </a:bodyPr>
          <a:lstStyle/>
          <a:p>
            <a:pPr algn="ctr"/>
            <a:r>
              <a:rPr lang="en-US" sz="4000" dirty="0"/>
              <a:t>Stories of Travels in the Pursuit of Knowledge</a:t>
            </a:r>
          </a:p>
        </p:txBody>
      </p:sp>
      <p:pic>
        <p:nvPicPr>
          <p:cNvPr id="5" name="Picture Placeholder 4">
            <a:extLst>
              <a:ext uri="{FF2B5EF4-FFF2-40B4-BE49-F238E27FC236}">
                <a16:creationId xmlns:a16="http://schemas.microsoft.com/office/drawing/2014/main" id="{26E5C4E6-BA59-4001-BE99-8D9C478CF641}"/>
              </a:ext>
            </a:extLst>
          </p:cNvPr>
          <p:cNvPicPr>
            <a:picLocks noGrp="1" noChangeAspect="1"/>
          </p:cNvPicPr>
          <p:nvPr>
            <p:ph type="pic" idx="1"/>
          </p:nvPr>
        </p:nvPicPr>
        <p:blipFill>
          <a:blip r:embed="rId3"/>
          <a:srcRect t="4375" b="4375"/>
          <a:stretch>
            <a:fillRect/>
          </a:stretch>
        </p:blipFill>
        <p:spPr>
          <a:prstGeom prst="rect">
            <a:avLst/>
          </a:prstGeom>
        </p:spPr>
      </p:pic>
    </p:spTree>
    <p:extLst>
      <p:ext uri="{BB962C8B-B14F-4D97-AF65-F5344CB8AC3E}">
        <p14:creationId xmlns:p14="http://schemas.microsoft.com/office/powerpoint/2010/main" val="3095687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1701924" y="548680"/>
            <a:ext cx="9937104" cy="1015663"/>
          </a:xfrm>
          <a:prstGeom prst="rect">
            <a:avLst/>
          </a:prstGeom>
          <a:noFill/>
        </p:spPr>
        <p:txBody>
          <a:bodyPr wrap="square" rtlCol="0">
            <a:spAutoFit/>
          </a:bodyPr>
          <a:lstStyle/>
          <a:p>
            <a:r>
              <a:rPr lang="en-NZ" sz="6000" dirty="0">
                <a:latin typeface="+mj-lt"/>
              </a:rPr>
              <a:t>Travelling for Knowledge</a:t>
            </a:r>
          </a:p>
        </p:txBody>
      </p:sp>
      <p:sp>
        <p:nvSpPr>
          <p:cNvPr id="3" name="TextBox 2">
            <a:extLst>
              <a:ext uri="{FF2B5EF4-FFF2-40B4-BE49-F238E27FC236}">
                <a16:creationId xmlns:a16="http://schemas.microsoft.com/office/drawing/2014/main" id="{88A6EAFC-074E-4564-9026-34E7D8B05909}"/>
              </a:ext>
            </a:extLst>
          </p:cNvPr>
          <p:cNvSpPr txBox="1"/>
          <p:nvPr/>
        </p:nvSpPr>
        <p:spPr>
          <a:xfrm>
            <a:off x="765820" y="2420888"/>
            <a:ext cx="10657184" cy="4524315"/>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The biographies of Medieval scholars are filled with legend-like stories of the extreme difficulties they had to endure in their travels to acquire knowledge</a:t>
            </a:r>
          </a:p>
          <a:p>
            <a:pPr marL="342900" indent="-342900">
              <a:buFont typeface="Arial" panose="020B0604020202020204" pitchFamily="34" charset="0"/>
              <a:buChar char="•"/>
            </a:pPr>
            <a:r>
              <a:rPr lang="en-NZ" dirty="0">
                <a:solidFill>
                  <a:schemeClr val="tx2"/>
                </a:solidFill>
              </a:rPr>
              <a:t>The hadith scholar, Ibn </a:t>
            </a:r>
            <a:r>
              <a:rPr lang="en-NZ" dirty="0" err="1">
                <a:solidFill>
                  <a:schemeClr val="tx2"/>
                </a:solidFill>
              </a:rPr>
              <a:t>Mājah</a:t>
            </a:r>
            <a:r>
              <a:rPr lang="en-NZ" dirty="0">
                <a:solidFill>
                  <a:schemeClr val="tx2"/>
                </a:solidFill>
              </a:rPr>
              <a:t> (d. 887 CE) was reported to have travelled from the city of </a:t>
            </a:r>
            <a:r>
              <a:rPr lang="en-NZ" dirty="0" err="1">
                <a:solidFill>
                  <a:schemeClr val="tx2"/>
                </a:solidFill>
              </a:rPr>
              <a:t>Qazwin</a:t>
            </a:r>
            <a:r>
              <a:rPr lang="en-NZ" dirty="0">
                <a:solidFill>
                  <a:schemeClr val="tx2"/>
                </a:solidFill>
              </a:rPr>
              <a:t> in Persia to Iraq, Mecca, the Levante and Egypt in his search of knowledge.  </a:t>
            </a:r>
          </a:p>
          <a:p>
            <a:pPr marL="342900" indent="-342900">
              <a:buFont typeface="Arial" panose="020B0604020202020204" pitchFamily="34" charset="0"/>
              <a:buChar char="•"/>
            </a:pPr>
            <a:r>
              <a:rPr lang="en-NZ" dirty="0">
                <a:solidFill>
                  <a:schemeClr val="tx2"/>
                </a:solidFill>
              </a:rPr>
              <a:t>The </a:t>
            </a:r>
            <a:r>
              <a:rPr lang="en-NZ" dirty="0" err="1">
                <a:solidFill>
                  <a:schemeClr val="tx2"/>
                </a:solidFill>
              </a:rPr>
              <a:t>renouned</a:t>
            </a:r>
            <a:r>
              <a:rPr lang="en-NZ" dirty="0">
                <a:solidFill>
                  <a:schemeClr val="tx2"/>
                </a:solidFill>
              </a:rPr>
              <a:t> scholar </a:t>
            </a:r>
            <a:r>
              <a:rPr lang="en-NZ" dirty="0" err="1">
                <a:solidFill>
                  <a:schemeClr val="tx2"/>
                </a:solidFill>
              </a:rPr>
              <a:t>Aḥmad</a:t>
            </a:r>
            <a:r>
              <a:rPr lang="en-NZ" dirty="0">
                <a:solidFill>
                  <a:schemeClr val="tx2"/>
                </a:solidFill>
              </a:rPr>
              <a:t> Ibn </a:t>
            </a:r>
            <a:r>
              <a:rPr lang="en-NZ" dirty="0" err="1">
                <a:solidFill>
                  <a:schemeClr val="tx2"/>
                </a:solidFill>
              </a:rPr>
              <a:t>Ḥanbal</a:t>
            </a:r>
            <a:r>
              <a:rPr lang="en-NZ" dirty="0">
                <a:solidFill>
                  <a:schemeClr val="tx2"/>
                </a:solidFill>
              </a:rPr>
              <a:t> (d. 855 CE) is reported to have walked from Baghdad to </a:t>
            </a:r>
            <a:r>
              <a:rPr lang="en-NZ" dirty="0" err="1">
                <a:solidFill>
                  <a:schemeClr val="tx2"/>
                </a:solidFill>
              </a:rPr>
              <a:t>Kufa</a:t>
            </a:r>
            <a:r>
              <a:rPr lang="en-NZ" dirty="0">
                <a:solidFill>
                  <a:schemeClr val="tx2"/>
                </a:solidFill>
              </a:rPr>
              <a:t> and Basra, and later to Mecca and Yemen in search of knowledge.  </a:t>
            </a:r>
          </a:p>
          <a:p>
            <a:pPr marL="342900" indent="-342900">
              <a:buFont typeface="Arial" panose="020B0604020202020204" pitchFamily="34" charset="0"/>
              <a:buChar char="•"/>
            </a:pPr>
            <a:r>
              <a:rPr lang="en-NZ" dirty="0">
                <a:solidFill>
                  <a:schemeClr val="tx2"/>
                </a:solidFill>
              </a:rPr>
              <a:t>These travels would sometimes last for several years before he returned home to Baghdad.</a:t>
            </a:r>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1057658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764" y="4761439"/>
            <a:ext cx="7313295" cy="1440160"/>
          </a:xfrm>
        </p:spPr>
        <p:txBody>
          <a:bodyPr>
            <a:noAutofit/>
          </a:bodyPr>
          <a:lstStyle/>
          <a:p>
            <a:pPr algn="ctr"/>
            <a:r>
              <a:rPr lang="en-US" sz="4000" dirty="0"/>
              <a:t>The Scholar in Islamic Tradition</a:t>
            </a:r>
          </a:p>
        </p:txBody>
      </p:sp>
      <p:pic>
        <p:nvPicPr>
          <p:cNvPr id="7" name="Picture Placeholder 6">
            <a:extLst>
              <a:ext uri="{FF2B5EF4-FFF2-40B4-BE49-F238E27FC236}">
                <a16:creationId xmlns:a16="http://schemas.microsoft.com/office/drawing/2014/main" id="{0D704FEF-1B15-468E-AB4B-FEB6CCA3F446}"/>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4375" b="4375"/>
          <a:stretch>
            <a:fillRect/>
          </a:stretch>
        </p:blipFill>
        <p:spPr/>
      </p:pic>
    </p:spTree>
    <p:extLst>
      <p:ext uri="{BB962C8B-B14F-4D97-AF65-F5344CB8AC3E}">
        <p14:creationId xmlns:p14="http://schemas.microsoft.com/office/powerpoint/2010/main" val="1369525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477788" y="620688"/>
            <a:ext cx="11593288" cy="1015663"/>
          </a:xfrm>
          <a:prstGeom prst="rect">
            <a:avLst/>
          </a:prstGeom>
          <a:noFill/>
        </p:spPr>
        <p:txBody>
          <a:bodyPr wrap="square" rtlCol="0">
            <a:spAutoFit/>
          </a:bodyPr>
          <a:lstStyle/>
          <a:p>
            <a:r>
              <a:rPr lang="en-NZ" sz="6000" dirty="0">
                <a:latin typeface="+mj-lt"/>
              </a:rPr>
              <a:t>The Scholar in Islamic Tradition</a:t>
            </a:r>
          </a:p>
        </p:txBody>
      </p:sp>
      <p:sp>
        <p:nvSpPr>
          <p:cNvPr id="3" name="TextBox 2">
            <a:extLst>
              <a:ext uri="{FF2B5EF4-FFF2-40B4-BE49-F238E27FC236}">
                <a16:creationId xmlns:a16="http://schemas.microsoft.com/office/drawing/2014/main" id="{88A6EAFC-074E-4564-9026-34E7D8B05909}"/>
              </a:ext>
            </a:extLst>
          </p:cNvPr>
          <p:cNvSpPr txBox="1"/>
          <p:nvPr/>
        </p:nvSpPr>
        <p:spPr>
          <a:xfrm>
            <a:off x="765820" y="2420888"/>
            <a:ext cx="10657184" cy="3950120"/>
          </a:xfrm>
          <a:prstGeom prst="rect">
            <a:avLst/>
          </a:prstGeom>
          <a:noFill/>
        </p:spPr>
        <p:txBody>
          <a:bodyPr wrap="square" rtlCol="0">
            <a:spAutoFit/>
          </a:bodyPr>
          <a:lstStyle/>
          <a:p>
            <a:pPr marL="342900" indent="-342900">
              <a:lnSpc>
                <a:spcPct val="107000"/>
              </a:lnSpc>
              <a:spcAft>
                <a:spcPts val="800"/>
              </a:spcAft>
              <a:buFont typeface="Arial" panose="020B0604020202020204" pitchFamily="34" charset="0"/>
              <a:buChar char="•"/>
            </a:pPr>
            <a:r>
              <a:rPr lang="en-NZ" sz="2800" dirty="0">
                <a:ea typeface="Calibri" panose="020F0502020204030204" pitchFamily="34" charset="0"/>
                <a:cs typeface="Arial" panose="020B0604020202020204" pitchFamily="34" charset="0"/>
              </a:rPr>
              <a:t>In the early days of Islam learning centred around individuals as opposed to schools.  </a:t>
            </a:r>
          </a:p>
          <a:p>
            <a:pPr marL="342900" indent="-342900">
              <a:lnSpc>
                <a:spcPct val="107000"/>
              </a:lnSpc>
              <a:spcAft>
                <a:spcPts val="800"/>
              </a:spcAft>
              <a:buFont typeface="Arial" panose="020B0604020202020204" pitchFamily="34" charset="0"/>
              <a:buChar char="•"/>
            </a:pPr>
            <a:r>
              <a:rPr lang="en-NZ" sz="2800" dirty="0">
                <a:ea typeface="Calibri" panose="020F0502020204030204" pitchFamily="34" charset="0"/>
                <a:cs typeface="Arial" panose="020B0604020202020204" pitchFamily="34" charset="0"/>
              </a:rPr>
              <a:t>Schools of thought were built around an individual, outstanding scholar. </a:t>
            </a:r>
          </a:p>
          <a:p>
            <a:pPr marL="342900" indent="-342900">
              <a:lnSpc>
                <a:spcPct val="107000"/>
              </a:lnSpc>
              <a:spcAft>
                <a:spcPts val="800"/>
              </a:spcAft>
              <a:buFont typeface="Arial" panose="020B0604020202020204" pitchFamily="34" charset="0"/>
              <a:buChar char="•"/>
            </a:pPr>
            <a:r>
              <a:rPr lang="en-NZ" sz="2800" dirty="0">
                <a:ea typeface="Calibri" panose="020F0502020204030204" pitchFamily="34" charset="0"/>
                <a:cs typeface="Arial" panose="020B0604020202020204" pitchFamily="34" charset="0"/>
              </a:rPr>
              <a:t>Rahman states that ‘the first chief characteristic of this learning, therefore, and the one which has persisted throughout the Middle Ages of Islam is the individual importance of the teacher’.  </a:t>
            </a:r>
          </a:p>
        </p:txBody>
      </p:sp>
    </p:spTree>
    <p:extLst>
      <p:ext uri="{BB962C8B-B14F-4D97-AF65-F5344CB8AC3E}">
        <p14:creationId xmlns:p14="http://schemas.microsoft.com/office/powerpoint/2010/main" val="2826317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2133972" y="620688"/>
            <a:ext cx="9937104" cy="1015663"/>
          </a:xfrm>
          <a:prstGeom prst="rect">
            <a:avLst/>
          </a:prstGeom>
          <a:noFill/>
        </p:spPr>
        <p:txBody>
          <a:bodyPr wrap="square" rtlCol="0">
            <a:spAutoFit/>
          </a:bodyPr>
          <a:lstStyle/>
          <a:p>
            <a:r>
              <a:rPr lang="en-NZ" sz="6000" dirty="0">
                <a:latin typeface="Calibri" panose="020F0502020204030204" pitchFamily="34" charset="0"/>
                <a:ea typeface="Calibri" panose="020F0502020204030204" pitchFamily="34" charset="0"/>
                <a:cs typeface="Arial" panose="020B0604020202020204" pitchFamily="34" charset="0"/>
              </a:rPr>
              <a:t>The </a:t>
            </a:r>
            <a:r>
              <a:rPr lang="en-NZ" sz="6000" i="1" dirty="0" err="1">
                <a:latin typeface="Calibri" panose="020F0502020204030204" pitchFamily="34" charset="0"/>
                <a:ea typeface="Calibri" panose="020F0502020204030204" pitchFamily="34" charset="0"/>
                <a:cs typeface="Arial" panose="020B0604020202020204" pitchFamily="34" charset="0"/>
              </a:rPr>
              <a:t>ijāzah</a:t>
            </a:r>
            <a:r>
              <a:rPr lang="en-NZ" sz="6000" dirty="0">
                <a:latin typeface="Calibri" panose="020F0502020204030204" pitchFamily="34" charset="0"/>
                <a:ea typeface="Calibri" panose="020F0502020204030204" pitchFamily="34" charset="0"/>
                <a:cs typeface="Arial" panose="020B0604020202020204" pitchFamily="34" charset="0"/>
              </a:rPr>
              <a:t> System</a:t>
            </a:r>
            <a:endParaRPr lang="en-NZ" sz="6000" dirty="0">
              <a:latin typeface="+mj-lt"/>
            </a:endParaRPr>
          </a:p>
        </p:txBody>
      </p:sp>
      <p:sp>
        <p:nvSpPr>
          <p:cNvPr id="3" name="TextBox 2">
            <a:extLst>
              <a:ext uri="{FF2B5EF4-FFF2-40B4-BE49-F238E27FC236}">
                <a16:creationId xmlns:a16="http://schemas.microsoft.com/office/drawing/2014/main" id="{88A6EAFC-074E-4564-9026-34E7D8B05909}"/>
              </a:ext>
            </a:extLst>
          </p:cNvPr>
          <p:cNvSpPr txBox="1"/>
          <p:nvPr/>
        </p:nvSpPr>
        <p:spPr>
          <a:xfrm>
            <a:off x="477788" y="2348880"/>
            <a:ext cx="10657184" cy="4524315"/>
          </a:xfrm>
          <a:prstGeom prst="rect">
            <a:avLst/>
          </a:prstGeom>
          <a:noFill/>
        </p:spPr>
        <p:txBody>
          <a:bodyPr wrap="square" rtlCol="0">
            <a:spAutoFit/>
          </a:bodyPr>
          <a:lstStyle/>
          <a:p>
            <a:pPr marL="342900" indent="-342900">
              <a:buFont typeface="Arial" panose="020B0604020202020204" pitchFamily="34" charset="0"/>
              <a:buChar char="•"/>
            </a:pPr>
            <a:r>
              <a:rPr lang="en-NZ" dirty="0">
                <a:ea typeface="Calibri" panose="020F0502020204030204" pitchFamily="34" charset="0"/>
                <a:cs typeface="Arial" panose="020B0604020202020204" pitchFamily="34" charset="0"/>
              </a:rPr>
              <a:t>This was the basis of the </a:t>
            </a:r>
            <a:r>
              <a:rPr lang="en-NZ" i="1" dirty="0" err="1">
                <a:ea typeface="Calibri" panose="020F0502020204030204" pitchFamily="34" charset="0"/>
                <a:cs typeface="Arial" panose="020B0604020202020204" pitchFamily="34" charset="0"/>
              </a:rPr>
              <a:t>ijāzah</a:t>
            </a:r>
            <a:r>
              <a:rPr lang="en-NZ" dirty="0">
                <a:ea typeface="Calibri" panose="020F0502020204030204" pitchFamily="34" charset="0"/>
                <a:cs typeface="Arial" panose="020B0604020202020204" pitchFamily="34" charset="0"/>
              </a:rPr>
              <a:t> system, which is still present today.  In this system, a student would study under his master, until he is deemed to have mastered the knowledge being taught.  </a:t>
            </a:r>
          </a:p>
          <a:p>
            <a:pPr marL="342900" indent="-342900">
              <a:buFont typeface="Arial" panose="020B0604020202020204" pitchFamily="34" charset="0"/>
              <a:buChar char="•"/>
            </a:pPr>
            <a:r>
              <a:rPr lang="en-NZ" dirty="0">
                <a:ea typeface="Calibri" panose="020F0502020204030204" pitchFamily="34" charset="0"/>
                <a:cs typeface="Arial" panose="020B0604020202020204" pitchFamily="34" charset="0"/>
              </a:rPr>
              <a:t>At this point he is given an </a:t>
            </a:r>
            <a:r>
              <a:rPr lang="en-NZ" i="1" dirty="0">
                <a:ea typeface="Calibri" panose="020F0502020204030204" pitchFamily="34" charset="0"/>
                <a:cs typeface="Arial" panose="020B0604020202020204" pitchFamily="34" charset="0"/>
              </a:rPr>
              <a:t>ijazah, </a:t>
            </a:r>
            <a:r>
              <a:rPr lang="en-NZ" dirty="0">
                <a:ea typeface="Calibri" panose="020F0502020204030204" pitchFamily="34" charset="0"/>
                <a:cs typeface="Arial" panose="020B0604020202020204" pitchFamily="34" charset="0"/>
              </a:rPr>
              <a:t>or permission to pass on the knowledge to other students while advertising the fact that he has been taught by his master.  Once madrasas were established, an exam system was introduced.  </a:t>
            </a:r>
          </a:p>
          <a:p>
            <a:pPr marL="342900" indent="-342900">
              <a:buFont typeface="Arial" panose="020B0604020202020204" pitchFamily="34" charset="0"/>
              <a:buChar char="•"/>
            </a:pPr>
            <a:r>
              <a:rPr lang="en-NZ" dirty="0">
                <a:ea typeface="Calibri" panose="020F0502020204030204" pitchFamily="34" charset="0"/>
                <a:cs typeface="Arial" panose="020B0604020202020204" pitchFamily="34" charset="0"/>
              </a:rPr>
              <a:t>However, the teacher’s presence was till tangible as it was common place for scholars to list the names of their teachers instead of the schools they studied in.  Certificates were also commonly issued in the names of teachers instead of schools.</a:t>
            </a: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2762384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2133972" y="620688"/>
            <a:ext cx="9937104" cy="1015663"/>
          </a:xfrm>
          <a:prstGeom prst="rect">
            <a:avLst/>
          </a:prstGeom>
          <a:noFill/>
        </p:spPr>
        <p:txBody>
          <a:bodyPr wrap="square" rtlCol="0">
            <a:spAutoFit/>
          </a:bodyPr>
          <a:lstStyle/>
          <a:p>
            <a:r>
              <a:rPr lang="en-NZ" sz="6000" dirty="0">
                <a:latin typeface="+mj-lt"/>
              </a:rPr>
              <a:t>Institutionalisation</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5262979"/>
          </a:xfrm>
          <a:prstGeom prst="rect">
            <a:avLst/>
          </a:prstGeom>
          <a:noFill/>
        </p:spPr>
        <p:txBody>
          <a:bodyPr wrap="square" rtlCol="0">
            <a:spAutoFit/>
          </a:bodyPr>
          <a:lstStyle/>
          <a:p>
            <a:pPr marL="342900" indent="-342900">
              <a:buFont typeface="Arial" panose="020B0604020202020204" pitchFamily="34" charset="0"/>
              <a:buChar char="•"/>
            </a:pPr>
            <a:r>
              <a:rPr lang="en-NZ" sz="3200" dirty="0">
                <a:ea typeface="Calibri" panose="020F0502020204030204" pitchFamily="34" charset="0"/>
                <a:cs typeface="Arial" panose="020B0604020202020204" pitchFamily="34" charset="0"/>
              </a:rPr>
              <a:t>As a result of this focus on the individual teacher, the concept of seeking knowledge, </a:t>
            </a:r>
            <a:r>
              <a:rPr lang="en-NZ" sz="3200" i="1" dirty="0" err="1">
                <a:ea typeface="Calibri" panose="020F0502020204030204" pitchFamily="34" charset="0"/>
                <a:cs typeface="Arial" panose="020B0604020202020204" pitchFamily="34" charset="0"/>
              </a:rPr>
              <a:t>ṭalab</a:t>
            </a:r>
            <a:r>
              <a:rPr lang="en-NZ" sz="3200" i="1" dirty="0">
                <a:ea typeface="Calibri" panose="020F0502020204030204" pitchFamily="34" charset="0"/>
                <a:cs typeface="Arial" panose="020B0604020202020204" pitchFamily="34" charset="0"/>
              </a:rPr>
              <a:t> al </a:t>
            </a:r>
            <a:r>
              <a:rPr lang="en-NZ" sz="3200" i="1" dirty="0" err="1">
                <a:ea typeface="Calibri" panose="020F0502020204030204" pitchFamily="34" charset="0"/>
                <a:cs typeface="Arial" panose="020B0604020202020204" pitchFamily="34" charset="0"/>
              </a:rPr>
              <a:t>ʿilm</a:t>
            </a:r>
            <a:r>
              <a:rPr lang="en-NZ" sz="3200" dirty="0">
                <a:ea typeface="Calibri" panose="020F0502020204030204" pitchFamily="34" charset="0"/>
                <a:cs typeface="Arial" panose="020B0604020202020204" pitchFamily="34" charset="0"/>
              </a:rPr>
              <a:t>, became institutionalised in </a:t>
            </a:r>
            <a:r>
              <a:rPr lang="en-NZ" sz="3200" dirty="0" err="1">
                <a:ea typeface="Calibri" panose="020F0502020204030204" pitchFamily="34" charset="0"/>
                <a:cs typeface="Arial" panose="020B0604020202020204" pitchFamily="34" charset="0"/>
              </a:rPr>
              <a:t>Midieval</a:t>
            </a:r>
            <a:r>
              <a:rPr lang="en-NZ" sz="3200" dirty="0">
                <a:ea typeface="Calibri" panose="020F0502020204030204" pitchFamily="34" charset="0"/>
                <a:cs typeface="Arial" panose="020B0604020202020204" pitchFamily="34" charset="0"/>
              </a:rPr>
              <a:t> Islamic learning.  </a:t>
            </a:r>
          </a:p>
          <a:p>
            <a:pPr marL="342900" indent="-342900">
              <a:buFont typeface="Arial" panose="020B0604020202020204" pitchFamily="34" charset="0"/>
              <a:buChar char="•"/>
            </a:pPr>
            <a:r>
              <a:rPr lang="en-NZ" sz="3200" dirty="0">
                <a:ea typeface="Calibri" panose="020F0502020204030204" pitchFamily="34" charset="0"/>
                <a:cs typeface="Arial" panose="020B0604020202020204" pitchFamily="34" charset="0"/>
              </a:rPr>
              <a:t>Famous scholars attracted students from distant lands to study directly from them.  Known </a:t>
            </a:r>
            <a:r>
              <a:rPr lang="en-NZ" sz="3200" i="1" dirty="0" err="1">
                <a:ea typeface="Calibri" panose="020F0502020204030204" pitchFamily="34" charset="0"/>
                <a:cs typeface="Arial" panose="020B0604020202020204" pitchFamily="34" charset="0"/>
              </a:rPr>
              <a:t>shadd</a:t>
            </a:r>
            <a:r>
              <a:rPr lang="en-NZ" sz="3200" i="1" dirty="0">
                <a:ea typeface="Calibri" panose="020F0502020204030204" pitchFamily="34" charset="0"/>
                <a:cs typeface="Arial" panose="020B0604020202020204" pitchFamily="34" charset="0"/>
              </a:rPr>
              <a:t> al-</a:t>
            </a:r>
            <a:r>
              <a:rPr lang="en-NZ" sz="3200" i="1" dirty="0" err="1">
                <a:ea typeface="Calibri" panose="020F0502020204030204" pitchFamily="34" charset="0"/>
                <a:cs typeface="Arial" panose="020B0604020202020204" pitchFamily="34" charset="0"/>
              </a:rPr>
              <a:t>riḥāl</a:t>
            </a:r>
            <a:r>
              <a:rPr lang="en-NZ" sz="3200" i="1" dirty="0">
                <a:ea typeface="Calibri" panose="020F0502020204030204" pitchFamily="34" charset="0"/>
                <a:cs typeface="Arial" panose="020B0604020202020204" pitchFamily="34" charset="0"/>
              </a:rPr>
              <a:t> fi </a:t>
            </a:r>
            <a:r>
              <a:rPr lang="en-NZ" sz="3200" i="1" dirty="0" err="1">
                <a:ea typeface="Calibri" panose="020F0502020204030204" pitchFamily="34" charset="0"/>
                <a:cs typeface="Arial" panose="020B0604020202020204" pitchFamily="34" charset="0"/>
              </a:rPr>
              <a:t>ṭalab</a:t>
            </a:r>
            <a:r>
              <a:rPr lang="en-NZ" sz="3200" i="1" dirty="0">
                <a:ea typeface="Calibri" panose="020F0502020204030204" pitchFamily="34" charset="0"/>
                <a:cs typeface="Arial" panose="020B0604020202020204" pitchFamily="34" charset="0"/>
              </a:rPr>
              <a:t> al </a:t>
            </a:r>
            <a:r>
              <a:rPr lang="en-NZ" sz="3200" i="1" dirty="0" err="1">
                <a:ea typeface="Calibri" panose="020F0502020204030204" pitchFamily="34" charset="0"/>
                <a:cs typeface="Arial" panose="020B0604020202020204" pitchFamily="34" charset="0"/>
              </a:rPr>
              <a:t>ʿilm</a:t>
            </a:r>
            <a:r>
              <a:rPr lang="en-NZ" sz="3200" i="1" dirty="0">
                <a:ea typeface="Calibri" panose="020F0502020204030204" pitchFamily="34" charset="0"/>
                <a:cs typeface="Arial" panose="020B0604020202020204" pitchFamily="34" charset="0"/>
              </a:rPr>
              <a:t>,</a:t>
            </a:r>
            <a:r>
              <a:rPr lang="en-NZ" sz="3200" dirty="0">
                <a:ea typeface="Calibri" panose="020F0502020204030204" pitchFamily="34" charset="0"/>
                <a:cs typeface="Arial" panose="020B0604020202020204" pitchFamily="34" charset="0"/>
              </a:rPr>
              <a:t> travelling to seek knowledge became compulsory for any student wanting to become a scholar, or </a:t>
            </a:r>
            <a:r>
              <a:rPr lang="en-NZ" sz="3200" i="1" dirty="0" err="1">
                <a:ea typeface="Calibri" panose="020F0502020204030204" pitchFamily="34" charset="0"/>
                <a:cs typeface="Arial" panose="020B0604020202020204" pitchFamily="34" charset="0"/>
              </a:rPr>
              <a:t>ʿālim</a:t>
            </a:r>
            <a:r>
              <a:rPr lang="en-NZ" sz="3200" dirty="0">
                <a:ea typeface="Calibri" panose="020F0502020204030204" pitchFamily="34" charset="0"/>
                <a:cs typeface="Arial" panose="020B0604020202020204" pitchFamily="34" charset="0"/>
              </a:rPr>
              <a:t>. </a:t>
            </a:r>
            <a:endParaRPr lang="en-NZ" sz="3200" dirty="0"/>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1901023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764" y="4761439"/>
            <a:ext cx="7313295" cy="1440160"/>
          </a:xfrm>
        </p:spPr>
        <p:txBody>
          <a:bodyPr>
            <a:noAutofit/>
          </a:bodyPr>
          <a:lstStyle/>
          <a:p>
            <a:pPr algn="ctr"/>
            <a:r>
              <a:rPr lang="en-US" sz="4000" dirty="0"/>
              <a:t>Motivations for Online Learning</a:t>
            </a:r>
          </a:p>
        </p:txBody>
      </p:sp>
      <p:pic>
        <p:nvPicPr>
          <p:cNvPr id="6" name="Picture Placeholder 5">
            <a:extLst>
              <a:ext uri="{FF2B5EF4-FFF2-40B4-BE49-F238E27FC236}">
                <a16:creationId xmlns:a16="http://schemas.microsoft.com/office/drawing/2014/main" id="{CDE4F818-0F9B-489E-8769-F59813142E5D}"/>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4602" b="4602"/>
          <a:stretch>
            <a:fillRect/>
          </a:stretch>
        </p:blipFill>
        <p:spPr/>
      </p:pic>
    </p:spTree>
    <p:extLst>
      <p:ext uri="{BB962C8B-B14F-4D97-AF65-F5344CB8AC3E}">
        <p14:creationId xmlns:p14="http://schemas.microsoft.com/office/powerpoint/2010/main" val="1483539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189756" y="620688"/>
            <a:ext cx="11881320" cy="1015663"/>
          </a:xfrm>
          <a:prstGeom prst="rect">
            <a:avLst/>
          </a:prstGeom>
          <a:noFill/>
        </p:spPr>
        <p:txBody>
          <a:bodyPr wrap="square" rtlCol="0">
            <a:spAutoFit/>
          </a:bodyPr>
          <a:lstStyle/>
          <a:p>
            <a:r>
              <a:rPr lang="en-NZ" sz="6000" dirty="0">
                <a:latin typeface="+mj-lt"/>
              </a:rPr>
              <a:t>Motivations for Online Learning</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945216" cy="3908762"/>
          </a:xfrm>
          <a:prstGeom prst="rect">
            <a:avLst/>
          </a:prstGeom>
          <a:noFill/>
        </p:spPr>
        <p:txBody>
          <a:bodyPr wrap="square" rtlCol="0">
            <a:spAutoFit/>
          </a:bodyPr>
          <a:lstStyle/>
          <a:p>
            <a:pPr marL="342900" indent="-342900">
              <a:buFont typeface="Arial" panose="020B0604020202020204" pitchFamily="34" charset="0"/>
              <a:buChar char="•"/>
            </a:pPr>
            <a:r>
              <a:rPr lang="en-NZ" sz="2800" dirty="0">
                <a:solidFill>
                  <a:schemeClr val="tx2"/>
                </a:solidFill>
              </a:rPr>
              <a:t>The advancement internet technology and the spread of access to the internet is also making online learning a viable and attractive option to many people.  </a:t>
            </a:r>
          </a:p>
          <a:p>
            <a:pPr marL="342900" indent="-342900">
              <a:buFont typeface="Arial" panose="020B0604020202020204" pitchFamily="34" charset="0"/>
              <a:buChar char="•"/>
            </a:pPr>
            <a:r>
              <a:rPr lang="en-NZ" sz="2800" dirty="0">
                <a:solidFill>
                  <a:schemeClr val="tx2"/>
                </a:solidFill>
              </a:rPr>
              <a:t>Convenience is one of the main motivators for studying online. ‘Online learning allows people to gather new knowledge and skills at their own relative pace, within their own time constraints – allowing for family, work, and life commitments in general’.  </a:t>
            </a:r>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211368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189756" y="620688"/>
            <a:ext cx="11881320" cy="1015663"/>
          </a:xfrm>
          <a:prstGeom prst="rect">
            <a:avLst/>
          </a:prstGeom>
          <a:noFill/>
        </p:spPr>
        <p:txBody>
          <a:bodyPr wrap="square" rtlCol="0">
            <a:spAutoFit/>
          </a:bodyPr>
          <a:lstStyle/>
          <a:p>
            <a:r>
              <a:rPr lang="en-NZ" sz="6000" dirty="0">
                <a:latin typeface="+mj-lt"/>
              </a:rPr>
              <a:t>Motivations for Online Learning</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945216" cy="4339650"/>
          </a:xfrm>
          <a:prstGeom prst="rect">
            <a:avLst/>
          </a:prstGeom>
          <a:noFill/>
        </p:spPr>
        <p:txBody>
          <a:bodyPr wrap="square" rtlCol="0">
            <a:spAutoFit/>
          </a:bodyPr>
          <a:lstStyle/>
          <a:p>
            <a:pPr marL="457200" indent="-457200">
              <a:buFont typeface="Arial" panose="020B0604020202020204" pitchFamily="34" charset="0"/>
              <a:buChar char="•"/>
            </a:pPr>
            <a:r>
              <a:rPr lang="en-NZ" sz="2800" dirty="0">
                <a:solidFill>
                  <a:schemeClr val="tx2"/>
                </a:solidFill>
              </a:rPr>
              <a:t>Lack of access to traditional universities is a major motivating factor for studying online.  </a:t>
            </a:r>
          </a:p>
          <a:p>
            <a:pPr marL="457200" indent="-457200">
              <a:buFont typeface="Arial" panose="020B0604020202020204" pitchFamily="34" charset="0"/>
              <a:buChar char="•"/>
            </a:pPr>
            <a:r>
              <a:rPr lang="en-NZ" sz="2800" dirty="0">
                <a:solidFill>
                  <a:schemeClr val="tx2"/>
                </a:solidFill>
              </a:rPr>
              <a:t>A desired course may be offered in a difficult to reach geographic location.  In some countries, such as Saudi Arabia (discussed later), lack of access to traditional learning is due to cultural factors for women, and to a lack of places at universities in general for both men and women.  </a:t>
            </a:r>
          </a:p>
          <a:p>
            <a:pPr marL="342900" indent="-342900">
              <a:buFont typeface="Arial" panose="020B0604020202020204" pitchFamily="34" charset="0"/>
              <a:buChar char="•"/>
            </a:pPr>
            <a:endParaRPr lang="en-NZ" sz="2800"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1067948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189756" y="620688"/>
            <a:ext cx="11881320" cy="1015663"/>
          </a:xfrm>
          <a:prstGeom prst="rect">
            <a:avLst/>
          </a:prstGeom>
          <a:noFill/>
        </p:spPr>
        <p:txBody>
          <a:bodyPr wrap="square" rtlCol="0">
            <a:spAutoFit/>
          </a:bodyPr>
          <a:lstStyle/>
          <a:p>
            <a:r>
              <a:rPr lang="en-NZ" sz="6000" dirty="0">
                <a:latin typeface="+mj-lt"/>
              </a:rPr>
              <a:t>Motivations for Online Learning</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945216" cy="4770537"/>
          </a:xfrm>
          <a:prstGeom prst="rect">
            <a:avLst/>
          </a:prstGeom>
          <a:noFill/>
        </p:spPr>
        <p:txBody>
          <a:bodyPr wrap="square" rtlCol="0">
            <a:spAutoFit/>
          </a:bodyPr>
          <a:lstStyle/>
          <a:p>
            <a:pPr marL="457200" indent="-457200">
              <a:buFont typeface="Arial" panose="020B0604020202020204" pitchFamily="34" charset="0"/>
              <a:buChar char="•"/>
            </a:pPr>
            <a:r>
              <a:rPr lang="en-NZ" sz="2800" dirty="0">
                <a:solidFill>
                  <a:schemeClr val="tx2"/>
                </a:solidFill>
              </a:rPr>
              <a:t>The financial advantages of studying online are very tangible.  </a:t>
            </a:r>
          </a:p>
          <a:p>
            <a:pPr marL="457200" indent="-457200">
              <a:buFont typeface="Arial" panose="020B0604020202020204" pitchFamily="34" charset="0"/>
              <a:buChar char="•"/>
            </a:pPr>
            <a:r>
              <a:rPr lang="en-NZ" sz="2800" dirty="0">
                <a:solidFill>
                  <a:schemeClr val="tx2"/>
                </a:solidFill>
              </a:rPr>
              <a:t>Due to the lack of travel and having to find accommodation, Online learning is often cheaper than traditional learning.  </a:t>
            </a:r>
          </a:p>
          <a:p>
            <a:pPr marL="457200" indent="-457200">
              <a:buFont typeface="Arial" panose="020B0604020202020204" pitchFamily="34" charset="0"/>
              <a:buChar char="•"/>
            </a:pPr>
            <a:r>
              <a:rPr lang="en-NZ" sz="2800" dirty="0">
                <a:solidFill>
                  <a:schemeClr val="tx2"/>
                </a:solidFill>
              </a:rPr>
              <a:t>The fact that students can also work full time while they study means that they are in a better financial position when they study online as compared to traditional full time and part time study.</a:t>
            </a:r>
          </a:p>
          <a:p>
            <a:pPr marL="342900" indent="-342900">
              <a:buFont typeface="Arial" panose="020B0604020202020204" pitchFamily="34" charset="0"/>
              <a:buChar char="•"/>
            </a:pPr>
            <a:endParaRPr lang="en-NZ" sz="2800"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2941261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764" y="4761439"/>
            <a:ext cx="7313295" cy="1440160"/>
          </a:xfrm>
        </p:spPr>
        <p:txBody>
          <a:bodyPr>
            <a:noAutofit/>
          </a:bodyPr>
          <a:lstStyle/>
          <a:p>
            <a:pPr algn="ctr"/>
            <a:r>
              <a:rPr lang="en-US" sz="4000" dirty="0"/>
              <a:t>Types of Online Learning</a:t>
            </a:r>
          </a:p>
        </p:txBody>
      </p:sp>
      <p:pic>
        <p:nvPicPr>
          <p:cNvPr id="7" name="Picture Placeholder 6">
            <a:extLst>
              <a:ext uri="{FF2B5EF4-FFF2-40B4-BE49-F238E27FC236}">
                <a16:creationId xmlns:a16="http://schemas.microsoft.com/office/drawing/2014/main" id="{F8B87240-C3E7-4763-AC4A-77D4586DD8BE}"/>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411" r="411"/>
          <a:stretch>
            <a:fillRect/>
          </a:stretch>
        </p:blipFill>
        <p:spPr/>
      </p:pic>
    </p:spTree>
    <p:extLst>
      <p:ext uri="{BB962C8B-B14F-4D97-AF65-F5344CB8AC3E}">
        <p14:creationId xmlns:p14="http://schemas.microsoft.com/office/powerpoint/2010/main" val="2585852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2133972" y="620688"/>
            <a:ext cx="9937104" cy="1015663"/>
          </a:xfrm>
          <a:prstGeom prst="rect">
            <a:avLst/>
          </a:prstGeom>
          <a:noFill/>
        </p:spPr>
        <p:txBody>
          <a:bodyPr wrap="square" rtlCol="0">
            <a:spAutoFit/>
          </a:bodyPr>
          <a:lstStyle/>
          <a:p>
            <a:r>
              <a:rPr lang="en-NZ" sz="6000" dirty="0">
                <a:latin typeface="+mj-lt"/>
              </a:rPr>
              <a:t>Types of Online Learning</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893647"/>
          </a:xfrm>
          <a:prstGeom prst="rect">
            <a:avLst/>
          </a:prstGeom>
          <a:noFill/>
        </p:spPr>
        <p:txBody>
          <a:bodyPr wrap="square" rtlCol="0">
            <a:spAutoFit/>
          </a:bodyPr>
          <a:lstStyle/>
          <a:p>
            <a:pPr marL="342900" indent="-342900">
              <a:buFont typeface="Arial" panose="020B0604020202020204" pitchFamily="34" charset="0"/>
              <a:buChar char="•"/>
            </a:pPr>
            <a:endParaRPr lang="en-NZ" dirty="0"/>
          </a:p>
          <a:p>
            <a:pPr marL="342900" indent="-342900">
              <a:buFont typeface="Arial" panose="020B0604020202020204" pitchFamily="34" charset="0"/>
              <a:buChar char="•"/>
            </a:pPr>
            <a:r>
              <a:rPr lang="en-NZ" dirty="0">
                <a:solidFill>
                  <a:schemeClr val="tx2"/>
                </a:solidFill>
              </a:rPr>
              <a:t>Online learning has evolved rapidly over the past decade and has supplanted previous versions of distance learning.  </a:t>
            </a:r>
          </a:p>
          <a:p>
            <a:pPr marL="342900" indent="-342900">
              <a:buFont typeface="Arial" panose="020B0604020202020204" pitchFamily="34" charset="0"/>
              <a:buChar char="•"/>
            </a:pPr>
            <a:r>
              <a:rPr lang="en-NZ" dirty="0">
                <a:solidFill>
                  <a:schemeClr val="tx2"/>
                </a:solidFill>
              </a:rPr>
              <a:t>There are two main types of online learning - asynchronous and synchronous.  </a:t>
            </a:r>
          </a:p>
          <a:p>
            <a:pPr marL="342900" indent="-342900">
              <a:buFont typeface="Arial" panose="020B0604020202020204" pitchFamily="34" charset="0"/>
              <a:buChar char="•"/>
            </a:pPr>
            <a:r>
              <a:rPr lang="en-NZ" dirty="0">
                <a:solidFill>
                  <a:schemeClr val="tx2"/>
                </a:solidFill>
              </a:rPr>
              <a:t>In asynchronous learning teaching staff and students are not online at the same time and communicate with each other via email and discussion boards.  </a:t>
            </a:r>
          </a:p>
          <a:p>
            <a:pPr marL="342900" indent="-342900">
              <a:buFont typeface="Arial" panose="020B0604020202020204" pitchFamily="34" charset="0"/>
              <a:buChar char="•"/>
            </a:pPr>
            <a:r>
              <a:rPr lang="en-NZ" dirty="0">
                <a:solidFill>
                  <a:schemeClr val="tx2"/>
                </a:solidFill>
              </a:rPr>
              <a:t>In synchronous learning, technology used to connect students and teachers online at the same time.  Although both have advantages and disadvantages, asynchronous learning is almost exclusively used in most online Islamic studies courses.</a:t>
            </a:r>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4276248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2133972" y="620688"/>
            <a:ext cx="9937104" cy="1015663"/>
          </a:xfrm>
          <a:prstGeom prst="rect">
            <a:avLst/>
          </a:prstGeom>
          <a:noFill/>
        </p:spPr>
        <p:txBody>
          <a:bodyPr wrap="square" rtlCol="0">
            <a:spAutoFit/>
          </a:bodyPr>
          <a:lstStyle/>
          <a:p>
            <a:r>
              <a:rPr lang="en-NZ" sz="6000" dirty="0">
                <a:latin typeface="+mj-lt"/>
              </a:rPr>
              <a:t>Asynchronous Learning</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216539"/>
          </a:xfrm>
          <a:prstGeom prst="rect">
            <a:avLst/>
          </a:prstGeom>
          <a:noFill/>
        </p:spPr>
        <p:txBody>
          <a:bodyPr wrap="square" rtlCol="0">
            <a:spAutoFit/>
          </a:bodyPr>
          <a:lstStyle/>
          <a:p>
            <a:pPr marL="342900" indent="-342900">
              <a:buFont typeface="Arial" panose="020B0604020202020204" pitchFamily="34" charset="0"/>
              <a:buChar char="•"/>
            </a:pPr>
            <a:r>
              <a:rPr lang="en-NZ" sz="2000" dirty="0">
                <a:solidFill>
                  <a:schemeClr val="tx2"/>
                </a:solidFill>
              </a:rPr>
              <a:t>Asynchronous learning offers students and teachers more flexibility.  Students can post and ask questions on their own time, and teachers can reply at a time that is convenient for them.  </a:t>
            </a:r>
          </a:p>
          <a:p>
            <a:pPr marL="342900" indent="-342900">
              <a:buFont typeface="Arial" panose="020B0604020202020204" pitchFamily="34" charset="0"/>
              <a:buChar char="•"/>
            </a:pPr>
            <a:r>
              <a:rPr lang="en-NZ" sz="2000" dirty="0">
                <a:solidFill>
                  <a:schemeClr val="tx2"/>
                </a:solidFill>
              </a:rPr>
              <a:t>Students can also post questions on discussion boards which can then be answered by fellow questions and teachers at their convenience.  </a:t>
            </a:r>
          </a:p>
          <a:p>
            <a:pPr marL="342900" indent="-342900">
              <a:buFont typeface="Arial" panose="020B0604020202020204" pitchFamily="34" charset="0"/>
              <a:buChar char="•"/>
            </a:pPr>
            <a:r>
              <a:rPr lang="en-NZ" sz="2000" dirty="0">
                <a:solidFill>
                  <a:schemeClr val="tx2"/>
                </a:solidFill>
              </a:rPr>
              <a:t>This allows for a formation of an online network that collaborates to further the student’s knowledge in a way that is flexible and convenient.  </a:t>
            </a:r>
          </a:p>
          <a:p>
            <a:pPr marL="342900" indent="-342900">
              <a:buFont typeface="Arial" panose="020B0604020202020204" pitchFamily="34" charset="0"/>
              <a:buChar char="•"/>
            </a:pPr>
            <a:r>
              <a:rPr lang="en-NZ" sz="2000" dirty="0">
                <a:solidFill>
                  <a:schemeClr val="tx2"/>
                </a:solidFill>
              </a:rPr>
              <a:t>This reduced time constraints on students and allows them to focus on their studies at times that allow them to give their maximum attention to their work. </a:t>
            </a:r>
          </a:p>
          <a:p>
            <a:pPr marL="342900" indent="-342900">
              <a:buFont typeface="Arial" panose="020B0604020202020204" pitchFamily="34" charset="0"/>
              <a:buChar char="•"/>
            </a:pPr>
            <a:r>
              <a:rPr lang="en-NZ" sz="2000" dirty="0">
                <a:solidFill>
                  <a:schemeClr val="tx2"/>
                </a:solidFill>
              </a:rPr>
              <a:t>Asynchronous learning, for these reasons, has been shown to produce work of higher quality than synchronous learning.</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1145873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261764" y="620688"/>
            <a:ext cx="11809312" cy="923330"/>
          </a:xfrm>
          <a:prstGeom prst="rect">
            <a:avLst/>
          </a:prstGeom>
          <a:noFill/>
        </p:spPr>
        <p:txBody>
          <a:bodyPr wrap="square" rtlCol="0">
            <a:spAutoFit/>
          </a:bodyPr>
          <a:lstStyle/>
          <a:p>
            <a:r>
              <a:rPr lang="en-NZ" sz="5400" dirty="0">
                <a:latin typeface="+mj-lt"/>
              </a:rPr>
              <a:t>Effectiveness of Distance Learning</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154984"/>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Distance learning has been found to be an effective method of education, as effective as traditional learning.  </a:t>
            </a:r>
          </a:p>
          <a:p>
            <a:pPr marL="342900" indent="-342900">
              <a:buFont typeface="Arial" panose="020B0604020202020204" pitchFamily="34" charset="0"/>
              <a:buChar char="•"/>
            </a:pPr>
            <a:r>
              <a:rPr lang="en-NZ" dirty="0">
                <a:solidFill>
                  <a:schemeClr val="tx2"/>
                </a:solidFill>
              </a:rPr>
              <a:t>These results appear to be the same in countries in the Middle East.</a:t>
            </a:r>
          </a:p>
          <a:p>
            <a:pPr marL="342900" indent="-342900">
              <a:buFont typeface="Arial" panose="020B0604020202020204" pitchFamily="34" charset="0"/>
              <a:buChar char="•"/>
            </a:pPr>
            <a:r>
              <a:rPr lang="en-NZ" dirty="0" err="1">
                <a:solidFill>
                  <a:schemeClr val="tx2"/>
                </a:solidFill>
              </a:rPr>
              <a:t>Atoum</a:t>
            </a:r>
            <a:r>
              <a:rPr lang="en-NZ" dirty="0">
                <a:solidFill>
                  <a:schemeClr val="tx2"/>
                </a:solidFill>
              </a:rPr>
              <a:t> and his colleagues found that distance learning was as effective as traditional learning in a study they conducted across several Jordanian universities.  </a:t>
            </a:r>
          </a:p>
          <a:p>
            <a:pPr marL="342900" indent="-342900">
              <a:buFont typeface="Arial" panose="020B0604020202020204" pitchFamily="34" charset="0"/>
              <a:buChar char="•"/>
            </a:pPr>
            <a:r>
              <a:rPr lang="en-NZ" dirty="0">
                <a:solidFill>
                  <a:schemeClr val="tx2"/>
                </a:solidFill>
              </a:rPr>
              <a:t>The authors also noted that ‘students’ evaluation of instructors teaching the eLearning course did not differ significantly from evaluating instructors teaching the same traditional courses’.</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404474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764" y="4761439"/>
            <a:ext cx="7313295" cy="1440160"/>
          </a:xfrm>
        </p:spPr>
        <p:txBody>
          <a:bodyPr>
            <a:noAutofit/>
          </a:bodyPr>
          <a:lstStyle/>
          <a:p>
            <a:pPr algn="ctr"/>
            <a:r>
              <a:rPr lang="en-US" sz="4000" dirty="0"/>
              <a:t>The Motivations to Study Islam</a:t>
            </a:r>
          </a:p>
        </p:txBody>
      </p:sp>
      <p:pic>
        <p:nvPicPr>
          <p:cNvPr id="6" name="Picture Placeholder 5">
            <a:extLst>
              <a:ext uri="{FF2B5EF4-FFF2-40B4-BE49-F238E27FC236}">
                <a16:creationId xmlns:a16="http://schemas.microsoft.com/office/drawing/2014/main" id="{BA72F797-F599-47B3-8434-05DF2DAFAAF2}"/>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3767" r="3767"/>
          <a:stretch>
            <a:fillRect/>
          </a:stretch>
        </p:blipFill>
        <p:spPr/>
      </p:pic>
    </p:spTree>
    <p:extLst>
      <p:ext uri="{BB962C8B-B14F-4D97-AF65-F5344CB8AC3E}">
        <p14:creationId xmlns:p14="http://schemas.microsoft.com/office/powerpoint/2010/main" val="687307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477788" y="692696"/>
            <a:ext cx="11089232" cy="1015663"/>
          </a:xfrm>
          <a:prstGeom prst="rect">
            <a:avLst/>
          </a:prstGeom>
          <a:noFill/>
        </p:spPr>
        <p:txBody>
          <a:bodyPr wrap="square" rtlCol="0">
            <a:spAutoFit/>
          </a:bodyPr>
          <a:lstStyle/>
          <a:p>
            <a:r>
              <a:rPr lang="en-NZ" sz="6000" dirty="0">
                <a:latin typeface="+mj-lt"/>
              </a:rPr>
              <a:t>The Motivation to Study Islam</a:t>
            </a:r>
          </a:p>
        </p:txBody>
      </p:sp>
      <p:sp>
        <p:nvSpPr>
          <p:cNvPr id="3" name="TextBox 2">
            <a:extLst>
              <a:ext uri="{FF2B5EF4-FFF2-40B4-BE49-F238E27FC236}">
                <a16:creationId xmlns:a16="http://schemas.microsoft.com/office/drawing/2014/main" id="{88A6EAFC-074E-4564-9026-34E7D8B05909}"/>
              </a:ext>
            </a:extLst>
          </p:cNvPr>
          <p:cNvSpPr txBox="1"/>
          <p:nvPr/>
        </p:nvSpPr>
        <p:spPr>
          <a:xfrm>
            <a:off x="486326" y="1964353"/>
            <a:ext cx="10657184" cy="3908762"/>
          </a:xfrm>
          <a:prstGeom prst="rect">
            <a:avLst/>
          </a:prstGeom>
          <a:noFill/>
        </p:spPr>
        <p:txBody>
          <a:bodyPr wrap="square" rtlCol="0">
            <a:spAutoFit/>
          </a:bodyPr>
          <a:lstStyle/>
          <a:p>
            <a:pPr marL="342900" indent="-342900">
              <a:buFont typeface="Arial" panose="020B0604020202020204" pitchFamily="34" charset="0"/>
              <a:buChar char="•"/>
            </a:pPr>
            <a:r>
              <a:rPr lang="en-NZ" sz="3200" dirty="0">
                <a:solidFill>
                  <a:schemeClr val="tx2"/>
                </a:solidFill>
              </a:rPr>
              <a:t>The motivation to study Islam seems to be similar in the UK as it is in other countries.  </a:t>
            </a:r>
          </a:p>
          <a:p>
            <a:pPr marL="342900" indent="-342900">
              <a:buFont typeface="Arial" panose="020B0604020202020204" pitchFamily="34" charset="0"/>
              <a:buChar char="•"/>
            </a:pPr>
            <a:r>
              <a:rPr lang="en-NZ" sz="3200" dirty="0">
                <a:solidFill>
                  <a:schemeClr val="tx2"/>
                </a:solidFill>
              </a:rPr>
              <a:t>Siddiqui notes that the motivations to study Islam in Britain are considerably varied.  </a:t>
            </a:r>
          </a:p>
          <a:p>
            <a:pPr marL="342900" indent="-342900">
              <a:buFont typeface="Arial" panose="020B0604020202020204" pitchFamily="34" charset="0"/>
              <a:buChar char="•"/>
            </a:pPr>
            <a:r>
              <a:rPr lang="en-NZ" sz="3200" dirty="0">
                <a:solidFill>
                  <a:schemeClr val="tx2"/>
                </a:solidFill>
              </a:rPr>
              <a:t>A strong factor is the apparent resurgence of Islam on a global level, its social and political impact and its importance in global politics.  </a:t>
            </a:r>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3779960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477788" y="692696"/>
            <a:ext cx="11089232" cy="1015663"/>
          </a:xfrm>
          <a:prstGeom prst="rect">
            <a:avLst/>
          </a:prstGeom>
          <a:noFill/>
        </p:spPr>
        <p:txBody>
          <a:bodyPr wrap="square" rtlCol="0">
            <a:spAutoFit/>
          </a:bodyPr>
          <a:lstStyle/>
          <a:p>
            <a:r>
              <a:rPr lang="en-NZ" sz="6000" dirty="0">
                <a:latin typeface="+mj-lt"/>
              </a:rPr>
              <a:t>The Motivation to Study Islam</a:t>
            </a:r>
          </a:p>
        </p:txBody>
      </p:sp>
      <p:sp>
        <p:nvSpPr>
          <p:cNvPr id="3" name="TextBox 2">
            <a:extLst>
              <a:ext uri="{FF2B5EF4-FFF2-40B4-BE49-F238E27FC236}">
                <a16:creationId xmlns:a16="http://schemas.microsoft.com/office/drawing/2014/main" id="{88A6EAFC-074E-4564-9026-34E7D8B05909}"/>
              </a:ext>
            </a:extLst>
          </p:cNvPr>
          <p:cNvSpPr txBox="1"/>
          <p:nvPr/>
        </p:nvSpPr>
        <p:spPr>
          <a:xfrm>
            <a:off x="486326" y="1964353"/>
            <a:ext cx="10657184" cy="5878532"/>
          </a:xfrm>
          <a:prstGeom prst="rect">
            <a:avLst/>
          </a:prstGeom>
          <a:noFill/>
        </p:spPr>
        <p:txBody>
          <a:bodyPr wrap="square" rtlCol="0">
            <a:spAutoFit/>
          </a:bodyPr>
          <a:lstStyle/>
          <a:p>
            <a:pPr marL="342900" indent="-342900">
              <a:buFont typeface="Arial" panose="020B0604020202020204" pitchFamily="34" charset="0"/>
              <a:buChar char="•"/>
            </a:pPr>
            <a:r>
              <a:rPr lang="en-NZ" sz="3200" dirty="0">
                <a:solidFill>
                  <a:schemeClr val="tx2"/>
                </a:solidFill>
              </a:rPr>
              <a:t>Students also study Islam for career opportunities in media, social services, health and psychology, public finance and politics. </a:t>
            </a:r>
          </a:p>
          <a:p>
            <a:pPr marL="342900" indent="-342900">
              <a:buFont typeface="Arial" panose="020B0604020202020204" pitchFamily="34" charset="0"/>
              <a:buChar char="•"/>
            </a:pPr>
            <a:r>
              <a:rPr lang="en-NZ" sz="3200" dirty="0">
                <a:solidFill>
                  <a:schemeClr val="tx2"/>
                </a:solidFill>
              </a:rPr>
              <a:t>Hence, motivation to study Islam today appears to be based on increasing awareness of world affairs or improving one’s job prospects. </a:t>
            </a:r>
          </a:p>
          <a:p>
            <a:pPr marL="342900" indent="-342900">
              <a:buFont typeface="Arial" panose="020B0604020202020204" pitchFamily="34" charset="0"/>
              <a:buChar char="•"/>
            </a:pPr>
            <a:r>
              <a:rPr lang="en-NZ" sz="3200" dirty="0">
                <a:solidFill>
                  <a:schemeClr val="tx2"/>
                </a:solidFill>
              </a:rPr>
              <a:t>These reasons are clearly different to why students studied Islam in Medieval times which is why it is important to look at this as a modern phenomenon.</a:t>
            </a:r>
          </a:p>
          <a:p>
            <a:pPr marL="342900" indent="-342900">
              <a:buFont typeface="Arial" panose="020B0604020202020204" pitchFamily="34" charset="0"/>
              <a:buChar char="•"/>
            </a:pPr>
            <a:endParaRPr lang="en-NZ" sz="3200"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1213584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Case Study: Saudi Arabia</a:t>
            </a:r>
          </a:p>
        </p:txBody>
      </p:sp>
      <p:pic>
        <p:nvPicPr>
          <p:cNvPr id="5" name="Picture Placeholder 4">
            <a:extLst>
              <a:ext uri="{FF2B5EF4-FFF2-40B4-BE49-F238E27FC236}">
                <a16:creationId xmlns:a16="http://schemas.microsoft.com/office/drawing/2014/main" id="{160DD331-D658-4177-A0C1-804EF9B4AE43}"/>
              </a:ext>
            </a:extLst>
          </p:cNvPr>
          <p:cNvPicPr>
            <a:picLocks noGrp="1" noChangeAspect="1"/>
          </p:cNvPicPr>
          <p:nvPr>
            <p:ph type="pic" idx="1"/>
          </p:nvPr>
        </p:nvPicPr>
        <p:blipFill>
          <a:blip r:embed="rId3"/>
          <a:srcRect l="3602" r="3602"/>
          <a:stretch>
            <a:fillRect/>
          </a:stretch>
        </p:blipFill>
        <p:spPr>
          <a:prstGeom prst="rect">
            <a:avLst/>
          </a:prstGeom>
        </p:spPr>
      </p:pic>
    </p:spTree>
    <p:extLst>
      <p:ext uri="{BB962C8B-B14F-4D97-AF65-F5344CB8AC3E}">
        <p14:creationId xmlns:p14="http://schemas.microsoft.com/office/powerpoint/2010/main" val="208907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333772" y="620688"/>
            <a:ext cx="11737304" cy="923330"/>
          </a:xfrm>
          <a:prstGeom prst="rect">
            <a:avLst/>
          </a:prstGeom>
          <a:noFill/>
        </p:spPr>
        <p:txBody>
          <a:bodyPr wrap="square" rtlCol="0">
            <a:spAutoFit/>
          </a:bodyPr>
          <a:lstStyle/>
          <a:p>
            <a:r>
              <a:rPr lang="en-NZ" sz="5400" dirty="0">
                <a:latin typeface="+mj-lt"/>
              </a:rPr>
              <a:t>Online Learning in Saudi Arabia</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524315"/>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The shift to online study in Saudi Arabia is not limited to Islamic Studies.  Each year in Saudi Arabia, there is a significant number of high school graduates who miss out on tertiary education due to limited capacity in Saudi Arabian Universities.  </a:t>
            </a:r>
          </a:p>
          <a:p>
            <a:pPr marL="342900" indent="-342900">
              <a:buFont typeface="Arial" panose="020B0604020202020204" pitchFamily="34" charset="0"/>
              <a:buChar char="•"/>
            </a:pPr>
            <a:r>
              <a:rPr lang="en-NZ" dirty="0">
                <a:solidFill>
                  <a:schemeClr val="tx2"/>
                </a:solidFill>
              </a:rPr>
              <a:t>For example, in 2011 out of 380,000 university applicants, 306,000 were accepted into tertiary education while 54,000 people were not offered places due to limited capacity.  T</a:t>
            </a:r>
          </a:p>
          <a:p>
            <a:pPr marL="342900" indent="-342900">
              <a:buFont typeface="Arial" panose="020B0604020202020204" pitchFamily="34" charset="0"/>
              <a:buChar char="•"/>
            </a:pPr>
            <a:r>
              <a:rPr lang="en-NZ" dirty="0">
                <a:solidFill>
                  <a:schemeClr val="tx2"/>
                </a:solidFill>
              </a:rPr>
              <a:t>his shows that the shift towards eLearning is based on real need.  Muslim-majority countries like Saudi Arabia have a large proportion of youth, and a lack of educational infrastructure to support them.  </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632965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2133972" y="620688"/>
            <a:ext cx="9937104" cy="1015663"/>
          </a:xfrm>
          <a:prstGeom prst="rect">
            <a:avLst/>
          </a:prstGeom>
          <a:noFill/>
        </p:spPr>
        <p:txBody>
          <a:bodyPr wrap="square" rtlCol="0">
            <a:spAutoFit/>
          </a:bodyPr>
          <a:lstStyle/>
          <a:p>
            <a:r>
              <a:rPr lang="en-NZ" sz="6000" dirty="0">
                <a:latin typeface="+mj-lt"/>
              </a:rPr>
              <a:t>Lack of Capacity</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5262979"/>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Saudi Arabia has a population of 20 million people and 30 percent of its population is aged between one and fourteen years of age.  In other words, there is a demographic pressure on tertiary education in Saudi Arabia a result of the growth of number of high school graduates.  </a:t>
            </a:r>
          </a:p>
          <a:p>
            <a:pPr marL="342900" indent="-342900">
              <a:buFont typeface="Arial" panose="020B0604020202020204" pitchFamily="34" charset="0"/>
              <a:buChar char="•"/>
            </a:pPr>
            <a:r>
              <a:rPr lang="en-NZ" dirty="0">
                <a:solidFill>
                  <a:schemeClr val="tx2"/>
                </a:solidFill>
              </a:rPr>
              <a:t>Over the past 20 years, the number of high school graduates has doubled nearly five times.  The Saudi Arabian government responded to this growth by building more universities.  However, this was still not enough to absorb all the university applicants in any given year.  </a:t>
            </a:r>
          </a:p>
          <a:p>
            <a:pPr marL="342900" indent="-342900">
              <a:buFont typeface="Arial" panose="020B0604020202020204" pitchFamily="34" charset="0"/>
              <a:buChar char="•"/>
            </a:pPr>
            <a:r>
              <a:rPr lang="en-NZ" dirty="0">
                <a:solidFill>
                  <a:schemeClr val="tx2"/>
                </a:solidFill>
              </a:rPr>
              <a:t>The situation in 2013 was no different to that in 2011, with 20,000 potential students denied a chance to study at a tertiary institution.</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3790424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764" y="4761439"/>
            <a:ext cx="7313295" cy="1440160"/>
          </a:xfrm>
        </p:spPr>
        <p:txBody>
          <a:bodyPr>
            <a:noAutofit/>
          </a:bodyPr>
          <a:lstStyle/>
          <a:p>
            <a:pPr algn="ctr"/>
            <a:r>
              <a:rPr lang="en-US" sz="4000" dirty="0"/>
              <a:t>Unique Barriers</a:t>
            </a:r>
          </a:p>
        </p:txBody>
      </p:sp>
      <p:pic>
        <p:nvPicPr>
          <p:cNvPr id="7" name="Picture Placeholder 6">
            <a:extLst>
              <a:ext uri="{FF2B5EF4-FFF2-40B4-BE49-F238E27FC236}">
                <a16:creationId xmlns:a16="http://schemas.microsoft.com/office/drawing/2014/main" id="{DB8310B4-7789-4466-9732-F060DC62ADFB}"/>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4329" b="4329"/>
          <a:stretch>
            <a:fillRect/>
          </a:stretch>
        </p:blipFill>
        <p:spPr/>
      </p:pic>
    </p:spTree>
    <p:extLst>
      <p:ext uri="{BB962C8B-B14F-4D97-AF65-F5344CB8AC3E}">
        <p14:creationId xmlns:p14="http://schemas.microsoft.com/office/powerpoint/2010/main" val="1734126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2133972" y="620688"/>
            <a:ext cx="9937104" cy="1015663"/>
          </a:xfrm>
          <a:prstGeom prst="rect">
            <a:avLst/>
          </a:prstGeom>
          <a:noFill/>
        </p:spPr>
        <p:txBody>
          <a:bodyPr wrap="square" rtlCol="0">
            <a:spAutoFit/>
          </a:bodyPr>
          <a:lstStyle/>
          <a:p>
            <a:r>
              <a:rPr lang="en-NZ" sz="6000" dirty="0">
                <a:latin typeface="+mj-lt"/>
              </a:rPr>
              <a:t>Unique Barriers</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5509200"/>
          </a:xfrm>
          <a:prstGeom prst="rect">
            <a:avLst/>
          </a:prstGeom>
          <a:noFill/>
        </p:spPr>
        <p:txBody>
          <a:bodyPr wrap="square" rtlCol="0">
            <a:spAutoFit/>
          </a:bodyPr>
          <a:lstStyle/>
          <a:p>
            <a:pPr marL="342900" indent="-342900">
              <a:buFont typeface="Arial" panose="020B0604020202020204" pitchFamily="34" charset="0"/>
              <a:buChar char="•"/>
            </a:pPr>
            <a:r>
              <a:rPr lang="en-NZ" sz="2800" dirty="0">
                <a:solidFill>
                  <a:schemeClr val="tx2"/>
                </a:solidFill>
              </a:rPr>
              <a:t>The problem of access to tertiary education is not merely due to a lack of capacity.  Women in Saudi Arabia have unique barriers that prevent them from accessing higher tertiary education.  Al </a:t>
            </a:r>
            <a:r>
              <a:rPr lang="en-NZ" sz="2800" dirty="0" err="1">
                <a:solidFill>
                  <a:schemeClr val="tx2"/>
                </a:solidFill>
              </a:rPr>
              <a:t>Rawwaf</a:t>
            </a:r>
            <a:r>
              <a:rPr lang="en-NZ" sz="2800" dirty="0">
                <a:solidFill>
                  <a:schemeClr val="tx2"/>
                </a:solidFill>
              </a:rPr>
              <a:t> and Simmons state that women in Saudi Arabia ‘have had unique difficulties realising their educational aspirations’.  </a:t>
            </a:r>
          </a:p>
          <a:p>
            <a:pPr marL="342900" indent="-342900">
              <a:buFont typeface="Arial" panose="020B0604020202020204" pitchFamily="34" charset="0"/>
              <a:buChar char="•"/>
            </a:pPr>
            <a:r>
              <a:rPr lang="en-NZ" sz="2800" dirty="0">
                <a:solidFill>
                  <a:schemeClr val="tx2"/>
                </a:solidFill>
              </a:rPr>
              <a:t>Even though there has been an effort to improve education of women in the kingdom there are still significant barriers.  </a:t>
            </a:r>
          </a:p>
          <a:p>
            <a:pPr marL="342900" indent="-342900">
              <a:buFont typeface="Arial" panose="020B0604020202020204" pitchFamily="34" charset="0"/>
              <a:buChar char="•"/>
            </a:pPr>
            <a:r>
              <a:rPr lang="en-NZ" sz="2800" dirty="0">
                <a:solidFill>
                  <a:schemeClr val="tx2"/>
                </a:solidFill>
              </a:rPr>
              <a:t>Al </a:t>
            </a:r>
            <a:r>
              <a:rPr lang="en-NZ" sz="2800" dirty="0" err="1">
                <a:solidFill>
                  <a:schemeClr val="tx2"/>
                </a:solidFill>
              </a:rPr>
              <a:t>Rawwaf</a:t>
            </a:r>
            <a:r>
              <a:rPr lang="en-NZ" sz="2800" dirty="0">
                <a:solidFill>
                  <a:schemeClr val="tx2"/>
                </a:solidFill>
              </a:rPr>
              <a:t> and Simmons describe this quite succinctly:</a:t>
            </a:r>
          </a:p>
          <a:p>
            <a:endParaRPr lang="en-NZ" dirty="0">
              <a:solidFill>
                <a:schemeClr val="tx2"/>
              </a:solidFill>
            </a:endParaRP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3239637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2133972" y="620688"/>
            <a:ext cx="9937104" cy="1015663"/>
          </a:xfrm>
          <a:prstGeom prst="rect">
            <a:avLst/>
          </a:prstGeom>
          <a:noFill/>
        </p:spPr>
        <p:txBody>
          <a:bodyPr wrap="square" rtlCol="0">
            <a:spAutoFit/>
          </a:bodyPr>
          <a:lstStyle/>
          <a:p>
            <a:r>
              <a:rPr lang="en-NZ" sz="6000" dirty="0">
                <a:latin typeface="+mj-lt"/>
              </a:rPr>
              <a:t>Unique Barriers</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5078313"/>
          </a:xfrm>
          <a:prstGeom prst="rect">
            <a:avLst/>
          </a:prstGeom>
          <a:noFill/>
        </p:spPr>
        <p:txBody>
          <a:bodyPr wrap="square" rtlCol="0">
            <a:spAutoFit/>
          </a:bodyPr>
          <a:lstStyle/>
          <a:p>
            <a:r>
              <a:rPr lang="en-NZ" sz="2800" i="1" dirty="0">
                <a:solidFill>
                  <a:schemeClr val="tx2"/>
                </a:solidFill>
              </a:rPr>
              <a:t>Restrictions are curricular in that not all courses open to men (e.g. engineering) are open to them, economic in that less money is spent on women's education and the equipping of libraries and laboratories than on men's, cultural in the sense that they have to be driven to their institution by a man but must be taught by a woman or by a man through CCTV, and occupational in that only a limited number of jobs are open to women and that only a small percentage of women are therefore able to find work.</a:t>
            </a:r>
            <a:endParaRPr lang="en-NZ" sz="2800" dirty="0">
              <a:solidFill>
                <a:schemeClr val="tx2"/>
              </a:solidFill>
            </a:endParaRPr>
          </a:p>
          <a:p>
            <a:endParaRPr lang="en-NZ" dirty="0">
              <a:solidFill>
                <a:schemeClr val="tx2"/>
              </a:solidFill>
            </a:endParaRP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414294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7764" y="4761439"/>
            <a:ext cx="7313295" cy="1440160"/>
          </a:xfrm>
        </p:spPr>
        <p:txBody>
          <a:bodyPr>
            <a:noAutofit/>
          </a:bodyPr>
          <a:lstStyle/>
          <a:p>
            <a:pPr algn="ctr"/>
            <a:r>
              <a:rPr lang="en-US" sz="4000" dirty="0"/>
              <a:t>History of Online Education in Saudi Arabia</a:t>
            </a:r>
          </a:p>
        </p:txBody>
      </p:sp>
      <p:pic>
        <p:nvPicPr>
          <p:cNvPr id="6" name="Picture Placeholder 5">
            <a:extLst>
              <a:ext uri="{FF2B5EF4-FFF2-40B4-BE49-F238E27FC236}">
                <a16:creationId xmlns:a16="http://schemas.microsoft.com/office/drawing/2014/main" id="{4988704C-5AC4-430A-B5AE-F2C5B0BDE09B}"/>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7140" b="7140"/>
          <a:stretch>
            <a:fillRect/>
          </a:stretch>
        </p:blipFill>
        <p:spPr/>
      </p:pic>
    </p:spTree>
    <p:extLst>
      <p:ext uri="{BB962C8B-B14F-4D97-AF65-F5344CB8AC3E}">
        <p14:creationId xmlns:p14="http://schemas.microsoft.com/office/powerpoint/2010/main" val="1279645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405780" y="692696"/>
            <a:ext cx="11305256" cy="1938992"/>
          </a:xfrm>
          <a:prstGeom prst="rect">
            <a:avLst/>
          </a:prstGeom>
          <a:noFill/>
        </p:spPr>
        <p:txBody>
          <a:bodyPr wrap="square" rtlCol="0">
            <a:spAutoFit/>
          </a:bodyPr>
          <a:lstStyle/>
          <a:p>
            <a:pPr algn="ctr"/>
            <a:r>
              <a:rPr lang="en-NZ" sz="6000" dirty="0">
                <a:latin typeface="+mj-lt"/>
              </a:rPr>
              <a:t>History of Online Education in the Kingdom</a:t>
            </a:r>
          </a:p>
        </p:txBody>
      </p:sp>
      <p:sp>
        <p:nvSpPr>
          <p:cNvPr id="3" name="TextBox 2">
            <a:extLst>
              <a:ext uri="{FF2B5EF4-FFF2-40B4-BE49-F238E27FC236}">
                <a16:creationId xmlns:a16="http://schemas.microsoft.com/office/drawing/2014/main" id="{88A6EAFC-074E-4564-9026-34E7D8B05909}"/>
              </a:ext>
            </a:extLst>
          </p:cNvPr>
          <p:cNvSpPr txBox="1"/>
          <p:nvPr/>
        </p:nvSpPr>
        <p:spPr>
          <a:xfrm>
            <a:off x="621804" y="2852936"/>
            <a:ext cx="10657184" cy="3785652"/>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Online education was first introduced in Saudi Arabia by the Ministry of Education in the 2005-06 </a:t>
            </a:r>
            <a:r>
              <a:rPr lang="en-NZ" dirty="0" err="1">
                <a:solidFill>
                  <a:schemeClr val="tx2"/>
                </a:solidFill>
              </a:rPr>
              <a:t>adademic</a:t>
            </a:r>
            <a:r>
              <a:rPr lang="en-NZ" dirty="0">
                <a:solidFill>
                  <a:schemeClr val="tx2"/>
                </a:solidFill>
              </a:rPr>
              <a:t> year in girls’ colleges, with satellite used to broadcast lectures from different universities.  </a:t>
            </a:r>
          </a:p>
          <a:p>
            <a:pPr marL="342900" indent="-342900">
              <a:buFont typeface="Arial" panose="020B0604020202020204" pitchFamily="34" charset="0"/>
              <a:buChar char="•"/>
            </a:pPr>
            <a:r>
              <a:rPr lang="en-NZ" dirty="0">
                <a:solidFill>
                  <a:schemeClr val="tx2"/>
                </a:solidFill>
              </a:rPr>
              <a:t>As a sign of its commitment to eLearning, the government established the Committee for e-learning and Distance Education in the Ministry of Higher Education, and the Committee officials of distance education universities and higher education institutions of higher Gulf Cooperation Council for the Arab Gulf States.</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1722828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405780" y="692696"/>
            <a:ext cx="11305256" cy="1938992"/>
          </a:xfrm>
          <a:prstGeom prst="rect">
            <a:avLst/>
          </a:prstGeom>
          <a:noFill/>
        </p:spPr>
        <p:txBody>
          <a:bodyPr wrap="square" rtlCol="0">
            <a:spAutoFit/>
          </a:bodyPr>
          <a:lstStyle/>
          <a:p>
            <a:pPr algn="ctr"/>
            <a:r>
              <a:rPr lang="en-NZ" sz="6000" dirty="0">
                <a:latin typeface="+mj-lt"/>
              </a:rPr>
              <a:t>History of Online Education in the Kingdom</a:t>
            </a:r>
          </a:p>
        </p:txBody>
      </p:sp>
      <p:sp>
        <p:nvSpPr>
          <p:cNvPr id="3" name="TextBox 2">
            <a:extLst>
              <a:ext uri="{FF2B5EF4-FFF2-40B4-BE49-F238E27FC236}">
                <a16:creationId xmlns:a16="http://schemas.microsoft.com/office/drawing/2014/main" id="{88A6EAFC-074E-4564-9026-34E7D8B05909}"/>
              </a:ext>
            </a:extLst>
          </p:cNvPr>
          <p:cNvSpPr txBox="1"/>
          <p:nvPr/>
        </p:nvSpPr>
        <p:spPr>
          <a:xfrm>
            <a:off x="621804" y="2852936"/>
            <a:ext cx="10657184" cy="4154984"/>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The first Islamic university to offer eLearning in Saudi Arabia was the Al-Imam Muhammad Ibn Saud Islamic University which began its eLearning program in 2007.  The university has a dedicated deanship for eLearning called the Deanship for E-Learning and Distance Education.  </a:t>
            </a:r>
          </a:p>
          <a:p>
            <a:pPr marL="342900" indent="-342900">
              <a:buFont typeface="Arial" panose="020B0604020202020204" pitchFamily="34" charset="0"/>
              <a:buChar char="•"/>
            </a:pPr>
            <a:r>
              <a:rPr lang="en-NZ" dirty="0">
                <a:solidFill>
                  <a:schemeClr val="tx2"/>
                </a:solidFill>
              </a:rPr>
              <a:t>The Deanship states that one of its goals is to provide higher education in Shariah specialities for students living both inside and outside the kingdom.  The degree is also officially certified by the Ministry of Higher Education and the Ministry of Civil Service.</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3201316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EE805A-01F3-4979-B3F0-34E14DEBE526}"/>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341884" y="1844824"/>
            <a:ext cx="9180100" cy="11964426"/>
          </a:xfrm>
          <a:prstGeom prst="rect">
            <a:avLst/>
          </a:prstGeom>
          <a:noFill/>
          <a:ln>
            <a:noFill/>
          </a:ln>
        </p:spPr>
      </p:pic>
      <p:sp>
        <p:nvSpPr>
          <p:cNvPr id="3" name="TextBox 2">
            <a:extLst>
              <a:ext uri="{FF2B5EF4-FFF2-40B4-BE49-F238E27FC236}">
                <a16:creationId xmlns:a16="http://schemas.microsoft.com/office/drawing/2014/main" id="{83B3AF1C-8A54-4D4E-BAD9-342899965CA4}"/>
              </a:ext>
            </a:extLst>
          </p:cNvPr>
          <p:cNvSpPr txBox="1"/>
          <p:nvPr/>
        </p:nvSpPr>
        <p:spPr>
          <a:xfrm>
            <a:off x="405780" y="404664"/>
            <a:ext cx="12169352" cy="1015663"/>
          </a:xfrm>
          <a:prstGeom prst="rect">
            <a:avLst/>
          </a:prstGeom>
          <a:noFill/>
        </p:spPr>
        <p:txBody>
          <a:bodyPr wrap="square" rtlCol="0">
            <a:spAutoFit/>
          </a:bodyPr>
          <a:lstStyle/>
          <a:p>
            <a:r>
              <a:rPr lang="en-NZ" sz="6000" dirty="0">
                <a:latin typeface="+mj-lt"/>
              </a:rPr>
              <a:t>List of Uni’s with Online Learning</a:t>
            </a:r>
          </a:p>
        </p:txBody>
      </p:sp>
    </p:spTree>
    <p:extLst>
      <p:ext uri="{BB962C8B-B14F-4D97-AF65-F5344CB8AC3E}">
        <p14:creationId xmlns:p14="http://schemas.microsoft.com/office/powerpoint/2010/main" val="2291731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421" y="2171852"/>
            <a:ext cx="3351927" cy="665980"/>
          </a:xfrm>
        </p:spPr>
        <p:txBody>
          <a:bodyPr/>
          <a:lstStyle/>
          <a:p>
            <a:pPr algn="ctr"/>
            <a:r>
              <a:rPr lang="en-US" dirty="0"/>
              <a:t>Virtual University</a:t>
            </a:r>
          </a:p>
        </p:txBody>
      </p:sp>
      <p:sp>
        <p:nvSpPr>
          <p:cNvPr id="4" name="Text Placeholder 3"/>
          <p:cNvSpPr>
            <a:spLocks noGrp="1"/>
          </p:cNvSpPr>
          <p:nvPr>
            <p:ph type="body" sz="half" idx="2"/>
          </p:nvPr>
        </p:nvSpPr>
        <p:spPr>
          <a:xfrm>
            <a:off x="295420" y="3005859"/>
            <a:ext cx="3351927" cy="1727200"/>
          </a:xfrm>
        </p:spPr>
        <p:txBody>
          <a:bodyPr/>
          <a:lstStyle/>
          <a:p>
            <a:pPr algn="ctr"/>
            <a:r>
              <a:rPr lang="en-US" sz="3600" dirty="0"/>
              <a:t>Knowledge International University</a:t>
            </a:r>
          </a:p>
          <a:p>
            <a:endParaRPr lang="en-US" dirty="0"/>
          </a:p>
        </p:txBody>
      </p:sp>
      <p:pic>
        <p:nvPicPr>
          <p:cNvPr id="12" name="Content Placeholder 11">
            <a:extLst>
              <a:ext uri="{FF2B5EF4-FFF2-40B4-BE49-F238E27FC236}">
                <a16:creationId xmlns:a16="http://schemas.microsoft.com/office/drawing/2014/main" id="{52FD6911-E97F-4B24-BC33-1B614627830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82244" y="476672"/>
            <a:ext cx="7125951" cy="5657573"/>
          </a:xfrm>
        </p:spPr>
      </p:pic>
    </p:spTree>
    <p:extLst>
      <p:ext uri="{BB962C8B-B14F-4D97-AF65-F5344CB8AC3E}">
        <p14:creationId xmlns:p14="http://schemas.microsoft.com/office/powerpoint/2010/main" val="867359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549796" y="620688"/>
            <a:ext cx="11521280" cy="1015663"/>
          </a:xfrm>
          <a:prstGeom prst="rect">
            <a:avLst/>
          </a:prstGeom>
          <a:noFill/>
        </p:spPr>
        <p:txBody>
          <a:bodyPr wrap="square" rtlCol="0">
            <a:spAutoFit/>
          </a:bodyPr>
          <a:lstStyle/>
          <a:p>
            <a:r>
              <a:rPr lang="en-NZ" sz="6000" dirty="0">
                <a:latin typeface="+mj-lt"/>
              </a:rPr>
              <a:t>Saudi’s 1</a:t>
            </a:r>
            <a:r>
              <a:rPr lang="en-NZ" sz="6000" baseline="30000" dirty="0">
                <a:latin typeface="+mj-lt"/>
              </a:rPr>
              <a:t>st</a:t>
            </a:r>
            <a:r>
              <a:rPr lang="en-NZ" sz="6000" dirty="0">
                <a:latin typeface="+mj-lt"/>
              </a:rPr>
              <a:t> Virtual University</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3785652"/>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Saudi Arabia has also recently witnessed the launch of a virtual university.  The Knowledge International University is the first Saudi virtual university (the first non-Saudi virtual University was the  Saudi branch of Arab Open University which was established in 2002).  </a:t>
            </a:r>
          </a:p>
          <a:p>
            <a:pPr marL="342900" indent="-342900">
              <a:buFont typeface="Arial" panose="020B0604020202020204" pitchFamily="34" charset="0"/>
              <a:buChar char="•"/>
            </a:pPr>
            <a:r>
              <a:rPr lang="en-NZ" dirty="0">
                <a:solidFill>
                  <a:schemeClr val="tx2"/>
                </a:solidFill>
              </a:rPr>
              <a:t>The university was established in 2007 by Sheikh Saad bin Nasr Ash-</a:t>
            </a:r>
            <a:r>
              <a:rPr lang="en-NZ" dirty="0" err="1">
                <a:solidFill>
                  <a:schemeClr val="tx2"/>
                </a:solidFill>
              </a:rPr>
              <a:t>Shethry</a:t>
            </a:r>
            <a:r>
              <a:rPr lang="en-NZ" dirty="0">
                <a:solidFill>
                  <a:schemeClr val="tx2"/>
                </a:solidFill>
              </a:rPr>
              <a:t> who is a former member of Council of Senior Scholars.  Having well-known scholars as part of the university’s staff appears to be a deliberate strategy to raise the profile of the university.  </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2197185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189756" y="620688"/>
            <a:ext cx="11881320" cy="923330"/>
          </a:xfrm>
          <a:prstGeom prst="rect">
            <a:avLst/>
          </a:prstGeom>
          <a:noFill/>
        </p:spPr>
        <p:txBody>
          <a:bodyPr wrap="square" rtlCol="0">
            <a:spAutoFit/>
          </a:bodyPr>
          <a:lstStyle/>
          <a:p>
            <a:r>
              <a:rPr lang="en-NZ" sz="5400" dirty="0">
                <a:latin typeface="+mj-lt"/>
              </a:rPr>
              <a:t>Knowledge International University</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154984"/>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The university’s website boasts that the president of the board is the grand mufti of Saudi Arabia, Sheikh Abdul-Azeez Al Sheikh, and that the director of the university is the Imam of the grand mosque in Mecca, Sheikh </a:t>
            </a:r>
            <a:r>
              <a:rPr lang="en-NZ" dirty="0" err="1">
                <a:solidFill>
                  <a:schemeClr val="tx2"/>
                </a:solidFill>
              </a:rPr>
              <a:t>Abdur</a:t>
            </a:r>
            <a:r>
              <a:rPr lang="en-NZ" dirty="0">
                <a:solidFill>
                  <a:schemeClr val="tx2"/>
                </a:solidFill>
              </a:rPr>
              <a:t>-Rahman Al </a:t>
            </a:r>
            <a:r>
              <a:rPr lang="en-NZ" dirty="0" err="1">
                <a:solidFill>
                  <a:schemeClr val="tx2"/>
                </a:solidFill>
              </a:rPr>
              <a:t>Sudais</a:t>
            </a:r>
            <a:r>
              <a:rPr lang="en-NZ" dirty="0">
                <a:solidFill>
                  <a:schemeClr val="tx2"/>
                </a:solidFill>
              </a:rPr>
              <a:t>.  </a:t>
            </a:r>
          </a:p>
          <a:p>
            <a:pPr marL="342900" indent="-342900">
              <a:buFont typeface="Arial" panose="020B0604020202020204" pitchFamily="34" charset="0"/>
              <a:buChar char="•"/>
            </a:pPr>
            <a:r>
              <a:rPr lang="en-NZ" dirty="0">
                <a:solidFill>
                  <a:schemeClr val="tx2"/>
                </a:solidFill>
              </a:rPr>
              <a:t>The university is also unique to Islamic universities in Saudi Arabia in that it also offers degrees entirely in English, something that is not offered at any of the other Islamic universities in the country.  The university now offers ‘60 online courses to 700 students from over 53 countries’.  </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2601762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2133972" y="620688"/>
            <a:ext cx="9937104" cy="1015663"/>
          </a:xfrm>
          <a:prstGeom prst="rect">
            <a:avLst/>
          </a:prstGeom>
          <a:noFill/>
        </p:spPr>
        <p:txBody>
          <a:bodyPr wrap="square" rtlCol="0">
            <a:spAutoFit/>
          </a:bodyPr>
          <a:lstStyle/>
          <a:p>
            <a:r>
              <a:rPr lang="en-NZ" sz="6000" dirty="0">
                <a:latin typeface="+mj-lt"/>
              </a:rPr>
              <a:t>Accreditation</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524315"/>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The Ministry of Higher Education has not accredited the university because of its strict accreditation criteria.  </a:t>
            </a:r>
          </a:p>
          <a:p>
            <a:pPr marL="342900" indent="-342900">
              <a:buFont typeface="Arial" panose="020B0604020202020204" pitchFamily="34" charset="0"/>
              <a:buChar char="•"/>
            </a:pPr>
            <a:r>
              <a:rPr lang="en-NZ" dirty="0">
                <a:solidFill>
                  <a:schemeClr val="tx2"/>
                </a:solidFill>
              </a:rPr>
              <a:t>The Ministry requires that students must be able to provide evidence of dedicated study time, on a full time basis, in the country where the degree was earned.  </a:t>
            </a:r>
          </a:p>
          <a:p>
            <a:pPr marL="342900" indent="-342900">
              <a:buFont typeface="Arial" panose="020B0604020202020204" pitchFamily="34" charset="0"/>
              <a:buChar char="•"/>
            </a:pPr>
            <a:r>
              <a:rPr lang="en-NZ" dirty="0">
                <a:solidFill>
                  <a:schemeClr val="tx2"/>
                </a:solidFill>
              </a:rPr>
              <a:t>Unless the latter two requirements are loosened by regulatory reform, online education is never going to have the full accreditation, and prestige, of traditional university study in Saudi Arabia.</a:t>
            </a:r>
          </a:p>
          <a:p>
            <a:endParaRPr lang="en-NZ" dirty="0">
              <a:solidFill>
                <a:schemeClr val="tx2"/>
              </a:solidFill>
            </a:endParaRP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1458540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2133972" y="620688"/>
            <a:ext cx="9937104" cy="1015663"/>
          </a:xfrm>
          <a:prstGeom prst="rect">
            <a:avLst/>
          </a:prstGeom>
          <a:noFill/>
        </p:spPr>
        <p:txBody>
          <a:bodyPr wrap="square" rtlCol="0">
            <a:spAutoFit/>
          </a:bodyPr>
          <a:lstStyle/>
          <a:p>
            <a:r>
              <a:rPr lang="en-NZ" sz="6000" dirty="0">
                <a:latin typeface="+mj-lt"/>
              </a:rPr>
              <a:t>Accreditation</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524315"/>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The lack of Accreditation does not seem to be dissuading students from choosing online Islamic study courses.  </a:t>
            </a:r>
          </a:p>
          <a:p>
            <a:pPr marL="342900" indent="-342900">
              <a:buFont typeface="Arial" panose="020B0604020202020204" pitchFamily="34" charset="0"/>
              <a:buChar char="•"/>
            </a:pPr>
            <a:r>
              <a:rPr lang="en-NZ" dirty="0">
                <a:solidFill>
                  <a:schemeClr val="tx2"/>
                </a:solidFill>
              </a:rPr>
              <a:t>This would seem to put forward the assumption that these students are not enrolling in these courses for the goal of entering an occupation with their degree after graduating.  </a:t>
            </a:r>
          </a:p>
          <a:p>
            <a:pPr marL="342900" indent="-342900">
              <a:buFont typeface="Arial" panose="020B0604020202020204" pitchFamily="34" charset="0"/>
              <a:buChar char="•"/>
            </a:pPr>
            <a:r>
              <a:rPr lang="en-NZ" dirty="0">
                <a:solidFill>
                  <a:schemeClr val="tx2"/>
                </a:solidFill>
              </a:rPr>
              <a:t>Indeed, even universities such the International Online University, could only get accreditation from one country, Somalia.  Hence, it is safe to assume that students enrolling in such degrees are doing so for the pursuit of Islamic knowledge.</a:t>
            </a:r>
          </a:p>
          <a:p>
            <a:endParaRPr lang="en-NZ" dirty="0">
              <a:solidFill>
                <a:schemeClr val="tx2"/>
              </a:solidFill>
            </a:endParaRP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1556196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333772" y="620688"/>
            <a:ext cx="11737304" cy="1569660"/>
          </a:xfrm>
          <a:prstGeom prst="rect">
            <a:avLst/>
          </a:prstGeom>
          <a:noFill/>
        </p:spPr>
        <p:txBody>
          <a:bodyPr wrap="square" rtlCol="0">
            <a:spAutoFit/>
          </a:bodyPr>
          <a:lstStyle/>
          <a:p>
            <a:pPr algn="ctr"/>
            <a:r>
              <a:rPr lang="en-NZ" sz="4800" dirty="0">
                <a:latin typeface="+mj-lt"/>
              </a:rPr>
              <a:t>Effectivity of Online Learning in Islamic Studies in the Kingdom</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708981"/>
          </a:xfrm>
          <a:prstGeom prst="rect">
            <a:avLst/>
          </a:prstGeom>
          <a:noFill/>
        </p:spPr>
        <p:txBody>
          <a:bodyPr wrap="square" rtlCol="0">
            <a:spAutoFit/>
          </a:bodyPr>
          <a:lstStyle/>
          <a:p>
            <a:pPr marL="342900" indent="-342900">
              <a:buFont typeface="Arial" panose="020B0604020202020204" pitchFamily="34" charset="0"/>
              <a:buChar char="•"/>
            </a:pPr>
            <a:r>
              <a:rPr lang="en-NZ" sz="2800" dirty="0"/>
              <a:t>Very interesting Study:</a:t>
            </a:r>
          </a:p>
          <a:p>
            <a:pPr marL="342900" indent="-342900">
              <a:buFont typeface="Arial" panose="020B0604020202020204" pitchFamily="34" charset="0"/>
              <a:buChar char="•"/>
            </a:pPr>
            <a:r>
              <a:rPr lang="en-NZ" sz="2800" dirty="0">
                <a:solidFill>
                  <a:schemeClr val="tx2"/>
                </a:solidFill>
              </a:rPr>
              <a:t>Al-Qahtani’s research, which was conducted at Umm AL-</a:t>
            </a:r>
            <a:r>
              <a:rPr lang="en-NZ" sz="2800" dirty="0" err="1">
                <a:solidFill>
                  <a:schemeClr val="tx2"/>
                </a:solidFill>
              </a:rPr>
              <a:t>Qura</a:t>
            </a:r>
            <a:r>
              <a:rPr lang="en-NZ" sz="2800" dirty="0">
                <a:solidFill>
                  <a:schemeClr val="tx2"/>
                </a:solidFill>
              </a:rPr>
              <a:t> University in Mecca, shows that eLearning is as effective as traditional learning in Islamic studies courses.  </a:t>
            </a:r>
          </a:p>
          <a:p>
            <a:pPr marL="342900" indent="-342900">
              <a:buFont typeface="Arial" panose="020B0604020202020204" pitchFamily="34" charset="0"/>
              <a:buChar char="•"/>
            </a:pPr>
            <a:r>
              <a:rPr lang="en-NZ" sz="2800" dirty="0">
                <a:solidFill>
                  <a:schemeClr val="tx2"/>
                </a:solidFill>
              </a:rPr>
              <a:t>The fact that there is no significant difference between the two teaching approaches is quite significant.  </a:t>
            </a:r>
          </a:p>
          <a:p>
            <a:pPr marL="342900" indent="-342900">
              <a:buFont typeface="Arial" panose="020B0604020202020204" pitchFamily="34" charset="0"/>
              <a:buChar char="•"/>
            </a:pPr>
            <a:r>
              <a:rPr lang="en-NZ" sz="2800" dirty="0">
                <a:solidFill>
                  <a:schemeClr val="tx2"/>
                </a:solidFill>
              </a:rPr>
              <a:t>It challenges classical Islamic notions that student need to be physically present with their teacher to get the most benefit.</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3828810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1413892" y="409888"/>
            <a:ext cx="9937104" cy="1938992"/>
          </a:xfrm>
          <a:prstGeom prst="rect">
            <a:avLst/>
          </a:prstGeom>
          <a:noFill/>
        </p:spPr>
        <p:txBody>
          <a:bodyPr wrap="square" rtlCol="0">
            <a:spAutoFit/>
          </a:bodyPr>
          <a:lstStyle/>
          <a:p>
            <a:pPr algn="ctr"/>
            <a:r>
              <a:rPr lang="en-NZ" sz="6000" dirty="0">
                <a:latin typeface="+mj-lt"/>
              </a:rPr>
              <a:t>Hurdles to Online Learning in Saudi Arabia</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3785652"/>
          </a:xfrm>
          <a:prstGeom prst="rect">
            <a:avLst/>
          </a:prstGeom>
          <a:noFill/>
        </p:spPr>
        <p:txBody>
          <a:bodyPr wrap="square" rtlCol="0">
            <a:spAutoFit/>
          </a:bodyPr>
          <a:lstStyle/>
          <a:p>
            <a:pPr marL="342900" indent="-342900">
              <a:buFont typeface="Arial" panose="020B0604020202020204" pitchFamily="34" charset="0"/>
              <a:buChar char="•"/>
            </a:pPr>
            <a:endParaRPr lang="en-NZ" dirty="0"/>
          </a:p>
          <a:p>
            <a:pPr marL="342900" indent="-342900">
              <a:buFont typeface="Arial" panose="020B0604020202020204" pitchFamily="34" charset="0"/>
              <a:buChar char="•"/>
            </a:pPr>
            <a:r>
              <a:rPr lang="en-NZ" dirty="0">
                <a:solidFill>
                  <a:schemeClr val="tx2"/>
                </a:solidFill>
              </a:rPr>
              <a:t>Alahmari argues that ‘despite of these efforts to encourage distance education in Saudi higher education, the  approach is being adopted at a relatively slow  pace in comparison with some other countries.  </a:t>
            </a:r>
          </a:p>
          <a:p>
            <a:pPr marL="342900" indent="-342900">
              <a:buFont typeface="Arial" panose="020B0604020202020204" pitchFamily="34" charset="0"/>
              <a:buChar char="•"/>
            </a:pPr>
            <a:r>
              <a:rPr lang="en-NZ" dirty="0">
                <a:solidFill>
                  <a:schemeClr val="tx2"/>
                </a:solidFill>
              </a:rPr>
              <a:t>Furthermore, distance education is not accredited in the same manner than that of </a:t>
            </a:r>
            <a:r>
              <a:rPr lang="en-US" dirty="0">
                <a:solidFill>
                  <a:schemeClr val="tx2"/>
                </a:solidFill>
              </a:rPr>
              <a:t>“</a:t>
            </a:r>
            <a:r>
              <a:rPr lang="en-NZ" dirty="0">
                <a:solidFill>
                  <a:schemeClr val="tx2"/>
                </a:solidFill>
              </a:rPr>
              <a:t>traditional</a:t>
            </a:r>
            <a:r>
              <a:rPr lang="en-US" dirty="0">
                <a:solidFill>
                  <a:schemeClr val="tx2"/>
                </a:solidFill>
              </a:rPr>
              <a:t>”</a:t>
            </a:r>
            <a:r>
              <a:rPr lang="en-NZ" dirty="0">
                <a:solidFill>
                  <a:schemeClr val="tx2"/>
                </a:solidFill>
              </a:rPr>
              <a:t> education in Saudi Arabia, particularly in regard to recognition of these degrees within the job market’. </a:t>
            </a:r>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1665635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1413892" y="409888"/>
            <a:ext cx="9937104" cy="1938992"/>
          </a:xfrm>
          <a:prstGeom prst="rect">
            <a:avLst/>
          </a:prstGeom>
          <a:noFill/>
        </p:spPr>
        <p:txBody>
          <a:bodyPr wrap="square" rtlCol="0">
            <a:spAutoFit/>
          </a:bodyPr>
          <a:lstStyle/>
          <a:p>
            <a:pPr algn="ctr"/>
            <a:r>
              <a:rPr lang="en-NZ" sz="6000" dirty="0">
                <a:latin typeface="+mj-lt"/>
              </a:rPr>
              <a:t>Hurdles to Online Learning in Saudi Arabia</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154984"/>
          </a:xfrm>
          <a:prstGeom prst="rect">
            <a:avLst/>
          </a:prstGeom>
          <a:noFill/>
        </p:spPr>
        <p:txBody>
          <a:bodyPr wrap="square" rtlCol="0">
            <a:spAutoFit/>
          </a:bodyPr>
          <a:lstStyle/>
          <a:p>
            <a:pPr marL="342900" indent="-342900">
              <a:buFont typeface="Arial" panose="020B0604020202020204" pitchFamily="34" charset="0"/>
              <a:buChar char="•"/>
            </a:pPr>
            <a:endParaRPr lang="en-NZ" dirty="0"/>
          </a:p>
          <a:p>
            <a:pPr marL="342900" indent="-342900">
              <a:buFont typeface="Arial" panose="020B0604020202020204" pitchFamily="34" charset="0"/>
              <a:buChar char="•"/>
            </a:pPr>
            <a:r>
              <a:rPr lang="en-NZ" dirty="0">
                <a:solidFill>
                  <a:schemeClr val="tx2"/>
                </a:solidFill>
              </a:rPr>
              <a:t>Alsasyi also notes some significant barriers for the expansion of distance learning in Saudi Arabia.  </a:t>
            </a:r>
          </a:p>
          <a:p>
            <a:pPr marL="342900" indent="-342900">
              <a:buFont typeface="Arial" panose="020B0604020202020204" pitchFamily="34" charset="0"/>
              <a:buChar char="•"/>
            </a:pPr>
            <a:r>
              <a:rPr lang="en-NZ" dirty="0">
                <a:solidFill>
                  <a:schemeClr val="tx2"/>
                </a:solidFill>
              </a:rPr>
              <a:t>Some of the reason include  ‘the lack of faculty members and technical staff qualified to deal with the technology required for distance education, the inability to consider distance education as a basis for granting a university degree, the fact that universities are not technically qualified or equipped to activate distance learning,  and non-acceptance into the job market for distance education graduates’.</a:t>
            </a:r>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2928085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295420" y="3005859"/>
            <a:ext cx="3351927" cy="1727200"/>
          </a:xfrm>
        </p:spPr>
        <p:txBody>
          <a:bodyPr/>
          <a:lstStyle/>
          <a:p>
            <a:pPr algn="ctr"/>
            <a:r>
              <a:rPr lang="en-US" sz="3600" dirty="0"/>
              <a:t>Pakistan</a:t>
            </a:r>
          </a:p>
          <a:p>
            <a:endParaRPr lang="en-US" dirty="0"/>
          </a:p>
        </p:txBody>
      </p:sp>
      <p:pic>
        <p:nvPicPr>
          <p:cNvPr id="10" name="Content Placeholder 9">
            <a:extLst>
              <a:ext uri="{FF2B5EF4-FFF2-40B4-BE49-F238E27FC236}">
                <a16:creationId xmlns:a16="http://schemas.microsoft.com/office/drawing/2014/main" id="{10C924CC-6E97-468B-BD75-67C22EBBCAD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68812" y="1514922"/>
            <a:ext cx="7243233" cy="4074318"/>
          </a:xfrm>
        </p:spPr>
      </p:pic>
    </p:spTree>
    <p:extLst>
      <p:ext uri="{BB962C8B-B14F-4D97-AF65-F5344CB8AC3E}">
        <p14:creationId xmlns:p14="http://schemas.microsoft.com/office/powerpoint/2010/main" val="1755041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4150196" y="620688"/>
            <a:ext cx="9937104" cy="1015663"/>
          </a:xfrm>
          <a:prstGeom prst="rect">
            <a:avLst/>
          </a:prstGeom>
          <a:noFill/>
        </p:spPr>
        <p:txBody>
          <a:bodyPr wrap="square" rtlCol="0">
            <a:spAutoFit/>
          </a:bodyPr>
          <a:lstStyle/>
          <a:p>
            <a:r>
              <a:rPr lang="en-NZ" sz="6000" dirty="0">
                <a:latin typeface="+mj-lt"/>
              </a:rPr>
              <a:t>Pakistan</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524315"/>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The first major distance learning initiative in Pakistan was the </a:t>
            </a:r>
            <a:r>
              <a:rPr lang="en-NZ" dirty="0" err="1">
                <a:solidFill>
                  <a:schemeClr val="tx2"/>
                </a:solidFill>
              </a:rPr>
              <a:t>Allama</a:t>
            </a:r>
            <a:r>
              <a:rPr lang="en-NZ" dirty="0">
                <a:solidFill>
                  <a:schemeClr val="tx2"/>
                </a:solidFill>
              </a:rPr>
              <a:t> Iqbal Open University (AIOU) which was inaugurated in 1974.  </a:t>
            </a:r>
          </a:p>
          <a:p>
            <a:pPr marL="342900" indent="-342900">
              <a:buFont typeface="Arial" panose="020B0604020202020204" pitchFamily="34" charset="0"/>
              <a:buChar char="•"/>
            </a:pPr>
            <a:r>
              <a:rPr lang="en-NZ" dirty="0">
                <a:solidFill>
                  <a:schemeClr val="tx2"/>
                </a:solidFill>
              </a:rPr>
              <a:t>The interest in distance education in Pakistan is increasing rapidly.  Enrolment in distance education courses increased from 89,749 in 2001 to 339,704 in 2008.  </a:t>
            </a:r>
          </a:p>
          <a:p>
            <a:pPr marL="342900" indent="-342900">
              <a:buFont typeface="Arial" panose="020B0604020202020204" pitchFamily="34" charset="0"/>
              <a:buChar char="•"/>
            </a:pPr>
            <a:r>
              <a:rPr lang="en-NZ" dirty="0">
                <a:solidFill>
                  <a:schemeClr val="tx2"/>
                </a:solidFill>
              </a:rPr>
              <a:t>Today AIOU is still one of only two major virtual universities in Pakistan, the second being the Virtual University of Pakistan.  </a:t>
            </a:r>
          </a:p>
          <a:p>
            <a:pPr marL="342900" indent="-342900">
              <a:buFont typeface="Arial" panose="020B0604020202020204" pitchFamily="34" charset="0"/>
              <a:buChar char="•"/>
            </a:pPr>
            <a:r>
              <a:rPr lang="en-NZ" dirty="0">
                <a:solidFill>
                  <a:schemeClr val="tx2"/>
                </a:solidFill>
              </a:rPr>
              <a:t>Pakistan faces challenges of infrastructure to fully deploy online learning, but the potential gains seems to far outweigh the challenges.</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2255719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421" y="-6968"/>
            <a:ext cx="3351927" cy="2844800"/>
          </a:xfrm>
        </p:spPr>
        <p:txBody>
          <a:bodyPr/>
          <a:lstStyle/>
          <a:p>
            <a:r>
              <a:rPr lang="en-US" dirty="0"/>
              <a:t>International Universities</a:t>
            </a:r>
          </a:p>
        </p:txBody>
      </p:sp>
      <p:sp>
        <p:nvSpPr>
          <p:cNvPr id="4" name="Text Placeholder 3"/>
          <p:cNvSpPr>
            <a:spLocks noGrp="1"/>
          </p:cNvSpPr>
          <p:nvPr>
            <p:ph type="body" sz="half" idx="2"/>
          </p:nvPr>
        </p:nvSpPr>
        <p:spPr>
          <a:xfrm>
            <a:off x="295420" y="3005859"/>
            <a:ext cx="3351927" cy="1727200"/>
          </a:xfrm>
        </p:spPr>
        <p:txBody>
          <a:bodyPr/>
          <a:lstStyle/>
          <a:p>
            <a:pPr algn="ctr"/>
            <a:r>
              <a:rPr lang="en-US" sz="3600" dirty="0"/>
              <a:t>Islamic Online University</a:t>
            </a:r>
          </a:p>
          <a:p>
            <a:endParaRPr lang="en-US" dirty="0"/>
          </a:p>
        </p:txBody>
      </p:sp>
      <p:pic>
        <p:nvPicPr>
          <p:cNvPr id="5" name="Content Placeholder 4">
            <a:extLst>
              <a:ext uri="{FF2B5EF4-FFF2-40B4-BE49-F238E27FC236}">
                <a16:creationId xmlns:a16="http://schemas.microsoft.com/office/drawing/2014/main" id="{D6AF00CD-7F05-43D3-92AD-97515A3A3CE9}"/>
              </a:ext>
            </a:extLst>
          </p:cNvPr>
          <p:cNvPicPr>
            <a:picLocks noGrp="1" noChangeAspect="1"/>
          </p:cNvPicPr>
          <p:nvPr>
            <p:ph idx="1"/>
          </p:nvPr>
        </p:nvPicPr>
        <p:blipFill>
          <a:blip r:embed="rId2"/>
          <a:stretch>
            <a:fillRect/>
          </a:stretch>
        </p:blipFill>
        <p:spPr>
          <a:xfrm>
            <a:off x="4468813" y="2171852"/>
            <a:ext cx="6805612" cy="2514295"/>
          </a:xfrm>
          <a:prstGeom prst="rect">
            <a:avLst/>
          </a:prstGeom>
        </p:spPr>
      </p:pic>
    </p:spTree>
    <p:extLst>
      <p:ext uri="{BB962C8B-B14F-4D97-AF65-F5344CB8AC3E}">
        <p14:creationId xmlns:p14="http://schemas.microsoft.com/office/powerpoint/2010/main" val="1750688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1053852" y="548680"/>
            <a:ext cx="9937104" cy="1015663"/>
          </a:xfrm>
          <a:prstGeom prst="rect">
            <a:avLst/>
          </a:prstGeom>
          <a:noFill/>
        </p:spPr>
        <p:txBody>
          <a:bodyPr wrap="square" rtlCol="0">
            <a:spAutoFit/>
          </a:bodyPr>
          <a:lstStyle/>
          <a:p>
            <a:r>
              <a:rPr lang="en-NZ" sz="6000" dirty="0">
                <a:latin typeface="+mj-lt"/>
              </a:rPr>
              <a:t>Islamic Online University</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093428"/>
          </a:xfrm>
          <a:prstGeom prst="rect">
            <a:avLst/>
          </a:prstGeom>
          <a:noFill/>
        </p:spPr>
        <p:txBody>
          <a:bodyPr wrap="square" rtlCol="0">
            <a:spAutoFit/>
          </a:bodyPr>
          <a:lstStyle/>
          <a:p>
            <a:pPr marL="342900" indent="-342900">
              <a:buFont typeface="Arial" panose="020B0604020202020204" pitchFamily="34" charset="0"/>
              <a:buChar char="•"/>
            </a:pPr>
            <a:r>
              <a:rPr lang="en-NZ" sz="2000" dirty="0">
                <a:solidFill>
                  <a:schemeClr val="tx2"/>
                </a:solidFill>
              </a:rPr>
              <a:t>The Islamic Online University made Islamic education very accessible by offering education for free.  In reality, there are small fees to pay for registration and exams, but compared to other online providers, these fees are nominal.  </a:t>
            </a:r>
          </a:p>
          <a:p>
            <a:pPr marL="342900" indent="-342900">
              <a:buFont typeface="Arial" panose="020B0604020202020204" pitchFamily="34" charset="0"/>
              <a:buChar char="•"/>
            </a:pPr>
            <a:r>
              <a:rPr lang="en-NZ" sz="2000" dirty="0">
                <a:solidFill>
                  <a:schemeClr val="tx2"/>
                </a:solidFill>
              </a:rPr>
              <a:t>IOU facilitates the creation of new Muslim networks in a novel way.  The university contacts students in each country to identify and appoint a president for the students in that particular country.  The president is then encouraged to organise meetings with fellow students to establish study circles so that students can assist each other in learning.</a:t>
            </a:r>
          </a:p>
          <a:p>
            <a:pPr marL="342900" indent="-342900">
              <a:buFont typeface="Arial" panose="020B0604020202020204" pitchFamily="34" charset="0"/>
              <a:buChar char="•"/>
            </a:pPr>
            <a:r>
              <a:rPr lang="en-NZ" sz="2000" dirty="0">
                <a:solidFill>
                  <a:schemeClr val="tx2"/>
                </a:solidFill>
              </a:rPr>
              <a:t>The University’s low fees means that Islamic studies education is now more accessible to English speakers than ever before.  Students are no longer required to travel to study at Islamic universities to get an education in Islamic studies.  This in turn puts them in contact with other students both locally and internationally that share similar interests.</a:t>
            </a:r>
          </a:p>
        </p:txBody>
      </p:sp>
    </p:spTree>
    <p:extLst>
      <p:ext uri="{BB962C8B-B14F-4D97-AF65-F5344CB8AC3E}">
        <p14:creationId xmlns:p14="http://schemas.microsoft.com/office/powerpoint/2010/main" val="3012107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421" y="2276872"/>
            <a:ext cx="3351927" cy="560960"/>
          </a:xfrm>
        </p:spPr>
        <p:txBody>
          <a:bodyPr/>
          <a:lstStyle/>
          <a:p>
            <a:pPr algn="ctr"/>
            <a:r>
              <a:rPr lang="en-US" dirty="0"/>
              <a:t>UK Universities</a:t>
            </a:r>
          </a:p>
        </p:txBody>
      </p:sp>
      <p:sp>
        <p:nvSpPr>
          <p:cNvPr id="4" name="Text Placeholder 3"/>
          <p:cNvSpPr>
            <a:spLocks noGrp="1"/>
          </p:cNvSpPr>
          <p:nvPr>
            <p:ph type="body" sz="half" idx="2"/>
          </p:nvPr>
        </p:nvSpPr>
        <p:spPr>
          <a:xfrm>
            <a:off x="295420" y="3005859"/>
            <a:ext cx="3351927" cy="1727200"/>
          </a:xfrm>
        </p:spPr>
        <p:txBody>
          <a:bodyPr>
            <a:normAutofit fontScale="92500"/>
          </a:bodyPr>
          <a:lstStyle/>
          <a:p>
            <a:pPr algn="ctr"/>
            <a:r>
              <a:rPr lang="en-US" sz="3600" dirty="0"/>
              <a:t>The University of Wales Trinity Saint David</a:t>
            </a:r>
          </a:p>
          <a:p>
            <a:endParaRPr lang="en-US" dirty="0"/>
          </a:p>
        </p:txBody>
      </p:sp>
      <p:pic>
        <p:nvPicPr>
          <p:cNvPr id="8" name="Content Placeholder 7">
            <a:extLst>
              <a:ext uri="{FF2B5EF4-FFF2-40B4-BE49-F238E27FC236}">
                <a16:creationId xmlns:a16="http://schemas.microsoft.com/office/drawing/2014/main" id="{DB097482-DDDF-497A-9BE9-E434514F414E}"/>
              </a:ext>
            </a:extLst>
          </p:cNvPr>
          <p:cNvPicPr>
            <a:picLocks noGrp="1" noChangeAspect="1"/>
          </p:cNvPicPr>
          <p:nvPr>
            <p:ph idx="1"/>
          </p:nvPr>
        </p:nvPicPr>
        <p:blipFill>
          <a:blip r:embed="rId2"/>
          <a:stretch>
            <a:fillRect/>
          </a:stretch>
        </p:blipFill>
        <p:spPr>
          <a:xfrm>
            <a:off x="5014292" y="2132856"/>
            <a:ext cx="6120680" cy="2456744"/>
          </a:xfrm>
          <a:prstGeom prst="rect">
            <a:avLst/>
          </a:prstGeom>
        </p:spPr>
      </p:pic>
    </p:spTree>
    <p:extLst>
      <p:ext uri="{BB962C8B-B14F-4D97-AF65-F5344CB8AC3E}">
        <p14:creationId xmlns:p14="http://schemas.microsoft.com/office/powerpoint/2010/main" val="138509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E4D4E2E-E534-435C-86E1-AF6706541535}"/>
              </a:ext>
            </a:extLst>
          </p:cNvPr>
          <p:cNvPicPr>
            <a:picLocks noChangeAspect="1"/>
          </p:cNvPicPr>
          <p:nvPr/>
        </p:nvPicPr>
        <p:blipFill>
          <a:blip r:embed="rId3"/>
          <a:stretch>
            <a:fillRect/>
          </a:stretch>
        </p:blipFill>
        <p:spPr>
          <a:xfrm>
            <a:off x="967927" y="412299"/>
            <a:ext cx="10252970" cy="6033401"/>
          </a:xfrm>
          <a:prstGeom prst="rect">
            <a:avLst/>
          </a:prstGeom>
        </p:spPr>
      </p:pic>
    </p:spTree>
    <p:extLst>
      <p:ext uri="{BB962C8B-B14F-4D97-AF65-F5344CB8AC3E}">
        <p14:creationId xmlns:p14="http://schemas.microsoft.com/office/powerpoint/2010/main" val="1765523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524472" y="692696"/>
            <a:ext cx="9937104" cy="1015663"/>
          </a:xfrm>
          <a:prstGeom prst="rect">
            <a:avLst/>
          </a:prstGeom>
          <a:noFill/>
        </p:spPr>
        <p:txBody>
          <a:bodyPr wrap="square" rtlCol="0">
            <a:spAutoFit/>
          </a:bodyPr>
          <a:lstStyle/>
          <a:p>
            <a:pPr algn="ctr"/>
            <a:r>
              <a:rPr lang="en-NZ" sz="6000" dirty="0">
                <a:latin typeface="+mj-lt"/>
              </a:rPr>
              <a:t>UWTSD</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893647"/>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The UK doesn’t appear to be making headway with providing online courses in Islamic studies.  Siddiqui notes that ‘with very few exceptions, increasing demand for such courses is being met from outside the British Isles’.</a:t>
            </a:r>
          </a:p>
          <a:p>
            <a:pPr marL="342900" indent="-342900">
              <a:buFont typeface="Arial" panose="020B0604020202020204" pitchFamily="34" charset="0"/>
              <a:buChar char="•"/>
            </a:pPr>
            <a:r>
              <a:rPr lang="en-NZ" dirty="0">
                <a:solidFill>
                  <a:schemeClr val="tx2"/>
                </a:solidFill>
              </a:rPr>
              <a:t>One of those few exceptions, is the University of Wales Trinity Saint David.  The University offers both a Masters and doctorate program in Islamic studies, completely online.</a:t>
            </a:r>
          </a:p>
          <a:p>
            <a:pPr marL="342900" indent="-342900">
              <a:buFont typeface="Arial" panose="020B0604020202020204" pitchFamily="34" charset="0"/>
              <a:buChar char="•"/>
            </a:pPr>
            <a:r>
              <a:rPr lang="en-NZ" dirty="0">
                <a:solidFill>
                  <a:schemeClr val="tx2"/>
                </a:solidFill>
              </a:rPr>
              <a:t>The course coordinators encourage the study of local Muslim communities.  This gives students an opportunity to get in touch with their local community and helps in strengthening their bonds with their community.</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4046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421" y="2276872"/>
            <a:ext cx="3351927" cy="560960"/>
          </a:xfrm>
        </p:spPr>
        <p:txBody>
          <a:bodyPr/>
          <a:lstStyle/>
          <a:p>
            <a:pPr algn="ctr"/>
            <a:r>
              <a:rPr lang="en-US" dirty="0"/>
              <a:t>UK Universities</a:t>
            </a:r>
          </a:p>
        </p:txBody>
      </p:sp>
      <p:sp>
        <p:nvSpPr>
          <p:cNvPr id="4" name="Text Placeholder 3"/>
          <p:cNvSpPr>
            <a:spLocks noGrp="1"/>
          </p:cNvSpPr>
          <p:nvPr>
            <p:ph type="body" sz="half" idx="2"/>
          </p:nvPr>
        </p:nvSpPr>
        <p:spPr>
          <a:xfrm>
            <a:off x="295420" y="3005859"/>
            <a:ext cx="3351927" cy="1727200"/>
          </a:xfrm>
        </p:spPr>
        <p:txBody>
          <a:bodyPr>
            <a:normAutofit/>
          </a:bodyPr>
          <a:lstStyle/>
          <a:p>
            <a:pPr algn="ctr"/>
            <a:r>
              <a:rPr lang="en-US" sz="3600" dirty="0"/>
              <a:t>The Islamic College</a:t>
            </a:r>
          </a:p>
          <a:p>
            <a:endParaRPr lang="en-US" dirty="0"/>
          </a:p>
        </p:txBody>
      </p:sp>
      <p:pic>
        <p:nvPicPr>
          <p:cNvPr id="7" name="Content Placeholder 6">
            <a:extLst>
              <a:ext uri="{FF2B5EF4-FFF2-40B4-BE49-F238E27FC236}">
                <a16:creationId xmlns:a16="http://schemas.microsoft.com/office/drawing/2014/main" id="{75F73BDA-C5A3-46DD-BA15-C07C7A23116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34372" y="1268760"/>
            <a:ext cx="4899513" cy="4320480"/>
          </a:xfrm>
        </p:spPr>
      </p:pic>
    </p:spTree>
    <p:extLst>
      <p:ext uri="{BB962C8B-B14F-4D97-AF65-F5344CB8AC3E}">
        <p14:creationId xmlns:p14="http://schemas.microsoft.com/office/powerpoint/2010/main" val="1265268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2133972" y="620688"/>
            <a:ext cx="9937104" cy="1015663"/>
          </a:xfrm>
          <a:prstGeom prst="rect">
            <a:avLst/>
          </a:prstGeom>
          <a:noFill/>
        </p:spPr>
        <p:txBody>
          <a:bodyPr wrap="square" rtlCol="0">
            <a:spAutoFit/>
          </a:bodyPr>
          <a:lstStyle/>
          <a:p>
            <a:r>
              <a:rPr lang="en-NZ" sz="6000" dirty="0">
                <a:latin typeface="+mj-lt"/>
              </a:rPr>
              <a:t>The Islamic College</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708981"/>
          </a:xfrm>
          <a:prstGeom prst="rect">
            <a:avLst/>
          </a:prstGeom>
          <a:noFill/>
        </p:spPr>
        <p:txBody>
          <a:bodyPr wrap="square" rtlCol="0">
            <a:spAutoFit/>
          </a:bodyPr>
          <a:lstStyle/>
          <a:p>
            <a:pPr marL="342900" indent="-342900">
              <a:buFont typeface="Arial" panose="020B0604020202020204" pitchFamily="34" charset="0"/>
              <a:buChar char="•"/>
            </a:pPr>
            <a:r>
              <a:rPr lang="en-NZ" sz="2100" dirty="0">
                <a:solidFill>
                  <a:schemeClr val="tx2"/>
                </a:solidFill>
              </a:rPr>
              <a:t>The Islamic College is a </a:t>
            </a:r>
            <a:r>
              <a:rPr lang="en-NZ" sz="2100" dirty="0" err="1">
                <a:solidFill>
                  <a:schemeClr val="tx2"/>
                </a:solidFill>
              </a:rPr>
              <a:t>shia</a:t>
            </a:r>
            <a:r>
              <a:rPr lang="en-NZ" sz="2100" dirty="0">
                <a:solidFill>
                  <a:schemeClr val="tx2"/>
                </a:solidFill>
              </a:rPr>
              <a:t> foundation.  It offers Bachelors and Masters programs that are accredited by Middlesex university.  This accreditation helps bolster the credibility of the courses offered, especially for those students looking to gain employment with their degrees.  </a:t>
            </a:r>
            <a:endParaRPr lang="en-NZ" sz="2100" dirty="0"/>
          </a:p>
          <a:p>
            <a:pPr marL="342900" indent="-342900">
              <a:buFont typeface="Arial" panose="020B0604020202020204" pitchFamily="34" charset="0"/>
              <a:buChar char="•"/>
            </a:pPr>
            <a:r>
              <a:rPr lang="en-NZ" sz="2100" dirty="0"/>
              <a:t>The college offers a unique example of partnership between an institution of tradition Islamic knowledge and a modern secular educational institution.</a:t>
            </a:r>
          </a:p>
          <a:p>
            <a:pPr marL="342900" indent="-342900">
              <a:buFont typeface="Arial" panose="020B0604020202020204" pitchFamily="34" charset="0"/>
              <a:buChar char="•"/>
            </a:pPr>
            <a:r>
              <a:rPr lang="en-NZ" sz="2100" dirty="0">
                <a:solidFill>
                  <a:schemeClr val="tx2"/>
                </a:solidFill>
              </a:rPr>
              <a:t>.The Colleges website states that ‘the DE programmes are entirely online courses that are delivered through a virtual learning environment (D2L) on the basis of the SCATE pedagogic system recommended by Middlesex University’.</a:t>
            </a:r>
          </a:p>
          <a:p>
            <a:pPr marL="342900" indent="-342900">
              <a:buFont typeface="Arial" panose="020B0604020202020204" pitchFamily="34" charset="0"/>
              <a:buChar char="•"/>
            </a:pPr>
            <a:r>
              <a:rPr lang="en-NZ" sz="2100" dirty="0">
                <a:solidFill>
                  <a:schemeClr val="tx2"/>
                </a:solidFill>
              </a:rPr>
              <a:t>Scott-Bauman claims that the authenticity of these programs equips students to become Muslim clerics or academics involved in future research.  However, only the Masters programs are offered online</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2235809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Cyber-Islamic Environments</a:t>
            </a:r>
          </a:p>
        </p:txBody>
      </p:sp>
      <p:pic>
        <p:nvPicPr>
          <p:cNvPr id="5" name="Picture Placeholder 4">
            <a:extLst>
              <a:ext uri="{FF2B5EF4-FFF2-40B4-BE49-F238E27FC236}">
                <a16:creationId xmlns:a16="http://schemas.microsoft.com/office/drawing/2014/main" id="{AF832965-7C39-4067-B381-0B3B76FF1B54}"/>
              </a:ext>
            </a:extLst>
          </p:cNvPr>
          <p:cNvPicPr>
            <a:picLocks noGrp="1" noChangeAspect="1"/>
          </p:cNvPicPr>
          <p:nvPr>
            <p:ph type="pic" idx="1"/>
          </p:nvPr>
        </p:nvPicPr>
        <p:blipFill>
          <a:blip r:embed="rId3"/>
          <a:srcRect t="9444" b="9444"/>
          <a:stretch>
            <a:fillRect/>
          </a:stretch>
        </p:blipFill>
        <p:spPr>
          <a:prstGeom prst="rect">
            <a:avLst/>
          </a:prstGeom>
        </p:spPr>
      </p:pic>
      <p:sp>
        <p:nvSpPr>
          <p:cNvPr id="4" name="Text Placeholder 3"/>
          <p:cNvSpPr>
            <a:spLocks noGrp="1"/>
          </p:cNvSpPr>
          <p:nvPr>
            <p:ph type="body" sz="half" idx="2"/>
          </p:nvPr>
        </p:nvSpPr>
        <p:spPr/>
        <p:txBody>
          <a:bodyPr>
            <a:normAutofit/>
          </a:bodyPr>
          <a:lstStyle/>
          <a:p>
            <a:r>
              <a:rPr lang="en-US" sz="2800" dirty="0"/>
              <a:t>An online and offline version of Islam</a:t>
            </a:r>
          </a:p>
        </p:txBody>
      </p:sp>
    </p:spTree>
    <p:extLst>
      <p:ext uri="{BB962C8B-B14F-4D97-AF65-F5344CB8AC3E}">
        <p14:creationId xmlns:p14="http://schemas.microsoft.com/office/powerpoint/2010/main" val="2985462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261764" y="620688"/>
            <a:ext cx="11809312" cy="1015663"/>
          </a:xfrm>
          <a:prstGeom prst="rect">
            <a:avLst/>
          </a:prstGeom>
          <a:noFill/>
        </p:spPr>
        <p:txBody>
          <a:bodyPr wrap="square" rtlCol="0">
            <a:spAutoFit/>
          </a:bodyPr>
          <a:lstStyle/>
          <a:p>
            <a:pPr algn="ctr"/>
            <a:r>
              <a:rPr lang="en-NZ" sz="6000" dirty="0">
                <a:latin typeface="+mj-lt"/>
              </a:rPr>
              <a:t>Cyber-Islamic Environments</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4278094"/>
          </a:xfrm>
          <a:prstGeom prst="rect">
            <a:avLst/>
          </a:prstGeom>
          <a:noFill/>
        </p:spPr>
        <p:txBody>
          <a:bodyPr wrap="square" rtlCol="0">
            <a:spAutoFit/>
          </a:bodyPr>
          <a:lstStyle/>
          <a:p>
            <a:pPr marL="342900" indent="-342900">
              <a:buFont typeface="Arial" panose="020B0604020202020204" pitchFamily="34" charset="0"/>
              <a:buChar char="•"/>
            </a:pPr>
            <a:r>
              <a:rPr lang="en-NZ" sz="2800" dirty="0">
                <a:solidFill>
                  <a:schemeClr val="tx2"/>
                </a:solidFill>
              </a:rPr>
              <a:t>Muslims study online become exposed to what Gary Bunt calls ‘cyber-Islamic environments’.  In these environments, specific forms of online Islam have developed that are distinct from ‘offline’ Islam.  </a:t>
            </a:r>
          </a:p>
          <a:p>
            <a:pPr marL="342900" indent="-342900">
              <a:buFont typeface="Arial" panose="020B0604020202020204" pitchFamily="34" charset="0"/>
              <a:buChar char="•"/>
            </a:pPr>
            <a:r>
              <a:rPr lang="en-NZ" sz="2800" dirty="0">
                <a:solidFill>
                  <a:schemeClr val="tx2"/>
                </a:solidFill>
              </a:rPr>
              <a:t>Bunt states that online networks challenge ‘traditional “top-down authority” models’.  These networks accomplish this through a horizontal process of collaborative peer-to-peer networking.</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327834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261764" y="620688"/>
            <a:ext cx="11809312" cy="1015663"/>
          </a:xfrm>
          <a:prstGeom prst="rect">
            <a:avLst/>
          </a:prstGeom>
          <a:noFill/>
        </p:spPr>
        <p:txBody>
          <a:bodyPr wrap="square" rtlCol="0">
            <a:spAutoFit/>
          </a:bodyPr>
          <a:lstStyle/>
          <a:p>
            <a:pPr algn="ctr"/>
            <a:r>
              <a:rPr lang="en-NZ" sz="6000" dirty="0">
                <a:latin typeface="+mj-lt"/>
              </a:rPr>
              <a:t>Cyber-Islamic Environments</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5139869"/>
          </a:xfrm>
          <a:prstGeom prst="rect">
            <a:avLst/>
          </a:prstGeom>
          <a:noFill/>
        </p:spPr>
        <p:txBody>
          <a:bodyPr wrap="square" rtlCol="0">
            <a:spAutoFit/>
          </a:bodyPr>
          <a:lstStyle/>
          <a:p>
            <a:pPr marL="457200" indent="-457200">
              <a:buFont typeface="Arial" panose="020B0604020202020204" pitchFamily="34" charset="0"/>
              <a:buChar char="•"/>
            </a:pPr>
            <a:r>
              <a:rPr lang="en-NZ" sz="2800" dirty="0">
                <a:solidFill>
                  <a:schemeClr val="tx2"/>
                </a:solidFill>
              </a:rPr>
              <a:t>Bunt’s work is very relevant to online learning.  Students are exposed to a unique online environment and an online version of Islam and Islamic learning.  </a:t>
            </a:r>
          </a:p>
          <a:p>
            <a:pPr marL="457200" indent="-457200">
              <a:buFont typeface="Arial" panose="020B0604020202020204" pitchFamily="34" charset="0"/>
              <a:buChar char="•"/>
            </a:pPr>
            <a:r>
              <a:rPr lang="en-NZ" sz="2800" dirty="0">
                <a:solidFill>
                  <a:schemeClr val="tx2"/>
                </a:solidFill>
              </a:rPr>
              <a:t>Although institutions are still the controllers of the knowledge, students are free to choose which universities they study online with, and they are also able to communicate with each other directly across countries via the internet.  </a:t>
            </a:r>
          </a:p>
          <a:p>
            <a:pPr marL="457200" indent="-457200">
              <a:buFont typeface="Arial" panose="020B0604020202020204" pitchFamily="34" charset="0"/>
              <a:buChar char="•"/>
            </a:pPr>
            <a:r>
              <a:rPr lang="en-NZ" sz="2800" dirty="0">
                <a:solidFill>
                  <a:schemeClr val="tx2"/>
                </a:solidFill>
              </a:rPr>
              <a:t>This is a new dynamic people that brings Muslims and teachers together and uniquely new way.</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1229961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Final Thoughts</a:t>
            </a:r>
          </a:p>
        </p:txBody>
      </p:sp>
    </p:spTree>
    <p:extLst>
      <p:ext uri="{BB962C8B-B14F-4D97-AF65-F5344CB8AC3E}">
        <p14:creationId xmlns:p14="http://schemas.microsoft.com/office/powerpoint/2010/main" val="3693245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ECF646-BF45-49D8-BAA4-7BA0B04055DF}"/>
              </a:ext>
            </a:extLst>
          </p:cNvPr>
          <p:cNvSpPr txBox="1"/>
          <p:nvPr/>
        </p:nvSpPr>
        <p:spPr>
          <a:xfrm>
            <a:off x="549796" y="620688"/>
            <a:ext cx="11521280" cy="1015663"/>
          </a:xfrm>
          <a:prstGeom prst="rect">
            <a:avLst/>
          </a:prstGeom>
          <a:noFill/>
        </p:spPr>
        <p:txBody>
          <a:bodyPr wrap="square" rtlCol="0">
            <a:spAutoFit/>
          </a:bodyPr>
          <a:lstStyle/>
          <a:p>
            <a:pPr algn="ctr"/>
            <a:r>
              <a:rPr lang="en-NZ" sz="6000" dirty="0">
                <a:latin typeface="+mj-lt"/>
              </a:rPr>
              <a:t>Final Thoughts</a:t>
            </a:r>
          </a:p>
        </p:txBody>
      </p:sp>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3416320"/>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How does the shift to studying online change the status of seeking knowledge in Islam?  It is too early to tell because online learning is still perceived as being inferior to traditional learning by academics and employers, as discussed earlier.  </a:t>
            </a:r>
          </a:p>
          <a:p>
            <a:pPr marL="342900" indent="-342900">
              <a:buFont typeface="Arial" panose="020B0604020202020204" pitchFamily="34" charset="0"/>
              <a:buChar char="•"/>
            </a:pPr>
            <a:r>
              <a:rPr lang="en-NZ" dirty="0">
                <a:solidFill>
                  <a:schemeClr val="tx2"/>
                </a:solidFill>
              </a:rPr>
              <a:t>However, this is changing.  </a:t>
            </a:r>
          </a:p>
          <a:p>
            <a:pPr marL="342900" indent="-342900">
              <a:buFont typeface="Arial" panose="020B0604020202020204" pitchFamily="34" charset="0"/>
              <a:buChar char="•"/>
            </a:pPr>
            <a:r>
              <a:rPr lang="en-NZ" dirty="0">
                <a:solidFill>
                  <a:schemeClr val="tx2"/>
                </a:solidFill>
              </a:rPr>
              <a:t>Time will tell whether or not technology will affect the status of seeking knowledge in Islam, and the status of the scholar.  </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Tree>
    <p:extLst>
      <p:ext uri="{BB962C8B-B14F-4D97-AF65-F5344CB8AC3E}">
        <p14:creationId xmlns:p14="http://schemas.microsoft.com/office/powerpoint/2010/main" val="1123710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A6EAFC-074E-4564-9026-34E7D8B05909}"/>
              </a:ext>
            </a:extLst>
          </p:cNvPr>
          <p:cNvSpPr txBox="1"/>
          <p:nvPr/>
        </p:nvSpPr>
        <p:spPr>
          <a:xfrm>
            <a:off x="549796" y="2348880"/>
            <a:ext cx="10657184" cy="3416320"/>
          </a:xfrm>
          <a:prstGeom prst="rect">
            <a:avLst/>
          </a:prstGeom>
          <a:noFill/>
        </p:spPr>
        <p:txBody>
          <a:bodyPr wrap="square" rtlCol="0">
            <a:spAutoFit/>
          </a:bodyPr>
          <a:lstStyle/>
          <a:p>
            <a:pPr marL="342900" indent="-342900">
              <a:buFont typeface="Arial" panose="020B0604020202020204" pitchFamily="34" charset="0"/>
              <a:buChar char="•"/>
            </a:pPr>
            <a:r>
              <a:rPr lang="en-NZ" dirty="0">
                <a:solidFill>
                  <a:schemeClr val="tx2"/>
                </a:solidFill>
              </a:rPr>
              <a:t>However, what can already be seen is that students are able to connect with each other in new ways that were not possible before.</a:t>
            </a:r>
          </a:p>
          <a:p>
            <a:pPr marL="342900" indent="-342900">
              <a:buFont typeface="Arial" panose="020B0604020202020204" pitchFamily="34" charset="0"/>
              <a:buChar char="•"/>
            </a:pPr>
            <a:r>
              <a:rPr lang="en-NZ" dirty="0">
                <a:solidFill>
                  <a:schemeClr val="tx2"/>
                </a:solidFill>
              </a:rPr>
              <a:t>Students who would have never met each other can now communicate online, via discussion forums and even face to face in study groups.  </a:t>
            </a:r>
          </a:p>
          <a:p>
            <a:pPr marL="342900" indent="-342900">
              <a:buFont typeface="Arial" panose="020B0604020202020204" pitchFamily="34" charset="0"/>
              <a:buChar char="•"/>
            </a:pPr>
            <a:r>
              <a:rPr lang="en-NZ" dirty="0">
                <a:solidFill>
                  <a:schemeClr val="tx2"/>
                </a:solidFill>
              </a:rPr>
              <a:t>This is a new dynamic that is slowly emerging and that has not had a precedent in Islamic history.</a:t>
            </a:r>
          </a:p>
          <a:p>
            <a:pPr marL="342900" indent="-342900">
              <a:buFont typeface="Arial" panose="020B0604020202020204" pitchFamily="34" charset="0"/>
              <a:buChar char="•"/>
            </a:pPr>
            <a:endParaRPr lang="en-NZ" dirty="0"/>
          </a:p>
          <a:p>
            <a:pPr marL="342900" indent="-342900">
              <a:buFont typeface="Arial" panose="020B0604020202020204" pitchFamily="34" charset="0"/>
              <a:buChar char="•"/>
            </a:pPr>
            <a:endParaRPr lang="en-NZ" dirty="0"/>
          </a:p>
        </p:txBody>
      </p:sp>
      <p:sp>
        <p:nvSpPr>
          <p:cNvPr id="4" name="TextBox 3">
            <a:extLst>
              <a:ext uri="{FF2B5EF4-FFF2-40B4-BE49-F238E27FC236}">
                <a16:creationId xmlns:a16="http://schemas.microsoft.com/office/drawing/2014/main" id="{4BDE8F27-4FAE-44AA-ACEB-2B5D6E0590AA}"/>
              </a:ext>
            </a:extLst>
          </p:cNvPr>
          <p:cNvSpPr txBox="1"/>
          <p:nvPr/>
        </p:nvSpPr>
        <p:spPr>
          <a:xfrm>
            <a:off x="549796" y="620688"/>
            <a:ext cx="11521280" cy="1015663"/>
          </a:xfrm>
          <a:prstGeom prst="rect">
            <a:avLst/>
          </a:prstGeom>
          <a:noFill/>
        </p:spPr>
        <p:txBody>
          <a:bodyPr wrap="square" rtlCol="0">
            <a:spAutoFit/>
          </a:bodyPr>
          <a:lstStyle/>
          <a:p>
            <a:pPr algn="ctr"/>
            <a:r>
              <a:rPr lang="en-NZ" sz="6000" dirty="0">
                <a:latin typeface="+mj-lt"/>
              </a:rPr>
              <a:t>Final Thoughts</a:t>
            </a:r>
          </a:p>
        </p:txBody>
      </p:sp>
    </p:spTree>
    <p:extLst>
      <p:ext uri="{BB962C8B-B14F-4D97-AF65-F5344CB8AC3E}">
        <p14:creationId xmlns:p14="http://schemas.microsoft.com/office/powerpoint/2010/main" val="2262630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F769AD3B-90E4-4F81-9CF2-8BD9F607FEC3}" vid="{18F656D2-BE2F-4155-8430-D393897A45F9}"/>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1345039</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The bookstacks present on most slides  make this a good choice for students, teachers, reading enthusiasts, and others in education. This presentation template contains multiple slide layouts in widescreen format (16x9) and includes a sample table and chart that you can easily  modify.</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2011-11-26T00:00:00+00:00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AssetExpire xmlns="4873beb7-5857-4685-be1f-d57550cc96cc">2029-05-12T07:00:00+00:00</AssetExpire>
    <DSATActionTaken xmlns="4873beb7-5857-4685-be1f-d57550cc96cc" xsi:nil="true"/>
    <CSXSubmissionMarket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TP102787939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694216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LocMarketGroupTiers2 xmlns="4873beb7-5857-4685-be1f-d57550cc96cc" xsi:nil="true"/>
  </documentManagement>
</p:properties>
</file>

<file path=customXml/itemProps1.xml><?xml version="1.0" encoding="utf-8"?>
<ds:datastoreItem xmlns:ds="http://schemas.openxmlformats.org/officeDocument/2006/customXml" ds:itemID="{BBB5C329-08A6-4E5E-AEF1-A97828C874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1B558C7-619B-49BE-9097-7FCBDADD4ECE}">
  <ds:schemaRefs>
    <ds:schemaRef ds:uri="http://schemas.microsoft.com/sharepoint/v3/contenttype/forms"/>
  </ds:schemaRefs>
</ds:datastoreItem>
</file>

<file path=customXml/itemProps3.xml><?xml version="1.0" encoding="utf-8"?>
<ds:datastoreItem xmlns:ds="http://schemas.openxmlformats.org/officeDocument/2006/customXml" ds:itemID="{F301D382-32B0-43EE-932C-28906AF37617}">
  <ds:schemaRefs>
    <ds:schemaRef ds:uri="http://schemas.microsoft.com/office/infopath/2007/PartnerControls"/>
    <ds:schemaRef ds:uri="http://purl.org/dc/dcmitype/"/>
    <ds:schemaRef ds:uri="http://schemas.microsoft.com/office/2006/documentManagement/types"/>
    <ds:schemaRef ds:uri="http://schemas.microsoft.com/office/2006/metadata/properties"/>
    <ds:schemaRef ds:uri="4873beb7-5857-4685-be1f-d57550cc96cc"/>
    <ds:schemaRef ds:uri="http://schemas.openxmlformats.org/package/2006/metadata/core-properties"/>
    <ds:schemaRef ds:uri="http://purl.org/dc/term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Blue bookstack presentation (widescreen)</Template>
  <TotalTime>220</TotalTime>
  <Words>8870</Words>
  <Application>Microsoft Office PowerPoint</Application>
  <PresentationFormat>Custom</PresentationFormat>
  <Paragraphs>400</Paragraphs>
  <Slides>59</Slides>
  <Notes>53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59</vt:i4>
      </vt:variant>
    </vt:vector>
  </HeadingPairs>
  <TitlesOfParts>
    <vt:vector size="64" baseType="lpstr">
      <vt:lpstr>Arial</vt:lpstr>
      <vt:lpstr>Calibri</vt:lpstr>
      <vt:lpstr>Century Gothic</vt:lpstr>
      <vt:lpstr>Tahoma</vt:lpstr>
      <vt:lpstr>Books 16x9</vt:lpstr>
      <vt:lpstr>Studying Islam Online</vt:lpstr>
      <vt:lpstr>Islamic Studies – Online!</vt:lpstr>
      <vt:lpstr>Islamic Studies – Online!</vt:lpstr>
      <vt:lpstr>Defining Islamic Studies</vt:lpstr>
      <vt:lpstr>Islamic Studies Can Mean A lot of things!</vt:lpstr>
      <vt:lpstr>PowerPoint Presentation</vt:lpstr>
      <vt:lpstr>The Pursuit of Knowledge in the Islamic Tradition</vt:lpstr>
      <vt:lpstr>PowerPoint Presentation</vt:lpstr>
      <vt:lpstr>PowerPoint Presentation</vt:lpstr>
      <vt:lpstr>Stories of Travels in the Pursuit of Knowledge</vt:lpstr>
      <vt:lpstr>PowerPoint Presentation</vt:lpstr>
      <vt:lpstr>The Scholar in Islamic Tradition</vt:lpstr>
      <vt:lpstr>PowerPoint Presentation</vt:lpstr>
      <vt:lpstr>PowerPoint Presentation</vt:lpstr>
      <vt:lpstr>PowerPoint Presentation</vt:lpstr>
      <vt:lpstr>Motivations for Online Learning</vt:lpstr>
      <vt:lpstr>PowerPoint Presentation</vt:lpstr>
      <vt:lpstr>PowerPoint Presentation</vt:lpstr>
      <vt:lpstr>PowerPoint Presentation</vt:lpstr>
      <vt:lpstr>Types of Online Learning</vt:lpstr>
      <vt:lpstr>PowerPoint Presentation</vt:lpstr>
      <vt:lpstr>PowerPoint Presentation</vt:lpstr>
      <vt:lpstr>PowerPoint Presentation</vt:lpstr>
      <vt:lpstr>The Motivations to Study Islam</vt:lpstr>
      <vt:lpstr>PowerPoint Presentation</vt:lpstr>
      <vt:lpstr>PowerPoint Presentation</vt:lpstr>
      <vt:lpstr>Case Study: Saudi Arabia</vt:lpstr>
      <vt:lpstr>PowerPoint Presentation</vt:lpstr>
      <vt:lpstr>PowerPoint Presentation</vt:lpstr>
      <vt:lpstr>Unique Barriers</vt:lpstr>
      <vt:lpstr>PowerPoint Presentation</vt:lpstr>
      <vt:lpstr>PowerPoint Presentation</vt:lpstr>
      <vt:lpstr>History of Online Education in Saudi Arabia</vt:lpstr>
      <vt:lpstr>PowerPoint Presentation</vt:lpstr>
      <vt:lpstr>PowerPoint Presentation</vt:lpstr>
      <vt:lpstr>PowerPoint Presentation</vt:lpstr>
      <vt:lpstr>Virtual University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International Universities</vt:lpstr>
      <vt:lpstr>PowerPoint Presentation</vt:lpstr>
      <vt:lpstr>UK Universities</vt:lpstr>
      <vt:lpstr>PowerPoint Presentation</vt:lpstr>
      <vt:lpstr>PowerPoint Presentation</vt:lpstr>
      <vt:lpstr>UK Universities</vt:lpstr>
      <vt:lpstr>PowerPoint Presentation</vt:lpstr>
      <vt:lpstr>Cyber-Islamic Environments</vt:lpstr>
      <vt:lpstr>PowerPoint Presentation</vt:lpstr>
      <vt:lpstr>PowerPoint Presentation</vt:lpstr>
      <vt:lpstr>Final Thoughts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Studying Islam Online</dc:title>
  <dc:creator>Ryan Quadri Saleem Mahmoud</dc:creator>
  <cp:lastModifiedBy>Ryan Quadri Saleem Mahmoud</cp:lastModifiedBy>
  <cp:revision>20</cp:revision>
  <dcterms:created xsi:type="dcterms:W3CDTF">2018-01-23T10:17:13Z</dcterms:created>
  <dcterms:modified xsi:type="dcterms:W3CDTF">2018-01-24T10:40:32Z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