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4" r:id="rId12"/>
    <p:sldId id="268" r:id="rId13"/>
    <p:sldId id="265" r:id="rId14"/>
    <p:sldId id="266" r:id="rId15"/>
    <p:sldId id="267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62" r:id="rId24"/>
    <p:sldId id="276" r:id="rId25"/>
    <p:sldId id="277" r:id="rId26"/>
    <p:sldId id="278" r:id="rId27"/>
    <p:sldId id="279" r:id="rId28"/>
    <p:sldId id="280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Morgan" userId="72fd7c22-3ae8-4a57-b9f9-9fbe9cf82915" providerId="ADAL" clId="{997A565E-50CC-4D55-AC4D-8FEC99F1A231}"/>
    <pc:docChg chg="undo custSel modSld">
      <pc:chgData name="Nathan Morgan" userId="72fd7c22-3ae8-4a57-b9f9-9fbe9cf82915" providerId="ADAL" clId="{997A565E-50CC-4D55-AC4D-8FEC99F1A231}" dt="2024-10-26T16:31:10.041" v="4" actId="20577"/>
      <pc:docMkLst>
        <pc:docMk/>
      </pc:docMkLst>
      <pc:sldChg chg="modSp mod">
        <pc:chgData name="Nathan Morgan" userId="72fd7c22-3ae8-4a57-b9f9-9fbe9cf82915" providerId="ADAL" clId="{997A565E-50CC-4D55-AC4D-8FEC99F1A231}" dt="2024-10-26T16:31:10.041" v="4" actId="20577"/>
        <pc:sldMkLst>
          <pc:docMk/>
          <pc:sldMk cId="1641785678" sldId="267"/>
        </pc:sldMkLst>
        <pc:spChg chg="mod">
          <ac:chgData name="Nathan Morgan" userId="72fd7c22-3ae8-4a57-b9f9-9fbe9cf82915" providerId="ADAL" clId="{997A565E-50CC-4D55-AC4D-8FEC99F1A231}" dt="2024-10-26T16:31:10.041" v="4" actId="20577"/>
          <ac:spMkLst>
            <pc:docMk/>
            <pc:sldMk cId="1641785678" sldId="267"/>
            <ac:spMk id="3" creationId="{CD45C3F3-F2E8-EE80-A12D-15628CC92E9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212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10/26/2024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343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174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993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10/26/2024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6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10/26/2024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593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10/26/2024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511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370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126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947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40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10/26/2024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741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4165CA-2930-4841-AFB7-DD41E95F2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Moving Equations">
            <a:extLst>
              <a:ext uri="{FF2B5EF4-FFF2-40B4-BE49-F238E27FC236}">
                <a16:creationId xmlns:a16="http://schemas.microsoft.com/office/drawing/2014/main" id="{510F32E9-DDCC-8F2E-05AA-4B5D64C989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/>
        </p:blipFill>
        <p:spPr>
          <a:xfrm>
            <a:off x="-1154" y="10"/>
            <a:ext cx="1219200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8C52-9C3E-4691-A186-7582BDF4B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0" y="696037"/>
            <a:ext cx="12188952" cy="5172500"/>
          </a:xfrm>
          <a:prstGeom prst="rect">
            <a:avLst/>
          </a:prstGeom>
          <a:gradFill>
            <a:gsLst>
              <a:gs pos="42000">
                <a:srgbClr val="000000">
                  <a:alpha val="23000"/>
                </a:srgbClr>
              </a:gs>
              <a:gs pos="0">
                <a:srgbClr val="000000">
                  <a:alpha val="0"/>
                </a:srgbClr>
              </a:gs>
              <a:gs pos="71000">
                <a:srgbClr val="000000">
                  <a:alpha val="24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5C2DC9-EEA3-691E-D913-A23AF6E61E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2846" y="1264024"/>
            <a:ext cx="9144000" cy="2611940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Mathematical Symbols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216090-1BCC-5E6A-FC7F-05BED74606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51546" y="4175312"/>
            <a:ext cx="7086601" cy="92784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Things you may encounter in the wild </a:t>
            </a:r>
          </a:p>
        </p:txBody>
      </p:sp>
    </p:spTree>
    <p:extLst>
      <p:ext uri="{BB962C8B-B14F-4D97-AF65-F5344CB8AC3E}">
        <p14:creationId xmlns:p14="http://schemas.microsoft.com/office/powerpoint/2010/main" val="213018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F6182-5823-C8BE-5BF8-EABB80EFA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D5C96-5D0F-046A-8E5A-236A4BD3BE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Addition: +</a:t>
            </a:r>
          </a:p>
          <a:p>
            <a:r>
              <a:rPr lang="en-GB" dirty="0"/>
              <a:t>Subtraction: −</a:t>
            </a:r>
          </a:p>
          <a:p>
            <a:r>
              <a:rPr lang="en-GB" dirty="0"/>
              <a:t>Multiplication: × or ⋅ (also represented as juxtaposition)</a:t>
            </a:r>
          </a:p>
          <a:p>
            <a:r>
              <a:rPr lang="en-GB" dirty="0"/>
              <a:t>Division: ÷ or </a:t>
            </a:r>
          </a:p>
        </p:txBody>
      </p:sp>
    </p:spTree>
    <p:extLst>
      <p:ext uri="{BB962C8B-B14F-4D97-AF65-F5344CB8AC3E}">
        <p14:creationId xmlns:p14="http://schemas.microsoft.com/office/powerpoint/2010/main" val="3260985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68B3-EF88-2BEE-4B76-8E698F7DB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2EBDD-0837-059F-C339-CBAA0FEA8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Equal to: =</a:t>
            </a:r>
          </a:p>
          <a:p>
            <a:r>
              <a:rPr lang="en-GB" dirty="0"/>
              <a:t>Not equal to: ≠</a:t>
            </a:r>
          </a:p>
          <a:p>
            <a:r>
              <a:rPr lang="en-GB" dirty="0"/>
              <a:t>Less than: &lt;</a:t>
            </a:r>
          </a:p>
          <a:p>
            <a:r>
              <a:rPr lang="en-GB" dirty="0"/>
              <a:t>Greater than: &gt;</a:t>
            </a:r>
          </a:p>
          <a:p>
            <a:r>
              <a:rPr lang="en-GB" dirty="0"/>
              <a:t>Less than or equal to: ≤</a:t>
            </a:r>
          </a:p>
          <a:p>
            <a:r>
              <a:rPr lang="en-GB" dirty="0"/>
              <a:t>Greater than or equal to: ≥</a:t>
            </a:r>
          </a:p>
        </p:txBody>
      </p:sp>
    </p:spTree>
    <p:extLst>
      <p:ext uri="{BB962C8B-B14F-4D97-AF65-F5344CB8AC3E}">
        <p14:creationId xmlns:p14="http://schemas.microsoft.com/office/powerpoint/2010/main" val="3706571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86751-2598-1DE4-B1AE-B5574CB97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Exponents and Roots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46F37E3-440C-54F9-A94C-60ADF1A22C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1775" y="1915557"/>
            <a:ext cx="6982799" cy="1838582"/>
          </a:xfrm>
        </p:spPr>
      </p:pic>
    </p:spTree>
    <p:extLst>
      <p:ext uri="{BB962C8B-B14F-4D97-AF65-F5344CB8AC3E}">
        <p14:creationId xmlns:p14="http://schemas.microsoft.com/office/powerpoint/2010/main" val="4084293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C50D6-ECDE-99D5-AF66-015C35DEE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and Calculus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0017E5-A89A-44EF-AC0A-9F6D537556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5289" y="2009554"/>
            <a:ext cx="5020376" cy="2534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730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C88933B-CFB2-4662-9CA9-2C1E08385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909EEE1-52DB-4A86-AFCE-CCE904184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F0BEFB-3B3E-E4AC-C803-5B7C81EF4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5869" y="1994264"/>
            <a:ext cx="6935872" cy="39227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6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Sets and Logic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85328C-9B4F-7C1D-8E18-62137868F7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755" b="4"/>
          <a:stretch/>
        </p:blipFill>
        <p:spPr>
          <a:xfrm>
            <a:off x="-2573" y="10"/>
            <a:ext cx="4811317" cy="6857988"/>
          </a:xfrm>
          <a:custGeom>
            <a:avLst/>
            <a:gdLst/>
            <a:ahLst/>
            <a:cxnLst/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26FE4BA-3BD1-4AB3-A3EB-39FF16D96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BD85EF3-E980-4EF9-BF91-C0540D302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endCxn id="15" idx="2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017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4BEB3-AE85-F13F-558B-3F6A64673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Trigonometry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254E7-D7CC-4AD4-5518-E95DDE1869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Sine: sin⁡(𝑥)</a:t>
            </a:r>
          </a:p>
          <a:p>
            <a:r>
              <a:rPr lang="en-GB" dirty="0"/>
              <a:t>Cosine: cos⁡(𝑥)</a:t>
            </a:r>
          </a:p>
          <a:p>
            <a:r>
              <a:rPr lang="en-GB" dirty="0"/>
              <a:t>Tangent: tan⁡(𝑥)</a:t>
            </a:r>
          </a:p>
          <a:p>
            <a:r>
              <a:rPr lang="en-GB" dirty="0"/>
              <a:t>Cosecant: csc⁡(𝑥)</a:t>
            </a:r>
          </a:p>
          <a:p>
            <a:r>
              <a:rPr lang="en-GB" dirty="0"/>
              <a:t>Secant: sec⁡(𝑥)</a:t>
            </a:r>
          </a:p>
          <a:p>
            <a:r>
              <a:rPr lang="en-GB" dirty="0"/>
              <a:t>Cotangent: cot⁡(𝑥)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799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6FEE9-8A53-4F51-B2E2-0BE1DEE1D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Geometry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5EF2C-45B9-8CD2-CA4B-6B2EB481E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Angle: ∠</a:t>
            </a:r>
          </a:p>
          <a:p>
            <a:r>
              <a:rPr lang="en-GB" dirty="0"/>
              <a:t>Parallel lines: ∥</a:t>
            </a:r>
          </a:p>
          <a:p>
            <a:r>
              <a:rPr lang="en-GB" dirty="0"/>
              <a:t>Perpendicular lines: ⊥</a:t>
            </a:r>
          </a:p>
          <a:p>
            <a:r>
              <a:rPr lang="en-GB" dirty="0"/>
              <a:t>Triangle: △</a:t>
            </a:r>
          </a:p>
          <a:p>
            <a:r>
              <a:rPr lang="en-GB" dirty="0"/>
              <a:t>Congruent: ≅</a:t>
            </a:r>
          </a:p>
        </p:txBody>
      </p:sp>
    </p:spTree>
    <p:extLst>
      <p:ext uri="{BB962C8B-B14F-4D97-AF65-F5344CB8AC3E}">
        <p14:creationId xmlns:p14="http://schemas.microsoft.com/office/powerpoint/2010/main" val="472014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8BA6F-B411-1D43-373A-BDE9F2368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Geometry and Spatial Transformations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F1A09A-D641-6F1A-BD66-52F9D071BF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80784" y="2850193"/>
            <a:ext cx="7030431" cy="2343477"/>
          </a:xfrm>
        </p:spPr>
      </p:pic>
    </p:spTree>
    <p:extLst>
      <p:ext uri="{BB962C8B-B14F-4D97-AF65-F5344CB8AC3E}">
        <p14:creationId xmlns:p14="http://schemas.microsoft.com/office/powerpoint/2010/main" val="761665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6C88D-43BF-7D56-B699-95E3BD746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 and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5D5D3-D65C-AC0A-7FDD-DADBBF40F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Probability: 𝑃(𝐴)</a:t>
            </a:r>
          </a:p>
          <a:p>
            <a:r>
              <a:rPr lang="en-GB" dirty="0"/>
              <a:t>Expectation: 𝐸(𝑋)</a:t>
            </a:r>
          </a:p>
          <a:p>
            <a:r>
              <a:rPr lang="en-GB" dirty="0"/>
              <a:t>Variance: Var(𝑋)</a:t>
            </a:r>
          </a:p>
          <a:p>
            <a:r>
              <a:rPr lang="en-GB" dirty="0"/>
              <a:t>Standard deviation: 𝜎</a:t>
            </a:r>
            <a:r>
              <a:rPr lang="el-GR" dirty="0"/>
              <a:t> </a:t>
            </a:r>
            <a:r>
              <a:rPr lang="en-GB" dirty="0"/>
              <a:t>or 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473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77531-C60B-8B14-475B-107DDDEE8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Notation for Special Numbers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74AF7-4F5E-76F4-1237-E31CFB1FF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Pi: 𝜋 (approximately 3.14159)</a:t>
            </a:r>
          </a:p>
          <a:p>
            <a:r>
              <a:rPr lang="en-GB" dirty="0"/>
              <a:t>Euler's number: 𝑒 (approximately 2.71828)</a:t>
            </a:r>
          </a:p>
        </p:txBody>
      </p:sp>
    </p:spTree>
    <p:extLst>
      <p:ext uri="{BB962C8B-B14F-4D97-AF65-F5344CB8AC3E}">
        <p14:creationId xmlns:p14="http://schemas.microsoft.com/office/powerpoint/2010/main" val="522660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5B238-2D2E-5C3F-0E7E-C0B014CD5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Symbols in Linear Algebra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5C3F3-F2E8-EE80-A12D-15628CC92E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Vector: 𝑣 or 𝑣⃗</a:t>
            </a:r>
          </a:p>
          <a:p>
            <a:r>
              <a:rPr lang="en-GB" dirty="0"/>
              <a:t>Matrix: 𝐴 or [𝑎𝑖𝑗]</a:t>
            </a:r>
          </a:p>
          <a:p>
            <a:r>
              <a:rPr lang="en-GB" dirty="0"/>
              <a:t>Transpose: AT </a:t>
            </a:r>
          </a:p>
          <a:p>
            <a:r>
              <a:rPr lang="en-GB"/>
              <a:t>Determinant</a:t>
            </a:r>
            <a:r>
              <a:rPr lang="en-GB" dirty="0"/>
              <a:t>: ∣𝐴∣ or det⁡(𝐴)</a:t>
            </a:r>
          </a:p>
        </p:txBody>
      </p:sp>
    </p:spTree>
    <p:extLst>
      <p:ext uri="{BB962C8B-B14F-4D97-AF65-F5344CB8AC3E}">
        <p14:creationId xmlns:p14="http://schemas.microsoft.com/office/powerpoint/2010/main" val="16417856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FEE3B-B7B8-DF7A-00B3-59E07D58A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Transformations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A4BDD-0AA1-8065-9004-10F14D4513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Translation: 𝑇(𝑥,𝑦) (moves an object)</a:t>
            </a:r>
          </a:p>
          <a:p>
            <a:r>
              <a:rPr lang="en-GB" dirty="0"/>
              <a:t>Rotation: 𝑅(𝜃)</a:t>
            </a:r>
            <a:r>
              <a:rPr lang="el-GR" dirty="0"/>
              <a:t> (</a:t>
            </a:r>
            <a:r>
              <a:rPr lang="en-GB" dirty="0"/>
              <a:t>rotates an object by angle 𝜃</a:t>
            </a:r>
            <a:r>
              <a:rPr lang="el-GR" dirty="0"/>
              <a:t>)</a:t>
            </a:r>
            <a:endParaRPr lang="en-GB" dirty="0"/>
          </a:p>
          <a:p>
            <a:r>
              <a:rPr lang="en-GB" dirty="0"/>
              <a:t>Scaling: 𝑆(𝑠𝑥,𝑠𝑦)S(s x​ ,s y​ ) (scales an object by factors 𝑠𝑥​  and 𝑠𝑦​ )</a:t>
            </a:r>
          </a:p>
        </p:txBody>
      </p:sp>
    </p:spTree>
    <p:extLst>
      <p:ext uri="{BB962C8B-B14F-4D97-AF65-F5344CB8AC3E}">
        <p14:creationId xmlns:p14="http://schemas.microsoft.com/office/powerpoint/2010/main" val="28831065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49492-2DB7-3821-DC89-12F2C89E7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Trigonometry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FE884-4AC7-D1B4-7932-157736952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Sine: sin⁡(𝜃)</a:t>
            </a:r>
          </a:p>
          <a:p>
            <a:r>
              <a:rPr lang="en-GB" dirty="0"/>
              <a:t>Cosine: cos⁡(𝜃)</a:t>
            </a:r>
          </a:p>
          <a:p>
            <a:r>
              <a:rPr lang="en-GB" dirty="0"/>
              <a:t>Tangent: tan⁡(𝜃)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2354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B7803-5195-150F-9095-0B1F5FB48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Physics and Motion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78CD06-7EFC-810A-D32C-44DB2A625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914314"/>
            <a:ext cx="4820323" cy="151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9144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D5747-2002-960A-1DEB-F15930933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 and Randomness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2470F5-E4DF-4712-D551-FB04286003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00" y="1915557"/>
            <a:ext cx="6125430" cy="2562583"/>
          </a:xfrm>
        </p:spPr>
      </p:pic>
    </p:spTree>
    <p:extLst>
      <p:ext uri="{BB962C8B-B14F-4D97-AF65-F5344CB8AC3E}">
        <p14:creationId xmlns:p14="http://schemas.microsoft.com/office/powerpoint/2010/main" val="14535837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F07BA-F16F-84E3-F692-E4AB09CA0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Matrix and Graphics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7B32AA-9A6C-EE8F-A616-E1877D053C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713856"/>
            <a:ext cx="6487430" cy="4610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3143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A23CC-3E33-F2FF-6F4C-4A9262541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 Development Notation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E945B-BCCA-5961-BA81-03C4C046D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State: 𝑆 (represents the current state of the game)</a:t>
            </a:r>
          </a:p>
          <a:p>
            <a:r>
              <a:rPr lang="en-GB" dirty="0"/>
              <a:t>Action: 𝐴 (represents an action taken in the game)</a:t>
            </a:r>
          </a:p>
          <a:p>
            <a:r>
              <a:rPr lang="en-GB" dirty="0"/>
              <a:t>Reward: 𝑅 (feedback from an action)</a:t>
            </a:r>
          </a:p>
          <a:p>
            <a:r>
              <a:rPr lang="en-GB" dirty="0"/>
              <a:t>Utility Function: 𝑈(𝑥) (measures the preference of a state)</a:t>
            </a:r>
          </a:p>
        </p:txBody>
      </p:sp>
    </p:spTree>
    <p:extLst>
      <p:ext uri="{BB962C8B-B14F-4D97-AF65-F5344CB8AC3E}">
        <p14:creationId xmlns:p14="http://schemas.microsoft.com/office/powerpoint/2010/main" val="1485532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555FF-FF3F-071E-3B58-DB824258C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Pathfinding and Algorithms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C5019-8F99-DDFE-3132-485E855E3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 Function: 𝐶(𝑛) (cost to reach node 𝑛)</a:t>
            </a:r>
          </a:p>
          <a:p>
            <a:r>
              <a:rPr lang="en-GB" dirty="0"/>
              <a:t>Heuristic Function: ℎ(𝑛) (estimates cost from node 𝑛n to goal)</a:t>
            </a:r>
          </a:p>
          <a:p>
            <a:r>
              <a:rPr lang="en-GB" dirty="0"/>
              <a:t>Graph Representation: 𝐺=(𝑉,𝐸) (where 𝑉 is a set of vertices and 𝐸 is a set of edges)</a:t>
            </a:r>
          </a:p>
        </p:txBody>
      </p:sp>
    </p:spTree>
    <p:extLst>
      <p:ext uri="{BB962C8B-B14F-4D97-AF65-F5344CB8AC3E}">
        <p14:creationId xmlns:p14="http://schemas.microsoft.com/office/powerpoint/2010/main" val="15090082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03DE6-D3D7-B968-B80A-97F129D98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Miscellaneous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98950-E8A7-50AC-3CE2-5B522A87B8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Approximation: ≈</a:t>
            </a:r>
          </a:p>
          <a:p>
            <a:r>
              <a:rPr lang="en-GB" dirty="0"/>
              <a:t>Proportional to: ∝</a:t>
            </a:r>
          </a:p>
          <a:p>
            <a:r>
              <a:rPr lang="en-GB" dirty="0"/>
              <a:t>Infinity: ∞</a:t>
            </a:r>
          </a:p>
          <a:p>
            <a:r>
              <a:rPr lang="en-GB" dirty="0"/>
              <a:t>Factorial: 𝑛! (product of all positive integers up to 𝑛)</a:t>
            </a:r>
          </a:p>
          <a:p>
            <a:r>
              <a:rPr lang="en-GB" dirty="0"/>
              <a:t>Decimal point: .</a:t>
            </a:r>
          </a:p>
          <a:p>
            <a:r>
              <a:rPr lang="en-GB" dirty="0"/>
              <a:t>Percent: %</a:t>
            </a:r>
          </a:p>
          <a:p>
            <a:r>
              <a:rPr lang="en-GB" dirty="0"/>
              <a:t>Frame Rate: FPS (frames per second)</a:t>
            </a:r>
          </a:p>
          <a:p>
            <a:r>
              <a:rPr lang="en-GB" dirty="0"/>
              <a:t>Time Step: Δ𝑡 (interval of time in simulations)</a:t>
            </a:r>
          </a:p>
        </p:txBody>
      </p:sp>
    </p:spTree>
    <p:extLst>
      <p:ext uri="{BB962C8B-B14F-4D97-AF65-F5344CB8AC3E}">
        <p14:creationId xmlns:p14="http://schemas.microsoft.com/office/powerpoint/2010/main" val="10219699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4EDF5-A20A-E173-848D-A4ACFEFE0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Greek Alphabet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59D49-D1CC-B331-7FAB-8B76B619E8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Greek letters are widely used in mathematics, physics, engineering, and other sciences to represent variables, constants, and specific concepts.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7796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20283FF-B260-6641-16E3-21DD25E590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0940" y="618733"/>
            <a:ext cx="9450119" cy="5620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7718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BE276BC-353E-F480-8D51-A2D08DA5BA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0414" y="556811"/>
            <a:ext cx="9831172" cy="5744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1443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C890672-9B07-198F-12A1-43A20417D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703" y="933101"/>
            <a:ext cx="9802593" cy="4991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0398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24C89-3799-59CA-9B7C-92A0B11C3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specific to game design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4FCF7F-5A0A-101B-9FB1-F48E39309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1467" y="1809524"/>
            <a:ext cx="9069066" cy="3238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574872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AnalogousFromDarkSeedLeftStep">
      <a:dk1>
        <a:srgbClr val="000000"/>
      </a:dk1>
      <a:lt1>
        <a:srgbClr val="FFFFFF"/>
      </a:lt1>
      <a:dk2>
        <a:srgbClr val="1B2C2F"/>
      </a:dk2>
      <a:lt2>
        <a:srgbClr val="F0F3F2"/>
      </a:lt2>
      <a:accent1>
        <a:srgbClr val="C34D81"/>
      </a:accent1>
      <a:accent2>
        <a:srgbClr val="B13BA1"/>
      </a:accent2>
      <a:accent3>
        <a:srgbClr val="A34DC3"/>
      </a:accent3>
      <a:accent4>
        <a:srgbClr val="6541B4"/>
      </a:accent4>
      <a:accent5>
        <a:srgbClr val="4D59C3"/>
      </a:accent5>
      <a:accent6>
        <a:srgbClr val="3B79B1"/>
      </a:accent6>
      <a:hlink>
        <a:srgbClr val="473FBF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A08CB929A79E4FBBCF4501CB879322" ma:contentTypeVersion="17" ma:contentTypeDescription="Create a new document." ma:contentTypeScope="" ma:versionID="1adca59e2d1c9235e3509543cbee46df">
  <xsd:schema xmlns:xsd="http://www.w3.org/2001/XMLSchema" xmlns:xs="http://www.w3.org/2001/XMLSchema" xmlns:p="http://schemas.microsoft.com/office/2006/metadata/properties" xmlns:ns3="97e90ac9-f7c9-4ef0-b151-0ad37f9b04e3" xmlns:ns4="e89b0d28-101f-4150-bb20-b1c24cca2db8" targetNamespace="http://schemas.microsoft.com/office/2006/metadata/properties" ma:root="true" ma:fieldsID="41444610209ebf4e37ace511e8522d66" ns3:_="" ns4:_="">
    <xsd:import namespace="97e90ac9-f7c9-4ef0-b151-0ad37f9b04e3"/>
    <xsd:import namespace="e89b0d28-101f-4150-bb20-b1c24cca2db8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90ac9-f7c9-4ef0-b151-0ad37f9b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0d28-101f-4150-bb20-b1c24cca2d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89b0d28-101f-4150-bb20-b1c24cca2db8" xsi:nil="true"/>
  </documentManagement>
</p:properties>
</file>

<file path=customXml/itemProps1.xml><?xml version="1.0" encoding="utf-8"?>
<ds:datastoreItem xmlns:ds="http://schemas.openxmlformats.org/officeDocument/2006/customXml" ds:itemID="{854FCB89-C8E8-44A9-8F15-FE68A64037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7e90ac9-f7c9-4ef0-b151-0ad37f9b04e3"/>
    <ds:schemaRef ds:uri="e89b0d28-101f-4150-bb20-b1c24cca2d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0648863-6247-4472-90DC-C7D70E28CB7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08CA5E-F65B-43A3-9E1C-263EC57B5D7D}">
  <ds:schemaRefs>
    <ds:schemaRef ds:uri="http://purl.org/dc/dcmitype/"/>
    <ds:schemaRef ds:uri="http://www.w3.org/XML/1998/namespace"/>
    <ds:schemaRef ds:uri="http://purl.org/dc/terms/"/>
    <ds:schemaRef ds:uri="http://schemas.openxmlformats.org/package/2006/metadata/core-properties"/>
    <ds:schemaRef ds:uri="e89b0d28-101f-4150-bb20-b1c24cca2db8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97e90ac9-f7c9-4ef0-b151-0ad37f9b04e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501</Words>
  <Application>Microsoft Office PowerPoint</Application>
  <PresentationFormat>Widescreen</PresentationFormat>
  <Paragraphs>76</Paragraphs>
  <Slides>25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Univers Condensed Light</vt:lpstr>
      <vt:lpstr>Walbaum Display Light</vt:lpstr>
      <vt:lpstr>AngleLinesVTI</vt:lpstr>
      <vt:lpstr>Mathematical Symbols </vt:lpstr>
      <vt:lpstr>Basic Operations</vt:lpstr>
      <vt:lpstr>Comparison</vt:lpstr>
      <vt:lpstr>Exponents and Roots</vt:lpstr>
      <vt:lpstr>Functions and Calculus</vt:lpstr>
      <vt:lpstr>Sets and Logic</vt:lpstr>
      <vt:lpstr>Trigonometry</vt:lpstr>
      <vt:lpstr>Geometry</vt:lpstr>
      <vt:lpstr>Geometry and Spatial Transformations</vt:lpstr>
      <vt:lpstr>Probability and Statistics</vt:lpstr>
      <vt:lpstr>Notation for Special Numbers</vt:lpstr>
      <vt:lpstr>Common Symbols in Linear Algebra</vt:lpstr>
      <vt:lpstr>Transformations</vt:lpstr>
      <vt:lpstr>Trigonometry</vt:lpstr>
      <vt:lpstr>Physics and Motion</vt:lpstr>
      <vt:lpstr>Probability and Randomness</vt:lpstr>
      <vt:lpstr>Matrix and Graphics</vt:lpstr>
      <vt:lpstr>Game Development Notation</vt:lpstr>
      <vt:lpstr>Pathfinding and Algorithms</vt:lpstr>
      <vt:lpstr>Miscellaneous</vt:lpstr>
      <vt:lpstr>Greek Alphabet</vt:lpstr>
      <vt:lpstr>PowerPoint Presentation</vt:lpstr>
      <vt:lpstr>PowerPoint Presentation</vt:lpstr>
      <vt:lpstr>PowerPoint Presentation</vt:lpstr>
      <vt:lpstr>More specific to game design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Nathan Morgan</dc:creator>
  <cp:lastModifiedBy>Nathan Morgan</cp:lastModifiedBy>
  <cp:revision>1</cp:revision>
  <dcterms:created xsi:type="dcterms:W3CDTF">2024-10-26T14:45:19Z</dcterms:created>
  <dcterms:modified xsi:type="dcterms:W3CDTF">2024-10-26T16:31:13Z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0x010100E0A08CB929A79E4FBBCF4501CB879322</vt:lpwstr>
  </property>
</Properties>
</file>