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64" r:id="rId4"/>
    <p:sldId id="286" r:id="rId5"/>
    <p:sldId id="287" r:id="rId6"/>
    <p:sldId id="288" r:id="rId7"/>
    <p:sldId id="285" r:id="rId8"/>
    <p:sldId id="291" r:id="rId9"/>
    <p:sldId id="270" r:id="rId10"/>
    <p:sldId id="271" r:id="rId11"/>
    <p:sldId id="289" r:id="rId12"/>
    <p:sldId id="290" r:id="rId13"/>
    <p:sldId id="294" r:id="rId14"/>
    <p:sldId id="295" r:id="rId15"/>
    <p:sldId id="293" r:id="rId16"/>
    <p:sldId id="296" r:id="rId17"/>
    <p:sldId id="298" r:id="rId18"/>
    <p:sldId id="297" r:id="rId19"/>
    <p:sldId id="300" r:id="rId20"/>
    <p:sldId id="299" r:id="rId21"/>
    <p:sldId id="292" r:id="rId22"/>
    <p:sldId id="282" r:id="rId23"/>
    <p:sldId id="284" r:id="rId24"/>
    <p:sldId id="301"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BA55DD-E16C-4CA5-969C-AD9496D18D3F}" v="3" dt="2026-10-05T09:32:25.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550" autoAdjust="0"/>
  </p:normalViewPr>
  <p:slideViewPr>
    <p:cSldViewPr snapToGrid="0">
      <p:cViewPr varScale="1">
        <p:scale>
          <a:sx n="84" d="100"/>
          <a:sy n="84" d="100"/>
        </p:scale>
        <p:origin x="9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10-05T09:33:48.298" v="3" actId="20577"/>
      <pc:docMkLst>
        <pc:docMk/>
      </pc:docMkLst>
      <pc:sldChg chg="modSp">
        <pc:chgData name="Alisdair Cunningham" userId="67e8d9ba-4582-42f1-b26c-e866daa7f65b" providerId="ADAL" clId="{D55405F9-96CE-42DD-9571-C3D40844E8B0}" dt="2026-10-05T09:32:18.598" v="1"/>
        <pc:sldMkLst>
          <pc:docMk/>
          <pc:sldMk cId="3701768522" sldId="256"/>
        </pc:sldMkLst>
        <pc:spChg chg="mod">
          <ac:chgData name="Alisdair Cunningham" userId="67e8d9ba-4582-42f1-b26c-e866daa7f65b" providerId="ADAL" clId="{D55405F9-96CE-42DD-9571-C3D40844E8B0}" dt="2026-10-05T09:32:18.598" v="1"/>
          <ac:spMkLst>
            <pc:docMk/>
            <pc:sldMk cId="3701768522" sldId="256"/>
            <ac:spMk id="38" creationId="{065D01E9-11A0-DBC0-6713-29D01B31E987}"/>
          </ac:spMkLst>
        </pc:spChg>
        <pc:spChg chg="mod">
          <ac:chgData name="Alisdair Cunningham" userId="67e8d9ba-4582-42f1-b26c-e866daa7f65b" providerId="ADAL" clId="{D55405F9-96CE-42DD-9571-C3D40844E8B0}" dt="2026-10-05T09:32:09.647"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10-05T09:32:25.753" v="2"/>
        <pc:sldMkLst>
          <pc:docMk/>
          <pc:sldMk cId="3520049810" sldId="257"/>
        </pc:sldMkLst>
        <pc:spChg chg="mod">
          <ac:chgData name="Alisdair Cunningham" userId="67e8d9ba-4582-42f1-b26c-e866daa7f65b" providerId="ADAL" clId="{D55405F9-96CE-42DD-9571-C3D40844E8B0}" dt="2026-10-05T09:32:25.753" v="2"/>
          <ac:spMkLst>
            <pc:docMk/>
            <pc:sldMk cId="3520049810" sldId="257"/>
            <ac:spMk id="8" creationId="{C39BE701-A67E-5BFD-B044-ECF13A621788}"/>
          </ac:spMkLst>
        </pc:spChg>
        <pc:spChg chg="mod">
          <ac:chgData name="Alisdair Cunningham" userId="67e8d9ba-4582-42f1-b26c-e866daa7f65b" providerId="ADAL" clId="{D55405F9-96CE-42DD-9571-C3D40844E8B0}" dt="2026-10-05T09:32:09.647"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10-05T09:33:48.298" v="3" actId="20577"/>
        <pc:sldMkLst>
          <pc:docMk/>
          <pc:sldMk cId="2545193714" sldId="263"/>
        </pc:sldMkLst>
        <pc:spChg chg="mod">
          <ac:chgData name="Alisdair Cunningham" userId="67e8d9ba-4582-42f1-b26c-e866daa7f65b" providerId="ADAL" clId="{D55405F9-96CE-42DD-9571-C3D40844E8B0}" dt="2026-10-05T09:32:09.647" v="0"/>
          <ac:spMkLst>
            <pc:docMk/>
            <pc:sldMk cId="2545193714" sldId="263"/>
            <ac:spMk id="2" creationId="{F51C16DF-F564-481C-CCA4-180408A5301A}"/>
          </ac:spMkLst>
        </pc:spChg>
        <pc:spChg chg="mod">
          <ac:chgData name="Alisdair Cunningham" userId="67e8d9ba-4582-42f1-b26c-e866daa7f65b" providerId="ADAL" clId="{D55405F9-96CE-42DD-9571-C3D40844E8B0}" dt="2026-10-05T09:32:25.753" v="2"/>
          <ac:spMkLst>
            <pc:docMk/>
            <pc:sldMk cId="2545193714" sldId="263"/>
            <ac:spMk id="8" creationId="{C39BE701-A67E-5BFD-B044-ECF13A621788}"/>
          </ac:spMkLst>
        </pc:spChg>
        <pc:spChg chg="mod">
          <ac:chgData name="Alisdair Cunningham" userId="67e8d9ba-4582-42f1-b26c-e866daa7f65b" providerId="ADAL" clId="{D55405F9-96CE-42DD-9571-C3D40844E8B0}" dt="2026-10-05T09:33:48.298" v="3"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10-05T09:32:25.753" v="2"/>
        <pc:sldMkLst>
          <pc:docMk/>
          <pc:sldMk cId="2419514132" sldId="264"/>
        </pc:sldMkLst>
        <pc:spChg chg="mod">
          <ac:chgData name="Alisdair Cunningham" userId="67e8d9ba-4582-42f1-b26c-e866daa7f65b" providerId="ADAL" clId="{D55405F9-96CE-42DD-9571-C3D40844E8B0}" dt="2026-10-05T09:32:09.647" v="0"/>
          <ac:spMkLst>
            <pc:docMk/>
            <pc:sldMk cId="2419514132" sldId="264"/>
            <ac:spMk id="2" creationId="{DCC55022-FB6B-03B1-63B3-3DF214375334}"/>
          </ac:spMkLst>
        </pc:spChg>
        <pc:spChg chg="mod">
          <ac:chgData name="Alisdair Cunningham" userId="67e8d9ba-4582-42f1-b26c-e866daa7f65b" providerId="ADAL" clId="{D55405F9-96CE-42DD-9571-C3D40844E8B0}" dt="2026-10-05T09:32:25.753" v="2"/>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10-05T09:32:25.753" v="2"/>
        <pc:sldMkLst>
          <pc:docMk/>
          <pc:sldMk cId="3202243740" sldId="270"/>
        </pc:sldMkLst>
        <pc:spChg chg="mod">
          <ac:chgData name="Alisdair Cunningham" userId="67e8d9ba-4582-42f1-b26c-e866daa7f65b" providerId="ADAL" clId="{D55405F9-96CE-42DD-9571-C3D40844E8B0}" dt="2026-10-05T09:32:09.647" v="0"/>
          <ac:spMkLst>
            <pc:docMk/>
            <pc:sldMk cId="3202243740" sldId="270"/>
            <ac:spMk id="2" creationId="{DCC55022-FB6B-03B1-63B3-3DF214375334}"/>
          </ac:spMkLst>
        </pc:spChg>
        <pc:spChg chg="mod">
          <ac:chgData name="Alisdair Cunningham" userId="67e8d9ba-4582-42f1-b26c-e866daa7f65b" providerId="ADAL" clId="{D55405F9-96CE-42DD-9571-C3D40844E8B0}" dt="2026-10-05T09:32:25.753" v="2"/>
          <ac:spMkLst>
            <pc:docMk/>
            <pc:sldMk cId="3202243740" sldId="270"/>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904814878" sldId="271"/>
        </pc:sldMkLst>
        <pc:spChg chg="mod">
          <ac:chgData name="Alisdair Cunningham" userId="67e8d9ba-4582-42f1-b26c-e866daa7f65b" providerId="ADAL" clId="{D55405F9-96CE-42DD-9571-C3D40844E8B0}" dt="2026-10-05T09:32:09.647" v="0"/>
          <ac:spMkLst>
            <pc:docMk/>
            <pc:sldMk cId="2904814878" sldId="271"/>
            <ac:spMk id="2" creationId="{DCC55022-FB6B-03B1-63B3-3DF214375334}"/>
          </ac:spMkLst>
        </pc:spChg>
        <pc:spChg chg="mod">
          <ac:chgData name="Alisdair Cunningham" userId="67e8d9ba-4582-42f1-b26c-e866daa7f65b" providerId="ADAL" clId="{D55405F9-96CE-42DD-9571-C3D40844E8B0}" dt="2026-10-05T09:32:25.753" v="2"/>
          <ac:spMkLst>
            <pc:docMk/>
            <pc:sldMk cId="2904814878" sldId="271"/>
            <ac:spMk id="8" creationId="{C39BE701-A67E-5BFD-B044-ECF13A621788}"/>
          </ac:spMkLst>
        </pc:spChg>
      </pc:sldChg>
      <pc:sldChg chg="modSp">
        <pc:chgData name="Alisdair Cunningham" userId="67e8d9ba-4582-42f1-b26c-e866daa7f65b" providerId="ADAL" clId="{D55405F9-96CE-42DD-9571-C3D40844E8B0}" dt="2026-10-05T09:32:25.753" v="2"/>
        <pc:sldMkLst>
          <pc:docMk/>
          <pc:sldMk cId="846747891" sldId="282"/>
        </pc:sldMkLst>
        <pc:spChg chg="mod">
          <ac:chgData name="Alisdair Cunningham" userId="67e8d9ba-4582-42f1-b26c-e866daa7f65b" providerId="ADAL" clId="{D55405F9-96CE-42DD-9571-C3D40844E8B0}" dt="2026-10-05T09:32:09.647" v="0"/>
          <ac:spMkLst>
            <pc:docMk/>
            <pc:sldMk cId="846747891" sldId="282"/>
            <ac:spMk id="2" creationId="{DCC55022-FB6B-03B1-63B3-3DF214375334}"/>
          </ac:spMkLst>
        </pc:spChg>
        <pc:spChg chg="mod">
          <ac:chgData name="Alisdair Cunningham" userId="67e8d9ba-4582-42f1-b26c-e866daa7f65b" providerId="ADAL" clId="{D55405F9-96CE-42DD-9571-C3D40844E8B0}" dt="2026-10-05T09:32:25.753" v="2"/>
          <ac:spMkLst>
            <pc:docMk/>
            <pc:sldMk cId="846747891" sldId="282"/>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773719451" sldId="284"/>
        </pc:sldMkLst>
        <pc:spChg chg="mod">
          <ac:chgData name="Alisdair Cunningham" userId="67e8d9ba-4582-42f1-b26c-e866daa7f65b" providerId="ADAL" clId="{D55405F9-96CE-42DD-9571-C3D40844E8B0}" dt="2026-10-05T09:32:09.647" v="0"/>
          <ac:spMkLst>
            <pc:docMk/>
            <pc:sldMk cId="2773719451" sldId="284"/>
            <ac:spMk id="2" creationId="{DCC55022-FB6B-03B1-63B3-3DF214375334}"/>
          </ac:spMkLst>
        </pc:spChg>
        <pc:spChg chg="mod">
          <ac:chgData name="Alisdair Cunningham" userId="67e8d9ba-4582-42f1-b26c-e866daa7f65b" providerId="ADAL" clId="{D55405F9-96CE-42DD-9571-C3D40844E8B0}" dt="2026-10-05T09:32:25.753" v="2"/>
          <ac:spMkLst>
            <pc:docMk/>
            <pc:sldMk cId="2773719451" sldId="284"/>
            <ac:spMk id="8" creationId="{C39BE701-A67E-5BFD-B044-ECF13A621788}"/>
          </ac:spMkLst>
        </pc:spChg>
      </pc:sldChg>
      <pc:sldChg chg="modSp">
        <pc:chgData name="Alisdair Cunningham" userId="67e8d9ba-4582-42f1-b26c-e866daa7f65b" providerId="ADAL" clId="{D55405F9-96CE-42DD-9571-C3D40844E8B0}" dt="2026-10-05T09:32:25.753" v="2"/>
        <pc:sldMkLst>
          <pc:docMk/>
          <pc:sldMk cId="731797672" sldId="285"/>
        </pc:sldMkLst>
        <pc:spChg chg="mod">
          <ac:chgData name="Alisdair Cunningham" userId="67e8d9ba-4582-42f1-b26c-e866daa7f65b" providerId="ADAL" clId="{D55405F9-96CE-42DD-9571-C3D40844E8B0}" dt="2026-10-05T09:32:09.647" v="0"/>
          <ac:spMkLst>
            <pc:docMk/>
            <pc:sldMk cId="731797672" sldId="285"/>
            <ac:spMk id="2" creationId="{DCC55022-FB6B-03B1-63B3-3DF214375334}"/>
          </ac:spMkLst>
        </pc:spChg>
        <pc:spChg chg="mod">
          <ac:chgData name="Alisdair Cunningham" userId="67e8d9ba-4582-42f1-b26c-e866daa7f65b" providerId="ADAL" clId="{D55405F9-96CE-42DD-9571-C3D40844E8B0}" dt="2026-10-05T09:32:25.753" v="2"/>
          <ac:spMkLst>
            <pc:docMk/>
            <pc:sldMk cId="731797672" sldId="285"/>
            <ac:spMk id="8" creationId="{C39BE701-A67E-5BFD-B044-ECF13A621788}"/>
          </ac:spMkLst>
        </pc:spChg>
      </pc:sldChg>
      <pc:sldChg chg="modSp">
        <pc:chgData name="Alisdair Cunningham" userId="67e8d9ba-4582-42f1-b26c-e866daa7f65b" providerId="ADAL" clId="{D55405F9-96CE-42DD-9571-C3D40844E8B0}" dt="2026-10-05T09:32:25.753" v="2"/>
        <pc:sldMkLst>
          <pc:docMk/>
          <pc:sldMk cId="1634560916" sldId="286"/>
        </pc:sldMkLst>
        <pc:spChg chg="mod">
          <ac:chgData name="Alisdair Cunningham" userId="67e8d9ba-4582-42f1-b26c-e866daa7f65b" providerId="ADAL" clId="{D55405F9-96CE-42DD-9571-C3D40844E8B0}" dt="2026-10-05T09:32:09.647" v="0"/>
          <ac:spMkLst>
            <pc:docMk/>
            <pc:sldMk cId="1634560916" sldId="286"/>
            <ac:spMk id="2" creationId="{DCC55022-FB6B-03B1-63B3-3DF214375334}"/>
          </ac:spMkLst>
        </pc:spChg>
        <pc:spChg chg="mod">
          <ac:chgData name="Alisdair Cunningham" userId="67e8d9ba-4582-42f1-b26c-e866daa7f65b" providerId="ADAL" clId="{D55405F9-96CE-42DD-9571-C3D40844E8B0}" dt="2026-10-05T09:32:25.753" v="2"/>
          <ac:spMkLst>
            <pc:docMk/>
            <pc:sldMk cId="1634560916" sldId="286"/>
            <ac:spMk id="8" creationId="{C39BE701-A67E-5BFD-B044-ECF13A621788}"/>
          </ac:spMkLst>
        </pc:spChg>
      </pc:sldChg>
      <pc:sldChg chg="modSp">
        <pc:chgData name="Alisdair Cunningham" userId="67e8d9ba-4582-42f1-b26c-e866daa7f65b" providerId="ADAL" clId="{D55405F9-96CE-42DD-9571-C3D40844E8B0}" dt="2026-10-05T09:32:25.753" v="2"/>
        <pc:sldMkLst>
          <pc:docMk/>
          <pc:sldMk cId="783988309" sldId="287"/>
        </pc:sldMkLst>
        <pc:spChg chg="mod">
          <ac:chgData name="Alisdair Cunningham" userId="67e8d9ba-4582-42f1-b26c-e866daa7f65b" providerId="ADAL" clId="{D55405F9-96CE-42DD-9571-C3D40844E8B0}" dt="2026-10-05T09:32:09.647" v="0"/>
          <ac:spMkLst>
            <pc:docMk/>
            <pc:sldMk cId="783988309" sldId="287"/>
            <ac:spMk id="2" creationId="{DCC55022-FB6B-03B1-63B3-3DF214375334}"/>
          </ac:spMkLst>
        </pc:spChg>
        <pc:spChg chg="mod">
          <ac:chgData name="Alisdair Cunningham" userId="67e8d9ba-4582-42f1-b26c-e866daa7f65b" providerId="ADAL" clId="{D55405F9-96CE-42DD-9571-C3D40844E8B0}" dt="2026-10-05T09:32:25.753" v="2"/>
          <ac:spMkLst>
            <pc:docMk/>
            <pc:sldMk cId="783988309" sldId="287"/>
            <ac:spMk id="8" creationId="{C39BE701-A67E-5BFD-B044-ECF13A621788}"/>
          </ac:spMkLst>
        </pc:spChg>
      </pc:sldChg>
      <pc:sldChg chg="modSp">
        <pc:chgData name="Alisdair Cunningham" userId="67e8d9ba-4582-42f1-b26c-e866daa7f65b" providerId="ADAL" clId="{D55405F9-96CE-42DD-9571-C3D40844E8B0}" dt="2026-10-05T09:32:25.753" v="2"/>
        <pc:sldMkLst>
          <pc:docMk/>
          <pc:sldMk cId="913320947" sldId="288"/>
        </pc:sldMkLst>
        <pc:spChg chg="mod">
          <ac:chgData name="Alisdair Cunningham" userId="67e8d9ba-4582-42f1-b26c-e866daa7f65b" providerId="ADAL" clId="{D55405F9-96CE-42DD-9571-C3D40844E8B0}" dt="2026-10-05T09:32:09.647" v="0"/>
          <ac:spMkLst>
            <pc:docMk/>
            <pc:sldMk cId="913320947" sldId="288"/>
            <ac:spMk id="2" creationId="{DCC55022-FB6B-03B1-63B3-3DF214375334}"/>
          </ac:spMkLst>
        </pc:spChg>
        <pc:spChg chg="mod">
          <ac:chgData name="Alisdair Cunningham" userId="67e8d9ba-4582-42f1-b26c-e866daa7f65b" providerId="ADAL" clId="{D55405F9-96CE-42DD-9571-C3D40844E8B0}" dt="2026-10-05T09:32:25.753" v="2"/>
          <ac:spMkLst>
            <pc:docMk/>
            <pc:sldMk cId="913320947" sldId="288"/>
            <ac:spMk id="8" creationId="{C39BE701-A67E-5BFD-B044-ECF13A621788}"/>
          </ac:spMkLst>
        </pc:spChg>
      </pc:sldChg>
      <pc:sldChg chg="modSp">
        <pc:chgData name="Alisdair Cunningham" userId="67e8d9ba-4582-42f1-b26c-e866daa7f65b" providerId="ADAL" clId="{D55405F9-96CE-42DD-9571-C3D40844E8B0}" dt="2026-10-05T09:32:25.753" v="2"/>
        <pc:sldMkLst>
          <pc:docMk/>
          <pc:sldMk cId="3977936913" sldId="289"/>
        </pc:sldMkLst>
        <pc:spChg chg="mod">
          <ac:chgData name="Alisdair Cunningham" userId="67e8d9ba-4582-42f1-b26c-e866daa7f65b" providerId="ADAL" clId="{D55405F9-96CE-42DD-9571-C3D40844E8B0}" dt="2026-10-05T09:32:09.647" v="0"/>
          <ac:spMkLst>
            <pc:docMk/>
            <pc:sldMk cId="3977936913" sldId="289"/>
            <ac:spMk id="2" creationId="{DCC55022-FB6B-03B1-63B3-3DF214375334}"/>
          </ac:spMkLst>
        </pc:spChg>
        <pc:spChg chg="mod">
          <ac:chgData name="Alisdair Cunningham" userId="67e8d9ba-4582-42f1-b26c-e866daa7f65b" providerId="ADAL" clId="{D55405F9-96CE-42DD-9571-C3D40844E8B0}" dt="2026-10-05T09:32:25.753" v="2"/>
          <ac:spMkLst>
            <pc:docMk/>
            <pc:sldMk cId="3977936913" sldId="289"/>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672349525" sldId="290"/>
        </pc:sldMkLst>
        <pc:spChg chg="mod">
          <ac:chgData name="Alisdair Cunningham" userId="67e8d9ba-4582-42f1-b26c-e866daa7f65b" providerId="ADAL" clId="{D55405F9-96CE-42DD-9571-C3D40844E8B0}" dt="2026-10-05T09:32:09.647" v="0"/>
          <ac:spMkLst>
            <pc:docMk/>
            <pc:sldMk cId="2672349525" sldId="290"/>
            <ac:spMk id="2" creationId="{DCC55022-FB6B-03B1-63B3-3DF214375334}"/>
          </ac:spMkLst>
        </pc:spChg>
        <pc:spChg chg="mod">
          <ac:chgData name="Alisdair Cunningham" userId="67e8d9ba-4582-42f1-b26c-e866daa7f65b" providerId="ADAL" clId="{D55405F9-96CE-42DD-9571-C3D40844E8B0}" dt="2026-10-05T09:32:25.753" v="2"/>
          <ac:spMkLst>
            <pc:docMk/>
            <pc:sldMk cId="2672349525" sldId="290"/>
            <ac:spMk id="8" creationId="{C39BE701-A67E-5BFD-B044-ECF13A621788}"/>
          </ac:spMkLst>
        </pc:spChg>
      </pc:sldChg>
      <pc:sldChg chg="modSp">
        <pc:chgData name="Alisdair Cunningham" userId="67e8d9ba-4582-42f1-b26c-e866daa7f65b" providerId="ADAL" clId="{D55405F9-96CE-42DD-9571-C3D40844E8B0}" dt="2026-10-05T09:32:25.753" v="2"/>
        <pc:sldMkLst>
          <pc:docMk/>
          <pc:sldMk cId="1311136134" sldId="291"/>
        </pc:sldMkLst>
        <pc:spChg chg="mod">
          <ac:chgData name="Alisdair Cunningham" userId="67e8d9ba-4582-42f1-b26c-e866daa7f65b" providerId="ADAL" clId="{D55405F9-96CE-42DD-9571-C3D40844E8B0}" dt="2026-10-05T09:32:09.647" v="0"/>
          <ac:spMkLst>
            <pc:docMk/>
            <pc:sldMk cId="1311136134" sldId="291"/>
            <ac:spMk id="2" creationId="{DCC55022-FB6B-03B1-63B3-3DF214375334}"/>
          </ac:spMkLst>
        </pc:spChg>
        <pc:spChg chg="mod">
          <ac:chgData name="Alisdair Cunningham" userId="67e8d9ba-4582-42f1-b26c-e866daa7f65b" providerId="ADAL" clId="{D55405F9-96CE-42DD-9571-C3D40844E8B0}" dt="2026-10-05T09:32:25.753" v="2"/>
          <ac:spMkLst>
            <pc:docMk/>
            <pc:sldMk cId="1311136134" sldId="291"/>
            <ac:spMk id="8" creationId="{C39BE701-A67E-5BFD-B044-ECF13A621788}"/>
          </ac:spMkLst>
        </pc:spChg>
      </pc:sldChg>
      <pc:sldChg chg="modSp">
        <pc:chgData name="Alisdair Cunningham" userId="67e8d9ba-4582-42f1-b26c-e866daa7f65b" providerId="ADAL" clId="{D55405F9-96CE-42DD-9571-C3D40844E8B0}" dt="2026-10-05T09:32:25.753" v="2"/>
        <pc:sldMkLst>
          <pc:docMk/>
          <pc:sldMk cId="1473707686" sldId="292"/>
        </pc:sldMkLst>
        <pc:spChg chg="mod">
          <ac:chgData name="Alisdair Cunningham" userId="67e8d9ba-4582-42f1-b26c-e866daa7f65b" providerId="ADAL" clId="{D55405F9-96CE-42DD-9571-C3D40844E8B0}" dt="2026-10-05T09:32:09.647" v="0"/>
          <ac:spMkLst>
            <pc:docMk/>
            <pc:sldMk cId="1473707686" sldId="292"/>
            <ac:spMk id="2" creationId="{F51C16DF-F564-481C-CCA4-180408A5301A}"/>
          </ac:spMkLst>
        </pc:spChg>
        <pc:spChg chg="mod">
          <ac:chgData name="Alisdair Cunningham" userId="67e8d9ba-4582-42f1-b26c-e866daa7f65b" providerId="ADAL" clId="{D55405F9-96CE-42DD-9571-C3D40844E8B0}" dt="2026-10-05T09:32:25.753" v="2"/>
          <ac:spMkLst>
            <pc:docMk/>
            <pc:sldMk cId="1473707686" sldId="292"/>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802869525" sldId="293"/>
        </pc:sldMkLst>
        <pc:spChg chg="mod">
          <ac:chgData name="Alisdair Cunningham" userId="67e8d9ba-4582-42f1-b26c-e866daa7f65b" providerId="ADAL" clId="{D55405F9-96CE-42DD-9571-C3D40844E8B0}" dt="2026-10-05T09:32:09.647" v="0"/>
          <ac:spMkLst>
            <pc:docMk/>
            <pc:sldMk cId="2802869525" sldId="293"/>
            <ac:spMk id="2" creationId="{DCC55022-FB6B-03B1-63B3-3DF214375334}"/>
          </ac:spMkLst>
        </pc:spChg>
        <pc:spChg chg="mod">
          <ac:chgData name="Alisdair Cunningham" userId="67e8d9ba-4582-42f1-b26c-e866daa7f65b" providerId="ADAL" clId="{D55405F9-96CE-42DD-9571-C3D40844E8B0}" dt="2026-10-05T09:32:25.753" v="2"/>
          <ac:spMkLst>
            <pc:docMk/>
            <pc:sldMk cId="2802869525" sldId="293"/>
            <ac:spMk id="8" creationId="{C39BE701-A67E-5BFD-B044-ECF13A621788}"/>
          </ac:spMkLst>
        </pc:spChg>
      </pc:sldChg>
      <pc:sldChg chg="modSp">
        <pc:chgData name="Alisdair Cunningham" userId="67e8d9ba-4582-42f1-b26c-e866daa7f65b" providerId="ADAL" clId="{D55405F9-96CE-42DD-9571-C3D40844E8B0}" dt="2026-10-05T09:32:25.753" v="2"/>
        <pc:sldMkLst>
          <pc:docMk/>
          <pc:sldMk cId="3333577342" sldId="294"/>
        </pc:sldMkLst>
        <pc:spChg chg="mod">
          <ac:chgData name="Alisdair Cunningham" userId="67e8d9ba-4582-42f1-b26c-e866daa7f65b" providerId="ADAL" clId="{D55405F9-96CE-42DD-9571-C3D40844E8B0}" dt="2026-10-05T09:32:09.647" v="0"/>
          <ac:spMkLst>
            <pc:docMk/>
            <pc:sldMk cId="3333577342" sldId="294"/>
            <ac:spMk id="2" creationId="{DCC55022-FB6B-03B1-63B3-3DF214375334}"/>
          </ac:spMkLst>
        </pc:spChg>
        <pc:spChg chg="mod">
          <ac:chgData name="Alisdair Cunningham" userId="67e8d9ba-4582-42f1-b26c-e866daa7f65b" providerId="ADAL" clId="{D55405F9-96CE-42DD-9571-C3D40844E8B0}" dt="2026-10-05T09:32:25.753" v="2"/>
          <ac:spMkLst>
            <pc:docMk/>
            <pc:sldMk cId="3333577342" sldId="294"/>
            <ac:spMk id="8" creationId="{C39BE701-A67E-5BFD-B044-ECF13A621788}"/>
          </ac:spMkLst>
        </pc:spChg>
      </pc:sldChg>
      <pc:sldChg chg="modSp">
        <pc:chgData name="Alisdair Cunningham" userId="67e8d9ba-4582-42f1-b26c-e866daa7f65b" providerId="ADAL" clId="{D55405F9-96CE-42DD-9571-C3D40844E8B0}" dt="2026-10-05T09:32:25.753" v="2"/>
        <pc:sldMkLst>
          <pc:docMk/>
          <pc:sldMk cId="1201662658" sldId="295"/>
        </pc:sldMkLst>
        <pc:spChg chg="mod">
          <ac:chgData name="Alisdair Cunningham" userId="67e8d9ba-4582-42f1-b26c-e866daa7f65b" providerId="ADAL" clId="{D55405F9-96CE-42DD-9571-C3D40844E8B0}" dt="2026-10-05T09:32:09.647" v="0"/>
          <ac:spMkLst>
            <pc:docMk/>
            <pc:sldMk cId="1201662658" sldId="295"/>
            <ac:spMk id="2" creationId="{DCC55022-FB6B-03B1-63B3-3DF214375334}"/>
          </ac:spMkLst>
        </pc:spChg>
        <pc:spChg chg="mod">
          <ac:chgData name="Alisdair Cunningham" userId="67e8d9ba-4582-42f1-b26c-e866daa7f65b" providerId="ADAL" clId="{D55405F9-96CE-42DD-9571-C3D40844E8B0}" dt="2026-10-05T09:32:25.753" v="2"/>
          <ac:spMkLst>
            <pc:docMk/>
            <pc:sldMk cId="1201662658" sldId="295"/>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954652079" sldId="296"/>
        </pc:sldMkLst>
        <pc:spChg chg="mod">
          <ac:chgData name="Alisdair Cunningham" userId="67e8d9ba-4582-42f1-b26c-e866daa7f65b" providerId="ADAL" clId="{D55405F9-96CE-42DD-9571-C3D40844E8B0}" dt="2026-10-05T09:32:09.647" v="0"/>
          <ac:spMkLst>
            <pc:docMk/>
            <pc:sldMk cId="2954652079" sldId="296"/>
            <ac:spMk id="2" creationId="{DCC55022-FB6B-03B1-63B3-3DF214375334}"/>
          </ac:spMkLst>
        </pc:spChg>
        <pc:spChg chg="mod">
          <ac:chgData name="Alisdair Cunningham" userId="67e8d9ba-4582-42f1-b26c-e866daa7f65b" providerId="ADAL" clId="{D55405F9-96CE-42DD-9571-C3D40844E8B0}" dt="2026-10-05T09:32:25.753" v="2"/>
          <ac:spMkLst>
            <pc:docMk/>
            <pc:sldMk cId="2954652079" sldId="296"/>
            <ac:spMk id="8" creationId="{C39BE701-A67E-5BFD-B044-ECF13A621788}"/>
          </ac:spMkLst>
        </pc:spChg>
      </pc:sldChg>
      <pc:sldChg chg="modSp">
        <pc:chgData name="Alisdair Cunningham" userId="67e8d9ba-4582-42f1-b26c-e866daa7f65b" providerId="ADAL" clId="{D55405F9-96CE-42DD-9571-C3D40844E8B0}" dt="2026-10-05T09:32:25.753" v="2"/>
        <pc:sldMkLst>
          <pc:docMk/>
          <pc:sldMk cId="4175072794" sldId="297"/>
        </pc:sldMkLst>
        <pc:spChg chg="mod">
          <ac:chgData name="Alisdair Cunningham" userId="67e8d9ba-4582-42f1-b26c-e866daa7f65b" providerId="ADAL" clId="{D55405F9-96CE-42DD-9571-C3D40844E8B0}" dt="2026-10-05T09:32:09.647" v="0"/>
          <ac:spMkLst>
            <pc:docMk/>
            <pc:sldMk cId="4175072794" sldId="297"/>
            <ac:spMk id="2" creationId="{DCC55022-FB6B-03B1-63B3-3DF214375334}"/>
          </ac:spMkLst>
        </pc:spChg>
        <pc:spChg chg="mod">
          <ac:chgData name="Alisdair Cunningham" userId="67e8d9ba-4582-42f1-b26c-e866daa7f65b" providerId="ADAL" clId="{D55405F9-96CE-42DD-9571-C3D40844E8B0}" dt="2026-10-05T09:32:25.753" v="2"/>
          <ac:spMkLst>
            <pc:docMk/>
            <pc:sldMk cId="4175072794" sldId="297"/>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636236998" sldId="298"/>
        </pc:sldMkLst>
        <pc:spChg chg="mod">
          <ac:chgData name="Alisdair Cunningham" userId="67e8d9ba-4582-42f1-b26c-e866daa7f65b" providerId="ADAL" clId="{D55405F9-96CE-42DD-9571-C3D40844E8B0}" dt="2026-10-05T09:32:09.647" v="0"/>
          <ac:spMkLst>
            <pc:docMk/>
            <pc:sldMk cId="2636236998" sldId="298"/>
            <ac:spMk id="2" creationId="{DCC55022-FB6B-03B1-63B3-3DF214375334}"/>
          </ac:spMkLst>
        </pc:spChg>
        <pc:spChg chg="mod">
          <ac:chgData name="Alisdair Cunningham" userId="67e8d9ba-4582-42f1-b26c-e866daa7f65b" providerId="ADAL" clId="{D55405F9-96CE-42DD-9571-C3D40844E8B0}" dt="2026-10-05T09:32:25.753" v="2"/>
          <ac:spMkLst>
            <pc:docMk/>
            <pc:sldMk cId="2636236998" sldId="298"/>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638047497" sldId="299"/>
        </pc:sldMkLst>
        <pc:spChg chg="mod">
          <ac:chgData name="Alisdair Cunningham" userId="67e8d9ba-4582-42f1-b26c-e866daa7f65b" providerId="ADAL" clId="{D55405F9-96CE-42DD-9571-C3D40844E8B0}" dt="2026-10-05T09:32:09.647" v="0"/>
          <ac:spMkLst>
            <pc:docMk/>
            <pc:sldMk cId="2638047497" sldId="299"/>
            <ac:spMk id="2" creationId="{DCC55022-FB6B-03B1-63B3-3DF214375334}"/>
          </ac:spMkLst>
        </pc:spChg>
        <pc:spChg chg="mod">
          <ac:chgData name="Alisdair Cunningham" userId="67e8d9ba-4582-42f1-b26c-e866daa7f65b" providerId="ADAL" clId="{D55405F9-96CE-42DD-9571-C3D40844E8B0}" dt="2026-10-05T09:32:25.753" v="2"/>
          <ac:spMkLst>
            <pc:docMk/>
            <pc:sldMk cId="2638047497" sldId="299"/>
            <ac:spMk id="8" creationId="{C39BE701-A67E-5BFD-B044-ECF13A621788}"/>
          </ac:spMkLst>
        </pc:spChg>
      </pc:sldChg>
      <pc:sldChg chg="modSp">
        <pc:chgData name="Alisdair Cunningham" userId="67e8d9ba-4582-42f1-b26c-e866daa7f65b" providerId="ADAL" clId="{D55405F9-96CE-42DD-9571-C3D40844E8B0}" dt="2026-10-05T09:32:25.753" v="2"/>
        <pc:sldMkLst>
          <pc:docMk/>
          <pc:sldMk cId="110963998" sldId="300"/>
        </pc:sldMkLst>
        <pc:spChg chg="mod">
          <ac:chgData name="Alisdair Cunningham" userId="67e8d9ba-4582-42f1-b26c-e866daa7f65b" providerId="ADAL" clId="{D55405F9-96CE-42DD-9571-C3D40844E8B0}" dt="2026-10-05T09:32:09.647" v="0"/>
          <ac:spMkLst>
            <pc:docMk/>
            <pc:sldMk cId="110963998" sldId="300"/>
            <ac:spMk id="2" creationId="{DCC55022-FB6B-03B1-63B3-3DF214375334}"/>
          </ac:spMkLst>
        </pc:spChg>
        <pc:spChg chg="mod">
          <ac:chgData name="Alisdair Cunningham" userId="67e8d9ba-4582-42f1-b26c-e866daa7f65b" providerId="ADAL" clId="{D55405F9-96CE-42DD-9571-C3D40844E8B0}" dt="2026-10-05T09:32:25.753" v="2"/>
          <ac:spMkLst>
            <pc:docMk/>
            <pc:sldMk cId="110963998" sldId="300"/>
            <ac:spMk id="8" creationId="{C39BE701-A67E-5BFD-B044-ECF13A621788}"/>
          </ac:spMkLst>
        </pc:spChg>
      </pc:sldChg>
      <pc:sldChg chg="modSp">
        <pc:chgData name="Alisdair Cunningham" userId="67e8d9ba-4582-42f1-b26c-e866daa7f65b" providerId="ADAL" clId="{D55405F9-96CE-42DD-9571-C3D40844E8B0}" dt="2026-10-05T09:32:25.753" v="2"/>
        <pc:sldMkLst>
          <pc:docMk/>
          <pc:sldMk cId="2870807117" sldId="301"/>
        </pc:sldMkLst>
        <pc:spChg chg="mod">
          <ac:chgData name="Alisdair Cunningham" userId="67e8d9ba-4582-42f1-b26c-e866daa7f65b" providerId="ADAL" clId="{D55405F9-96CE-42DD-9571-C3D40844E8B0}" dt="2026-10-05T09:32:09.647" v="0"/>
          <ac:spMkLst>
            <pc:docMk/>
            <pc:sldMk cId="2870807117" sldId="301"/>
            <ac:spMk id="2" creationId="{DCC55022-FB6B-03B1-63B3-3DF214375334}"/>
          </ac:spMkLst>
        </pc:spChg>
        <pc:spChg chg="mod">
          <ac:chgData name="Alisdair Cunningham" userId="67e8d9ba-4582-42f1-b26c-e866daa7f65b" providerId="ADAL" clId="{D55405F9-96CE-42DD-9571-C3D40844E8B0}" dt="2026-10-05T09:32:25.753" v="2"/>
          <ac:spMkLst>
            <pc:docMk/>
            <pc:sldMk cId="2870807117" sldId="301"/>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42007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630074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430999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718836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192651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Evenson, R. E. (2005). Besting Malthus: the green revolution. </a:t>
            </a:r>
            <a:r>
              <a:rPr lang="en-GB" b="0" i="1" dirty="0">
                <a:solidFill>
                  <a:srgbClr val="222222"/>
                </a:solidFill>
                <a:effectLst/>
                <a:latin typeface="Arial" panose="020B0604020202020204" pitchFamily="34" charset="0"/>
              </a:rPr>
              <a:t>Proceedings of the American philosophical society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149</a:t>
            </a:r>
            <a:r>
              <a:rPr lang="en-GB" b="0" i="0" dirty="0">
                <a:solidFill>
                  <a:srgbClr val="222222"/>
                </a:solidFill>
                <a:effectLst/>
                <a:latin typeface="Arial" panose="020B0604020202020204" pitchFamily="34" charset="0"/>
              </a:rPr>
              <a:t>(4), 469-486.</a:t>
            </a:r>
            <a:endParaRPr lang="en-GB" dirty="0"/>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368828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244973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213737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2292118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Van </a:t>
            </a:r>
            <a:r>
              <a:rPr lang="en-GB" b="0" i="0" dirty="0" err="1">
                <a:solidFill>
                  <a:srgbClr val="222222"/>
                </a:solidFill>
                <a:effectLst/>
                <a:latin typeface="Arial" panose="020B0604020202020204" pitchFamily="34" charset="0"/>
              </a:rPr>
              <a:t>Bavel</a:t>
            </a:r>
            <a:r>
              <a:rPr lang="en-GB" b="0" i="0" dirty="0">
                <a:solidFill>
                  <a:srgbClr val="222222"/>
                </a:solidFill>
                <a:effectLst/>
                <a:latin typeface="Arial" panose="020B0604020202020204" pitchFamily="34" charset="0"/>
              </a:rPr>
              <a:t>, J. (2013). The world population explosion: causes, backgrounds and projections for the future. </a:t>
            </a:r>
            <a:r>
              <a:rPr lang="en-GB" b="0" i="1" dirty="0">
                <a:solidFill>
                  <a:srgbClr val="222222"/>
                </a:solidFill>
                <a:effectLst/>
                <a:latin typeface="Arial" panose="020B0604020202020204" pitchFamily="34" charset="0"/>
              </a:rPr>
              <a:t>Facts, views &amp; vision in </a:t>
            </a:r>
            <a:r>
              <a:rPr lang="en-GB" b="0" i="1" dirty="0" err="1">
                <a:solidFill>
                  <a:srgbClr val="222222"/>
                </a:solidFill>
                <a:effectLst/>
                <a:latin typeface="Arial" panose="020B0604020202020204" pitchFamily="34" charset="0"/>
              </a:rPr>
              <a:t>ObGyn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a:t>
            </a:r>
            <a:r>
              <a:rPr lang="en-GB" b="0" i="0" dirty="0">
                <a:solidFill>
                  <a:srgbClr val="222222"/>
                </a:solidFill>
                <a:effectLst/>
                <a:latin typeface="Arial" panose="020B0604020202020204" pitchFamily="34" charset="0"/>
              </a:rPr>
              <a:t>(4), 281.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4231236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12</a:t>
            </a:fld>
            <a:endParaRPr lang="en-GB"/>
          </a:p>
        </p:txBody>
      </p:sp>
    </p:spTree>
    <p:extLst>
      <p:ext uri="{BB962C8B-B14F-4D97-AF65-F5344CB8AC3E}">
        <p14:creationId xmlns:p14="http://schemas.microsoft.com/office/powerpoint/2010/main" val="3501464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Meadows, D. H., Goldsmith, E. I., &amp; Meadow, P. (1972). </a:t>
            </a:r>
            <a:r>
              <a:rPr lang="en-GB" b="0" i="1" dirty="0">
                <a:solidFill>
                  <a:srgbClr val="222222"/>
                </a:solidFill>
                <a:effectLst/>
                <a:latin typeface="Arial" panose="020B0604020202020204" pitchFamily="34" charset="0"/>
              </a:rPr>
              <a:t>The limits to growth</a:t>
            </a:r>
            <a:r>
              <a:rPr lang="en-GB" b="0" i="0" dirty="0">
                <a:solidFill>
                  <a:srgbClr val="222222"/>
                </a:solidFill>
                <a:effectLst/>
                <a:latin typeface="Arial" panose="020B0604020202020204" pitchFamily="34" charset="0"/>
              </a:rPr>
              <a:t> (Vol. 381). London: Earth Island Limited.</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13</a:t>
            </a:fld>
            <a:endParaRPr lang="en-GB"/>
          </a:p>
        </p:txBody>
      </p:sp>
    </p:spTree>
    <p:extLst>
      <p:ext uri="{BB962C8B-B14F-4D97-AF65-F5344CB8AC3E}">
        <p14:creationId xmlns:p14="http://schemas.microsoft.com/office/powerpoint/2010/main" val="3538540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2286239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Steffen, W., Broadgate, W., Deutsch, L., Gaffney, O., &amp; Ludwig, C. (2015). The trajectory of the Anthropocene: the great acceleration. </a:t>
            </a:r>
            <a:r>
              <a:rPr lang="en-GB" b="0" i="1" dirty="0">
                <a:solidFill>
                  <a:srgbClr val="222222"/>
                </a:solidFill>
                <a:effectLst/>
                <a:latin typeface="Arial" panose="020B0604020202020204" pitchFamily="34" charset="0"/>
              </a:rPr>
              <a:t>The Anthropocene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a:t>
            </a:r>
            <a:r>
              <a:rPr lang="en-GB" b="0" i="0" dirty="0">
                <a:solidFill>
                  <a:srgbClr val="222222"/>
                </a:solidFill>
                <a:effectLst/>
                <a:latin typeface="Arial" panose="020B0604020202020204" pitchFamily="34" charset="0"/>
              </a:rPr>
              <a:t>(1), 81-98.</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2110284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Crutzen</a:t>
            </a:r>
            <a:r>
              <a:rPr lang="en-GB" dirty="0"/>
              <a:t>, P. J., &amp; Stoermer, E. F. (2000). The Anthropocene. International Geosphere Biosphere Programme Newsletter, 41, 17–18</a:t>
            </a:r>
          </a:p>
        </p:txBody>
      </p:sp>
      <p:sp>
        <p:nvSpPr>
          <p:cNvPr id="4" name="Slide Number Placeholder 3"/>
          <p:cNvSpPr>
            <a:spLocks noGrp="1"/>
          </p:cNvSpPr>
          <p:nvPr>
            <p:ph type="sldNum" sz="quarter" idx="5"/>
          </p:nvPr>
        </p:nvSpPr>
        <p:spPr/>
        <p:txBody>
          <a:bodyPr/>
          <a:lstStyle/>
          <a:p>
            <a:fld id="{66F9B635-24F6-40B0-BF56-B34D3512C82D}" type="slidenum">
              <a:rPr lang="en-GB" smtClean="0"/>
              <a:t>16</a:t>
            </a:fld>
            <a:endParaRPr lang="en-GB"/>
          </a:p>
        </p:txBody>
      </p:sp>
    </p:spTree>
    <p:extLst>
      <p:ext uri="{BB962C8B-B14F-4D97-AF65-F5344CB8AC3E}">
        <p14:creationId xmlns:p14="http://schemas.microsoft.com/office/powerpoint/2010/main" val="37791496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Zottola</a:t>
            </a:r>
            <a:r>
              <a:rPr lang="en-GB" b="0" i="0" dirty="0">
                <a:solidFill>
                  <a:srgbClr val="222222"/>
                </a:solidFill>
                <a:effectLst/>
                <a:latin typeface="Arial" panose="020B0604020202020204" pitchFamily="34" charset="0"/>
              </a:rPr>
              <a:t>, A., &amp; de </a:t>
            </a:r>
            <a:r>
              <a:rPr lang="en-GB" b="0" i="0" dirty="0" err="1">
                <a:solidFill>
                  <a:srgbClr val="222222"/>
                </a:solidFill>
                <a:effectLst/>
                <a:latin typeface="Arial" panose="020B0604020202020204" pitchFamily="34" charset="0"/>
              </a:rPr>
              <a:t>Majo</a:t>
            </a:r>
            <a:r>
              <a:rPr lang="en-GB" b="0" i="0" dirty="0">
                <a:solidFill>
                  <a:srgbClr val="222222"/>
                </a:solidFill>
                <a:effectLst/>
                <a:latin typeface="Arial" panose="020B0604020202020204" pitchFamily="34" charset="0"/>
              </a:rPr>
              <a:t>, C. (2022). The Anthropocene: genesis of a term and popularization in the press. </a:t>
            </a:r>
            <a:r>
              <a:rPr lang="en-GB" b="0" i="1" dirty="0">
                <a:solidFill>
                  <a:srgbClr val="222222"/>
                </a:solidFill>
                <a:effectLst/>
                <a:latin typeface="Arial" panose="020B0604020202020204" pitchFamily="34" charset="0"/>
              </a:rPr>
              <a:t>Text &amp; Talk</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42</a:t>
            </a:r>
            <a:r>
              <a:rPr lang="en-GB" b="0" i="0" dirty="0">
                <a:solidFill>
                  <a:srgbClr val="222222"/>
                </a:solidFill>
                <a:effectLst/>
                <a:latin typeface="Arial" panose="020B0604020202020204" pitchFamily="34" charset="0"/>
              </a:rPr>
              <a:t>(4), 453-473.</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3987813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25347081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19</a:t>
            </a:fld>
            <a:endParaRPr lang="en-GB"/>
          </a:p>
        </p:txBody>
      </p:sp>
    </p:spTree>
    <p:extLst>
      <p:ext uri="{BB962C8B-B14F-4D97-AF65-F5344CB8AC3E}">
        <p14:creationId xmlns:p14="http://schemas.microsoft.com/office/powerpoint/2010/main" val="8599826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20</a:t>
            </a:fld>
            <a:endParaRPr lang="en-GB"/>
          </a:p>
        </p:txBody>
      </p:sp>
    </p:spTree>
    <p:extLst>
      <p:ext uri="{BB962C8B-B14F-4D97-AF65-F5344CB8AC3E}">
        <p14:creationId xmlns:p14="http://schemas.microsoft.com/office/powerpoint/2010/main" val="15477232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59407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954487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ideo" Target="https://www.youtube.com/embed/vJ5p3pZlBi4?feature=oembed" TargetMode="Externa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notesSlide" Target="../notesSlides/notesSlide12.xml"/><Relationship Id="rId7" Type="http://schemas.openxmlformats.org/officeDocument/2006/relationships/image" Target="../media/image25.png"/><Relationship Id="rId2" Type="http://schemas.openxmlformats.org/officeDocument/2006/relationships/slideLayout" Target="../slideLayouts/slideLayout1.xml"/><Relationship Id="rId1" Type="http://schemas.openxmlformats.org/officeDocument/2006/relationships/video" Target="https://www.youtube.com/embed/U7Z6h-U4CmI?feature=oembed" TargetMode="Externa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28.pn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1.xml"/><Relationship Id="rId1" Type="http://schemas.openxmlformats.org/officeDocument/2006/relationships/video" Target="https://www.youtube.com/embed/nZixelKjiTg?list=PLF5385893E7D3DB56" TargetMode="Externa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dirty="0">
                <a:latin typeface="+mj-lt"/>
                <a:ea typeface="+mj-ea"/>
                <a:cs typeface="+mj-cs"/>
              </a:rPr>
              <a:t>ACNA4004: </a:t>
            </a:r>
          </a:p>
          <a:p>
            <a:pPr algn="ctr">
              <a:lnSpc>
                <a:spcPct val="90000"/>
              </a:lnSpc>
              <a:spcBef>
                <a:spcPct val="0"/>
              </a:spcBef>
              <a:spcAft>
                <a:spcPts val="600"/>
              </a:spcAft>
            </a:pPr>
            <a:r>
              <a:rPr lang="en-GB" sz="5000" dirty="0">
                <a:latin typeface="+mj-lt"/>
                <a:ea typeface="+mj-ea"/>
                <a:cs typeface="+mj-cs"/>
              </a:rPr>
              <a:t>Lecture 2</a:t>
            </a:r>
          </a:p>
          <a:p>
            <a:pPr algn="ctr">
              <a:lnSpc>
                <a:spcPct val="90000"/>
              </a:lnSpc>
              <a:spcBef>
                <a:spcPct val="0"/>
              </a:spcBef>
              <a:spcAft>
                <a:spcPts val="600"/>
              </a:spcAft>
            </a:pPr>
            <a:r>
              <a:rPr lang="en-GB" sz="5000" dirty="0">
                <a:latin typeface="+mj-lt"/>
                <a:ea typeface="+mj-ea"/>
                <a:cs typeface="+mj-cs"/>
              </a:rPr>
              <a:t>Welcome to the Anthropocene</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05/10/2026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The Anthropocene</a:t>
            </a:r>
          </a:p>
        </p:txBody>
      </p:sp>
      <p:sp>
        <p:nvSpPr>
          <p:cNvPr id="2" name="TextBox 1">
            <a:extLst>
              <a:ext uri="{FF2B5EF4-FFF2-40B4-BE49-F238E27FC236}">
                <a16:creationId xmlns:a16="http://schemas.microsoft.com/office/drawing/2014/main" id="{92B2050D-827C-F6ED-8A89-B20884F1D2B6}"/>
              </a:ext>
            </a:extLst>
          </p:cNvPr>
          <p:cNvSpPr txBox="1"/>
          <p:nvPr/>
        </p:nvSpPr>
        <p:spPr>
          <a:xfrm>
            <a:off x="3739518" y="5852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3408391744"/>
              </p:ext>
            </p:extLst>
          </p:nvPr>
        </p:nvGraphicFramePr>
        <p:xfrm>
          <a:off x="3739518" y="1051560"/>
          <a:ext cx="6992679" cy="512064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324000">
                <a:tc>
                  <a:txBody>
                    <a:bodyPr/>
                    <a:lstStyle/>
                    <a:p>
                      <a:pPr algn="ctr"/>
                      <a:r>
                        <a:rPr lang="en-GB" sz="1800" dirty="0"/>
                        <a:t>3</a:t>
                      </a:r>
                    </a:p>
                  </a:txBody>
                  <a:tcPr/>
                </a:tc>
                <a:tc>
                  <a:txBody>
                    <a:bodyPr/>
                    <a:lstStyle/>
                    <a:p>
                      <a:r>
                        <a:rPr lang="en-GB" sz="1800" dirty="0"/>
                        <a:t>The state of the environment today</a:t>
                      </a:r>
                    </a:p>
                  </a:txBody>
                  <a:tcPr/>
                </a:tc>
                <a:extLst>
                  <a:ext uri="{0D108BD9-81ED-4DB2-BD59-A6C34878D82A}">
                    <a16:rowId xmlns:a16="http://schemas.microsoft.com/office/drawing/2014/main" val="586689555"/>
                  </a:ext>
                </a:extLst>
              </a:tr>
              <a:tr h="324000">
                <a:tc>
                  <a:txBody>
                    <a:bodyPr/>
                    <a:lstStyle/>
                    <a:p>
                      <a:pPr algn="ctr"/>
                      <a:r>
                        <a:rPr lang="en-GB" sz="1800" dirty="0"/>
                        <a:t>4 – 5</a:t>
                      </a:r>
                    </a:p>
                  </a:txBody>
                  <a:tcPr/>
                </a:tc>
                <a:tc>
                  <a:txBody>
                    <a:bodyPr/>
                    <a:lstStyle/>
                    <a:p>
                      <a:r>
                        <a:rPr lang="en-GB" sz="1800" dirty="0"/>
                        <a:t>The drivers for change: Natural</a:t>
                      </a:r>
                    </a:p>
                  </a:txBody>
                  <a:tcPr/>
                </a:tc>
                <a:extLst>
                  <a:ext uri="{0D108BD9-81ED-4DB2-BD59-A6C34878D82A}">
                    <a16:rowId xmlns:a16="http://schemas.microsoft.com/office/drawing/2014/main" val="3837722624"/>
                  </a:ext>
                </a:extLst>
              </a:tr>
              <a:tr h="324000">
                <a:tc>
                  <a:txBody>
                    <a:bodyPr/>
                    <a:lstStyle/>
                    <a:p>
                      <a:pPr algn="ctr"/>
                      <a:r>
                        <a:rPr lang="en-GB" sz="18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drivers for change: Anthropogenic</a:t>
                      </a:r>
                    </a:p>
                  </a:txBody>
                  <a:tcPr/>
                </a:tc>
                <a:extLst>
                  <a:ext uri="{0D108BD9-81ED-4DB2-BD59-A6C34878D82A}">
                    <a16:rowId xmlns:a16="http://schemas.microsoft.com/office/drawing/2014/main" val="3852937406"/>
                  </a:ext>
                </a:extLst>
              </a:tr>
              <a:tr h="324000">
                <a:tc>
                  <a:txBody>
                    <a:bodyPr/>
                    <a:lstStyle/>
                    <a:p>
                      <a:pPr algn="ctr"/>
                      <a:r>
                        <a:rPr lang="en-GB" sz="1800" dirty="0"/>
                        <a:t>7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Revolutions and populations</a:t>
                      </a:r>
                    </a:p>
                  </a:txBody>
                  <a:tcPr/>
                </a:tc>
                <a:extLst>
                  <a:ext uri="{0D108BD9-81ED-4DB2-BD59-A6C34878D82A}">
                    <a16:rowId xmlns:a16="http://schemas.microsoft.com/office/drawing/2014/main" val="2937946906"/>
                  </a:ext>
                </a:extLst>
              </a:tr>
              <a:tr h="324000">
                <a:tc>
                  <a:txBody>
                    <a:bodyPr/>
                    <a:lstStyle/>
                    <a:p>
                      <a:pPr algn="ctr"/>
                      <a:r>
                        <a:rPr lang="en-GB" sz="18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Population explosion</a:t>
                      </a:r>
                    </a:p>
                  </a:txBody>
                  <a:tcPr/>
                </a:tc>
                <a:extLst>
                  <a:ext uri="{0D108BD9-81ED-4DB2-BD59-A6C34878D82A}">
                    <a16:rowId xmlns:a16="http://schemas.microsoft.com/office/drawing/2014/main" val="4124221353"/>
                  </a:ext>
                </a:extLst>
              </a:tr>
              <a:tr h="324000">
                <a:tc>
                  <a:txBody>
                    <a:bodyPr/>
                    <a:lstStyle/>
                    <a:p>
                      <a:pPr algn="ctr"/>
                      <a:r>
                        <a:rPr lang="en-GB" sz="1800" dirty="0"/>
                        <a:t>12 - 14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Neo-Malthusianism</a:t>
                      </a:r>
                    </a:p>
                  </a:txBody>
                  <a:tcPr/>
                </a:tc>
                <a:extLst>
                  <a:ext uri="{0D108BD9-81ED-4DB2-BD59-A6C34878D82A}">
                    <a16:rowId xmlns:a16="http://schemas.microsoft.com/office/drawing/2014/main" val="3512172326"/>
                  </a:ext>
                </a:extLst>
              </a:tr>
              <a:tr h="324000">
                <a:tc>
                  <a:txBody>
                    <a:bodyPr/>
                    <a:lstStyle/>
                    <a:p>
                      <a:pPr algn="ctr"/>
                      <a:r>
                        <a:rPr lang="en-GB" sz="18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Great Acceleration</a:t>
                      </a:r>
                    </a:p>
                  </a:txBody>
                  <a:tcPr/>
                </a:tc>
                <a:extLst>
                  <a:ext uri="{0D108BD9-81ED-4DB2-BD59-A6C34878D82A}">
                    <a16:rowId xmlns:a16="http://schemas.microsoft.com/office/drawing/2014/main" val="2867839914"/>
                  </a:ext>
                </a:extLst>
              </a:tr>
              <a:tr h="324000">
                <a:tc>
                  <a:txBody>
                    <a:bodyPr/>
                    <a:lstStyle/>
                    <a:p>
                      <a:pPr algn="ctr"/>
                      <a:r>
                        <a:rPr lang="en-GB" sz="1800" dirty="0"/>
                        <a:t>16 – 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origin of the Anthropocene</a:t>
                      </a:r>
                    </a:p>
                  </a:txBody>
                  <a:tcPr/>
                </a:tc>
                <a:extLst>
                  <a:ext uri="{0D108BD9-81ED-4DB2-BD59-A6C34878D82A}">
                    <a16:rowId xmlns:a16="http://schemas.microsoft.com/office/drawing/2014/main" val="3895587409"/>
                  </a:ext>
                </a:extLst>
              </a:tr>
              <a:tr h="324000">
                <a:tc>
                  <a:txBody>
                    <a:bodyPr/>
                    <a:lstStyle/>
                    <a:p>
                      <a:pPr algn="ctr"/>
                      <a:r>
                        <a:rPr lang="en-GB" sz="1800" dirty="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Life in the Anthropocene</a:t>
                      </a:r>
                    </a:p>
                  </a:txBody>
                  <a:tcPr/>
                </a:tc>
                <a:extLst>
                  <a:ext uri="{0D108BD9-81ED-4DB2-BD59-A6C34878D82A}">
                    <a16:rowId xmlns:a16="http://schemas.microsoft.com/office/drawing/2014/main" val="2691238003"/>
                  </a:ext>
                </a:extLst>
              </a:tr>
              <a:tr h="324000">
                <a:tc>
                  <a:txBody>
                    <a:bodyPr/>
                    <a:lstStyle/>
                    <a:p>
                      <a:pPr algn="ctr"/>
                      <a:r>
                        <a:rPr lang="en-GB" sz="1800" dirty="0"/>
                        <a:t>20 –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Making a Difference</a:t>
                      </a:r>
                    </a:p>
                  </a:txBody>
                  <a:tcPr/>
                </a:tc>
                <a:extLst>
                  <a:ext uri="{0D108BD9-81ED-4DB2-BD59-A6C34878D82A}">
                    <a16:rowId xmlns:a16="http://schemas.microsoft.com/office/drawing/2014/main" val="3145460327"/>
                  </a:ext>
                </a:extLst>
              </a:tr>
              <a:tr h="324000">
                <a:tc>
                  <a:txBody>
                    <a:bodyPr/>
                    <a:lstStyle/>
                    <a:p>
                      <a:pPr algn="ctr"/>
                      <a:r>
                        <a:rPr lang="en-GB" sz="18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24000">
                <a:tc>
                  <a:txBody>
                    <a:bodyPr/>
                    <a:lstStyle/>
                    <a:p>
                      <a:pPr algn="ctr"/>
                      <a:r>
                        <a:rPr lang="en-GB" sz="18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r h="324000">
                <a:tc>
                  <a:txBody>
                    <a:bodyPr/>
                    <a:lstStyle/>
                    <a:p>
                      <a:pPr algn="ctr"/>
                      <a:r>
                        <a:rPr lang="en-GB" sz="18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References</a:t>
                      </a:r>
                    </a:p>
                  </a:txBody>
                  <a:tcPr/>
                </a:tc>
                <a:extLst>
                  <a:ext uri="{0D108BD9-81ED-4DB2-BD59-A6C34878D82A}">
                    <a16:rowId xmlns:a16="http://schemas.microsoft.com/office/drawing/2014/main" val="4158497332"/>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fr-FR" b="1" dirty="0"/>
              <a:t>The state of the </a:t>
            </a:r>
            <a:r>
              <a:rPr lang="en-GB" b="1" dirty="0"/>
              <a:t>environment</a:t>
            </a:r>
            <a:r>
              <a:rPr lang="fr-FR" b="1" dirty="0"/>
              <a:t> </a:t>
            </a:r>
            <a:r>
              <a:rPr lang="en-GB" b="1" dirty="0"/>
              <a:t>today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96" r="1235" b="3974"/>
          <a:stretch/>
        </p:blipFill>
        <p:spPr>
          <a:xfrm>
            <a:off x="-5613" y="369332"/>
            <a:ext cx="3749352" cy="616897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4D2BC41B-FAFF-13BE-00F7-29B74FCA9D80}"/>
              </a:ext>
            </a:extLst>
          </p:cNvPr>
          <p:cNvSpPr txBox="1"/>
          <p:nvPr/>
        </p:nvSpPr>
        <p:spPr>
          <a:xfrm>
            <a:off x="3811656" y="601272"/>
            <a:ext cx="7838216" cy="1446550"/>
          </a:xfrm>
          <a:prstGeom prst="rect">
            <a:avLst/>
          </a:prstGeom>
          <a:noFill/>
        </p:spPr>
        <p:txBody>
          <a:bodyPr wrap="square" rtlCol="0">
            <a:spAutoFit/>
          </a:bodyPr>
          <a:lstStyle/>
          <a:p>
            <a:r>
              <a:rPr lang="en-GB" sz="2200" dirty="0"/>
              <a:t>You need only look in the news today, and the state of the natural environment is frequently referenced.</a:t>
            </a:r>
          </a:p>
          <a:p>
            <a:endParaRPr lang="en-GB" sz="2200" dirty="0"/>
          </a:p>
          <a:p>
            <a:endParaRPr lang="en-GB" sz="2200" dirty="0"/>
          </a:p>
        </p:txBody>
      </p:sp>
      <p:pic>
        <p:nvPicPr>
          <p:cNvPr id="9" name="Picture 8">
            <a:extLst>
              <a:ext uri="{FF2B5EF4-FFF2-40B4-BE49-F238E27FC236}">
                <a16:creationId xmlns:a16="http://schemas.microsoft.com/office/drawing/2014/main" id="{02875BA0-5ED2-B80C-D9C2-9BFEDEDADB7F}"/>
              </a:ext>
            </a:extLst>
          </p:cNvPr>
          <p:cNvPicPr>
            <a:picLocks noChangeAspect="1"/>
          </p:cNvPicPr>
          <p:nvPr/>
        </p:nvPicPr>
        <p:blipFill>
          <a:blip r:embed="rId4"/>
          <a:stretch>
            <a:fillRect/>
          </a:stretch>
        </p:blipFill>
        <p:spPr>
          <a:xfrm>
            <a:off x="7555395" y="1742746"/>
            <a:ext cx="4556939" cy="2899642"/>
          </a:xfrm>
          <a:prstGeom prst="rect">
            <a:avLst/>
          </a:prstGeom>
        </p:spPr>
      </p:pic>
      <p:sp>
        <p:nvSpPr>
          <p:cNvPr id="14" name="TextBox 13">
            <a:extLst>
              <a:ext uri="{FF2B5EF4-FFF2-40B4-BE49-F238E27FC236}">
                <a16:creationId xmlns:a16="http://schemas.microsoft.com/office/drawing/2014/main" id="{4A5EC2E2-D108-CB8A-85D8-C72A593C2ABC}"/>
              </a:ext>
            </a:extLst>
          </p:cNvPr>
          <p:cNvSpPr txBox="1"/>
          <p:nvPr/>
        </p:nvSpPr>
        <p:spPr>
          <a:xfrm>
            <a:off x="3867978" y="3237546"/>
            <a:ext cx="3749352" cy="2462213"/>
          </a:xfrm>
          <a:prstGeom prst="rect">
            <a:avLst/>
          </a:prstGeom>
          <a:noFill/>
        </p:spPr>
        <p:txBody>
          <a:bodyPr wrap="square">
            <a:spAutoFit/>
          </a:bodyPr>
          <a:lstStyle/>
          <a:p>
            <a:r>
              <a:rPr lang="en-GB" sz="2200" dirty="0"/>
              <a:t>The fact that university courses like this one exist implies that it is a public issue which requires bright minds to tackle the real-world problems that exist now, and in the future.</a:t>
            </a:r>
          </a:p>
          <a:p>
            <a:endParaRPr lang="en-GB" sz="2200" dirty="0"/>
          </a:p>
        </p:txBody>
      </p:sp>
      <p:sp>
        <p:nvSpPr>
          <p:cNvPr id="16" name="TextBox 15">
            <a:extLst>
              <a:ext uri="{FF2B5EF4-FFF2-40B4-BE49-F238E27FC236}">
                <a16:creationId xmlns:a16="http://schemas.microsoft.com/office/drawing/2014/main" id="{EA2CE068-F25E-97F2-93E9-975DBADFDC21}"/>
              </a:ext>
            </a:extLst>
          </p:cNvPr>
          <p:cNvSpPr txBox="1"/>
          <p:nvPr/>
        </p:nvSpPr>
        <p:spPr>
          <a:xfrm>
            <a:off x="3867978" y="1452442"/>
            <a:ext cx="3619500" cy="1785104"/>
          </a:xfrm>
          <a:prstGeom prst="rect">
            <a:avLst/>
          </a:prstGeom>
          <a:noFill/>
        </p:spPr>
        <p:txBody>
          <a:bodyPr wrap="square">
            <a:spAutoFit/>
          </a:bodyPr>
          <a:lstStyle/>
          <a:p>
            <a:r>
              <a:rPr lang="en-GB" sz="2200" dirty="0"/>
              <a:t>In fact, media now present entire sections to environmental news, because it is a very current and serious issue.</a:t>
            </a:r>
          </a:p>
        </p:txBody>
      </p:sp>
      <p:sp>
        <p:nvSpPr>
          <p:cNvPr id="18" name="TextBox 17">
            <a:extLst>
              <a:ext uri="{FF2B5EF4-FFF2-40B4-BE49-F238E27FC236}">
                <a16:creationId xmlns:a16="http://schemas.microsoft.com/office/drawing/2014/main" id="{A302EF9E-741E-7116-3C07-3241D3B140EB}"/>
              </a:ext>
            </a:extLst>
          </p:cNvPr>
          <p:cNvSpPr txBox="1"/>
          <p:nvPr/>
        </p:nvSpPr>
        <p:spPr>
          <a:xfrm>
            <a:off x="3867978" y="5292223"/>
            <a:ext cx="8005970" cy="461665"/>
          </a:xfrm>
          <a:prstGeom prst="rect">
            <a:avLst/>
          </a:prstGeom>
          <a:noFill/>
        </p:spPr>
        <p:txBody>
          <a:bodyPr wrap="square">
            <a:spAutoFit/>
          </a:bodyPr>
          <a:lstStyle/>
          <a:p>
            <a:pPr algn="ctr"/>
            <a:r>
              <a:rPr lang="en-GB" sz="2400" b="1" i="1" dirty="0"/>
              <a:t>So, how did we get here?!</a:t>
            </a:r>
          </a:p>
        </p:txBody>
      </p:sp>
      <p:sp>
        <p:nvSpPr>
          <p:cNvPr id="20" name="TextBox 19">
            <a:extLst>
              <a:ext uri="{FF2B5EF4-FFF2-40B4-BE49-F238E27FC236}">
                <a16:creationId xmlns:a16="http://schemas.microsoft.com/office/drawing/2014/main" id="{C709B2FD-5B44-8B7A-9D1C-28E3868CCC2D}"/>
              </a:ext>
            </a:extLst>
          </p:cNvPr>
          <p:cNvSpPr txBox="1"/>
          <p:nvPr/>
        </p:nvSpPr>
        <p:spPr>
          <a:xfrm>
            <a:off x="8005972" y="4696517"/>
            <a:ext cx="3867976" cy="307777"/>
          </a:xfrm>
          <a:prstGeom prst="rect">
            <a:avLst/>
          </a:prstGeom>
          <a:noFill/>
        </p:spPr>
        <p:txBody>
          <a:bodyPr wrap="square">
            <a:spAutoFit/>
          </a:bodyPr>
          <a:lstStyle/>
          <a:p>
            <a:pPr algn="ctr"/>
            <a:r>
              <a:rPr lang="en-GB" sz="1400" dirty="0"/>
              <a:t>Guardian’s Environment section, September 2023</a:t>
            </a:r>
          </a:p>
        </p:txBody>
      </p:sp>
      <p:sp>
        <p:nvSpPr>
          <p:cNvPr id="21" name="TextBox 20">
            <a:extLst>
              <a:ext uri="{FF2B5EF4-FFF2-40B4-BE49-F238E27FC236}">
                <a16:creationId xmlns:a16="http://schemas.microsoft.com/office/drawing/2014/main" id="{4FB32639-4685-BFE7-412F-E8832A882E39}"/>
              </a:ext>
            </a:extLst>
          </p:cNvPr>
          <p:cNvSpPr txBox="1"/>
          <p:nvPr/>
        </p:nvSpPr>
        <p:spPr>
          <a:xfrm>
            <a:off x="3743739" y="5832112"/>
            <a:ext cx="7055670" cy="615553"/>
          </a:xfrm>
          <a:prstGeom prst="rect">
            <a:avLst/>
          </a:prstGeom>
          <a:noFill/>
        </p:spPr>
        <p:txBody>
          <a:bodyPr wrap="square">
            <a:spAutoFit/>
          </a:bodyPr>
          <a:lstStyle/>
          <a:p>
            <a:pPr algn="just"/>
            <a:r>
              <a:rPr lang="en-GB" sz="1700" b="1" i="1" dirty="0"/>
              <a:t>Note: </a:t>
            </a:r>
            <a:r>
              <a:rPr lang="en-GB" sz="1700" dirty="0"/>
              <a:t>This lecture has cross-over themes with one in the “Physical Landscapes &amp; the Geosphere” module (ACNA4007) – look out for this link icon:</a:t>
            </a:r>
          </a:p>
        </p:txBody>
      </p:sp>
      <p:pic>
        <p:nvPicPr>
          <p:cNvPr id="9218" name="Picture 2" descr="Link - Free interface icons">
            <a:extLst>
              <a:ext uri="{FF2B5EF4-FFF2-40B4-BE49-F238E27FC236}">
                <a16:creationId xmlns:a16="http://schemas.microsoft.com/office/drawing/2014/main" id="{CB68960E-4487-A1D7-746C-2B4222F649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fr-FR" dirty="0" err="1"/>
              <a:t>Anthropocene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The drivers of change: Natural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t="12866" r="123" b="11273"/>
          <a:stretch/>
        </p:blipFill>
        <p:spPr>
          <a:xfrm>
            <a:off x="-5614" y="373505"/>
            <a:ext cx="5286605" cy="609260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4D2BC41B-FAFF-13BE-00F7-29B74FCA9D80}"/>
              </a:ext>
            </a:extLst>
          </p:cNvPr>
          <p:cNvSpPr txBox="1"/>
          <p:nvPr/>
        </p:nvSpPr>
        <p:spPr>
          <a:xfrm>
            <a:off x="5486400" y="514712"/>
            <a:ext cx="6228521" cy="1569660"/>
          </a:xfrm>
          <a:prstGeom prst="rect">
            <a:avLst/>
          </a:prstGeom>
          <a:noFill/>
        </p:spPr>
        <p:txBody>
          <a:bodyPr wrap="square" rtlCol="0">
            <a:spAutoFit/>
          </a:bodyPr>
          <a:lstStyle/>
          <a:p>
            <a:pPr algn="ctr"/>
            <a:r>
              <a:rPr lang="en-GB" sz="2400" dirty="0"/>
              <a:t>For billions of years in the Earth’s history, the main drivers of change have been the Earth’s natural elements and how they interact (natural processes and cycles).</a:t>
            </a:r>
            <a:endParaRPr lang="en-GB" sz="1600" dirty="0"/>
          </a:p>
        </p:txBody>
      </p:sp>
      <p:pic>
        <p:nvPicPr>
          <p:cNvPr id="1026" name="Picture 2" descr="The Earth System - EPOD - a service of USRA">
            <a:extLst>
              <a:ext uri="{FF2B5EF4-FFF2-40B4-BE49-F238E27FC236}">
                <a16:creationId xmlns:a16="http://schemas.microsoft.com/office/drawing/2014/main" id="{E17ED8AD-D9B6-1569-841F-24DE1FFDFF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12795" y="2330953"/>
            <a:ext cx="3008174" cy="244414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bout the Earth as a System: Background Information | MyNASAData">
            <a:extLst>
              <a:ext uri="{FF2B5EF4-FFF2-40B4-BE49-F238E27FC236}">
                <a16:creationId xmlns:a16="http://schemas.microsoft.com/office/drawing/2014/main" id="{7D8BFAB3-6467-C75E-6C14-03D73EB59FB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450" r="20995"/>
          <a:stretch/>
        </p:blipFill>
        <p:spPr bwMode="auto">
          <a:xfrm rot="2419005">
            <a:off x="7319635" y="4428837"/>
            <a:ext cx="2259468" cy="23835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odern Earth Science Principles | GEOG 3: The Future of Food">
            <a:extLst>
              <a:ext uri="{FF2B5EF4-FFF2-40B4-BE49-F238E27FC236}">
                <a16:creationId xmlns:a16="http://schemas.microsoft.com/office/drawing/2014/main" id="{A76B26EE-C4C4-5793-F932-CDB00111F3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58073" y="2229752"/>
            <a:ext cx="3170731" cy="267134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Link - Free interface icons">
            <a:extLst>
              <a:ext uri="{FF2B5EF4-FFF2-40B4-BE49-F238E27FC236}">
                <a16:creationId xmlns:a16="http://schemas.microsoft.com/office/drawing/2014/main" id="{D90FF0E7-760A-ED4D-631F-24CD9A95DA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56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The drivers of change: Natural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t="12866" r="123" b="11273"/>
          <a:stretch/>
        </p:blipFill>
        <p:spPr>
          <a:xfrm>
            <a:off x="-5614" y="373505"/>
            <a:ext cx="5286605" cy="609260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4D2BC41B-FAFF-13BE-00F7-29B74FCA9D80}"/>
              </a:ext>
            </a:extLst>
          </p:cNvPr>
          <p:cNvSpPr txBox="1"/>
          <p:nvPr/>
        </p:nvSpPr>
        <p:spPr>
          <a:xfrm>
            <a:off x="5398204" y="369332"/>
            <a:ext cx="6422736" cy="4093428"/>
          </a:xfrm>
          <a:prstGeom prst="rect">
            <a:avLst/>
          </a:prstGeom>
          <a:noFill/>
        </p:spPr>
        <p:txBody>
          <a:bodyPr wrap="square" rtlCol="0">
            <a:spAutoFit/>
          </a:bodyPr>
          <a:lstStyle/>
          <a:p>
            <a:r>
              <a:rPr lang="en-GB" sz="2400" dirty="0"/>
              <a:t>Key moments in the Earth’s natural history:</a:t>
            </a:r>
          </a:p>
          <a:p>
            <a:pPr marL="342900" indent="-342900">
              <a:buFont typeface="Courier New" panose="02070309020205020404" pitchFamily="49" charset="0"/>
              <a:buChar char="o"/>
            </a:pPr>
            <a:r>
              <a:rPr lang="en-GB" sz="2000" dirty="0"/>
              <a:t>Crust is formed</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Water (and, therefore oceans) is formed</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Bacteria arrives – living organisms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Tectonic plates begin to form and interact, creating mountains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Volcanoes emit CO2, trapping suns heat</a:t>
            </a:r>
          </a:p>
          <a:p>
            <a:pPr marL="342900" indent="-342900">
              <a:buFont typeface="Courier New" panose="02070309020205020404" pitchFamily="49" charset="0"/>
              <a:buChar char="o"/>
            </a:pPr>
            <a:endParaRPr lang="en-GB" sz="2000" dirty="0"/>
          </a:p>
          <a:p>
            <a:endParaRPr lang="en-GB" sz="1600" dirty="0"/>
          </a:p>
        </p:txBody>
      </p:sp>
      <p:pic>
        <p:nvPicPr>
          <p:cNvPr id="2050" name="Picture 2">
            <a:extLst>
              <a:ext uri="{FF2B5EF4-FFF2-40B4-BE49-F238E27FC236}">
                <a16:creationId xmlns:a16="http://schemas.microsoft.com/office/drawing/2014/main" id="{602CA75F-BBA7-AFFB-18E6-075BFD640A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95792" y="3911758"/>
            <a:ext cx="2691506" cy="25482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284071C-5F65-7F06-D0D2-344988F9DCA6}"/>
              </a:ext>
            </a:extLst>
          </p:cNvPr>
          <p:cNvSpPr txBox="1"/>
          <p:nvPr/>
        </p:nvSpPr>
        <p:spPr>
          <a:xfrm>
            <a:off x="5412773" y="4020262"/>
            <a:ext cx="3878318" cy="2554545"/>
          </a:xfrm>
          <a:prstGeom prst="rect">
            <a:avLst/>
          </a:prstGeom>
          <a:noFill/>
        </p:spPr>
        <p:txBody>
          <a:bodyPr wrap="square">
            <a:spAutoFit/>
          </a:bodyPr>
          <a:lstStyle/>
          <a:p>
            <a:pPr marL="342900" indent="-342900">
              <a:buFont typeface="Courier New" panose="02070309020205020404" pitchFamily="49" charset="0"/>
              <a:buChar char="o"/>
            </a:pPr>
            <a:r>
              <a:rPr lang="en-GB" sz="2000" dirty="0"/>
              <a:t>Ozone is formed</a:t>
            </a:r>
          </a:p>
          <a:p>
            <a:endParaRPr lang="en-GB" sz="2000" dirty="0"/>
          </a:p>
          <a:p>
            <a:pPr marL="342900" indent="-342900">
              <a:buFont typeface="Courier New" panose="02070309020205020404" pitchFamily="49" charset="0"/>
              <a:buChar char="o"/>
            </a:pPr>
            <a:r>
              <a:rPr lang="en-GB" sz="2000" dirty="0"/>
              <a:t>Living organisms evolve </a:t>
            </a:r>
          </a:p>
          <a:p>
            <a:r>
              <a:rPr lang="en-GB" sz="2000" dirty="0"/>
              <a:t>      (plants, invertebrates, reptiles,       mammals, birds)</a:t>
            </a:r>
          </a:p>
          <a:p>
            <a:pPr marL="342900" indent="-342900">
              <a:buFont typeface="Courier New" panose="02070309020205020404" pitchFamily="49" charset="0"/>
              <a:buChar char="o"/>
            </a:pPr>
            <a:endParaRPr lang="en-GB" sz="2000" dirty="0"/>
          </a:p>
          <a:p>
            <a:pPr marL="342900" indent="-342900">
              <a:buFont typeface="Courier New" panose="02070309020205020404" pitchFamily="49" charset="0"/>
              <a:buChar char="o"/>
            </a:pPr>
            <a:r>
              <a:rPr lang="en-GB" sz="2000" dirty="0"/>
              <a:t>At the last geological minute, Homo Sapiens evolve…</a:t>
            </a:r>
          </a:p>
        </p:txBody>
      </p:sp>
      <p:pic>
        <p:nvPicPr>
          <p:cNvPr id="9" name="Picture 2" descr="Link - Free interface icons">
            <a:extLst>
              <a:ext uri="{FF2B5EF4-FFF2-40B4-BE49-F238E27FC236}">
                <a16:creationId xmlns:a16="http://schemas.microsoft.com/office/drawing/2014/main" id="{875B8B25-73D2-A3E9-7773-49B0BAE117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61088" y="397994"/>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3988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79BDD1FB-702E-E45D-DFB1-8F2BCA6A21A2}"/>
              </a:ext>
            </a:extLst>
          </p:cNvPr>
          <p:cNvPicPr>
            <a:picLocks noChangeAspect="1"/>
          </p:cNvPicPr>
          <p:nvPr/>
        </p:nvPicPr>
        <p:blipFill rotWithShape="1">
          <a:blip r:embed="rId3">
            <a:extLst>
              <a:ext uri="{28A0092B-C50C-407E-A947-70E740481C1C}">
                <a14:useLocalDpi xmlns:a14="http://schemas.microsoft.com/office/drawing/2010/main" val="0"/>
              </a:ext>
            </a:extLst>
          </a:blip>
          <a:srcRect l="32621" r="32621"/>
          <a:stretch/>
        </p:blipFill>
        <p:spPr>
          <a:xfrm>
            <a:off x="103289" y="369332"/>
            <a:ext cx="28254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The drivers of change: Anthropogenic</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4D2BC41B-FAFF-13BE-00F7-29B74FCA9D80}"/>
              </a:ext>
            </a:extLst>
          </p:cNvPr>
          <p:cNvSpPr txBox="1"/>
          <p:nvPr/>
        </p:nvSpPr>
        <p:spPr>
          <a:xfrm>
            <a:off x="3001617" y="455471"/>
            <a:ext cx="9087093" cy="5509200"/>
          </a:xfrm>
          <a:prstGeom prst="rect">
            <a:avLst/>
          </a:prstGeom>
          <a:noFill/>
        </p:spPr>
        <p:txBody>
          <a:bodyPr wrap="square" rtlCol="0">
            <a:spAutoFit/>
          </a:bodyPr>
          <a:lstStyle/>
          <a:p>
            <a:r>
              <a:rPr lang="en-GB" sz="2200" dirty="0"/>
              <a:t>Till the arrival of man, all changes on the Earth’s surface had been driven by  natural processes, such as:</a:t>
            </a:r>
          </a:p>
          <a:p>
            <a:pPr marL="342900" indent="-342900">
              <a:buFontTx/>
              <a:buChar char="-"/>
            </a:pPr>
            <a:r>
              <a:rPr lang="en-GB" sz="2200" dirty="0"/>
              <a:t>erosion of rock by wind, </a:t>
            </a:r>
          </a:p>
          <a:p>
            <a:pPr marL="342900" indent="-342900">
              <a:buFontTx/>
              <a:buChar char="-"/>
            </a:pPr>
            <a:r>
              <a:rPr lang="en-GB" sz="2200" dirty="0"/>
              <a:t>carving of river channels and coastlines by water, </a:t>
            </a:r>
          </a:p>
          <a:p>
            <a:pPr marL="342900" indent="-342900">
              <a:buFontTx/>
              <a:buChar char="-"/>
            </a:pPr>
            <a:r>
              <a:rPr lang="en-GB" sz="2200" dirty="0"/>
              <a:t>the formation of new land from geophysical features such as volcanoes, </a:t>
            </a:r>
          </a:p>
          <a:p>
            <a:pPr marL="342900" indent="-342900">
              <a:buFontTx/>
              <a:buChar char="-"/>
            </a:pPr>
            <a:r>
              <a:rPr lang="en-GB" sz="2200" dirty="0"/>
              <a:t>the abrasion and carving of vast valleys by massive glaciers.</a:t>
            </a:r>
          </a:p>
          <a:p>
            <a:endParaRPr lang="en-GB" sz="2200" dirty="0"/>
          </a:p>
          <a:p>
            <a:r>
              <a:rPr lang="en-GB" sz="2200" dirty="0"/>
              <a:t>While homo sapiens were a natural evolution, they have been one of the few species to have an impact on all four Earth System processes, and the interactions between them.</a:t>
            </a:r>
          </a:p>
          <a:p>
            <a:endParaRPr lang="en-GB" sz="2200" dirty="0"/>
          </a:p>
          <a:p>
            <a:r>
              <a:rPr lang="en-GB" sz="2200" dirty="0"/>
              <a:t>This was not the case initially, as early humans, like any other species, were dependent on the natural resources available to them to survive.</a:t>
            </a:r>
          </a:p>
          <a:p>
            <a:endParaRPr lang="en-GB" sz="2200" dirty="0"/>
          </a:p>
          <a:p>
            <a:r>
              <a:rPr lang="en-GB" sz="2200" dirty="0"/>
              <a:t>Humans began as hunter gatherers, but then started developing tools and new techniques that changed the way they behaved compared to other species.</a:t>
            </a:r>
          </a:p>
        </p:txBody>
      </p:sp>
      <p:pic>
        <p:nvPicPr>
          <p:cNvPr id="9" name="Picture 8">
            <a:extLst>
              <a:ext uri="{FF2B5EF4-FFF2-40B4-BE49-F238E27FC236}">
                <a16:creationId xmlns:a16="http://schemas.microsoft.com/office/drawing/2014/main" id="{BC0FF9C5-BFF9-EA77-0BB6-4FA7383B3175}"/>
              </a:ext>
            </a:extLst>
          </p:cNvPr>
          <p:cNvPicPr>
            <a:picLocks noChangeAspect="1"/>
          </p:cNvPicPr>
          <p:nvPr/>
        </p:nvPicPr>
        <p:blipFill rotWithShape="1">
          <a:blip r:embed="rId4"/>
          <a:srcRect l="33894" t="12707" r="35088" b="16508"/>
          <a:stretch/>
        </p:blipFill>
        <p:spPr>
          <a:xfrm>
            <a:off x="526641" y="2494193"/>
            <a:ext cx="1978736" cy="1854370"/>
          </a:xfrm>
          <a:prstGeom prst="rect">
            <a:avLst/>
          </a:prstGeom>
        </p:spPr>
      </p:pic>
      <p:pic>
        <p:nvPicPr>
          <p:cNvPr id="10" name="Picture 9">
            <a:extLst>
              <a:ext uri="{FF2B5EF4-FFF2-40B4-BE49-F238E27FC236}">
                <a16:creationId xmlns:a16="http://schemas.microsoft.com/office/drawing/2014/main" id="{DC070538-4D5D-BE3D-19D2-C89D16971C6B}"/>
              </a:ext>
            </a:extLst>
          </p:cNvPr>
          <p:cNvPicPr>
            <a:picLocks noChangeAspect="1"/>
          </p:cNvPicPr>
          <p:nvPr/>
        </p:nvPicPr>
        <p:blipFill rotWithShape="1">
          <a:blip r:embed="rId4"/>
          <a:srcRect l="2133" t="14061" r="66849" b="8468"/>
          <a:stretch/>
        </p:blipFill>
        <p:spPr>
          <a:xfrm>
            <a:off x="526641" y="417619"/>
            <a:ext cx="1978736" cy="2029508"/>
          </a:xfrm>
          <a:prstGeom prst="rect">
            <a:avLst/>
          </a:prstGeom>
        </p:spPr>
      </p:pic>
      <p:pic>
        <p:nvPicPr>
          <p:cNvPr id="12" name="Picture 11">
            <a:extLst>
              <a:ext uri="{FF2B5EF4-FFF2-40B4-BE49-F238E27FC236}">
                <a16:creationId xmlns:a16="http://schemas.microsoft.com/office/drawing/2014/main" id="{CC58470D-E4C2-5D4B-9DC8-B13471E9E80B}"/>
              </a:ext>
            </a:extLst>
          </p:cNvPr>
          <p:cNvPicPr>
            <a:picLocks noChangeAspect="1"/>
          </p:cNvPicPr>
          <p:nvPr/>
        </p:nvPicPr>
        <p:blipFill rotWithShape="1">
          <a:blip r:embed="rId4"/>
          <a:srcRect l="65153" t="11430" r="3829" b="13486"/>
          <a:stretch/>
        </p:blipFill>
        <p:spPr>
          <a:xfrm>
            <a:off x="526641" y="4400628"/>
            <a:ext cx="1978736" cy="1967042"/>
          </a:xfrm>
          <a:prstGeom prst="rect">
            <a:avLst/>
          </a:prstGeom>
        </p:spPr>
      </p:pic>
      <p:pic>
        <p:nvPicPr>
          <p:cNvPr id="14" name="Picture 2" descr="Link - Free interface icons">
            <a:extLst>
              <a:ext uri="{FF2B5EF4-FFF2-40B4-BE49-F238E27FC236}">
                <a16:creationId xmlns:a16="http://schemas.microsoft.com/office/drawing/2014/main" id="{D307DD90-5BAD-ECED-7DF4-C1898CDE59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44071" y="893329"/>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320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200329"/>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traps.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4098" name="Picture 2" descr="Thomas Malthus: An Essay on the Principle of Population">
            <a:extLst>
              <a:ext uri="{FF2B5EF4-FFF2-40B4-BE49-F238E27FC236}">
                <a16:creationId xmlns:a16="http://schemas.microsoft.com/office/drawing/2014/main" id="{22E053B1-4569-C2FB-9DC3-28791793ED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988"/>
          <a:stretch/>
        </p:blipFill>
        <p:spPr bwMode="auto">
          <a:xfrm>
            <a:off x="9575953" y="1759764"/>
            <a:ext cx="2495550" cy="412916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CF5CA0C-5416-3953-6803-DF101B5680D9}"/>
              </a:ext>
            </a:extLst>
          </p:cNvPr>
          <p:cNvSpPr/>
          <p:nvPr/>
        </p:nvSpPr>
        <p:spPr>
          <a:xfrm>
            <a:off x="8547652" y="1278835"/>
            <a:ext cx="1470991" cy="34455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AFCB143-E03A-7483-CEFE-A3D02B0968C3}"/>
              </a:ext>
            </a:extLst>
          </p:cNvPr>
          <p:cNvSpPr txBox="1"/>
          <p:nvPr/>
        </p:nvSpPr>
        <p:spPr>
          <a:xfrm>
            <a:off x="3407752" y="1829088"/>
            <a:ext cx="4136779" cy="1015663"/>
          </a:xfrm>
          <a:prstGeom prst="rect">
            <a:avLst/>
          </a:prstGeom>
          <a:noFill/>
        </p:spPr>
        <p:txBody>
          <a:bodyPr wrap="square">
            <a:spAutoFit/>
          </a:bodyPr>
          <a:lstStyle/>
          <a:p>
            <a:pPr algn="ctr"/>
            <a:r>
              <a:rPr lang="en-GB" sz="2000" b="1" dirty="0">
                <a:latin typeface="Comic Sans MS" panose="030F0702030302020204" pitchFamily="66" charset="0"/>
              </a:rPr>
              <a:t>Question: What are the Malthusian checks? What is the underlying concept?</a:t>
            </a:r>
          </a:p>
        </p:txBody>
      </p:sp>
      <p:sp>
        <p:nvSpPr>
          <p:cNvPr id="15" name="TextBox 14">
            <a:extLst>
              <a:ext uri="{FF2B5EF4-FFF2-40B4-BE49-F238E27FC236}">
                <a16:creationId xmlns:a16="http://schemas.microsoft.com/office/drawing/2014/main" id="{BC967F46-BEFE-35D5-1B39-395370D5D016}"/>
              </a:ext>
            </a:extLst>
          </p:cNvPr>
          <p:cNvSpPr txBox="1"/>
          <p:nvPr/>
        </p:nvSpPr>
        <p:spPr>
          <a:xfrm>
            <a:off x="3010992" y="2917351"/>
            <a:ext cx="6481445" cy="2554545"/>
          </a:xfrm>
          <a:prstGeom prst="rect">
            <a:avLst/>
          </a:prstGeom>
          <a:noFill/>
        </p:spPr>
        <p:txBody>
          <a:bodyPr wrap="square">
            <a:spAutoFit/>
          </a:bodyPr>
          <a:lstStyle/>
          <a:p>
            <a:r>
              <a:rPr lang="en-GB" sz="2000"/>
              <a:t>In 1798</a:t>
            </a:r>
            <a:r>
              <a:rPr lang="en-GB" sz="2000" dirty="0"/>
              <a:t>, Thomas Malthus published an essay discussion the consequences of linear food production, versus exponential population growth.</a:t>
            </a:r>
          </a:p>
          <a:p>
            <a:endParaRPr lang="en-GB" sz="2000" dirty="0"/>
          </a:p>
          <a:p>
            <a:r>
              <a:rPr lang="en-GB" sz="2000" dirty="0"/>
              <a:t>Predicted that a catastrophe would occur, and only ‘checks’ such as war, famine, or abstinence, would result in avoiding the catastrophe.   </a:t>
            </a:r>
          </a:p>
          <a:p>
            <a:endParaRPr lang="en-GB" sz="2000" dirty="0"/>
          </a:p>
        </p:txBody>
      </p:sp>
      <p:pic>
        <p:nvPicPr>
          <p:cNvPr id="4102" name="Picture 6">
            <a:extLst>
              <a:ext uri="{FF2B5EF4-FFF2-40B4-BE49-F238E27FC236}">
                <a16:creationId xmlns:a16="http://schemas.microsoft.com/office/drawing/2014/main" id="{4546A8FC-EE68-9CDC-C95C-496B654CFB0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6897"/>
          <a:stretch/>
        </p:blipFill>
        <p:spPr bwMode="auto">
          <a:xfrm>
            <a:off x="8243125" y="1679762"/>
            <a:ext cx="1130352" cy="128581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DFA136A1-C9BA-5D38-4B9E-83F3DF8FD9A5}"/>
              </a:ext>
            </a:extLst>
          </p:cNvPr>
          <p:cNvPicPr>
            <a:picLocks noChangeAspect="1"/>
          </p:cNvPicPr>
          <p:nvPr/>
        </p:nvPicPr>
        <p:blipFill>
          <a:blip r:embed="rId6"/>
          <a:stretch>
            <a:fillRect/>
          </a:stretch>
        </p:blipFill>
        <p:spPr>
          <a:xfrm rot="176506">
            <a:off x="9593111" y="2023271"/>
            <a:ext cx="2461234" cy="3815061"/>
          </a:xfrm>
          <a:prstGeom prst="rect">
            <a:avLst/>
          </a:prstGeom>
          <a:ln>
            <a:solidFill>
              <a:schemeClr val="tx1"/>
            </a:solidFill>
          </a:ln>
        </p:spPr>
      </p:pic>
      <p:grpSp>
        <p:nvGrpSpPr>
          <p:cNvPr id="21" name="Group 20">
            <a:extLst>
              <a:ext uri="{FF2B5EF4-FFF2-40B4-BE49-F238E27FC236}">
                <a16:creationId xmlns:a16="http://schemas.microsoft.com/office/drawing/2014/main" id="{F8BAE10F-06FF-9BAE-5E1E-D8CEA722BF39}"/>
              </a:ext>
            </a:extLst>
          </p:cNvPr>
          <p:cNvGrpSpPr/>
          <p:nvPr/>
        </p:nvGrpSpPr>
        <p:grpSpPr>
          <a:xfrm>
            <a:off x="260218" y="1689025"/>
            <a:ext cx="2750776" cy="2015633"/>
            <a:chOff x="260218" y="1689025"/>
            <a:chExt cx="2750776" cy="2015633"/>
          </a:xfrm>
        </p:grpSpPr>
        <p:pic>
          <p:nvPicPr>
            <p:cNvPr id="4100" name="Picture 4" descr="undefined">
              <a:extLst>
                <a:ext uri="{FF2B5EF4-FFF2-40B4-BE49-F238E27FC236}">
                  <a16:creationId xmlns:a16="http://schemas.microsoft.com/office/drawing/2014/main" id="{2BC835E4-EEA7-348F-8D26-CBEA0A0E57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218" y="1756247"/>
              <a:ext cx="2750776" cy="1948411"/>
            </a:xfrm>
            <a:prstGeom prst="rect">
              <a:avLst/>
            </a:prstGeom>
            <a:solidFill>
              <a:schemeClr val="bg1"/>
            </a:solidFill>
            <a:ln>
              <a:solidFill>
                <a:schemeClr val="tx1"/>
              </a:solidFill>
            </a:ln>
          </p:spPr>
        </p:pic>
        <p:sp>
          <p:nvSpPr>
            <p:cNvPr id="19" name="TextBox 18">
              <a:extLst>
                <a:ext uri="{FF2B5EF4-FFF2-40B4-BE49-F238E27FC236}">
                  <a16:creationId xmlns:a16="http://schemas.microsoft.com/office/drawing/2014/main" id="{01C67065-8C11-13AF-275D-405E12646A8D}"/>
                </a:ext>
              </a:extLst>
            </p:cNvPr>
            <p:cNvSpPr txBox="1"/>
            <p:nvPr/>
          </p:nvSpPr>
          <p:spPr>
            <a:xfrm>
              <a:off x="547671" y="1689025"/>
              <a:ext cx="1960304" cy="307777"/>
            </a:xfrm>
            <a:prstGeom prst="rect">
              <a:avLst/>
            </a:prstGeom>
            <a:noFill/>
          </p:spPr>
          <p:txBody>
            <a:bodyPr wrap="square">
              <a:spAutoFit/>
            </a:bodyPr>
            <a:lstStyle/>
            <a:p>
              <a:pPr algn="ctr"/>
              <a:r>
                <a:rPr lang="en-GB" sz="1400" dirty="0"/>
                <a:t>The Malthusian trap</a:t>
              </a:r>
            </a:p>
          </p:txBody>
        </p:sp>
      </p:grpSp>
      <p:grpSp>
        <p:nvGrpSpPr>
          <p:cNvPr id="22" name="Group 21">
            <a:extLst>
              <a:ext uri="{FF2B5EF4-FFF2-40B4-BE49-F238E27FC236}">
                <a16:creationId xmlns:a16="http://schemas.microsoft.com/office/drawing/2014/main" id="{0C56DA8B-3441-E0A0-5D28-23FF55E5BB08}"/>
              </a:ext>
            </a:extLst>
          </p:cNvPr>
          <p:cNvGrpSpPr/>
          <p:nvPr/>
        </p:nvGrpSpPr>
        <p:grpSpPr>
          <a:xfrm>
            <a:off x="260216" y="4024801"/>
            <a:ext cx="2750776" cy="2063083"/>
            <a:chOff x="260216" y="4024801"/>
            <a:chExt cx="2750776" cy="2063083"/>
          </a:xfrm>
        </p:grpSpPr>
        <p:pic>
          <p:nvPicPr>
            <p:cNvPr id="4104" name="Picture 8" descr="Hunger – the everyday tragedy in abundance">
              <a:extLst>
                <a:ext uri="{FF2B5EF4-FFF2-40B4-BE49-F238E27FC236}">
                  <a16:creationId xmlns:a16="http://schemas.microsoft.com/office/drawing/2014/main" id="{62C43531-ACE5-09E8-0AFC-14C814419F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0216" y="4024801"/>
              <a:ext cx="2750776" cy="206308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DEF2261-2B05-57B7-7BB2-F95D33923DE3}"/>
                </a:ext>
              </a:extLst>
            </p:cNvPr>
            <p:cNvSpPr txBox="1"/>
            <p:nvPr/>
          </p:nvSpPr>
          <p:spPr>
            <a:xfrm>
              <a:off x="286718" y="5761353"/>
              <a:ext cx="2701647" cy="307777"/>
            </a:xfrm>
            <a:prstGeom prst="rect">
              <a:avLst/>
            </a:prstGeom>
            <a:solidFill>
              <a:schemeClr val="bg1"/>
            </a:solidFill>
          </p:spPr>
          <p:txBody>
            <a:bodyPr wrap="square">
              <a:spAutoFit/>
            </a:bodyPr>
            <a:lstStyle/>
            <a:p>
              <a:pPr algn="ctr"/>
              <a:r>
                <a:rPr lang="en-GB" sz="1400" dirty="0"/>
                <a:t>Four Horsemen of the Apocalypse</a:t>
              </a:r>
            </a:p>
          </p:txBody>
        </p:sp>
      </p:grpSp>
      <p:sp>
        <p:nvSpPr>
          <p:cNvPr id="24" name="TextBox 23">
            <a:extLst>
              <a:ext uri="{FF2B5EF4-FFF2-40B4-BE49-F238E27FC236}">
                <a16:creationId xmlns:a16="http://schemas.microsoft.com/office/drawing/2014/main" id="{F9B260DE-A5A3-4108-1D57-DAABEF36B3C4}"/>
              </a:ext>
            </a:extLst>
          </p:cNvPr>
          <p:cNvSpPr txBox="1"/>
          <p:nvPr/>
        </p:nvSpPr>
        <p:spPr>
          <a:xfrm>
            <a:off x="2988365" y="5207558"/>
            <a:ext cx="6871252" cy="1261884"/>
          </a:xfrm>
          <a:prstGeom prst="rect">
            <a:avLst/>
          </a:prstGeom>
          <a:noFill/>
        </p:spPr>
        <p:txBody>
          <a:bodyPr wrap="square">
            <a:spAutoFit/>
          </a:bodyPr>
          <a:lstStyle/>
          <a:p>
            <a:r>
              <a:rPr lang="en-GB" sz="2000" dirty="0"/>
              <a:t>Critics argue his catastrophic predictions appear to have been invalidated by modern technological advancements e.g. the green revolution (the Agricultural revolution)… </a:t>
            </a:r>
          </a:p>
          <a:p>
            <a:r>
              <a:rPr lang="en-GB" sz="1600" dirty="0"/>
              <a:t>(for example, Robert Evenson’s “Besting Malthus: The Green Revolution”, (2005))</a:t>
            </a:r>
            <a:endParaRPr lang="en-GB" dirty="0"/>
          </a:p>
        </p:txBody>
      </p:sp>
    </p:spTree>
    <p:extLst>
      <p:ext uri="{BB962C8B-B14F-4D97-AF65-F5344CB8AC3E}">
        <p14:creationId xmlns:p14="http://schemas.microsoft.com/office/powerpoint/2010/main" val="73179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animEffect transition="in" filter="fade">
                                      <p:cBhvr>
                                        <p:cTn id="9" dur="500"/>
                                        <p:tgtEl>
                                          <p:spTgt spid="9"/>
                                        </p:tgtEl>
                                      </p:cBhvr>
                                    </p:animEffect>
                                  </p:childTnLst>
                                </p:cTn>
                              </p:par>
                              <p:par>
                                <p:cTn id="10" presetID="10" presetClass="entr" presetSubtype="0" fill="hold" nodeType="with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fade">
                                      <p:cBhvr>
                                        <p:cTn id="12" dur="500"/>
                                        <p:tgtEl>
                                          <p:spTgt spid="410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9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31"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p:cTn id="31" dur="1000" fill="hold"/>
                                        <p:tgtEl>
                                          <p:spTgt spid="17"/>
                                        </p:tgtEl>
                                        <p:attrNameLst>
                                          <p:attrName>ppt_w</p:attrName>
                                        </p:attrNameLst>
                                      </p:cBhvr>
                                      <p:tavLst>
                                        <p:tav tm="0">
                                          <p:val>
                                            <p:fltVal val="0"/>
                                          </p:val>
                                        </p:tav>
                                        <p:tav tm="100000">
                                          <p:val>
                                            <p:strVal val="#ppt_w"/>
                                          </p:val>
                                        </p:tav>
                                      </p:tavLst>
                                    </p:anim>
                                    <p:anim calcmode="lin" valueType="num">
                                      <p:cBhvr>
                                        <p:cTn id="32" dur="1000" fill="hold"/>
                                        <p:tgtEl>
                                          <p:spTgt spid="17"/>
                                        </p:tgtEl>
                                        <p:attrNameLst>
                                          <p:attrName>ppt_h</p:attrName>
                                        </p:attrNameLst>
                                      </p:cBhvr>
                                      <p:tavLst>
                                        <p:tav tm="0">
                                          <p:val>
                                            <p:fltVal val="0"/>
                                          </p:val>
                                        </p:tav>
                                        <p:tav tm="100000">
                                          <p:val>
                                            <p:strVal val="#ppt_h"/>
                                          </p:val>
                                        </p:tav>
                                      </p:tavLst>
                                    </p:anim>
                                    <p:anim calcmode="lin" valueType="num">
                                      <p:cBhvr>
                                        <p:cTn id="33" dur="1000" fill="hold"/>
                                        <p:tgtEl>
                                          <p:spTgt spid="17"/>
                                        </p:tgtEl>
                                        <p:attrNameLst>
                                          <p:attrName>style.rotation</p:attrName>
                                        </p:attrNameLst>
                                      </p:cBhvr>
                                      <p:tavLst>
                                        <p:tav tm="0">
                                          <p:val>
                                            <p:fltVal val="90"/>
                                          </p:val>
                                        </p:tav>
                                        <p:tav tm="100000">
                                          <p:val>
                                            <p:fltVal val="0"/>
                                          </p:val>
                                        </p:tav>
                                      </p:tavLst>
                                    </p:anim>
                                    <p:animEffect transition="in" filter="fade">
                                      <p:cBhvr>
                                        <p:cTn id="34"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P spid="15"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938992"/>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traps.</a:t>
            </a:r>
          </a:p>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7" name="Picture 2" descr="enter image source here">
            <a:extLst>
              <a:ext uri="{FF2B5EF4-FFF2-40B4-BE49-F238E27FC236}">
                <a16:creationId xmlns:a16="http://schemas.microsoft.com/office/drawing/2014/main" id="{FD83EBCA-938D-1743-428B-766032E22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4189" y="1736208"/>
            <a:ext cx="6029325" cy="3028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BE42D55-C162-59C8-2025-FD91F4B7D762}"/>
              </a:ext>
            </a:extLst>
          </p:cNvPr>
          <p:cNvSpPr txBox="1"/>
          <p:nvPr/>
        </p:nvSpPr>
        <p:spPr>
          <a:xfrm>
            <a:off x="2207978" y="1769088"/>
            <a:ext cx="4071798" cy="3046988"/>
          </a:xfrm>
          <a:prstGeom prst="rect">
            <a:avLst/>
          </a:prstGeom>
          <a:noFill/>
        </p:spPr>
        <p:txBody>
          <a:bodyPr wrap="square">
            <a:spAutoFit/>
          </a:bodyPr>
          <a:lstStyle/>
          <a:p>
            <a:r>
              <a:rPr lang="en-GB" sz="2400" dirty="0"/>
              <a:t>First Agricultural Revolution (Neolithic Revolution):</a:t>
            </a:r>
          </a:p>
          <a:p>
            <a:pPr marL="342900" indent="-342900">
              <a:buFontTx/>
              <a:buChar char="-"/>
            </a:pPr>
            <a:r>
              <a:rPr lang="en-GB" sz="2400" dirty="0"/>
              <a:t>New techniques let to gradual shift from hunter-gatherer to agriculture and settlement</a:t>
            </a:r>
          </a:p>
          <a:p>
            <a:pPr marL="342900" indent="-342900">
              <a:buFontTx/>
              <a:buChar char="-"/>
            </a:pPr>
            <a:r>
              <a:rPr lang="en-GB" sz="2400" dirty="0"/>
              <a:t>Domestication of animals and plants (crops)</a:t>
            </a:r>
          </a:p>
        </p:txBody>
      </p:sp>
      <p:sp>
        <p:nvSpPr>
          <p:cNvPr id="14" name="TextBox 13">
            <a:extLst>
              <a:ext uri="{FF2B5EF4-FFF2-40B4-BE49-F238E27FC236}">
                <a16:creationId xmlns:a16="http://schemas.microsoft.com/office/drawing/2014/main" id="{84EB6406-D380-0751-5716-5D20E780E4AD}"/>
              </a:ext>
            </a:extLst>
          </p:cNvPr>
          <p:cNvSpPr txBox="1"/>
          <p:nvPr/>
        </p:nvSpPr>
        <p:spPr>
          <a:xfrm>
            <a:off x="2207978" y="4808923"/>
            <a:ext cx="8868241" cy="1569660"/>
          </a:xfrm>
          <a:prstGeom prst="rect">
            <a:avLst/>
          </a:prstGeom>
          <a:noFill/>
        </p:spPr>
        <p:txBody>
          <a:bodyPr wrap="square">
            <a:spAutoFit/>
          </a:bodyPr>
          <a:lstStyle/>
          <a:p>
            <a:r>
              <a:rPr lang="en-GB" sz="2400" dirty="0"/>
              <a:t>Second Agricultural Revolution (16</a:t>
            </a:r>
            <a:r>
              <a:rPr lang="en-GB" sz="2400" baseline="30000" dirty="0"/>
              <a:t>th</a:t>
            </a:r>
            <a:r>
              <a:rPr lang="en-GB" sz="2400" dirty="0"/>
              <a:t> Century):</a:t>
            </a:r>
          </a:p>
          <a:p>
            <a:pPr marL="342900" indent="-342900">
              <a:buFontTx/>
              <a:buChar char="-"/>
            </a:pPr>
            <a:r>
              <a:rPr lang="en-GB" sz="2400" dirty="0"/>
              <a:t>Intensification of the land away from natural systems</a:t>
            </a:r>
          </a:p>
          <a:p>
            <a:pPr marL="342900" indent="-342900">
              <a:buFontTx/>
              <a:buChar char="-"/>
            </a:pPr>
            <a:r>
              <a:rPr lang="en-GB" sz="2400" dirty="0"/>
              <a:t>Crop rotation allowing for greater annual production</a:t>
            </a:r>
          </a:p>
          <a:p>
            <a:pPr marL="342900" indent="-342900">
              <a:buFontTx/>
              <a:buChar char="-"/>
            </a:pPr>
            <a:r>
              <a:rPr lang="en-GB" sz="2400" dirty="0"/>
              <a:t>Land conversions and reclamations</a:t>
            </a:r>
          </a:p>
        </p:txBody>
      </p:sp>
    </p:spTree>
    <p:extLst>
      <p:ext uri="{BB962C8B-B14F-4D97-AF65-F5344CB8AC3E}">
        <p14:creationId xmlns:p14="http://schemas.microsoft.com/office/powerpoint/2010/main" val="131113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79167E-6 -4.07407E-6 L -0.12695 -0.00115 " pathEditMode="relative" rAng="0" ptsTypes="AA">
                                      <p:cBhvr>
                                        <p:cTn id="6" dur="2000" fill="hold"/>
                                        <p:tgtEl>
                                          <p:spTgt spid="7"/>
                                        </p:tgtEl>
                                        <p:attrNameLst>
                                          <p:attrName>ppt_x</p:attrName>
                                          <p:attrName>ppt_y</p:attrName>
                                        </p:attrNameLst>
                                      </p:cBhvr>
                                      <p:rCtr x="-6354" y="-6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8553" t="-185" r="73361" b="185"/>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6" name="TextBox 5">
            <a:extLst>
              <a:ext uri="{FF2B5EF4-FFF2-40B4-BE49-F238E27FC236}">
                <a16:creationId xmlns:a16="http://schemas.microsoft.com/office/drawing/2014/main" id="{EF5099FF-178F-4DEA-4D8A-8596FE1DD2E2}"/>
              </a:ext>
            </a:extLst>
          </p:cNvPr>
          <p:cNvSpPr txBox="1"/>
          <p:nvPr/>
        </p:nvSpPr>
        <p:spPr>
          <a:xfrm>
            <a:off x="2366777" y="468529"/>
            <a:ext cx="9035232" cy="5632311"/>
          </a:xfrm>
          <a:prstGeom prst="rect">
            <a:avLst/>
          </a:prstGeom>
          <a:noFill/>
        </p:spPr>
        <p:txBody>
          <a:bodyPr wrap="square" rtlCol="0">
            <a:spAutoFit/>
          </a:bodyPr>
          <a:lstStyle/>
          <a:p>
            <a:r>
              <a:rPr lang="en-GB" sz="2400" dirty="0"/>
              <a:t>First Industrial Revolution (18</a:t>
            </a:r>
            <a:r>
              <a:rPr lang="en-GB" sz="2400" baseline="30000" dirty="0"/>
              <a:t>th</a:t>
            </a:r>
            <a:r>
              <a:rPr lang="en-GB" sz="2400" dirty="0"/>
              <a:t> Century):</a:t>
            </a:r>
          </a:p>
          <a:p>
            <a:pPr marL="342900" indent="-342900">
              <a:buFontTx/>
              <a:buChar char="-"/>
            </a:pPr>
            <a:r>
              <a:rPr lang="en-GB" sz="2400" dirty="0"/>
              <a:t>Increased technological advances allowing for mechanisation of previously manual tasks</a:t>
            </a:r>
          </a:p>
          <a:p>
            <a:pPr marL="342900" indent="-342900">
              <a:buFontTx/>
              <a:buChar char="-"/>
            </a:pPr>
            <a:r>
              <a:rPr lang="en-GB" sz="2400" dirty="0"/>
              <a:t>Supported by Agricultural revolution</a:t>
            </a:r>
          </a:p>
          <a:p>
            <a:pPr marL="800100" lvl="1" indent="-342900">
              <a:buFontTx/>
              <a:buChar char="-"/>
            </a:pPr>
            <a:r>
              <a:rPr lang="en-GB" sz="2400" dirty="0"/>
              <a:t>More food = healthier population</a:t>
            </a:r>
          </a:p>
          <a:p>
            <a:pPr marL="800100" lvl="1" indent="-342900">
              <a:buFontTx/>
              <a:buChar char="-"/>
            </a:pPr>
            <a:r>
              <a:rPr lang="en-GB" sz="2400" dirty="0"/>
              <a:t>Agricultural technology = greater available workforce</a:t>
            </a:r>
          </a:p>
          <a:p>
            <a:pPr marL="342900" indent="-342900">
              <a:buFontTx/>
              <a:buChar char="-"/>
            </a:pPr>
            <a:r>
              <a:rPr lang="en-GB" sz="2400" dirty="0"/>
              <a:t>Modern medicine advanced through research and technology</a:t>
            </a:r>
          </a:p>
          <a:p>
            <a:pPr marL="342900" indent="-342900">
              <a:buFontTx/>
              <a:buChar char="-"/>
            </a:pPr>
            <a:r>
              <a:rPr lang="en-GB" sz="2400" dirty="0"/>
              <a:t>Increased transportation and associated trade</a:t>
            </a:r>
          </a:p>
          <a:p>
            <a:pPr marL="342900" indent="-342900">
              <a:buFontTx/>
              <a:buChar char="-"/>
            </a:pPr>
            <a:endParaRPr lang="en-GB" sz="2400" dirty="0"/>
          </a:p>
          <a:p>
            <a:r>
              <a:rPr lang="en-GB" sz="2400" dirty="0"/>
              <a:t>Greater carrying capacity of the land and reduced death rates</a:t>
            </a:r>
          </a:p>
          <a:p>
            <a:r>
              <a:rPr lang="en-GB" sz="2400" dirty="0"/>
              <a:t>= Population explosion</a:t>
            </a:r>
          </a:p>
          <a:p>
            <a:r>
              <a:rPr lang="en-GB" sz="2400" dirty="0"/>
              <a:t>= Greater demand on natural resources</a:t>
            </a:r>
          </a:p>
          <a:p>
            <a:endParaRPr lang="en-GB" sz="2400" dirty="0"/>
          </a:p>
          <a:p>
            <a:r>
              <a:rPr lang="en-GB" sz="2400" dirty="0"/>
              <a:t>Mankind ‘escape from the Malthusian trap’</a:t>
            </a:r>
          </a:p>
          <a:p>
            <a:r>
              <a:rPr lang="en-GB" sz="2400" dirty="0"/>
              <a:t>(</a:t>
            </a:r>
            <a:r>
              <a:rPr lang="en-GB" sz="2400" dirty="0" err="1"/>
              <a:t>Kögel</a:t>
            </a:r>
            <a:r>
              <a:rPr lang="en-GB" sz="2400" dirty="0"/>
              <a:t>, Tomas, and Alexia </a:t>
            </a:r>
            <a:r>
              <a:rPr lang="en-GB" sz="2400" dirty="0" err="1"/>
              <a:t>Prskawetz</a:t>
            </a:r>
            <a:r>
              <a:rPr lang="en-GB" sz="2400" dirty="0"/>
              <a:t>., 2001)</a:t>
            </a:r>
          </a:p>
        </p:txBody>
      </p:sp>
      <p:pic>
        <p:nvPicPr>
          <p:cNvPr id="7" name="Picture 2" descr="enter image source here">
            <a:extLst>
              <a:ext uri="{FF2B5EF4-FFF2-40B4-BE49-F238E27FC236}">
                <a16:creationId xmlns:a16="http://schemas.microsoft.com/office/drawing/2014/main" id="{AE61424B-2B05-8552-CEFF-994B61C355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6733" y="4249956"/>
            <a:ext cx="3881765" cy="1950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243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Population explosion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3" name="Online Media 2" title="Human Population Through Time (Updated for 2023)">
            <a:hlinkClick r:id="" action="ppaction://media"/>
            <a:extLst>
              <a:ext uri="{FF2B5EF4-FFF2-40B4-BE49-F238E27FC236}">
                <a16:creationId xmlns:a16="http://schemas.microsoft.com/office/drawing/2014/main" id="{CD1A909E-368A-6F5F-2F7A-14C3B83EE0BF}"/>
              </a:ext>
            </a:extLst>
          </p:cNvPr>
          <p:cNvPicPr>
            <a:picLocks noRot="1" noChangeAspect="1"/>
          </p:cNvPicPr>
          <p:nvPr>
            <a:videoFile r:link="rId1"/>
          </p:nvPr>
        </p:nvPicPr>
        <p:blipFill>
          <a:blip r:embed="rId5"/>
          <a:stretch>
            <a:fillRect/>
          </a:stretch>
        </p:blipFill>
        <p:spPr>
          <a:xfrm>
            <a:off x="2366777" y="1252399"/>
            <a:ext cx="8968995" cy="5067482"/>
          </a:xfrm>
          <a:prstGeom prst="rect">
            <a:avLst/>
          </a:prstGeom>
        </p:spPr>
      </p:pic>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9035232" cy="830997"/>
          </a:xfrm>
          <a:prstGeom prst="rect">
            <a:avLst/>
          </a:prstGeom>
          <a:noFill/>
        </p:spPr>
        <p:txBody>
          <a:bodyPr wrap="square" rtlCol="0">
            <a:spAutoFit/>
          </a:bodyPr>
          <a:lstStyle/>
          <a:p>
            <a:pPr algn="ctr"/>
            <a:r>
              <a:rPr lang="en-GB" sz="2400" dirty="0"/>
              <a:t>The rate of population growth since the Industrial revolution has exploded – unprecedented acceleration.</a:t>
            </a:r>
          </a:p>
        </p:txBody>
      </p:sp>
    </p:spTree>
    <p:extLst>
      <p:ext uri="{BB962C8B-B14F-4D97-AF65-F5344CB8AC3E}">
        <p14:creationId xmlns:p14="http://schemas.microsoft.com/office/powerpoint/2010/main" val="290481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Population explosion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454961" y="1217002"/>
            <a:ext cx="4330151" cy="3416320"/>
          </a:xfrm>
          <a:prstGeom prst="rect">
            <a:avLst/>
          </a:prstGeom>
          <a:noFill/>
        </p:spPr>
        <p:txBody>
          <a:bodyPr wrap="square" rtlCol="0">
            <a:spAutoFit/>
          </a:bodyPr>
          <a:lstStyle/>
          <a:p>
            <a:r>
              <a:rPr lang="en-GB" sz="2400" dirty="0"/>
              <a:t>And the rapid increase in human population is expected to continue to 2050 and beyond.</a:t>
            </a:r>
          </a:p>
          <a:p>
            <a:endParaRPr lang="en-GB" sz="2400" dirty="0"/>
          </a:p>
          <a:p>
            <a:r>
              <a:rPr lang="en-GB" sz="2400" dirty="0"/>
              <a:t>Some continents will have a gradual decline.</a:t>
            </a:r>
          </a:p>
          <a:p>
            <a:endParaRPr lang="en-GB" sz="2400" dirty="0"/>
          </a:p>
          <a:p>
            <a:r>
              <a:rPr lang="en-GB" sz="2400" dirty="0"/>
              <a:t>Others will increase, though at a reduced rate.</a:t>
            </a:r>
          </a:p>
        </p:txBody>
      </p:sp>
      <p:pic>
        <p:nvPicPr>
          <p:cNvPr id="3074" name="Picture 2">
            <a:extLst>
              <a:ext uri="{FF2B5EF4-FFF2-40B4-BE49-F238E27FC236}">
                <a16:creationId xmlns:a16="http://schemas.microsoft.com/office/drawing/2014/main" id="{C79B9118-3C50-4804-585B-8206F7B384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7805" y="1470991"/>
            <a:ext cx="4918541" cy="324870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997F78C-0692-8FED-B8E8-6E5AC2CC405C}"/>
              </a:ext>
            </a:extLst>
          </p:cNvPr>
          <p:cNvSpPr txBox="1"/>
          <p:nvPr/>
        </p:nvSpPr>
        <p:spPr>
          <a:xfrm>
            <a:off x="2410239" y="5269740"/>
            <a:ext cx="8151744" cy="830997"/>
          </a:xfrm>
          <a:prstGeom prst="rect">
            <a:avLst/>
          </a:prstGeom>
          <a:noFill/>
        </p:spPr>
        <p:txBody>
          <a:bodyPr wrap="square">
            <a:spAutoFit/>
          </a:bodyPr>
          <a:lstStyle/>
          <a:p>
            <a:pPr algn="ctr"/>
            <a:r>
              <a:rPr lang="en-GB" sz="2400" dirty="0"/>
              <a:t>Therefore, the problems facing the environment now will only be exacerbated.</a:t>
            </a:r>
          </a:p>
        </p:txBody>
      </p:sp>
      <p:sp>
        <p:nvSpPr>
          <p:cNvPr id="14" name="TextBox 13">
            <a:extLst>
              <a:ext uri="{FF2B5EF4-FFF2-40B4-BE49-F238E27FC236}">
                <a16:creationId xmlns:a16="http://schemas.microsoft.com/office/drawing/2014/main" id="{BD4A04B9-EC4E-B7CB-3C4B-5F57BE9A3DBC}"/>
              </a:ext>
            </a:extLst>
          </p:cNvPr>
          <p:cNvSpPr txBox="1"/>
          <p:nvPr/>
        </p:nvSpPr>
        <p:spPr>
          <a:xfrm>
            <a:off x="8496301" y="4763104"/>
            <a:ext cx="2911319" cy="338554"/>
          </a:xfrm>
          <a:prstGeom prst="rect">
            <a:avLst/>
          </a:prstGeom>
          <a:noFill/>
        </p:spPr>
        <p:txBody>
          <a:bodyPr wrap="square">
            <a:spAutoFit/>
          </a:bodyPr>
          <a:lstStyle/>
          <a:p>
            <a:pPr algn="ctr"/>
            <a:r>
              <a:rPr lang="en-GB" sz="1600" dirty="0"/>
              <a:t>Source: </a:t>
            </a:r>
            <a:r>
              <a:rPr lang="en-GB" sz="1600" dirty="0" err="1"/>
              <a:t>Bavel</a:t>
            </a:r>
            <a:r>
              <a:rPr lang="en-GB" sz="1600" dirty="0"/>
              <a:t>, 2013.</a:t>
            </a:r>
          </a:p>
        </p:txBody>
      </p:sp>
    </p:spTree>
    <p:extLst>
      <p:ext uri="{BB962C8B-B14F-4D97-AF65-F5344CB8AC3E}">
        <p14:creationId xmlns:p14="http://schemas.microsoft.com/office/powerpoint/2010/main" val="3977936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38677" y="537806"/>
            <a:ext cx="7600453" cy="5632311"/>
          </a:xfrm>
          <a:prstGeom prst="rect">
            <a:avLst/>
          </a:prstGeom>
          <a:noFill/>
        </p:spPr>
        <p:txBody>
          <a:bodyPr wrap="square" rtlCol="0">
            <a:spAutoFit/>
          </a:bodyPr>
          <a:lstStyle/>
          <a:p>
            <a:r>
              <a:rPr lang="en-GB" sz="2400" dirty="0"/>
              <a:t>In the 20</a:t>
            </a:r>
            <a:r>
              <a:rPr lang="en-GB" sz="2400" baseline="30000" dirty="0"/>
              <a:t>th</a:t>
            </a:r>
            <a:r>
              <a:rPr lang="en-GB" sz="2400" dirty="0"/>
              <a:t> century, Malthusian theory was revived by several key publications, including:</a:t>
            </a:r>
          </a:p>
          <a:p>
            <a:endParaRPr lang="en-GB" sz="2400" dirty="0"/>
          </a:p>
          <a:p>
            <a:r>
              <a:rPr lang="en-GB" sz="2400" b="1" dirty="0"/>
              <a:t>Population bomb (Paul Ehrlich, 1968) </a:t>
            </a:r>
          </a:p>
          <a:p>
            <a:r>
              <a:rPr lang="en-GB" sz="2400" dirty="0"/>
              <a:t>Neo-Malthusian view, reviving Malthusian concepts. However, as well as warning of population decline from food shortage (famine), he also highlighted the impacts of ecological disasters:</a:t>
            </a:r>
          </a:p>
          <a:p>
            <a:pPr algn="ctr"/>
            <a:r>
              <a:rPr lang="en-GB" sz="2400" dirty="0">
                <a:latin typeface="Comic Sans MS" panose="030F0702030302020204" pitchFamily="66" charset="0"/>
              </a:rPr>
              <a:t>“</a:t>
            </a:r>
            <a:r>
              <a:rPr lang="en-GB" sz="2400" b="0" i="0" dirty="0">
                <a:solidFill>
                  <a:srgbClr val="000000"/>
                </a:solidFill>
                <a:effectLst/>
                <a:latin typeface="Comic Sans MS" panose="030F0702030302020204" pitchFamily="66" charset="0"/>
              </a:rPr>
              <a:t>The progressive deterioration of our environment may cause more death and misery than the food-population gap”.</a:t>
            </a:r>
            <a:r>
              <a:rPr lang="en-GB" sz="2400" dirty="0"/>
              <a:t> (Ehrlich, 1968, p. 46)</a:t>
            </a:r>
          </a:p>
          <a:p>
            <a:endParaRPr lang="en-GB" sz="2400" dirty="0"/>
          </a:p>
          <a:p>
            <a:r>
              <a:rPr lang="en-GB" sz="2400" dirty="0"/>
              <a:t>Ehrlich received both praise and criticism, with critics highlighting how global population is continuing to rise without leading to the predicted global famines.</a:t>
            </a:r>
          </a:p>
        </p:txBody>
      </p:sp>
      <p:pic>
        <p:nvPicPr>
          <p:cNvPr id="5124" name="Picture 4" descr="undefined">
            <a:extLst>
              <a:ext uri="{FF2B5EF4-FFF2-40B4-BE49-F238E27FC236}">
                <a16:creationId xmlns:a16="http://schemas.microsoft.com/office/drawing/2014/main" id="{60617C1D-FC4A-82F3-8C4E-7ECD778AE5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2767" y="888062"/>
            <a:ext cx="1959664" cy="331183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580B016-427B-E66E-14BE-72811B57AC45}"/>
              </a:ext>
            </a:extLst>
          </p:cNvPr>
          <p:cNvPicPr>
            <a:picLocks noChangeAspect="1"/>
          </p:cNvPicPr>
          <p:nvPr/>
        </p:nvPicPr>
        <p:blipFill rotWithShape="1">
          <a:blip r:embed="rId5"/>
          <a:srcRect l="73781" t="7304" b="5385"/>
          <a:stretch/>
        </p:blipFill>
        <p:spPr>
          <a:xfrm>
            <a:off x="189776" y="1589369"/>
            <a:ext cx="1749343" cy="3628227"/>
          </a:xfrm>
          <a:prstGeom prst="rect">
            <a:avLst/>
          </a:prstGeom>
        </p:spPr>
      </p:pic>
      <p:pic>
        <p:nvPicPr>
          <p:cNvPr id="5128" name="Picture 8" descr="Is AI Fear this Century's Overpopulation Scare?">
            <a:extLst>
              <a:ext uri="{FF2B5EF4-FFF2-40B4-BE49-F238E27FC236}">
                <a16:creationId xmlns:a16="http://schemas.microsoft.com/office/drawing/2014/main" id="{020BE8DA-5360-973F-54CB-32293480AD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1136" y="4429393"/>
            <a:ext cx="2778711" cy="2038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34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38677" y="537806"/>
            <a:ext cx="8122104" cy="2677656"/>
          </a:xfrm>
          <a:prstGeom prst="rect">
            <a:avLst/>
          </a:prstGeom>
          <a:noFill/>
        </p:spPr>
        <p:txBody>
          <a:bodyPr wrap="square" rtlCol="0">
            <a:spAutoFit/>
          </a:bodyPr>
          <a:lstStyle/>
          <a:p>
            <a:r>
              <a:rPr lang="en-GB" sz="2400" dirty="0"/>
              <a:t>In the 20</a:t>
            </a:r>
            <a:r>
              <a:rPr lang="en-GB" sz="2400" baseline="30000" dirty="0"/>
              <a:t>th</a:t>
            </a:r>
            <a:r>
              <a:rPr lang="en-GB" sz="2400" dirty="0"/>
              <a:t> century, Malthusian theory was revived by several key publications, including:</a:t>
            </a:r>
          </a:p>
          <a:p>
            <a:endParaRPr lang="en-GB" sz="2400" dirty="0"/>
          </a:p>
          <a:p>
            <a:r>
              <a:rPr lang="en-GB" sz="2400" b="1" dirty="0"/>
              <a:t>The Limits to Growth (Meadows et al., 1972) </a:t>
            </a:r>
          </a:p>
          <a:p>
            <a:r>
              <a:rPr lang="en-GB" sz="2400" dirty="0"/>
              <a:t>Advanced computer simulations of (then) current resource use and population trends. Indicated a definite limit, resulting in population decline.</a:t>
            </a:r>
          </a:p>
        </p:txBody>
      </p:sp>
      <p:pic>
        <p:nvPicPr>
          <p:cNvPr id="5122" name="Picture 2">
            <a:extLst>
              <a:ext uri="{FF2B5EF4-FFF2-40B4-BE49-F238E27FC236}">
                <a16:creationId xmlns:a16="http://schemas.microsoft.com/office/drawing/2014/main" id="{1E4F506D-3E99-46B3-DBE5-919AC1E7A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394988" y="539797"/>
            <a:ext cx="1535832" cy="267566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6DBA20DA-C200-B77B-C39A-5C3A0AE715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90463" y="3215462"/>
            <a:ext cx="2676777" cy="2725446"/>
          </a:xfrm>
          <a:prstGeom prst="rect">
            <a:avLst/>
          </a:prstGeom>
          <a:solidFill>
            <a:schemeClr val="bg1"/>
          </a:solidFill>
        </p:spPr>
      </p:pic>
      <p:pic>
        <p:nvPicPr>
          <p:cNvPr id="3" name="Picture 2">
            <a:extLst>
              <a:ext uri="{FF2B5EF4-FFF2-40B4-BE49-F238E27FC236}">
                <a16:creationId xmlns:a16="http://schemas.microsoft.com/office/drawing/2014/main" id="{6580B016-427B-E66E-14BE-72811B57AC45}"/>
              </a:ext>
            </a:extLst>
          </p:cNvPr>
          <p:cNvPicPr>
            <a:picLocks noChangeAspect="1"/>
          </p:cNvPicPr>
          <p:nvPr/>
        </p:nvPicPr>
        <p:blipFill rotWithShape="1">
          <a:blip r:embed="rId7"/>
          <a:srcRect l="73781" t="7304" b="5385"/>
          <a:stretch/>
        </p:blipFill>
        <p:spPr>
          <a:xfrm>
            <a:off x="189776" y="1589369"/>
            <a:ext cx="1749343" cy="3628227"/>
          </a:xfrm>
          <a:prstGeom prst="rect">
            <a:avLst/>
          </a:prstGeom>
        </p:spPr>
      </p:pic>
      <p:pic>
        <p:nvPicPr>
          <p:cNvPr id="6" name="Online Media 5" title="The Origin of &quot;Limits to Growth&quot; - Interview with Dennis Meadows">
            <a:hlinkClick r:id="" action="ppaction://media"/>
            <a:extLst>
              <a:ext uri="{FF2B5EF4-FFF2-40B4-BE49-F238E27FC236}">
                <a16:creationId xmlns:a16="http://schemas.microsoft.com/office/drawing/2014/main" id="{FBB6795E-24DA-E6E8-F1A2-DB1B6B19A79A}"/>
              </a:ext>
            </a:extLst>
          </p:cNvPr>
          <p:cNvPicPr>
            <a:picLocks noRot="1" noChangeAspect="1"/>
          </p:cNvPicPr>
          <p:nvPr>
            <a:videoFile r:link="rId1"/>
          </p:nvPr>
        </p:nvPicPr>
        <p:blipFill>
          <a:blip r:embed="rId8"/>
          <a:stretch>
            <a:fillRect/>
          </a:stretch>
        </p:blipFill>
        <p:spPr>
          <a:xfrm>
            <a:off x="3194336" y="3166570"/>
            <a:ext cx="5862200" cy="3312144"/>
          </a:xfrm>
          <a:prstGeom prst="rect">
            <a:avLst/>
          </a:prstGeom>
        </p:spPr>
      </p:pic>
      <p:sp>
        <p:nvSpPr>
          <p:cNvPr id="13" name="TextBox 12">
            <a:extLst>
              <a:ext uri="{FF2B5EF4-FFF2-40B4-BE49-F238E27FC236}">
                <a16:creationId xmlns:a16="http://schemas.microsoft.com/office/drawing/2014/main" id="{EB9E2AC8-449C-E8A6-9FD4-1F12E1020A16}"/>
              </a:ext>
            </a:extLst>
          </p:cNvPr>
          <p:cNvSpPr txBox="1"/>
          <p:nvPr/>
        </p:nvSpPr>
        <p:spPr>
          <a:xfrm>
            <a:off x="9128096" y="5940908"/>
            <a:ext cx="3058291" cy="584775"/>
          </a:xfrm>
          <a:prstGeom prst="rect">
            <a:avLst/>
          </a:prstGeom>
          <a:noFill/>
        </p:spPr>
        <p:txBody>
          <a:bodyPr wrap="square">
            <a:spAutoFit/>
          </a:bodyPr>
          <a:lstStyle/>
          <a:p>
            <a:pPr algn="ctr"/>
            <a:r>
              <a:rPr lang="en-GB" sz="1600" dirty="0"/>
              <a:t>Graph reproduced from the World3 model outputs</a:t>
            </a:r>
          </a:p>
        </p:txBody>
      </p:sp>
    </p:spTree>
    <p:extLst>
      <p:ext uri="{BB962C8B-B14F-4D97-AF65-F5344CB8AC3E}">
        <p14:creationId xmlns:p14="http://schemas.microsoft.com/office/powerpoint/2010/main" val="333357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Neo-Malthusianism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3787438" y="1524897"/>
            <a:ext cx="6048326" cy="3785652"/>
          </a:xfrm>
          <a:prstGeom prst="rect">
            <a:avLst/>
          </a:prstGeom>
          <a:noFill/>
        </p:spPr>
        <p:txBody>
          <a:bodyPr wrap="square" rtlCol="0">
            <a:spAutoFit/>
          </a:bodyPr>
          <a:lstStyle/>
          <a:p>
            <a:pPr algn="ctr"/>
            <a:r>
              <a:rPr lang="en-GB" sz="2400" b="1" dirty="0">
                <a:latin typeface="Comic Sans MS" panose="030F0702030302020204" pitchFamily="66" charset="0"/>
              </a:rPr>
              <a:t>Activity:</a:t>
            </a:r>
          </a:p>
          <a:p>
            <a:pPr algn="ctr"/>
            <a:r>
              <a:rPr lang="en-GB" sz="2400" b="1" dirty="0">
                <a:latin typeface="Comic Sans MS" panose="030F0702030302020204" pitchFamily="66" charset="0"/>
              </a:rPr>
              <a:t>Having seen / heard the views of Malthus, Ehrlich, and Meadows, do you believe they are correct in their theories and calculations, or that the critics are right to disregard their conclusions?</a:t>
            </a:r>
          </a:p>
          <a:p>
            <a:pPr algn="ctr"/>
            <a:endParaRPr lang="en-GB" sz="2400" b="1" dirty="0">
              <a:latin typeface="Comic Sans MS" panose="030F0702030302020204" pitchFamily="66" charset="0"/>
            </a:endParaRPr>
          </a:p>
          <a:p>
            <a:pPr algn="ctr"/>
            <a:r>
              <a:rPr lang="en-GB" sz="2400" b="1" dirty="0">
                <a:latin typeface="Comic Sans MS" panose="030F0702030302020204" pitchFamily="66" charset="0"/>
              </a:rPr>
              <a:t>Split into two groups and argue for and against.</a:t>
            </a:r>
          </a:p>
        </p:txBody>
      </p:sp>
      <p:pic>
        <p:nvPicPr>
          <p:cNvPr id="5122" name="Picture 2">
            <a:extLst>
              <a:ext uri="{FF2B5EF4-FFF2-40B4-BE49-F238E27FC236}">
                <a16:creationId xmlns:a16="http://schemas.microsoft.com/office/drawing/2014/main" id="{1E4F506D-3E99-46B3-DBE5-919AC1E7A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0394988" y="907139"/>
            <a:ext cx="1535832" cy="267566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6DBA20DA-C200-B77B-C39A-5C3A0AE715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35764" y="3854873"/>
            <a:ext cx="2307644" cy="2349601"/>
          </a:xfrm>
          <a:prstGeom prst="rect">
            <a:avLst/>
          </a:prstGeom>
          <a:solidFill>
            <a:schemeClr val="bg1"/>
          </a:solidFill>
        </p:spPr>
      </p:pic>
      <p:pic>
        <p:nvPicPr>
          <p:cNvPr id="7" name="Picture 4" descr="undefined">
            <a:extLst>
              <a:ext uri="{FF2B5EF4-FFF2-40B4-BE49-F238E27FC236}">
                <a16:creationId xmlns:a16="http://schemas.microsoft.com/office/drawing/2014/main" id="{C1001011-5D44-07BC-7F8D-059E3A1CE1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7954" y="725138"/>
            <a:ext cx="1959664" cy="3311831"/>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70A2508D-1F72-4388-2A4B-A7C307F37BED}"/>
              </a:ext>
            </a:extLst>
          </p:cNvPr>
          <p:cNvGrpSpPr/>
          <p:nvPr/>
        </p:nvGrpSpPr>
        <p:grpSpPr>
          <a:xfrm>
            <a:off x="1036662" y="4188841"/>
            <a:ext cx="2750776" cy="2015633"/>
            <a:chOff x="260218" y="1689025"/>
            <a:chExt cx="2750776" cy="2015633"/>
          </a:xfrm>
        </p:grpSpPr>
        <p:pic>
          <p:nvPicPr>
            <p:cNvPr id="12" name="Picture 4" descr="undefined">
              <a:extLst>
                <a:ext uri="{FF2B5EF4-FFF2-40B4-BE49-F238E27FC236}">
                  <a16:creationId xmlns:a16="http://schemas.microsoft.com/office/drawing/2014/main" id="{15A72294-D1D6-3107-4A1C-9D0A925A10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218" y="1756247"/>
              <a:ext cx="2750776" cy="1948411"/>
            </a:xfrm>
            <a:prstGeom prst="rect">
              <a:avLst/>
            </a:prstGeom>
            <a:solidFill>
              <a:schemeClr val="bg1"/>
            </a:solidFill>
            <a:ln>
              <a:solidFill>
                <a:schemeClr val="tx1"/>
              </a:solidFill>
            </a:ln>
          </p:spPr>
        </p:pic>
        <p:sp>
          <p:nvSpPr>
            <p:cNvPr id="13" name="TextBox 12">
              <a:extLst>
                <a:ext uri="{FF2B5EF4-FFF2-40B4-BE49-F238E27FC236}">
                  <a16:creationId xmlns:a16="http://schemas.microsoft.com/office/drawing/2014/main" id="{59F40E61-8347-EE99-E154-F81D4EBC8940}"/>
                </a:ext>
              </a:extLst>
            </p:cNvPr>
            <p:cNvSpPr txBox="1"/>
            <p:nvPr/>
          </p:nvSpPr>
          <p:spPr>
            <a:xfrm>
              <a:off x="547671" y="1689025"/>
              <a:ext cx="1960304" cy="307777"/>
            </a:xfrm>
            <a:prstGeom prst="rect">
              <a:avLst/>
            </a:prstGeom>
            <a:noFill/>
          </p:spPr>
          <p:txBody>
            <a:bodyPr wrap="square">
              <a:spAutoFit/>
            </a:bodyPr>
            <a:lstStyle/>
            <a:p>
              <a:pPr algn="ctr"/>
              <a:r>
                <a:rPr lang="en-GB" sz="1400" dirty="0"/>
                <a:t>The Malthusian trap</a:t>
              </a:r>
            </a:p>
          </p:txBody>
        </p:sp>
      </p:grpSp>
    </p:spTree>
    <p:extLst>
      <p:ext uri="{BB962C8B-B14F-4D97-AF65-F5344CB8AC3E}">
        <p14:creationId xmlns:p14="http://schemas.microsoft.com/office/powerpoint/2010/main" val="1201662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The Great Acceleration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5067" y="553872"/>
            <a:ext cx="9476961" cy="1200329"/>
          </a:xfrm>
          <a:prstGeom prst="rect">
            <a:avLst/>
          </a:prstGeom>
          <a:noFill/>
        </p:spPr>
        <p:txBody>
          <a:bodyPr wrap="square" rtlCol="0">
            <a:spAutoFit/>
          </a:bodyPr>
          <a:lstStyle/>
          <a:p>
            <a:r>
              <a:rPr lang="en-GB" sz="2400" dirty="0"/>
              <a:t>Population is not the only factor seeing exponential, accelerated, change.</a:t>
            </a:r>
          </a:p>
          <a:p>
            <a:r>
              <a:rPr lang="en-GB" sz="2400" dirty="0"/>
              <a:t>In fact, the Anthropocene is characterized by unpredicted rates of accelerated change across many global systems.</a:t>
            </a:r>
          </a:p>
        </p:txBody>
      </p:sp>
      <p:pic>
        <p:nvPicPr>
          <p:cNvPr id="6146" name="Picture 2" descr="3: The Great Acceleration (Steffen et al., 2015b). ">
            <a:extLst>
              <a:ext uri="{FF2B5EF4-FFF2-40B4-BE49-F238E27FC236}">
                <a16:creationId xmlns:a16="http://schemas.microsoft.com/office/drawing/2014/main" id="{D9DD8051-5ECF-17FB-13E0-A0E2DA4CBB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1493" y="1723936"/>
            <a:ext cx="7597359" cy="4647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ink - Free interface icons">
            <a:extLst>
              <a:ext uri="{FF2B5EF4-FFF2-40B4-BE49-F238E27FC236}">
                <a16:creationId xmlns:a16="http://schemas.microsoft.com/office/drawing/2014/main" id="{5C2E2366-6502-F43E-BE28-858D4F8916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869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The origin of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0770" y="487025"/>
            <a:ext cx="9476961" cy="5509200"/>
          </a:xfrm>
          <a:prstGeom prst="rect">
            <a:avLst/>
          </a:prstGeom>
          <a:noFill/>
        </p:spPr>
        <p:txBody>
          <a:bodyPr wrap="square" rtlCol="0">
            <a:spAutoFit/>
          </a:bodyPr>
          <a:lstStyle/>
          <a:p>
            <a:r>
              <a:rPr lang="en-GB" sz="2200" dirty="0"/>
              <a:t>These correlated trends indicate that mankind is transforming the Earth, its physical, biological, and chemical processes, and inter-linked systems, greater than any other single agent in history.</a:t>
            </a:r>
          </a:p>
          <a:p>
            <a:endParaRPr lang="en-GB" sz="2200" dirty="0"/>
          </a:p>
          <a:p>
            <a:r>
              <a:rPr lang="en-GB" sz="2200" dirty="0"/>
              <a:t>With mankind being linked to so many rapid changes, the question arose as to whether we had reached a point where the impact of man on the Earth’s physical and chemical geology could be significant enough to detect in thousands of years from now.</a:t>
            </a:r>
          </a:p>
          <a:p>
            <a:endParaRPr lang="en-GB" sz="2200" dirty="0"/>
          </a:p>
          <a:p>
            <a:r>
              <a:rPr lang="en-GB" sz="2200" dirty="0"/>
              <a:t>At the International Geosphere-Biosphere Program (IGBP) meeting in Mexico in 2000, two scientists, Eugene Stoermer and Paul </a:t>
            </a:r>
            <a:r>
              <a:rPr lang="en-GB" sz="2200" dirty="0" err="1"/>
              <a:t>Crutzen</a:t>
            </a:r>
            <a:r>
              <a:rPr lang="en-GB" sz="2200" dirty="0"/>
              <a:t>, coined the phrase ‘the Anthropocene’, while growing increasingly frustrated about discussions regarding impacts to the Holocene, and later published their views on it in an IGBP Newsletter (</a:t>
            </a:r>
            <a:r>
              <a:rPr lang="en-GB" sz="2200" dirty="0" err="1"/>
              <a:t>Crutzen</a:t>
            </a:r>
            <a:r>
              <a:rPr lang="en-GB" sz="2200" dirty="0"/>
              <a:t>, P. J., &amp; Stoermer, E. F. (2000)). </a:t>
            </a:r>
          </a:p>
          <a:p>
            <a:endParaRPr lang="en-GB" sz="2200" dirty="0"/>
          </a:p>
          <a:p>
            <a:r>
              <a:rPr lang="en-GB" sz="2200" dirty="0"/>
              <a:t>They proposed that we had officially entered a new geological era.</a:t>
            </a:r>
          </a:p>
        </p:txBody>
      </p:sp>
      <p:pic>
        <p:nvPicPr>
          <p:cNvPr id="3" name="Picture 2" descr="Link - Free interface icons">
            <a:extLst>
              <a:ext uri="{FF2B5EF4-FFF2-40B4-BE49-F238E27FC236}">
                <a16:creationId xmlns:a16="http://schemas.microsoft.com/office/drawing/2014/main" id="{FDA855C6-0647-EE3B-8DF0-CF8B4AA1F2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34178" y="5661036"/>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652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The origin of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275067" y="450509"/>
            <a:ext cx="9476961" cy="5847755"/>
          </a:xfrm>
          <a:prstGeom prst="rect">
            <a:avLst/>
          </a:prstGeom>
          <a:noFill/>
        </p:spPr>
        <p:txBody>
          <a:bodyPr wrap="square" rtlCol="0">
            <a:spAutoFit/>
          </a:bodyPr>
          <a:lstStyle/>
          <a:p>
            <a:r>
              <a:rPr lang="en-GB" sz="2200" dirty="0"/>
              <a:t>To officially designate a geological era requires an official marker, a distinct boundary in the geological records.</a:t>
            </a:r>
          </a:p>
          <a:p>
            <a:endParaRPr lang="en-GB" sz="2200" dirty="0"/>
          </a:p>
          <a:p>
            <a:r>
              <a:rPr lang="en-GB" sz="2200" dirty="0"/>
              <a:t>However, there are many markers being debated (for example, nuclear bombs, fossil fuel burning (CO2 levels), or increase in chemical compounds such as plastic and lead).</a:t>
            </a:r>
          </a:p>
          <a:p>
            <a:endParaRPr lang="en-GB" sz="2200" dirty="0"/>
          </a:p>
          <a:p>
            <a:r>
              <a:rPr lang="en-GB" sz="2200" dirty="0"/>
              <a:t>The term ‘Anthropocene’ is not officially accepted and recognised by the International Commission on Stratigraphy, but they have established a working group to determine if it is a genuine geological era.</a:t>
            </a:r>
          </a:p>
          <a:p>
            <a:endParaRPr lang="en-GB" sz="2200" dirty="0"/>
          </a:p>
          <a:p>
            <a:endParaRPr lang="en-GB" sz="2200" dirty="0"/>
          </a:p>
          <a:p>
            <a:endParaRPr lang="en-GB" sz="2200" dirty="0"/>
          </a:p>
          <a:p>
            <a:endParaRPr lang="en-GB" sz="2200" dirty="0"/>
          </a:p>
          <a:p>
            <a:r>
              <a:rPr lang="en-GB" sz="2200" dirty="0"/>
              <a:t>Until such point, the popularised term ‘Anthropocene’ has come to conceptually represent the immense shift in systems away from previous norms due to a single species. (</a:t>
            </a:r>
            <a:r>
              <a:rPr lang="en-GB" sz="2200" dirty="0" err="1"/>
              <a:t>Zottolo</a:t>
            </a:r>
            <a:r>
              <a:rPr lang="en-GB" sz="2200" dirty="0"/>
              <a:t>, A., and de </a:t>
            </a:r>
            <a:r>
              <a:rPr lang="en-GB" sz="2200" dirty="0" err="1"/>
              <a:t>Majo</a:t>
            </a:r>
            <a:r>
              <a:rPr lang="en-GB" sz="2200" dirty="0"/>
              <a:t>, C. (2022)) </a:t>
            </a:r>
          </a:p>
        </p:txBody>
      </p:sp>
      <p:pic>
        <p:nvPicPr>
          <p:cNvPr id="8194" name="Picture 2" descr="Newsletter of the Anthropocene Working Group">
            <a:extLst>
              <a:ext uri="{FF2B5EF4-FFF2-40B4-BE49-F238E27FC236}">
                <a16:creationId xmlns:a16="http://schemas.microsoft.com/office/drawing/2014/main" id="{75345C6D-C7E4-E9BB-29F9-3E4FD8A311F8}"/>
              </a:ext>
            </a:extLst>
          </p:cNvPr>
          <p:cNvPicPr>
            <a:picLocks noChangeAspect="1" noChangeArrowheads="1"/>
          </p:cNvPicPr>
          <p:nvPr/>
        </p:nvPicPr>
        <p:blipFill>
          <a:blip r:embed="rId4">
            <a:clrChange>
              <a:clrFrom>
                <a:srgbClr val="FFFDFE"/>
              </a:clrFrom>
              <a:clrTo>
                <a:srgbClr val="FFFDFE">
                  <a:alpha val="0"/>
                </a:srgbClr>
              </a:clrTo>
            </a:clrChange>
            <a:extLst>
              <a:ext uri="{28A0092B-C50C-407E-A947-70E740481C1C}">
                <a14:useLocalDpi xmlns:a14="http://schemas.microsoft.com/office/drawing/2010/main" val="0"/>
              </a:ext>
            </a:extLst>
          </a:blip>
          <a:srcRect/>
          <a:stretch>
            <a:fillRect/>
          </a:stretch>
        </p:blipFill>
        <p:spPr bwMode="auto">
          <a:xfrm>
            <a:off x="3025507" y="3837174"/>
            <a:ext cx="3076575" cy="14859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960E99E-B9A1-5C25-C31D-94521010D8FE}"/>
              </a:ext>
            </a:extLst>
          </p:cNvPr>
          <p:cNvSpPr txBox="1"/>
          <p:nvPr/>
        </p:nvSpPr>
        <p:spPr>
          <a:xfrm>
            <a:off x="5991172" y="4293489"/>
            <a:ext cx="5375083" cy="707886"/>
          </a:xfrm>
          <a:prstGeom prst="rect">
            <a:avLst/>
          </a:prstGeom>
          <a:noFill/>
        </p:spPr>
        <p:txBody>
          <a:bodyPr wrap="square">
            <a:spAutoFit/>
          </a:bodyPr>
          <a:lstStyle/>
          <a:p>
            <a:r>
              <a:rPr lang="en-GB" sz="2000" dirty="0"/>
              <a:t>Visit: http://quaternary.stratigraphy.org/working-groups/anthropocene/</a:t>
            </a:r>
          </a:p>
        </p:txBody>
      </p:sp>
      <p:pic>
        <p:nvPicPr>
          <p:cNvPr id="3" name="Picture 2" descr="Link - Free interface icons">
            <a:extLst>
              <a:ext uri="{FF2B5EF4-FFF2-40B4-BE49-F238E27FC236}">
                <a16:creationId xmlns:a16="http://schemas.microsoft.com/office/drawing/2014/main" id="{7959D15F-3DDD-DB3F-402D-7B5C152613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77221" y="450509"/>
            <a:ext cx="842576" cy="84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6236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Life in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7" name="TextBox 6">
            <a:extLst>
              <a:ext uri="{FF2B5EF4-FFF2-40B4-BE49-F238E27FC236}">
                <a16:creationId xmlns:a16="http://schemas.microsoft.com/office/drawing/2014/main" id="{98F69000-B81D-01FE-5169-585E26416BA0}"/>
              </a:ext>
            </a:extLst>
          </p:cNvPr>
          <p:cNvSpPr txBox="1"/>
          <p:nvPr/>
        </p:nvSpPr>
        <p:spPr>
          <a:xfrm>
            <a:off x="2275067" y="553872"/>
            <a:ext cx="9476961" cy="2800767"/>
          </a:xfrm>
          <a:prstGeom prst="rect">
            <a:avLst/>
          </a:prstGeom>
          <a:noFill/>
        </p:spPr>
        <p:txBody>
          <a:bodyPr wrap="square" rtlCol="0">
            <a:spAutoFit/>
          </a:bodyPr>
          <a:lstStyle/>
          <a:p>
            <a:r>
              <a:rPr lang="en-GB" sz="2200" dirty="0"/>
              <a:t>The complexity of the Anthropocene cannot be understated; due to the many variables and interconnected nature of them, as well as their rapid state of change, the ‘Anthropocene’ is still an active area of investigation.</a:t>
            </a:r>
          </a:p>
          <a:p>
            <a:endParaRPr lang="en-GB" sz="2200" dirty="0"/>
          </a:p>
          <a:p>
            <a:r>
              <a:rPr lang="en-GB" sz="2200" dirty="0"/>
              <a:t>The Anthropocene is full of ‘wicked problems’ – we will cover these in another lecture.</a:t>
            </a:r>
          </a:p>
          <a:p>
            <a:endParaRPr lang="en-GB" sz="2200" dirty="0"/>
          </a:p>
          <a:p>
            <a:endParaRPr lang="en-GB" sz="2200" dirty="0"/>
          </a:p>
        </p:txBody>
      </p:sp>
      <p:pic>
        <p:nvPicPr>
          <p:cNvPr id="8196" name="Picture 4" descr="TweakTown Enlarged Image">
            <a:extLst>
              <a:ext uri="{FF2B5EF4-FFF2-40B4-BE49-F238E27FC236}">
                <a16:creationId xmlns:a16="http://schemas.microsoft.com/office/drawing/2014/main" id="{4632039E-97DF-A84B-DA49-63CA45C441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7891"/>
          <a:stretch/>
        </p:blipFill>
        <p:spPr bwMode="auto">
          <a:xfrm>
            <a:off x="8127247" y="2473123"/>
            <a:ext cx="3935896" cy="399299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A3CFC38-8AF6-4C25-D3F2-0FDDE2BAFE28}"/>
              </a:ext>
            </a:extLst>
          </p:cNvPr>
          <p:cNvSpPr txBox="1"/>
          <p:nvPr/>
        </p:nvSpPr>
        <p:spPr>
          <a:xfrm>
            <a:off x="2275067" y="2879050"/>
            <a:ext cx="5787556" cy="3477875"/>
          </a:xfrm>
          <a:prstGeom prst="rect">
            <a:avLst/>
          </a:prstGeom>
          <a:noFill/>
        </p:spPr>
        <p:txBody>
          <a:bodyPr wrap="square">
            <a:spAutoFit/>
          </a:bodyPr>
          <a:lstStyle/>
          <a:p>
            <a:r>
              <a:rPr lang="en-GB" sz="2200" dirty="0"/>
              <a:t>However, we do know some environmental (and social) issues directly and indirectly caused by the influence of man:</a:t>
            </a:r>
          </a:p>
          <a:p>
            <a:pPr marL="342900" indent="-342900">
              <a:buFont typeface="Arial" panose="020B0604020202020204" pitchFamily="34" charset="0"/>
              <a:buChar char="•"/>
            </a:pPr>
            <a:r>
              <a:rPr lang="en-GB" sz="2200" dirty="0"/>
              <a:t>Anthropogenic global warming</a:t>
            </a:r>
          </a:p>
          <a:p>
            <a:pPr marL="342900" indent="-342900">
              <a:buFont typeface="Arial" panose="020B0604020202020204" pitchFamily="34" charset="0"/>
              <a:buChar char="•"/>
            </a:pPr>
            <a:r>
              <a:rPr lang="en-GB" sz="2200" dirty="0"/>
              <a:t>Global deforestation</a:t>
            </a:r>
          </a:p>
          <a:p>
            <a:pPr marL="342900" indent="-342900">
              <a:buFont typeface="Arial" panose="020B0604020202020204" pitchFamily="34" charset="0"/>
              <a:buChar char="•"/>
            </a:pPr>
            <a:r>
              <a:rPr lang="en-GB" sz="2200" dirty="0"/>
              <a:t>Ocean acidification</a:t>
            </a:r>
          </a:p>
          <a:p>
            <a:pPr marL="342900" indent="-342900">
              <a:buFont typeface="Arial" panose="020B0604020202020204" pitchFamily="34" charset="0"/>
              <a:buChar char="•"/>
            </a:pPr>
            <a:r>
              <a:rPr lang="en-GB" sz="2200" dirty="0"/>
              <a:t>Biodiversity loss and 6</a:t>
            </a:r>
            <a:r>
              <a:rPr lang="en-GB" sz="2200" baseline="30000" dirty="0"/>
              <a:t>th</a:t>
            </a:r>
            <a:r>
              <a:rPr lang="en-GB" sz="2200" dirty="0"/>
              <a:t> Mass extinction event</a:t>
            </a:r>
          </a:p>
          <a:p>
            <a:pPr marL="342900" indent="-342900">
              <a:buFont typeface="Arial" panose="020B0604020202020204" pitchFamily="34" charset="0"/>
              <a:buChar char="•"/>
            </a:pPr>
            <a:r>
              <a:rPr lang="en-GB" sz="2200" dirty="0"/>
              <a:t>Food and Water scarcity </a:t>
            </a:r>
          </a:p>
          <a:p>
            <a:pPr marL="342900" indent="-342900">
              <a:buFont typeface="Arial" panose="020B0604020202020204" pitchFamily="34" charset="0"/>
              <a:buChar char="•"/>
            </a:pPr>
            <a:r>
              <a:rPr lang="en-GB" sz="2200" dirty="0"/>
              <a:t>Pollution (plastic pollution, air quality etc.)</a:t>
            </a:r>
          </a:p>
          <a:p>
            <a:pPr marL="342900" indent="-342900">
              <a:buFont typeface="Arial" panose="020B0604020202020204" pitchFamily="34" charset="0"/>
              <a:buChar char="•"/>
            </a:pPr>
            <a:r>
              <a:rPr lang="en-GB" sz="2200" dirty="0"/>
              <a:t>Soil degradation and desertification</a:t>
            </a:r>
          </a:p>
        </p:txBody>
      </p:sp>
    </p:spTree>
    <p:extLst>
      <p:ext uri="{BB962C8B-B14F-4D97-AF65-F5344CB8AC3E}">
        <p14:creationId xmlns:p14="http://schemas.microsoft.com/office/powerpoint/2010/main" val="4175072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Life in the Anthropocene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7" name="TextBox 6">
            <a:extLst>
              <a:ext uri="{FF2B5EF4-FFF2-40B4-BE49-F238E27FC236}">
                <a16:creationId xmlns:a16="http://schemas.microsoft.com/office/drawing/2014/main" id="{98F69000-B81D-01FE-5169-585E26416BA0}"/>
              </a:ext>
            </a:extLst>
          </p:cNvPr>
          <p:cNvSpPr txBox="1"/>
          <p:nvPr/>
        </p:nvSpPr>
        <p:spPr>
          <a:xfrm>
            <a:off x="2275067" y="553872"/>
            <a:ext cx="9476961" cy="1785104"/>
          </a:xfrm>
          <a:prstGeom prst="rect">
            <a:avLst/>
          </a:prstGeom>
          <a:noFill/>
        </p:spPr>
        <p:txBody>
          <a:bodyPr wrap="square" rtlCol="0">
            <a:spAutoFit/>
          </a:bodyPr>
          <a:lstStyle/>
          <a:p>
            <a:r>
              <a:rPr lang="en-GB" sz="2200" dirty="0"/>
              <a:t>The below graphic illustrates some of the inter-connectedness and complex relationships associate with the ‘wicked problem’ of biodiversity loss / species extinction:</a:t>
            </a:r>
          </a:p>
          <a:p>
            <a:endParaRPr lang="en-GB" sz="2200" dirty="0"/>
          </a:p>
          <a:p>
            <a:endParaRPr lang="en-GB" sz="2200" dirty="0"/>
          </a:p>
        </p:txBody>
      </p:sp>
      <p:pic>
        <p:nvPicPr>
          <p:cNvPr id="6" name="Picture 5">
            <a:extLst>
              <a:ext uri="{FF2B5EF4-FFF2-40B4-BE49-F238E27FC236}">
                <a16:creationId xmlns:a16="http://schemas.microsoft.com/office/drawing/2014/main" id="{C0D9AA0C-44D5-8D2A-E709-9EDBD56F198A}"/>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2338191" y="1361364"/>
            <a:ext cx="7298791" cy="5104750"/>
          </a:xfrm>
          <a:prstGeom prst="rect">
            <a:avLst/>
          </a:prstGeom>
        </p:spPr>
      </p:pic>
      <p:sp>
        <p:nvSpPr>
          <p:cNvPr id="14" name="TextBox 13">
            <a:extLst>
              <a:ext uri="{FF2B5EF4-FFF2-40B4-BE49-F238E27FC236}">
                <a16:creationId xmlns:a16="http://schemas.microsoft.com/office/drawing/2014/main" id="{257C389D-474E-4C56-0AA9-F277F03EB86F}"/>
              </a:ext>
            </a:extLst>
          </p:cNvPr>
          <p:cNvSpPr txBox="1"/>
          <p:nvPr/>
        </p:nvSpPr>
        <p:spPr>
          <a:xfrm>
            <a:off x="9272082" y="4336063"/>
            <a:ext cx="2570416" cy="738664"/>
          </a:xfrm>
          <a:prstGeom prst="rect">
            <a:avLst/>
          </a:prstGeom>
          <a:noFill/>
        </p:spPr>
        <p:txBody>
          <a:bodyPr wrap="square">
            <a:spAutoFit/>
          </a:bodyPr>
          <a:lstStyle/>
          <a:p>
            <a:r>
              <a:rPr lang="en-GB" sz="1400" dirty="0"/>
              <a:t>Source: https://www.wicked7.org/death-of-nature-biodiversity-loss/</a:t>
            </a:r>
          </a:p>
        </p:txBody>
      </p:sp>
    </p:spTree>
    <p:extLst>
      <p:ext uri="{BB962C8B-B14F-4D97-AF65-F5344CB8AC3E}">
        <p14:creationId xmlns:p14="http://schemas.microsoft.com/office/powerpoint/2010/main" val="110963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The 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Making a Difference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7" name="TextBox 6">
            <a:extLst>
              <a:ext uri="{FF2B5EF4-FFF2-40B4-BE49-F238E27FC236}">
                <a16:creationId xmlns:a16="http://schemas.microsoft.com/office/drawing/2014/main" id="{98F69000-B81D-01FE-5169-585E26416BA0}"/>
              </a:ext>
            </a:extLst>
          </p:cNvPr>
          <p:cNvSpPr txBox="1"/>
          <p:nvPr/>
        </p:nvSpPr>
        <p:spPr>
          <a:xfrm>
            <a:off x="2302575" y="536032"/>
            <a:ext cx="9476961" cy="5509200"/>
          </a:xfrm>
          <a:prstGeom prst="rect">
            <a:avLst/>
          </a:prstGeom>
          <a:noFill/>
        </p:spPr>
        <p:txBody>
          <a:bodyPr wrap="square" rtlCol="0">
            <a:spAutoFit/>
          </a:bodyPr>
          <a:lstStyle/>
          <a:p>
            <a:r>
              <a:rPr lang="en-GB" sz="2200" dirty="0"/>
              <a:t>These issues are current, and have significant implications for all living organisms on the Earth.</a:t>
            </a:r>
          </a:p>
          <a:p>
            <a:endParaRPr lang="en-GB" sz="2200" dirty="0"/>
          </a:p>
          <a:p>
            <a:r>
              <a:rPr lang="en-GB" sz="2200" dirty="0"/>
              <a:t>However, unlike in the early stages of the Anthropocene, research has helped us to gain a better understanding of the some of the main drivers and measurable impacts; technology has enabled us to be more informed about the problem(s)</a:t>
            </a:r>
          </a:p>
          <a:p>
            <a:endParaRPr lang="en-GB" sz="2200" dirty="0"/>
          </a:p>
          <a:p>
            <a:r>
              <a:rPr lang="en-GB" sz="2200" dirty="0"/>
              <a:t>There has been a growing environmental movement over a similar timescale to the emerging issues.</a:t>
            </a:r>
          </a:p>
          <a:p>
            <a:endParaRPr lang="en-GB" sz="2200" dirty="0"/>
          </a:p>
          <a:p>
            <a:r>
              <a:rPr lang="en-GB" sz="2200" dirty="0"/>
              <a:t>While we may be entering the tipping point, towards irreversible change, we are also more focussed globally on mitigating, and resolving the issues than ever before, through governance at multiple levels and local community action.</a:t>
            </a:r>
          </a:p>
          <a:p>
            <a:endParaRPr lang="en-GB" sz="2200" dirty="0"/>
          </a:p>
          <a:p>
            <a:r>
              <a:rPr lang="en-GB" sz="2200" dirty="0"/>
              <a:t>This module will explore more what strategies exist to tackle these global issues at various scales.</a:t>
            </a:r>
          </a:p>
        </p:txBody>
      </p:sp>
    </p:spTree>
    <p:extLst>
      <p:ext uri="{BB962C8B-B14F-4D97-AF65-F5344CB8AC3E}">
        <p14:creationId xmlns:p14="http://schemas.microsoft.com/office/powerpoint/2010/main" val="2638047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2026 / 2027		</a:t>
            </a:r>
            <a:r>
              <a:rPr lang="en-GB" b="1" dirty="0"/>
              <a:t>Making a difference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The Anthropocene</a:t>
            </a:r>
          </a:p>
        </p:txBody>
      </p:sp>
      <p:pic>
        <p:nvPicPr>
          <p:cNvPr id="4" name="Online Media 3" title="Earth Day 2023: Tipping Points">
            <a:hlinkClick r:id="" action="ppaction://media"/>
            <a:extLst>
              <a:ext uri="{FF2B5EF4-FFF2-40B4-BE49-F238E27FC236}">
                <a16:creationId xmlns:a16="http://schemas.microsoft.com/office/drawing/2014/main" id="{E524214E-5EC6-39E4-D329-10EBC1860F74}"/>
              </a:ext>
            </a:extLst>
          </p:cNvPr>
          <p:cNvPicPr>
            <a:picLocks noRot="1" noChangeAspect="1"/>
          </p:cNvPicPr>
          <p:nvPr>
            <a:videoFile r:link="rId1"/>
          </p:nvPr>
        </p:nvPicPr>
        <p:blipFill>
          <a:blip r:embed="rId3"/>
          <a:stretch>
            <a:fillRect/>
          </a:stretch>
        </p:blipFill>
        <p:spPr>
          <a:xfrm>
            <a:off x="3532518" y="1439186"/>
            <a:ext cx="7655768" cy="4325509"/>
          </a:xfrm>
          <a:prstGeom prst="rect">
            <a:avLst/>
          </a:prstGeom>
        </p:spPr>
      </p:pic>
      <p:pic>
        <p:nvPicPr>
          <p:cNvPr id="6" name="Picture 5">
            <a:extLst>
              <a:ext uri="{FF2B5EF4-FFF2-40B4-BE49-F238E27FC236}">
                <a16:creationId xmlns:a16="http://schemas.microsoft.com/office/drawing/2014/main" id="{B450E63E-0D9D-6435-D96E-536F975E5E93}"/>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47370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Ant</a:t>
            </a:r>
            <a:r>
              <a:rPr lang="en-GB" dirty="0"/>
              <a: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Summary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6" name="TextBox 5">
            <a:extLst>
              <a:ext uri="{FF2B5EF4-FFF2-40B4-BE49-F238E27FC236}">
                <a16:creationId xmlns:a16="http://schemas.microsoft.com/office/drawing/2014/main" id="{3F4A501D-876B-CF25-9627-E4B9737CD38D}"/>
              </a:ext>
            </a:extLst>
          </p:cNvPr>
          <p:cNvSpPr txBox="1"/>
          <p:nvPr/>
        </p:nvSpPr>
        <p:spPr>
          <a:xfrm>
            <a:off x="2165617" y="599919"/>
            <a:ext cx="9816998" cy="5262979"/>
          </a:xfrm>
          <a:prstGeom prst="rect">
            <a:avLst/>
          </a:prstGeom>
          <a:noFill/>
        </p:spPr>
        <p:txBody>
          <a:bodyPr wrap="square">
            <a:spAutoFit/>
          </a:bodyPr>
          <a:lstStyle/>
          <a:p>
            <a:pPr marL="342900" indent="-342900">
              <a:buFont typeface="Arial" panose="020B0604020202020204" pitchFamily="34" charset="0"/>
              <a:buChar char="•"/>
            </a:pPr>
            <a:r>
              <a:rPr lang="en-GB" sz="2400" dirty="0"/>
              <a:t>For billions of years, changes on the Earth were driven by natural processes, such as erosion and abrasion by wind, water, and ice, as well as tectonic processes.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Mankind has a more significant impact on Earth system processes than any other single species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Exponential population rise, enabled by advances in agriculture and technology, have resulted in correlated acceleration of impacts to the natural environment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period of accelerated change is being labelled as the Anthropocene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Earth is at a crucial stage and requires action to enable positive change</a:t>
            </a:r>
          </a:p>
        </p:txBody>
      </p:sp>
      <p:pic>
        <p:nvPicPr>
          <p:cNvPr id="3" name="Picture 2">
            <a:extLst>
              <a:ext uri="{FF2B5EF4-FFF2-40B4-BE49-F238E27FC236}">
                <a16:creationId xmlns:a16="http://schemas.microsoft.com/office/drawing/2014/main" id="{F26FFA25-A78A-172A-5B45-146EEA2FB2DF}"/>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46747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B35224D3-9A3F-668C-502C-59F5B20D04EC}"/>
              </a:ext>
            </a:extLst>
          </p:cNvPr>
          <p:cNvSpPr txBox="1"/>
          <p:nvPr/>
        </p:nvSpPr>
        <p:spPr>
          <a:xfrm>
            <a:off x="2540000" y="422868"/>
            <a:ext cx="9499600" cy="6032421"/>
          </a:xfrm>
          <a:prstGeom prst="rect">
            <a:avLst/>
          </a:prstGeom>
          <a:noFill/>
        </p:spPr>
        <p:txBody>
          <a:bodyPr wrap="square" rtlCol="0">
            <a:spAutoFit/>
          </a:bodyPr>
          <a:lstStyle/>
          <a:p>
            <a:r>
              <a:rPr lang="en-GB" sz="28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Historic Challenges (and the response to them)</a:t>
            </a:r>
          </a:p>
          <a:p>
            <a:endParaRPr lang="en-GB" sz="2800" b="1" dirty="0"/>
          </a:p>
          <a:p>
            <a:r>
              <a:rPr lang="en-GB" sz="2800" b="1" dirty="0"/>
              <a:t>Suggested activities: </a:t>
            </a:r>
          </a:p>
          <a:p>
            <a:pPr marL="800100" lvl="1" indent="-342900">
              <a:buFontTx/>
              <a:buChar char="-"/>
            </a:pPr>
            <a:r>
              <a:rPr lang="en-GB" sz="2800" dirty="0"/>
              <a:t>Identify a source of contemporary environmental news / discussion / research (podcast / news article / journal etc.)</a:t>
            </a:r>
          </a:p>
          <a:p>
            <a:pPr marL="1257300" lvl="2" indent="-342900">
              <a:buFontTx/>
              <a:buChar char="-"/>
            </a:pPr>
            <a:r>
              <a:rPr lang="en-GB" sz="2400" dirty="0"/>
              <a:t>Present your chosen media at the next lecture</a:t>
            </a:r>
          </a:p>
          <a:p>
            <a:pPr marL="800100" lvl="1" indent="-342900">
              <a:buFontTx/>
              <a:buChar char="-"/>
            </a:pPr>
            <a:endParaRPr lang="en-GB" sz="2800" dirty="0"/>
          </a:p>
          <a:p>
            <a:pPr marL="800100" lvl="1" indent="-342900">
              <a:buFontTx/>
              <a:buChar char="-"/>
            </a:pPr>
            <a:r>
              <a:rPr lang="en-GB" sz="2800" dirty="0"/>
              <a:t>Pick a contemporary environmental issue (from the Anthropocene) you would like covered in the lecture series</a:t>
            </a:r>
          </a:p>
          <a:p>
            <a:pPr marL="1257300" lvl="2" indent="-342900">
              <a:buFontTx/>
              <a:buChar char="-"/>
            </a:pPr>
            <a:r>
              <a:rPr lang="en-GB" sz="2000" dirty="0"/>
              <a:t>You may be asked to present this to the group</a:t>
            </a:r>
          </a:p>
          <a:p>
            <a:pPr marL="1257300" lvl="2" indent="-342900">
              <a:buFontTx/>
              <a:buChar char="-"/>
            </a:pPr>
            <a:r>
              <a:rPr lang="en-GB" sz="2000" dirty="0"/>
              <a:t>It may also support research for your chosen assignment</a:t>
            </a:r>
          </a:p>
          <a:p>
            <a:pPr marL="800100" lvl="1" indent="-342900">
              <a:buFontTx/>
              <a:buChar char="-"/>
            </a:pPr>
            <a:endParaRPr lang="en-GB" sz="2800" dirty="0"/>
          </a:p>
          <a:p>
            <a:endParaRPr lang="en-GB" sz="2400" dirty="0"/>
          </a:p>
          <a:p>
            <a:endParaRPr lang="en-GB" dirty="0"/>
          </a:p>
        </p:txBody>
      </p:sp>
      <p:pic>
        <p:nvPicPr>
          <p:cNvPr id="6" name="Picture 5">
            <a:extLst>
              <a:ext uri="{FF2B5EF4-FFF2-40B4-BE49-F238E27FC236}">
                <a16:creationId xmlns:a16="http://schemas.microsoft.com/office/drawing/2014/main" id="{970E02A0-99CE-B6EF-CE8C-147C45E2E091}"/>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773719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2: The </a:t>
            </a:r>
            <a:r>
              <a:rPr lang="en-GB" dirty="0"/>
              <a:t>Anthropocene</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en-GB" b="1" dirty="0"/>
              <a:t>References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B35224D3-9A3F-668C-502C-59F5B20D04EC}"/>
              </a:ext>
            </a:extLst>
          </p:cNvPr>
          <p:cNvSpPr txBox="1"/>
          <p:nvPr/>
        </p:nvSpPr>
        <p:spPr>
          <a:xfrm>
            <a:off x="3675942" y="570790"/>
            <a:ext cx="7731678" cy="5262979"/>
          </a:xfrm>
          <a:prstGeom prst="rect">
            <a:avLst/>
          </a:prstGeom>
          <a:noFill/>
        </p:spPr>
        <p:txBody>
          <a:bodyPr wrap="square" rtlCol="0">
            <a:spAutoFit/>
          </a:bodyPr>
          <a:lstStyle/>
          <a:p>
            <a:pPr marL="285750" indent="-285750">
              <a:buFont typeface="Arial" panose="020B0604020202020204" pitchFamily="34" charset="0"/>
              <a:buChar char="•"/>
              <a:defRPr/>
            </a:pPr>
            <a:r>
              <a:rPr lang="en-GB" sz="1600" dirty="0"/>
              <a:t>Ehrlich, Paul R. (1968). The Population Bomb. New York: Ballantine Books </a:t>
            </a: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dirty="0">
                <a:solidFill>
                  <a:srgbClr val="222222"/>
                </a:solidFill>
              </a:rPr>
              <a:t>Evenson, R. E. (2005). Besting Malthus: the green revolution. </a:t>
            </a:r>
            <a:r>
              <a:rPr lang="en-GB" sz="1600" i="1" dirty="0">
                <a:solidFill>
                  <a:srgbClr val="222222"/>
                </a:solidFill>
              </a:rPr>
              <a:t>Proceedings of the American philosophical society</a:t>
            </a:r>
            <a:r>
              <a:rPr lang="en-GB" sz="1600" dirty="0">
                <a:solidFill>
                  <a:srgbClr val="222222"/>
                </a:solidFill>
              </a:rPr>
              <a:t>, </a:t>
            </a:r>
            <a:r>
              <a:rPr lang="en-GB" sz="1600" i="1" dirty="0">
                <a:solidFill>
                  <a:srgbClr val="222222"/>
                </a:solidFill>
              </a:rPr>
              <a:t>149</a:t>
            </a:r>
            <a:r>
              <a:rPr lang="en-GB" sz="1600" dirty="0">
                <a:solidFill>
                  <a:srgbClr val="222222"/>
                </a:solidFill>
              </a:rPr>
              <a:t>(4), 469-486.</a:t>
            </a:r>
          </a:p>
          <a:p>
            <a:pPr marL="285750" indent="-285750">
              <a:buFont typeface="Arial" panose="020B0604020202020204" pitchFamily="34" charset="0"/>
              <a:buChar char="•"/>
              <a:defRPr/>
            </a:pPr>
            <a:endParaRPr lang="en-GB" sz="1600" dirty="0">
              <a:solidFill>
                <a:srgbClr val="222222"/>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err="1"/>
              <a:t>Kögel</a:t>
            </a:r>
            <a:r>
              <a:rPr lang="en-GB" sz="1600" dirty="0"/>
              <a:t>, Tomas, and Alexia </a:t>
            </a:r>
            <a:r>
              <a:rPr lang="en-GB" sz="1600" dirty="0" err="1"/>
              <a:t>Prskawetz</a:t>
            </a:r>
            <a:r>
              <a:rPr lang="en-GB" sz="1600" dirty="0"/>
              <a:t>. “Agricultural Productivity Growth and Escape from the Malthusian Trap.” </a:t>
            </a:r>
            <a:r>
              <a:rPr lang="en-GB" sz="1600" i="1" dirty="0"/>
              <a:t>Journal of Economic Growth</a:t>
            </a:r>
            <a:r>
              <a:rPr lang="en-GB" sz="1600" dirty="0"/>
              <a:t>, vol. 6, no. 4, 2001, pp. 337–57. </a:t>
            </a:r>
            <a:r>
              <a:rPr lang="en-GB" sz="1600" i="1" dirty="0"/>
              <a:t>JSTOR</a:t>
            </a:r>
            <a:r>
              <a:rPr lang="en-GB" sz="1600" dirty="0"/>
              <a:t>, http://www.jstor.org/stable/40216048. Accessed 18 Aug. 2023.</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p>
          <a:p>
            <a:pPr marL="285750" indent="-285750">
              <a:buFont typeface="Arial" panose="020B0604020202020204" pitchFamily="34" charset="0"/>
              <a:buChar char="•"/>
              <a:defRPr/>
            </a:pPr>
            <a:r>
              <a:rPr lang="en-GB" sz="1600" dirty="0">
                <a:solidFill>
                  <a:srgbClr val="222222"/>
                </a:solidFill>
              </a:rPr>
              <a:t>Meadows, D. H., Goldsmith, E. I., &amp; Meadow, P. (1972). </a:t>
            </a:r>
            <a:r>
              <a:rPr lang="en-GB" sz="1600" i="1" dirty="0">
                <a:solidFill>
                  <a:srgbClr val="222222"/>
                </a:solidFill>
              </a:rPr>
              <a:t>The limits to growth</a:t>
            </a:r>
            <a:r>
              <a:rPr lang="en-GB" sz="1600" dirty="0">
                <a:solidFill>
                  <a:srgbClr val="222222"/>
                </a:solidFill>
              </a:rPr>
              <a:t> (Vol. 381). London: Earth Island Limited.</a:t>
            </a: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b="0" i="0" dirty="0">
                <a:solidFill>
                  <a:srgbClr val="222222"/>
                </a:solidFill>
                <a:effectLst/>
              </a:rPr>
              <a:t>Steffen, W., Broadgate, W., Deutsch, L., Gaffney, O., &amp; Ludwig, C. (2015). The trajectory of the Anthropocene: the great acceleration. </a:t>
            </a:r>
            <a:r>
              <a:rPr lang="en-GB" sz="1600" b="0" i="1" dirty="0">
                <a:solidFill>
                  <a:srgbClr val="222222"/>
                </a:solidFill>
                <a:effectLst/>
              </a:rPr>
              <a:t>The Anthropocene Review</a:t>
            </a:r>
            <a:r>
              <a:rPr lang="en-GB" sz="1600" b="0" i="0" dirty="0">
                <a:solidFill>
                  <a:srgbClr val="222222"/>
                </a:solidFill>
                <a:effectLst/>
              </a:rPr>
              <a:t>, </a:t>
            </a:r>
            <a:r>
              <a:rPr lang="en-GB" sz="1600" b="0" i="1" dirty="0">
                <a:solidFill>
                  <a:srgbClr val="222222"/>
                </a:solidFill>
                <a:effectLst/>
              </a:rPr>
              <a:t>2</a:t>
            </a:r>
            <a:r>
              <a:rPr lang="en-GB" sz="1600" b="0" i="0" dirty="0">
                <a:solidFill>
                  <a:srgbClr val="222222"/>
                </a:solidFill>
                <a:effectLst/>
              </a:rPr>
              <a:t>(1), 81-98.</a:t>
            </a:r>
            <a:endParaRPr lang="en-GB" sz="1600"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srgbClr val="222222"/>
              </a:solidFill>
            </a:endParaRPr>
          </a:p>
          <a:p>
            <a:pPr marL="285750" indent="-285750">
              <a:buFont typeface="Arial" panose="020B0604020202020204" pitchFamily="34" charset="0"/>
              <a:buChar char="•"/>
              <a:defRPr/>
            </a:pPr>
            <a:r>
              <a:rPr lang="en-GB" sz="1600" b="0" i="0" dirty="0">
                <a:solidFill>
                  <a:srgbClr val="222222"/>
                </a:solidFill>
                <a:effectLst/>
              </a:rPr>
              <a:t>Van </a:t>
            </a:r>
            <a:r>
              <a:rPr lang="en-GB" sz="1600" b="0" i="0" dirty="0" err="1">
                <a:solidFill>
                  <a:srgbClr val="222222"/>
                </a:solidFill>
                <a:effectLst/>
              </a:rPr>
              <a:t>Bavel</a:t>
            </a:r>
            <a:r>
              <a:rPr lang="en-GB" sz="1600" b="0" i="0" dirty="0">
                <a:solidFill>
                  <a:srgbClr val="222222"/>
                </a:solidFill>
                <a:effectLst/>
              </a:rPr>
              <a:t>, J. (2013). The world population explosion: causes, backgrounds and projections for the future. </a:t>
            </a:r>
            <a:r>
              <a:rPr lang="en-GB" sz="1600" b="0" i="1" dirty="0">
                <a:solidFill>
                  <a:srgbClr val="222222"/>
                </a:solidFill>
                <a:effectLst/>
              </a:rPr>
              <a:t>Facts, views &amp; vision in </a:t>
            </a:r>
            <a:r>
              <a:rPr lang="en-GB" sz="1600" b="0" i="1" dirty="0" err="1">
                <a:solidFill>
                  <a:srgbClr val="222222"/>
                </a:solidFill>
                <a:effectLst/>
              </a:rPr>
              <a:t>ObGyn</a:t>
            </a:r>
            <a:r>
              <a:rPr lang="en-GB" sz="1600" b="0" i="0" dirty="0">
                <a:solidFill>
                  <a:srgbClr val="222222"/>
                </a:solidFill>
                <a:effectLst/>
              </a:rPr>
              <a:t>, </a:t>
            </a:r>
            <a:r>
              <a:rPr lang="en-GB" sz="1600" b="0" i="1" dirty="0">
                <a:solidFill>
                  <a:srgbClr val="222222"/>
                </a:solidFill>
                <a:effectLst/>
              </a:rPr>
              <a:t>5</a:t>
            </a:r>
            <a:r>
              <a:rPr lang="en-GB" sz="1600" b="0" i="0" dirty="0">
                <a:solidFill>
                  <a:srgbClr val="222222"/>
                </a:solidFill>
                <a:effectLst/>
              </a:rPr>
              <a:t>(4), 281.</a:t>
            </a:r>
            <a:endParaRPr lang="en-GB" sz="1600" dirty="0">
              <a:solidFill>
                <a:srgbClr val="222222"/>
              </a:solidFill>
            </a:endParaRPr>
          </a:p>
          <a:p>
            <a:pPr marL="285750" indent="-285750">
              <a:buFont typeface="Arial" panose="020B0604020202020204" pitchFamily="34" charset="0"/>
              <a:buChar char="•"/>
              <a:defRPr/>
            </a:pPr>
            <a:endParaRPr lang="en-GB" sz="1600" dirty="0">
              <a:solidFill>
                <a:srgbClr val="222222"/>
              </a:solidFill>
            </a:endParaRPr>
          </a:p>
          <a:p>
            <a:pPr marL="285750" indent="-285750">
              <a:buFont typeface="Arial" panose="020B0604020202020204" pitchFamily="34" charset="0"/>
              <a:buChar char="•"/>
              <a:defRPr/>
            </a:pPr>
            <a:r>
              <a:rPr lang="en-GB" sz="1600" b="0" i="0" dirty="0" err="1">
                <a:solidFill>
                  <a:srgbClr val="222222"/>
                </a:solidFill>
                <a:effectLst/>
              </a:rPr>
              <a:t>Zottola</a:t>
            </a:r>
            <a:r>
              <a:rPr lang="en-GB" sz="1600" b="0" i="0" dirty="0">
                <a:solidFill>
                  <a:srgbClr val="222222"/>
                </a:solidFill>
                <a:effectLst/>
              </a:rPr>
              <a:t>, A., &amp; de </a:t>
            </a:r>
            <a:r>
              <a:rPr lang="en-GB" sz="1600" b="0" i="0" dirty="0" err="1">
                <a:solidFill>
                  <a:srgbClr val="222222"/>
                </a:solidFill>
                <a:effectLst/>
              </a:rPr>
              <a:t>Majo</a:t>
            </a:r>
            <a:r>
              <a:rPr lang="en-GB" sz="1600" b="0" i="0" dirty="0">
                <a:solidFill>
                  <a:srgbClr val="222222"/>
                </a:solidFill>
                <a:effectLst/>
              </a:rPr>
              <a:t>, C. (2022). The Anthropocene: genesis of a term and popularization in the press. </a:t>
            </a:r>
            <a:r>
              <a:rPr lang="en-GB" sz="1600" b="0" i="1" dirty="0">
                <a:solidFill>
                  <a:srgbClr val="222222"/>
                </a:solidFill>
                <a:effectLst/>
              </a:rPr>
              <a:t>Text &amp; Talk</a:t>
            </a:r>
            <a:r>
              <a:rPr lang="en-GB" sz="1600" b="0" i="0" dirty="0">
                <a:solidFill>
                  <a:srgbClr val="222222"/>
                </a:solidFill>
                <a:effectLst/>
              </a:rPr>
              <a:t>, </a:t>
            </a:r>
            <a:r>
              <a:rPr lang="en-GB" sz="1600" b="0" i="1" dirty="0">
                <a:solidFill>
                  <a:srgbClr val="222222"/>
                </a:solidFill>
                <a:effectLst/>
              </a:rPr>
              <a:t>42</a:t>
            </a:r>
            <a:r>
              <a:rPr lang="en-GB" sz="1600" b="0" i="0" dirty="0">
                <a:solidFill>
                  <a:srgbClr val="222222"/>
                </a:solidFill>
                <a:effectLst/>
              </a:rPr>
              <a:t>(4), 453-473.</a:t>
            </a:r>
            <a:endParaRPr lang="en-GB" sz="1600" dirty="0"/>
          </a:p>
          <a:p>
            <a:endParaRPr lang="en-GB" sz="1600" dirty="0"/>
          </a:p>
        </p:txBody>
      </p:sp>
      <p:pic>
        <p:nvPicPr>
          <p:cNvPr id="6" name="Picture 5">
            <a:extLst>
              <a:ext uri="{FF2B5EF4-FFF2-40B4-BE49-F238E27FC236}">
                <a16:creationId xmlns:a16="http://schemas.microsoft.com/office/drawing/2014/main" id="{970E02A0-99CE-B6EF-CE8C-147C45E2E091}"/>
              </a:ext>
            </a:extLst>
          </p:cNvPr>
          <p:cNvPicPr>
            <a:picLocks noChangeAspect="1"/>
          </p:cNvPicPr>
          <p:nvPr/>
        </p:nvPicPr>
        <p:blipFill rotWithShape="1">
          <a:blip r:embed="rId3">
            <a:extLst>
              <a:ext uri="{28A0092B-C50C-407E-A947-70E740481C1C}">
                <a14:useLocalDpi xmlns:a14="http://schemas.microsoft.com/office/drawing/2010/main" val="0"/>
              </a:ext>
            </a:extLst>
          </a:blip>
          <a:srcRect l="6884" t="-185" r="7021" b="185"/>
          <a:stretch/>
        </p:blipFill>
        <p:spPr>
          <a:xfrm>
            <a:off x="19" y="369332"/>
            <a:ext cx="34929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70807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2026 / 2027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The Anthropocene</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3181</Words>
  <Application>Microsoft Office PowerPoint</Application>
  <PresentationFormat>Widescreen</PresentationFormat>
  <Paragraphs>339</Paragraphs>
  <Slides>25</Slides>
  <Notes>22</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Comic Sans MS</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2026-10-05T09:33:58Z</dcterms:modified>
</cp:coreProperties>
</file>