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3"/>
  </p:notesMasterIdLst>
  <p:sldIdLst>
    <p:sldId id="256" r:id="rId2"/>
    <p:sldId id="257" r:id="rId3"/>
    <p:sldId id="260" r:id="rId4"/>
    <p:sldId id="261" r:id="rId5"/>
    <p:sldId id="262" r:id="rId6"/>
    <p:sldId id="264" r:id="rId7"/>
    <p:sldId id="265" r:id="rId8"/>
    <p:sldId id="266" r:id="rId9"/>
    <p:sldId id="267" r:id="rId10"/>
    <p:sldId id="259"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8235" autoAdjust="0"/>
  </p:normalViewPr>
  <p:slideViewPr>
    <p:cSldViewPr snapToGrid="0">
      <p:cViewPr varScale="1">
        <p:scale>
          <a:sx n="80" d="100"/>
          <a:sy n="80" d="100"/>
        </p:scale>
        <p:origin x="94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DB7C4E-71F9-47ED-B35B-325AAC9E5C60}" type="datetimeFigureOut">
              <a:rPr lang="en-GB" smtClean="0"/>
              <a:t>30/01/2023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771CF0-AF4A-495B-B16D-4FCB801BB0CF}" type="slidenum">
              <a:rPr lang="en-GB" smtClean="0"/>
              <a:t>‹#›</a:t>
            </a:fld>
            <a:endParaRPr lang="en-GB"/>
          </a:p>
        </p:txBody>
      </p:sp>
    </p:spTree>
    <p:extLst>
      <p:ext uri="{BB962C8B-B14F-4D97-AF65-F5344CB8AC3E}">
        <p14:creationId xmlns:p14="http://schemas.microsoft.com/office/powerpoint/2010/main" val="22765836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771CF0-AF4A-495B-B16D-4FCB801BB0CF}" type="slidenum">
              <a:rPr lang="en-GB" smtClean="0"/>
              <a:t>5</a:t>
            </a:fld>
            <a:endParaRPr lang="en-GB"/>
          </a:p>
        </p:txBody>
      </p:sp>
    </p:spTree>
    <p:extLst>
      <p:ext uri="{BB962C8B-B14F-4D97-AF65-F5344CB8AC3E}">
        <p14:creationId xmlns:p14="http://schemas.microsoft.com/office/powerpoint/2010/main" val="26971130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F0EDB7C-CFF9-4690-A492-FC9199D626CC}"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0798E8-F116-4B76-838D-FC686AEA2656}" type="slidenum">
              <a:rPr lang="en-GB" smtClean="0"/>
              <a:t>‹#›</a:t>
            </a:fld>
            <a:endParaRPr lang="en-GB"/>
          </a:p>
        </p:txBody>
      </p:sp>
    </p:spTree>
    <p:extLst>
      <p:ext uri="{BB962C8B-B14F-4D97-AF65-F5344CB8AC3E}">
        <p14:creationId xmlns:p14="http://schemas.microsoft.com/office/powerpoint/2010/main" val="1956386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F0EDB7C-CFF9-4690-A492-FC9199D626CC}"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0798E8-F116-4B76-838D-FC686AEA2656}" type="slidenum">
              <a:rPr lang="en-GB" smtClean="0"/>
              <a:t>‹#›</a:t>
            </a:fld>
            <a:endParaRPr lang="en-GB"/>
          </a:p>
        </p:txBody>
      </p:sp>
    </p:spTree>
    <p:extLst>
      <p:ext uri="{BB962C8B-B14F-4D97-AF65-F5344CB8AC3E}">
        <p14:creationId xmlns:p14="http://schemas.microsoft.com/office/powerpoint/2010/main" val="3038170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F0EDB7C-CFF9-4690-A492-FC9199D626CC}"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0798E8-F116-4B76-838D-FC686AEA2656}" type="slidenum">
              <a:rPr lang="en-GB" smtClean="0"/>
              <a:t>‹#›</a:t>
            </a:fld>
            <a:endParaRPr lang="en-GB"/>
          </a:p>
        </p:txBody>
      </p:sp>
    </p:spTree>
    <p:extLst>
      <p:ext uri="{BB962C8B-B14F-4D97-AF65-F5344CB8AC3E}">
        <p14:creationId xmlns:p14="http://schemas.microsoft.com/office/powerpoint/2010/main" val="3488673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F0EDB7C-CFF9-4690-A492-FC9199D626CC}"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0798E8-F116-4B76-838D-FC686AEA2656}" type="slidenum">
              <a:rPr lang="en-GB" smtClean="0"/>
              <a:t>‹#›</a:t>
            </a:fld>
            <a:endParaRPr lang="en-GB"/>
          </a:p>
        </p:txBody>
      </p:sp>
    </p:spTree>
    <p:extLst>
      <p:ext uri="{BB962C8B-B14F-4D97-AF65-F5344CB8AC3E}">
        <p14:creationId xmlns:p14="http://schemas.microsoft.com/office/powerpoint/2010/main" val="2104707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F0EDB7C-CFF9-4690-A492-FC9199D626CC}" type="datetimeFigureOut">
              <a:rPr lang="en-GB" smtClean="0"/>
              <a:t>30/01/2023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0798E8-F116-4B76-838D-FC686AEA2656}" type="slidenum">
              <a:rPr lang="en-GB" smtClean="0"/>
              <a:t>‹#›</a:t>
            </a:fld>
            <a:endParaRPr lang="en-GB"/>
          </a:p>
        </p:txBody>
      </p:sp>
    </p:spTree>
    <p:extLst>
      <p:ext uri="{BB962C8B-B14F-4D97-AF65-F5344CB8AC3E}">
        <p14:creationId xmlns:p14="http://schemas.microsoft.com/office/powerpoint/2010/main" val="2376024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F0EDB7C-CFF9-4690-A492-FC9199D626CC}" type="datetimeFigureOut">
              <a:rPr lang="en-GB" smtClean="0"/>
              <a:t>30/01/2023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00798E8-F116-4B76-838D-FC686AEA2656}" type="slidenum">
              <a:rPr lang="en-GB" smtClean="0"/>
              <a:t>‹#›</a:t>
            </a:fld>
            <a:endParaRPr lang="en-GB"/>
          </a:p>
        </p:txBody>
      </p:sp>
    </p:spTree>
    <p:extLst>
      <p:ext uri="{BB962C8B-B14F-4D97-AF65-F5344CB8AC3E}">
        <p14:creationId xmlns:p14="http://schemas.microsoft.com/office/powerpoint/2010/main" val="3638083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F0EDB7C-CFF9-4690-A492-FC9199D626CC}" type="datetimeFigureOut">
              <a:rPr lang="en-GB" smtClean="0"/>
              <a:t>30/01/2023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00798E8-F116-4B76-838D-FC686AEA2656}" type="slidenum">
              <a:rPr lang="en-GB" smtClean="0"/>
              <a:t>‹#›</a:t>
            </a:fld>
            <a:endParaRPr lang="en-GB"/>
          </a:p>
        </p:txBody>
      </p:sp>
    </p:spTree>
    <p:extLst>
      <p:ext uri="{BB962C8B-B14F-4D97-AF65-F5344CB8AC3E}">
        <p14:creationId xmlns:p14="http://schemas.microsoft.com/office/powerpoint/2010/main" val="30973615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F0EDB7C-CFF9-4690-A492-FC9199D626CC}" type="datetimeFigureOut">
              <a:rPr lang="en-GB" smtClean="0"/>
              <a:t>30/01/2023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00798E8-F116-4B76-838D-FC686AEA2656}" type="slidenum">
              <a:rPr lang="en-GB" smtClean="0"/>
              <a:t>‹#›</a:t>
            </a:fld>
            <a:endParaRPr lang="en-GB"/>
          </a:p>
        </p:txBody>
      </p:sp>
    </p:spTree>
    <p:extLst>
      <p:ext uri="{BB962C8B-B14F-4D97-AF65-F5344CB8AC3E}">
        <p14:creationId xmlns:p14="http://schemas.microsoft.com/office/powerpoint/2010/main" val="630212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F0EDB7C-CFF9-4690-A492-FC9199D626CC}"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0798E8-F116-4B76-838D-FC686AEA2656}" type="slidenum">
              <a:rPr lang="en-GB" smtClean="0"/>
              <a:t>‹#›</a:t>
            </a:fld>
            <a:endParaRPr lang="en-GB"/>
          </a:p>
        </p:txBody>
      </p:sp>
    </p:spTree>
    <p:extLst>
      <p:ext uri="{BB962C8B-B14F-4D97-AF65-F5344CB8AC3E}">
        <p14:creationId xmlns:p14="http://schemas.microsoft.com/office/powerpoint/2010/main" val="3747563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F0EDB7C-CFF9-4690-A492-FC9199D626CC}"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0798E8-F116-4B76-838D-FC686AEA2656}" type="slidenum">
              <a:rPr lang="en-GB" smtClean="0"/>
              <a:t>‹#›</a:t>
            </a:fld>
            <a:endParaRPr lang="en-GB"/>
          </a:p>
        </p:txBody>
      </p:sp>
    </p:spTree>
    <p:extLst>
      <p:ext uri="{BB962C8B-B14F-4D97-AF65-F5344CB8AC3E}">
        <p14:creationId xmlns:p14="http://schemas.microsoft.com/office/powerpoint/2010/main" val="203781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F0EDB7C-CFF9-4690-A492-FC9199D626CC}"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0798E8-F116-4B76-838D-FC686AEA2656}" type="slidenum">
              <a:rPr lang="en-GB" smtClean="0"/>
              <a:t>‹#›</a:t>
            </a:fld>
            <a:endParaRPr lang="en-GB"/>
          </a:p>
        </p:txBody>
      </p:sp>
    </p:spTree>
    <p:extLst>
      <p:ext uri="{BB962C8B-B14F-4D97-AF65-F5344CB8AC3E}">
        <p14:creationId xmlns:p14="http://schemas.microsoft.com/office/powerpoint/2010/main" val="41251665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F0EDB7C-CFF9-4690-A492-FC9199D626CC}"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0798E8-F116-4B76-838D-FC686AEA2656}"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6890050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F0EDB7C-CFF9-4690-A492-FC9199D626CC}"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0798E8-F116-4B76-838D-FC686AEA2656}" type="slidenum">
              <a:rPr lang="en-GB" smtClean="0"/>
              <a:t>‹#›</a:t>
            </a:fld>
            <a:endParaRPr lang="en-GB"/>
          </a:p>
        </p:txBody>
      </p:sp>
    </p:spTree>
    <p:extLst>
      <p:ext uri="{BB962C8B-B14F-4D97-AF65-F5344CB8AC3E}">
        <p14:creationId xmlns:p14="http://schemas.microsoft.com/office/powerpoint/2010/main" val="6286153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F0EDB7C-CFF9-4690-A492-FC9199D626CC}" type="datetimeFigureOut">
              <a:rPr lang="en-GB" smtClean="0"/>
              <a:t>30/01/2023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0798E8-F116-4B76-838D-FC686AEA2656}" type="slidenum">
              <a:rPr lang="en-GB" smtClean="0"/>
              <a:t>‹#›</a:t>
            </a:fld>
            <a:endParaRPr lang="en-GB"/>
          </a:p>
        </p:txBody>
      </p:sp>
    </p:spTree>
    <p:extLst>
      <p:ext uri="{BB962C8B-B14F-4D97-AF65-F5344CB8AC3E}">
        <p14:creationId xmlns:p14="http://schemas.microsoft.com/office/powerpoint/2010/main" val="1479491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F0EDB7C-CFF9-4690-A492-FC9199D626CC}" type="datetimeFigureOut">
              <a:rPr lang="en-GB" smtClean="0"/>
              <a:t>30/01/2023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0798E8-F116-4B76-838D-FC686AEA2656}" type="slidenum">
              <a:rPr lang="en-GB" smtClean="0"/>
              <a:t>‹#›</a:t>
            </a:fld>
            <a:endParaRPr lang="en-GB"/>
          </a:p>
        </p:txBody>
      </p:sp>
    </p:spTree>
    <p:extLst>
      <p:ext uri="{BB962C8B-B14F-4D97-AF65-F5344CB8AC3E}">
        <p14:creationId xmlns:p14="http://schemas.microsoft.com/office/powerpoint/2010/main" val="41533217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F0EDB7C-CFF9-4690-A492-FC9199D626CC}"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0798E8-F116-4B76-838D-FC686AEA2656}" type="slidenum">
              <a:rPr lang="en-GB" smtClean="0"/>
              <a:t>‹#›</a:t>
            </a:fld>
            <a:endParaRPr lang="en-GB"/>
          </a:p>
        </p:txBody>
      </p:sp>
    </p:spTree>
    <p:extLst>
      <p:ext uri="{BB962C8B-B14F-4D97-AF65-F5344CB8AC3E}">
        <p14:creationId xmlns:p14="http://schemas.microsoft.com/office/powerpoint/2010/main" val="402362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F0EDB7C-CFF9-4690-A492-FC9199D626CC}"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0798E8-F116-4B76-838D-FC686AEA2656}" type="slidenum">
              <a:rPr lang="en-GB" smtClean="0"/>
              <a:t>‹#›</a:t>
            </a:fld>
            <a:endParaRPr lang="en-GB"/>
          </a:p>
        </p:txBody>
      </p:sp>
    </p:spTree>
    <p:extLst>
      <p:ext uri="{BB962C8B-B14F-4D97-AF65-F5344CB8AC3E}">
        <p14:creationId xmlns:p14="http://schemas.microsoft.com/office/powerpoint/2010/main" val="1801014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F0EDB7C-CFF9-4690-A492-FC9199D626CC}" type="datetimeFigureOut">
              <a:rPr lang="en-GB" smtClean="0"/>
              <a:t>30/01/2023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00798E8-F116-4B76-838D-FC686AEA2656}" type="slidenum">
              <a:rPr lang="en-GB" smtClean="0"/>
              <a:t>‹#›</a:t>
            </a:fld>
            <a:endParaRPr lang="en-GB"/>
          </a:p>
        </p:txBody>
      </p:sp>
    </p:spTree>
    <p:extLst>
      <p:ext uri="{BB962C8B-B14F-4D97-AF65-F5344CB8AC3E}">
        <p14:creationId xmlns:p14="http://schemas.microsoft.com/office/powerpoint/2010/main" val="2257499822"/>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opentable.co.uk/boro-bistro" TargetMode="External"/><Relationship Id="rId3" Type="http://schemas.openxmlformats.org/officeDocument/2006/relationships/hyperlink" Target="https://st-regis.marriott.com/culture/history-heritage/" TargetMode="External"/><Relationship Id="rId7" Type="http://schemas.openxmlformats.org/officeDocument/2006/relationships/hyperlink" Target="https://www.marriott.co.uk/default.mi?scid=1c44b160-b4b0-416c-a62a-5ece220e94d8&amp;gclid=EAIaIQobChMIh8L84s7e_AIVAofVCh2Fowa9EAAYASAAEgJ0LPD_BwE&amp;gclsrc=aw.ds" TargetMode="External"/><Relationship Id="rId2" Type="http://schemas.openxmlformats.org/officeDocument/2006/relationships/hyperlink" Target="https://librarysearch.uwtsd.ac.uk/discovery/fulldisplay?docid=cdi_gale_infotrac_151545606&amp;context=PC&amp;vid=44WHELF_UWTSD:44WHELF_UWTSD_VU1&amp;lang=en&amp;search_scope=MyInst_and_CI&amp;adaptor=Primo%20Central&amp;tab=Everything&amp;query=any%2Ccontains%2Cexceed%20guest%20expectation" TargetMode="External"/><Relationship Id="rId1" Type="http://schemas.openxmlformats.org/officeDocument/2006/relationships/slideLayout" Target="../slideLayouts/slideLayout2.xml"/><Relationship Id="rId6" Type="http://schemas.openxmlformats.org/officeDocument/2006/relationships/hyperlink" Target="https://www.loveholidays.com/sem/dubai.html?param=control&amp;WT.mc_id=pgo-43394906838-kwd-299623225560&amp;ch=des&amp;gclid=EAIaIQobChMIucrN99Tg_AIVDLbtCh3JcwI2EAAYAiAAEgJ9zPD_BwE" TargetMode="External"/><Relationship Id="rId5" Type="http://schemas.openxmlformats.org/officeDocument/2006/relationships/hyperlink" Target="https://dx.doi.org/10.4135/9781446280140" TargetMode="External"/><Relationship Id="rId4" Type="http://schemas.openxmlformats.org/officeDocument/2006/relationships/hyperlink" Target="https://www.taylorfrancis.com/books/mono/10.1201/9780429057205/hospitality-sales-marketing-howard-Feiertag"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www.jstor.org/stable/10.7591/j.ctvfc54jg" TargetMode="External"/><Relationship Id="rId2" Type="http://schemas.openxmlformats.org/officeDocument/2006/relationships/hyperlink" Target="https://ebookcentral.proquest.com/lib/trinity/detail.action?docID=257559" TargetMode="External"/><Relationship Id="rId1" Type="http://schemas.openxmlformats.org/officeDocument/2006/relationships/slideLayout" Target="../slideLayouts/slideLayout2.xml"/><Relationship Id="rId5" Type="http://schemas.openxmlformats.org/officeDocument/2006/relationships/hyperlink" Target="https://st-regis.marriott.com/culture/history-heritage/" TargetMode="External"/><Relationship Id="rId4" Type="http://schemas.openxmlformats.org/officeDocument/2006/relationships/hyperlink" Target="https://ebookcentral.proquest.com/lib/trinity/detail.action?docID=697677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4934" y="172453"/>
            <a:ext cx="8825658" cy="3329581"/>
          </a:xfrm>
        </p:spPr>
        <p:txBody>
          <a:bodyPr>
            <a:noAutofit/>
          </a:bodyPr>
          <a:lstStyle/>
          <a:p>
            <a:r>
              <a:rPr lang="en-GB" sz="4000" dirty="0" smtClean="0"/>
              <a:t>The Role &amp; Importance of Hospitality &amp; Guest Services within the Hotel </a:t>
            </a:r>
            <a:r>
              <a:rPr lang="en-GB" sz="4000" dirty="0"/>
              <a:t>Industry </a:t>
            </a:r>
            <a:r>
              <a:rPr lang="en-GB" sz="4000" dirty="0" smtClean="0"/>
              <a:t>- St </a:t>
            </a:r>
            <a:r>
              <a:rPr lang="en-GB" sz="4000" dirty="0"/>
              <a:t>Regis Hotel</a:t>
            </a:r>
            <a:br>
              <a:rPr lang="en-GB" sz="4000" dirty="0"/>
            </a:br>
            <a:endParaRPr lang="en-GB" sz="4000" dirty="0"/>
          </a:p>
        </p:txBody>
      </p:sp>
      <p:sp>
        <p:nvSpPr>
          <p:cNvPr id="3" name="Subtitle 2"/>
          <p:cNvSpPr>
            <a:spLocks noGrp="1"/>
          </p:cNvSpPr>
          <p:nvPr>
            <p:ph type="subTitle" idx="1"/>
          </p:nvPr>
        </p:nvSpPr>
        <p:spPr>
          <a:xfrm>
            <a:off x="300788" y="3404937"/>
            <a:ext cx="13590087" cy="3296652"/>
          </a:xfrm>
        </p:spPr>
        <p:txBody>
          <a:bodyPr>
            <a:normAutofit/>
          </a:bodyPr>
          <a:lstStyle/>
          <a:p>
            <a:r>
              <a:rPr lang="en-GB" sz="2400" dirty="0" smtClean="0">
                <a:latin typeface="Arial" panose="020B0604020202020204" pitchFamily="34" charset="0"/>
                <a:cs typeface="Arial" panose="020B0604020202020204" pitchFamily="34" charset="0"/>
              </a:rPr>
              <a:t>Student name : Amalia Florentina Trica</a:t>
            </a:r>
          </a:p>
          <a:p>
            <a:r>
              <a:rPr lang="en-GB" sz="2400" dirty="0" smtClean="0">
                <a:latin typeface="Arial" panose="020B0604020202020204" pitchFamily="34" charset="0"/>
                <a:cs typeface="Arial" panose="020B0604020202020204" pitchFamily="34" charset="0"/>
              </a:rPr>
              <a:t>Module name :Hospitality and Guest Service management(BMIH4003)</a:t>
            </a:r>
          </a:p>
          <a:p>
            <a:r>
              <a:rPr lang="en-GB" sz="2400" dirty="0" smtClean="0">
                <a:latin typeface="Arial" panose="020B0604020202020204" pitchFamily="34" charset="0"/>
                <a:cs typeface="Arial" panose="020B0604020202020204" pitchFamily="34" charset="0"/>
              </a:rPr>
              <a:t>Lecturer name : Charlotte Joyner</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78535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22684" y="981307"/>
            <a:ext cx="9682487" cy="4529156"/>
          </a:xfrm>
        </p:spPr>
        <p:txBody>
          <a:bodyPr/>
          <a:lstStyle/>
          <a:p>
            <a:r>
              <a:rPr lang="en-GB" sz="3200" dirty="0" smtClean="0"/>
              <a:t>Content</a:t>
            </a:r>
            <a:r>
              <a:rPr lang="en-GB" dirty="0" smtClean="0"/>
              <a:t> :</a:t>
            </a:r>
            <a:br>
              <a:rPr lang="en-GB" dirty="0" smtClean="0"/>
            </a:br>
            <a:r>
              <a:rPr lang="en-GB" dirty="0" smtClean="0"/>
              <a:t/>
            </a:r>
            <a:br>
              <a:rPr lang="en-GB" dirty="0" smtClean="0"/>
            </a:br>
            <a:r>
              <a:rPr lang="en-GB" sz="3200" dirty="0" smtClean="0"/>
              <a:t>Hotel brand history</a:t>
            </a:r>
            <a:br>
              <a:rPr lang="en-GB" sz="3200" dirty="0" smtClean="0"/>
            </a:br>
            <a:r>
              <a:rPr lang="en-GB" sz="3200" dirty="0" smtClean="0"/>
              <a:t>Main consumers</a:t>
            </a:r>
            <a:br>
              <a:rPr lang="en-GB" sz="3200" dirty="0" smtClean="0"/>
            </a:br>
            <a:r>
              <a:rPr lang="en-GB" sz="3200" dirty="0" smtClean="0"/>
              <a:t>Role of Guest </a:t>
            </a:r>
            <a:r>
              <a:rPr lang="en-GB" sz="3200" dirty="0"/>
              <a:t>S</a:t>
            </a:r>
            <a:r>
              <a:rPr lang="en-GB" sz="3200" dirty="0" smtClean="0"/>
              <a:t>ervices and Facilities provided by ST Regis</a:t>
            </a:r>
            <a:br>
              <a:rPr lang="en-GB" sz="3200" dirty="0" smtClean="0"/>
            </a:br>
            <a:r>
              <a:rPr lang="en-GB" sz="3200" dirty="0" smtClean="0"/>
              <a:t>Role and function of Guest </a:t>
            </a:r>
            <a:r>
              <a:rPr lang="en-GB" sz="3200" dirty="0"/>
              <a:t>S</a:t>
            </a:r>
            <a:r>
              <a:rPr lang="en-GB" sz="3200" dirty="0" smtClean="0"/>
              <a:t>ervices</a:t>
            </a:r>
            <a:br>
              <a:rPr lang="en-GB" sz="3200" dirty="0" smtClean="0"/>
            </a:br>
            <a:r>
              <a:rPr lang="en-GB" sz="3200" dirty="0" smtClean="0"/>
              <a:t>Importance of Hospitality</a:t>
            </a:r>
            <a:br>
              <a:rPr lang="en-GB" sz="3200" dirty="0" smtClean="0"/>
            </a:br>
            <a:r>
              <a:rPr lang="en-GB" sz="3200" dirty="0" smtClean="0"/>
              <a:t>Exceed guest expectation</a:t>
            </a:r>
            <a:endParaRPr lang="en-GB" sz="3200" dirty="0"/>
          </a:p>
        </p:txBody>
      </p:sp>
      <p:sp>
        <p:nvSpPr>
          <p:cNvPr id="3" name="Subtitle 2"/>
          <p:cNvSpPr>
            <a:spLocks noGrp="1"/>
          </p:cNvSpPr>
          <p:nvPr>
            <p:ph type="subTitle" idx="1"/>
          </p:nvPr>
        </p:nvSpPr>
        <p:spPr>
          <a:xfrm flipH="1" flipV="1">
            <a:off x="12868778" y="5672252"/>
            <a:ext cx="45719" cy="45719"/>
          </a:xfrm>
        </p:spPr>
        <p:txBody>
          <a:bodyPr>
            <a:normAutofit fontScale="25000" lnSpcReduction="20000"/>
          </a:bodyPr>
          <a:lstStyle/>
          <a:p>
            <a:endParaRPr lang="en-GB" dirty="0"/>
          </a:p>
        </p:txBody>
      </p:sp>
    </p:spTree>
    <p:extLst>
      <p:ext uri="{BB962C8B-B14F-4D97-AF65-F5344CB8AC3E}">
        <p14:creationId xmlns:p14="http://schemas.microsoft.com/office/powerpoint/2010/main" val="1027133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Hotel Brand History</a:t>
            </a:r>
            <a:endParaRPr lang="en-GB" dirty="0"/>
          </a:p>
        </p:txBody>
      </p:sp>
      <p:sp>
        <p:nvSpPr>
          <p:cNvPr id="3" name="Text Placeholder 2"/>
          <p:cNvSpPr>
            <a:spLocks noGrp="1"/>
          </p:cNvSpPr>
          <p:nvPr>
            <p:ph type="body" idx="1"/>
          </p:nvPr>
        </p:nvSpPr>
        <p:spPr/>
        <p:txBody>
          <a:bodyPr/>
          <a:lstStyle/>
          <a:p>
            <a:r>
              <a:rPr lang="en-GB" dirty="0" smtClean="0"/>
              <a:t>St Regis</a:t>
            </a:r>
            <a:endParaRPr lang="en-GB" dirty="0"/>
          </a:p>
        </p:txBody>
      </p:sp>
      <p:sp>
        <p:nvSpPr>
          <p:cNvPr id="4" name="Content Placeholder 3"/>
          <p:cNvSpPr>
            <a:spLocks noGrp="1"/>
          </p:cNvSpPr>
          <p:nvPr>
            <p:ph sz="half" idx="2"/>
          </p:nvPr>
        </p:nvSpPr>
        <p:spPr/>
        <p:txBody>
          <a:bodyPr/>
          <a:lstStyle/>
          <a:p>
            <a:pPr marL="0" indent="0">
              <a:buNone/>
            </a:pPr>
            <a:endParaRPr lang="en-GB" dirty="0" smtClean="0"/>
          </a:p>
          <a:p>
            <a:pPr marL="0" indent="0">
              <a:buNone/>
            </a:pPr>
            <a:r>
              <a:rPr lang="en-GB" sz="2400" dirty="0" smtClean="0"/>
              <a:t>Founded </a:t>
            </a:r>
            <a:r>
              <a:rPr lang="en-GB" sz="2400" dirty="0"/>
              <a:t>by John Jacob Astor IV in New York  </a:t>
            </a:r>
          </a:p>
          <a:p>
            <a:pPr marL="0" indent="0">
              <a:buNone/>
            </a:pPr>
            <a:r>
              <a:rPr lang="en-GB" sz="2400" dirty="0"/>
              <a:t>St Regis brand is known for its tradition of innovation and commitment  to impeccable service  (St </a:t>
            </a:r>
            <a:r>
              <a:rPr lang="en-GB" sz="2400" dirty="0" smtClean="0"/>
              <a:t>Regis A,2023</a:t>
            </a:r>
            <a:r>
              <a:rPr lang="en-GB" sz="2400" dirty="0"/>
              <a:t>).</a:t>
            </a:r>
          </a:p>
          <a:p>
            <a:pPr marL="0" indent="0">
              <a:buNone/>
            </a:pPr>
            <a:endParaRPr lang="en-GB" dirty="0"/>
          </a:p>
          <a:p>
            <a:endParaRPr lang="en-GB" dirty="0"/>
          </a:p>
        </p:txBody>
      </p:sp>
      <p:sp>
        <p:nvSpPr>
          <p:cNvPr id="9" name="Text Placeholder 4"/>
          <p:cNvSpPr>
            <a:spLocks noGrp="1"/>
          </p:cNvSpPr>
          <p:nvPr>
            <p:ph type="body" sz="quarter" idx="3"/>
          </p:nvPr>
        </p:nvSpPr>
        <p:spPr>
          <a:xfrm>
            <a:off x="6858000" y="6316579"/>
            <a:ext cx="4802188" cy="339809"/>
          </a:xfrm>
        </p:spPr>
        <p:txBody>
          <a:bodyPr/>
          <a:lstStyle/>
          <a:p>
            <a:r>
              <a:rPr lang="en-GB" dirty="0" smtClean="0"/>
              <a:t>St Regis Tianjin, China</a:t>
            </a:r>
          </a:p>
          <a:p>
            <a:r>
              <a:rPr lang="en-GB" dirty="0" smtClean="0"/>
              <a:t> (St Regis B,2023)</a:t>
            </a:r>
            <a:endParaRPr lang="en-GB" dirty="0"/>
          </a:p>
        </p:txBody>
      </p:sp>
      <p:pic>
        <p:nvPicPr>
          <p:cNvPr id="7" name="Content Placeholder 6"/>
          <p:cNvPicPr>
            <a:picLocks noGrp="1" noChangeAspect="1"/>
          </p:cNvPicPr>
          <p:nvPr>
            <p:ph sz="quarter" idx="4"/>
          </p:nvPr>
        </p:nvPicPr>
        <p:blipFill>
          <a:blip r:embed="rId2"/>
          <a:stretch>
            <a:fillRect/>
          </a:stretch>
        </p:blipFill>
        <p:spPr>
          <a:xfrm>
            <a:off x="6400801" y="2728579"/>
            <a:ext cx="5017168" cy="2689642"/>
          </a:xfrm>
          <a:prstGeom prst="rect">
            <a:avLst/>
          </a:prstGeom>
        </p:spPr>
      </p:pic>
    </p:spTree>
    <p:extLst>
      <p:ext uri="{BB962C8B-B14F-4D97-AF65-F5344CB8AC3E}">
        <p14:creationId xmlns:p14="http://schemas.microsoft.com/office/powerpoint/2010/main" val="3311822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 consumers</a:t>
            </a:r>
            <a:endParaRPr lang="en-GB" dirty="0"/>
          </a:p>
        </p:txBody>
      </p:sp>
      <p:sp>
        <p:nvSpPr>
          <p:cNvPr id="3" name="Content Placeholder 2"/>
          <p:cNvSpPr>
            <a:spLocks noGrp="1"/>
          </p:cNvSpPr>
          <p:nvPr>
            <p:ph idx="1"/>
          </p:nvPr>
        </p:nvSpPr>
        <p:spPr/>
        <p:txBody>
          <a:bodyPr/>
          <a:lstStyle/>
          <a:p>
            <a:pPr marL="0" indent="0">
              <a:buNone/>
            </a:pPr>
            <a:r>
              <a:rPr lang="en-GB" dirty="0" smtClean="0"/>
              <a:t>The focus is on the high end consumers after researching the market based on demographic, behavioural, geographic  patterns, using marketing as a process to find, retain and satisfy customers while making profit (Hudson,2008)</a:t>
            </a:r>
          </a:p>
          <a:p>
            <a:pPr marL="0" indent="0">
              <a:buNone/>
            </a:pPr>
            <a:endParaRPr lang="en-GB" dirty="0" smtClean="0"/>
          </a:p>
          <a:p>
            <a:pPr marL="0" indent="0">
              <a:buNone/>
            </a:pPr>
            <a:r>
              <a:rPr lang="en-GB" dirty="0" smtClean="0"/>
              <a:t>Direct communication, intensive training and group meetings are needed to ensure coordination between all departments and collecting the right data to attract new guests and to retain the loyal ones (Rutherford , Denney and  O’Fallon,2006)</a:t>
            </a:r>
          </a:p>
        </p:txBody>
      </p:sp>
    </p:spTree>
    <p:extLst>
      <p:ext uri="{BB962C8B-B14F-4D97-AF65-F5344CB8AC3E}">
        <p14:creationId xmlns:p14="http://schemas.microsoft.com/office/powerpoint/2010/main" val="2189992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Role of Guest Services and Facilities</a:t>
            </a:r>
            <a:endParaRPr lang="en-GB" dirty="0"/>
          </a:p>
        </p:txBody>
      </p:sp>
      <p:sp>
        <p:nvSpPr>
          <p:cNvPr id="3" name="Content Placeholder 2"/>
          <p:cNvSpPr>
            <a:spLocks noGrp="1"/>
          </p:cNvSpPr>
          <p:nvPr>
            <p:ph idx="1"/>
          </p:nvPr>
        </p:nvSpPr>
        <p:spPr>
          <a:xfrm>
            <a:off x="652408" y="1395664"/>
            <a:ext cx="11198698" cy="4852736"/>
          </a:xfrm>
        </p:spPr>
        <p:txBody>
          <a:bodyPr/>
          <a:lstStyle/>
          <a:p>
            <a:pPr marL="0" indent="0">
              <a:buNone/>
            </a:pPr>
            <a:r>
              <a:rPr lang="en-GB" dirty="0" smtClean="0"/>
              <a:t>The quality of the service </a:t>
            </a:r>
            <a:r>
              <a:rPr lang="en-GB" dirty="0"/>
              <a:t>and Facilities that </a:t>
            </a:r>
            <a:r>
              <a:rPr lang="en-GB" dirty="0" smtClean="0"/>
              <a:t>the guest receives and can access makes the difference between an average hotel and an exceptional one, creating great ambiance, developing and upholding standards of service, use of data ,all to improve on guests experience and making them feel unique experience every time they visit</a:t>
            </a:r>
          </a:p>
          <a:p>
            <a:pPr marL="0" indent="0">
              <a:buNone/>
            </a:pPr>
            <a:r>
              <a:rPr lang="en-GB" dirty="0" smtClean="0"/>
              <a:t>(Susskind and Maynard,2019)                                                                                    </a:t>
            </a:r>
          </a:p>
          <a:p>
            <a:pPr marL="0" indent="0">
              <a:buNone/>
            </a:pPr>
            <a:endParaRPr lang="en-GB" dirty="0"/>
          </a:p>
          <a:p>
            <a:pPr marL="0" indent="0">
              <a:buNone/>
            </a:pPr>
            <a:r>
              <a:rPr lang="en-GB" dirty="0" smtClean="0"/>
              <a:t>                                                                                                                                 (Marriott ,2023)</a:t>
            </a:r>
            <a:endParaRPr lang="en-GB" dirty="0"/>
          </a:p>
        </p:txBody>
      </p:sp>
      <p:pic>
        <p:nvPicPr>
          <p:cNvPr id="3074" name="Picture 2" descr="https://cache.marriott.com/is/image/marriotts7prod/xr-mlexr-vommuli-house-81644:Classic-Hor?downsize=1440px:*"/>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928" y="3428999"/>
            <a:ext cx="8843209" cy="2775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4857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Role and Function of Guest Services</a:t>
            </a:r>
            <a:endParaRPr lang="en-GB" sz="4000" dirty="0"/>
          </a:p>
        </p:txBody>
      </p:sp>
      <p:sp>
        <p:nvSpPr>
          <p:cNvPr id="3" name="Content Placeholder 2"/>
          <p:cNvSpPr>
            <a:spLocks noGrp="1"/>
          </p:cNvSpPr>
          <p:nvPr>
            <p:ph idx="1"/>
          </p:nvPr>
        </p:nvSpPr>
        <p:spPr>
          <a:xfrm>
            <a:off x="1103312" y="2052918"/>
            <a:ext cx="10013867" cy="4612577"/>
          </a:xfrm>
        </p:spPr>
        <p:txBody>
          <a:bodyPr/>
          <a:lstStyle/>
          <a:p>
            <a:r>
              <a:rPr lang="en-GB" dirty="0" smtClean="0"/>
              <a:t>Guest services role and function is to take a basic product and service like a room or a meal and transforming it into a magical experience (Solomon and Humler,2016)              </a:t>
            </a:r>
          </a:p>
          <a:p>
            <a:endParaRPr lang="en-GB" dirty="0"/>
          </a:p>
          <a:p>
            <a:endParaRPr lang="en-GB" dirty="0" smtClean="0"/>
          </a:p>
          <a:p>
            <a:endParaRPr lang="en-GB" dirty="0"/>
          </a:p>
          <a:p>
            <a:r>
              <a:rPr lang="en-GB" dirty="0" smtClean="0"/>
              <a:t>                                                                                     (    (Loveholidays,2023)</a:t>
            </a:r>
            <a:endParaRPr lang="en-GB" dirty="0"/>
          </a:p>
        </p:txBody>
      </p:sp>
      <p:sp>
        <p:nvSpPr>
          <p:cNvPr id="4" name="AutoShape 2" descr="Millennium Place Marin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stretch>
            <a:fillRect/>
          </a:stretch>
        </p:blipFill>
        <p:spPr>
          <a:xfrm>
            <a:off x="1431758" y="3212430"/>
            <a:ext cx="6412832" cy="3002381"/>
          </a:xfrm>
          <a:prstGeom prst="rect">
            <a:avLst/>
          </a:prstGeom>
        </p:spPr>
      </p:pic>
    </p:spTree>
    <p:extLst>
      <p:ext uri="{BB962C8B-B14F-4D97-AF65-F5344CB8AC3E}">
        <p14:creationId xmlns:p14="http://schemas.microsoft.com/office/powerpoint/2010/main" val="3708680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1180931" cy="4335850"/>
          </a:xfrm>
        </p:spPr>
        <p:txBody>
          <a:bodyPr/>
          <a:lstStyle/>
          <a:p>
            <a:r>
              <a:rPr lang="en-GB" sz="4400" dirty="0"/>
              <a:t>Importance of </a:t>
            </a:r>
            <a:r>
              <a:rPr lang="en-GB" sz="4400" dirty="0" smtClean="0"/>
              <a:t>hospitality</a:t>
            </a:r>
            <a:endParaRPr lang="en-GB" dirty="0"/>
          </a:p>
        </p:txBody>
      </p:sp>
      <p:sp>
        <p:nvSpPr>
          <p:cNvPr id="3" name="Content Placeholder 2"/>
          <p:cNvSpPr>
            <a:spLocks noGrp="1"/>
          </p:cNvSpPr>
          <p:nvPr>
            <p:ph idx="1"/>
          </p:nvPr>
        </p:nvSpPr>
        <p:spPr>
          <a:xfrm>
            <a:off x="770022" y="4896853"/>
            <a:ext cx="10455441" cy="1351546"/>
          </a:xfrm>
        </p:spPr>
        <p:txBody>
          <a:bodyPr/>
          <a:lstStyle/>
          <a:p>
            <a:r>
              <a:rPr lang="en-GB" dirty="0" smtClean="0"/>
              <a:t>Hospitality has the role to take care of guests, to offer different experiences to make them fell like home, or like a movie star. It is important because it connects people (Feiertag,2019)</a:t>
            </a:r>
            <a:endParaRPr lang="en-GB" dirty="0"/>
          </a:p>
        </p:txBody>
      </p:sp>
      <p:pic>
        <p:nvPicPr>
          <p:cNvPr id="1028" name="Picture 4" descr="Boro Bistro, London,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60169" y="1460749"/>
            <a:ext cx="5895474" cy="326373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838074" y="3244334"/>
            <a:ext cx="3946358" cy="369332"/>
          </a:xfrm>
          <a:prstGeom prst="rect">
            <a:avLst/>
          </a:prstGeom>
        </p:spPr>
        <p:txBody>
          <a:bodyPr wrap="square">
            <a:spAutoFit/>
          </a:bodyPr>
          <a:lstStyle/>
          <a:p>
            <a:r>
              <a:rPr lang="en-GB" dirty="0" smtClean="0"/>
              <a:t>(Opentable(2023</a:t>
            </a:r>
            <a:r>
              <a:rPr lang="en-GB" dirty="0"/>
              <a:t>)</a:t>
            </a:r>
          </a:p>
        </p:txBody>
      </p:sp>
    </p:spTree>
    <p:extLst>
      <p:ext uri="{BB962C8B-B14F-4D97-AF65-F5344CB8AC3E}">
        <p14:creationId xmlns:p14="http://schemas.microsoft.com/office/powerpoint/2010/main" val="1230424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a:t>Exceed guest expectation</a:t>
            </a:r>
            <a:endParaRPr lang="en-GB" dirty="0"/>
          </a:p>
        </p:txBody>
      </p:sp>
      <p:sp>
        <p:nvSpPr>
          <p:cNvPr id="3" name="Content Placeholder 2"/>
          <p:cNvSpPr>
            <a:spLocks noGrp="1"/>
          </p:cNvSpPr>
          <p:nvPr>
            <p:ph idx="1"/>
          </p:nvPr>
        </p:nvSpPr>
        <p:spPr/>
        <p:txBody>
          <a:bodyPr/>
          <a:lstStyle/>
          <a:p>
            <a:r>
              <a:rPr lang="en-GB" dirty="0" smtClean="0"/>
              <a:t>Exceeding the guest expectation is providing excellent services, going above and beyond of typical obligations  (Burrows,2006)</a:t>
            </a:r>
            <a:endParaRPr lang="en-GB" dirty="0"/>
          </a:p>
        </p:txBody>
      </p:sp>
    </p:spTree>
    <p:extLst>
      <p:ext uri="{BB962C8B-B14F-4D97-AF65-F5344CB8AC3E}">
        <p14:creationId xmlns:p14="http://schemas.microsoft.com/office/powerpoint/2010/main" val="1039298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t>
            </a:r>
            <a:endParaRPr lang="en-GB" dirty="0"/>
          </a:p>
        </p:txBody>
      </p:sp>
      <p:sp>
        <p:nvSpPr>
          <p:cNvPr id="3" name="Content Placeholder 2"/>
          <p:cNvSpPr>
            <a:spLocks noGrp="1"/>
          </p:cNvSpPr>
          <p:nvPr>
            <p:ph idx="1"/>
          </p:nvPr>
        </p:nvSpPr>
        <p:spPr/>
        <p:txBody>
          <a:bodyPr/>
          <a:lstStyle/>
          <a:p>
            <a:r>
              <a:rPr lang="en-GB" dirty="0" smtClean="0"/>
              <a:t>Hospitality role is to cater for the consumer needs and wants so that why the Guest Services role is so important, to facilitate access </a:t>
            </a:r>
            <a:r>
              <a:rPr lang="en-GB" dirty="0" smtClean="0"/>
              <a:t>and deliver the </a:t>
            </a:r>
            <a:r>
              <a:rPr lang="en-GB" dirty="0" smtClean="0"/>
              <a:t>services</a:t>
            </a:r>
            <a:r>
              <a:rPr lang="en-GB" dirty="0" smtClean="0"/>
              <a:t>, provide information so the guest could get memorable experiences .</a:t>
            </a:r>
            <a:endParaRPr lang="en-GB" dirty="0"/>
          </a:p>
        </p:txBody>
      </p:sp>
    </p:spTree>
    <p:extLst>
      <p:ext uri="{BB962C8B-B14F-4D97-AF65-F5344CB8AC3E}">
        <p14:creationId xmlns:p14="http://schemas.microsoft.com/office/powerpoint/2010/main" val="212042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0"/>
            <a:ext cx="9404723" cy="1853248"/>
          </a:xfrm>
        </p:spPr>
        <p:txBody>
          <a:bodyPr/>
          <a:lstStyle/>
          <a:p>
            <a:r>
              <a:rPr lang="en-GB" sz="2000" dirty="0" smtClean="0">
                <a:solidFill>
                  <a:srgbClr val="FF0000"/>
                </a:solidFill>
              </a:rPr>
              <a:t>References</a:t>
            </a:r>
            <a:endParaRPr lang="en-GB" sz="2000" dirty="0">
              <a:solidFill>
                <a:srgbClr val="FF0000"/>
              </a:solidFill>
            </a:endParaRPr>
          </a:p>
        </p:txBody>
      </p:sp>
      <p:sp>
        <p:nvSpPr>
          <p:cNvPr id="3" name="Content Placeholder 2"/>
          <p:cNvSpPr>
            <a:spLocks noGrp="1"/>
          </p:cNvSpPr>
          <p:nvPr>
            <p:ph idx="1"/>
          </p:nvPr>
        </p:nvSpPr>
        <p:spPr>
          <a:xfrm>
            <a:off x="0" y="108284"/>
            <a:ext cx="12191999" cy="7134727"/>
          </a:xfrm>
        </p:spPr>
        <p:txBody>
          <a:bodyPr>
            <a:normAutofit fontScale="55000" lnSpcReduction="20000"/>
          </a:bodyPr>
          <a:lstStyle/>
          <a:p>
            <a:endParaRPr lang="en-GB" sz="1200" dirty="0" smtClean="0"/>
          </a:p>
          <a:p>
            <a:endParaRPr lang="en-GB" sz="2300" dirty="0" smtClean="0">
              <a:latin typeface="Calibri Light" panose="020F0302020204030204" pitchFamily="34" charset="0"/>
              <a:cs typeface="Calibri Light" panose="020F0302020204030204" pitchFamily="34" charset="0"/>
            </a:endParaRPr>
          </a:p>
          <a:p>
            <a:r>
              <a:rPr lang="en-GB" sz="2500" dirty="0" smtClean="0">
                <a:latin typeface="Calibri Light" panose="020F0302020204030204" pitchFamily="34" charset="0"/>
                <a:cs typeface="Calibri Light" panose="020F0302020204030204" pitchFamily="34" charset="0"/>
              </a:rPr>
              <a:t>Kate</a:t>
            </a:r>
            <a:r>
              <a:rPr lang="en-GB" sz="2500" dirty="0">
                <a:latin typeface="Calibri Light" panose="020F0302020204030204" pitchFamily="34" charset="0"/>
                <a:cs typeface="Calibri Light" panose="020F0302020204030204" pitchFamily="34" charset="0"/>
              </a:rPr>
              <a:t>, Burrows (2006) </a:t>
            </a:r>
            <a:r>
              <a:rPr lang="en-GB" sz="2500" u="sng" dirty="0">
                <a:latin typeface="Calibri Light" panose="020F0302020204030204" pitchFamily="34" charset="0"/>
                <a:cs typeface="Calibri Light" panose="020F0302020204030204" pitchFamily="34" charset="0"/>
                <a:hlinkClick r:id="rId2"/>
              </a:rPr>
              <a:t>Cutting-edge services: </a:t>
            </a:r>
            <a:r>
              <a:rPr lang="en-GB" sz="2500" i="1" u="sng" dirty="0">
                <a:latin typeface="Calibri Light" panose="020F0302020204030204" pitchFamily="34" charset="0"/>
                <a:cs typeface="Calibri Light" panose="020F0302020204030204" pitchFamily="34" charset="0"/>
                <a:hlinkClick r:id="rId2"/>
              </a:rPr>
              <a:t>Windows On Washington strives to provide memorable events for guests, and expands services </a:t>
            </a:r>
            <a:r>
              <a:rPr lang="en-GB" sz="2500" dirty="0">
                <a:latin typeface="Calibri Light" panose="020F0302020204030204" pitchFamily="34" charset="0"/>
                <a:cs typeface="Calibri Light" panose="020F0302020204030204" pitchFamily="34" charset="0"/>
                <a:hlinkClick r:id="rId2"/>
              </a:rPr>
              <a:t>to exceed clients' </a:t>
            </a:r>
            <a:r>
              <a:rPr lang="en-GB" sz="2500" dirty="0" smtClean="0">
                <a:latin typeface="Calibri Light" panose="020F0302020204030204" pitchFamily="34" charset="0"/>
                <a:cs typeface="Calibri Light" panose="020F0302020204030204" pitchFamily="34" charset="0"/>
                <a:hlinkClick r:id="rId2"/>
              </a:rPr>
              <a:t>expectations</a:t>
            </a:r>
            <a:r>
              <a:rPr lang="en-GB" sz="2500" dirty="0" smtClean="0">
                <a:latin typeface="Calibri Light" panose="020F0302020204030204" pitchFamily="34" charset="0"/>
                <a:cs typeface="Calibri Light" panose="020F0302020204030204" pitchFamily="34" charset="0"/>
              </a:rPr>
              <a:t> Available at: </a:t>
            </a:r>
            <a:r>
              <a:rPr lang="en-GB" sz="2500" dirty="0">
                <a:latin typeface="Calibri Light" panose="020F0302020204030204" pitchFamily="34" charset="0"/>
                <a:cs typeface="Calibri Light" panose="020F0302020204030204" pitchFamily="34" charset="0"/>
                <a:hlinkClick r:id="rId3"/>
              </a:rPr>
              <a:t>https://</a:t>
            </a:r>
            <a:r>
              <a:rPr lang="en-GB" sz="2500" dirty="0" smtClean="0">
                <a:latin typeface="Calibri Light" panose="020F0302020204030204" pitchFamily="34" charset="0"/>
                <a:cs typeface="Calibri Light" panose="020F0302020204030204" pitchFamily="34" charset="0"/>
                <a:hlinkClick r:id="rId3"/>
              </a:rPr>
              <a:t>web-p-ebscohost-com.ezproxy.uwtsd.ac.uk/ehost/pdfviewer/pdfviewer?vid=0&amp;sid=d957f188-9d07-493b-a160-7994e8fb4faa%40redis</a:t>
            </a:r>
            <a:r>
              <a:rPr lang="en-GB" sz="2500" dirty="0">
                <a:latin typeface="Calibri Light" panose="020F0302020204030204" pitchFamily="34" charset="0"/>
                <a:cs typeface="Calibri Light" panose="020F0302020204030204" pitchFamily="34" charset="0"/>
              </a:rPr>
              <a:t>(Accessed on 24.01.2023 )</a:t>
            </a:r>
          </a:p>
          <a:p>
            <a:r>
              <a:rPr lang="en-GB" sz="2500" dirty="0">
                <a:latin typeface="Calibri Light" panose="020F0302020204030204" pitchFamily="34" charset="0"/>
                <a:cs typeface="Calibri Light" panose="020F0302020204030204" pitchFamily="34" charset="0"/>
              </a:rPr>
              <a:t>Feiertag, H. (2019). Hospitality Sales and Marketing: </a:t>
            </a:r>
            <a:r>
              <a:rPr lang="en-GB" sz="2500" i="1" dirty="0">
                <a:latin typeface="Calibri Light" panose="020F0302020204030204" pitchFamily="34" charset="0"/>
                <a:cs typeface="Calibri Light" panose="020F0302020204030204" pitchFamily="34" charset="0"/>
              </a:rPr>
              <a:t>An Evolutionary Journey with Howard Feiertag </a:t>
            </a:r>
            <a:r>
              <a:rPr lang="en-GB" sz="2500" dirty="0">
                <a:latin typeface="Calibri Light" panose="020F0302020204030204" pitchFamily="34" charset="0"/>
                <a:cs typeface="Calibri Light" panose="020F0302020204030204" pitchFamily="34" charset="0"/>
              </a:rPr>
              <a:t>(1st ed.). Apple Academic Press. Available at : </a:t>
            </a:r>
            <a:r>
              <a:rPr lang="en-GB" sz="2500" dirty="0">
                <a:latin typeface="Calibri Light" panose="020F0302020204030204" pitchFamily="34" charset="0"/>
                <a:cs typeface="Calibri Light" panose="020F0302020204030204" pitchFamily="34" charset="0"/>
                <a:hlinkClick r:id="rId4"/>
              </a:rPr>
              <a:t>https://www.taylorfrancis.com/books/mono/10.1201/9780429057205/hospitality-sales-marketing-howard-Feiertag</a:t>
            </a:r>
            <a:r>
              <a:rPr lang="en-GB" sz="2500" dirty="0">
                <a:latin typeface="Calibri Light" panose="020F0302020204030204" pitchFamily="34" charset="0"/>
                <a:cs typeface="Calibri Light" panose="020F0302020204030204" pitchFamily="34" charset="0"/>
              </a:rPr>
              <a:t> (Accessed on 24.01.2023 )</a:t>
            </a:r>
          </a:p>
          <a:p>
            <a:endParaRPr lang="en-GB" sz="2500" dirty="0">
              <a:latin typeface="Calibri Light" panose="020F0302020204030204" pitchFamily="34" charset="0"/>
              <a:cs typeface="Calibri Light" panose="020F0302020204030204" pitchFamily="34" charset="0"/>
            </a:endParaRPr>
          </a:p>
          <a:p>
            <a:endParaRPr lang="en-GB" sz="2500" dirty="0">
              <a:latin typeface="Calibri Light" panose="020F0302020204030204" pitchFamily="34" charset="0"/>
              <a:cs typeface="Calibri Light" panose="020F0302020204030204" pitchFamily="34" charset="0"/>
              <a:hlinkClick r:id="rId3"/>
            </a:endParaRPr>
          </a:p>
          <a:p>
            <a:r>
              <a:rPr lang="en-GB" sz="2500" dirty="0">
                <a:latin typeface="Calibri Light" panose="020F0302020204030204" pitchFamily="34" charset="0"/>
                <a:cs typeface="Calibri Light" panose="020F0302020204030204" pitchFamily="34" charset="0"/>
              </a:rPr>
              <a:t>Hudson, S. (2008) Tourism and hospitality marketing: </a:t>
            </a:r>
            <a:r>
              <a:rPr lang="en-GB" sz="2500" i="1" dirty="0">
                <a:latin typeface="Calibri Light" panose="020F0302020204030204" pitchFamily="34" charset="0"/>
                <a:cs typeface="Calibri Light" panose="020F0302020204030204" pitchFamily="34" charset="0"/>
              </a:rPr>
              <a:t>A global perspective</a:t>
            </a:r>
            <a:r>
              <a:rPr lang="en-GB" sz="2500" dirty="0">
                <a:latin typeface="Calibri Light" panose="020F0302020204030204" pitchFamily="34" charset="0"/>
                <a:cs typeface="Calibri Light" panose="020F0302020204030204" pitchFamily="34" charset="0"/>
              </a:rPr>
              <a:t>. SAGE Publications Ltd, Available at : </a:t>
            </a:r>
            <a:r>
              <a:rPr lang="en-GB" sz="2500" dirty="0">
                <a:latin typeface="Calibri Light" panose="020F0302020204030204" pitchFamily="34" charset="0"/>
                <a:cs typeface="Calibri Light" panose="020F0302020204030204" pitchFamily="34" charset="0"/>
                <a:hlinkClick r:id="rId5"/>
              </a:rPr>
              <a:t>https://dx.doi.org/10.4135/9781446280140</a:t>
            </a:r>
            <a:r>
              <a:rPr lang="en-GB" sz="2500" dirty="0">
                <a:latin typeface="Calibri Light" panose="020F0302020204030204" pitchFamily="34" charset="0"/>
                <a:cs typeface="Calibri Light" panose="020F0302020204030204" pitchFamily="34" charset="0"/>
              </a:rPr>
              <a:t> Accessed on 23.01.2023)</a:t>
            </a:r>
          </a:p>
          <a:p>
            <a:endParaRPr lang="en-GB" sz="2500" dirty="0">
              <a:latin typeface="Calibri Light" panose="020F0302020204030204" pitchFamily="34" charset="0"/>
              <a:cs typeface="Calibri Light" panose="020F0302020204030204" pitchFamily="34" charset="0"/>
            </a:endParaRPr>
          </a:p>
          <a:p>
            <a:endParaRPr lang="en-GB" sz="2500" u="sng" dirty="0" smtClean="0">
              <a:latin typeface="Calibri Light" panose="020F0302020204030204" pitchFamily="34" charset="0"/>
              <a:cs typeface="Calibri Light" panose="020F0302020204030204" pitchFamily="34" charset="0"/>
            </a:endParaRPr>
          </a:p>
          <a:p>
            <a:r>
              <a:rPr lang="en-GB" sz="2500" dirty="0">
                <a:latin typeface="Calibri Light" panose="020F0302020204030204" pitchFamily="34" charset="0"/>
                <a:cs typeface="Calibri Light" panose="020F0302020204030204" pitchFamily="34" charset="0"/>
              </a:rPr>
              <a:t>Loveholidays, (2023) Available at : </a:t>
            </a:r>
            <a:r>
              <a:rPr lang="en-GB" sz="2500" dirty="0">
                <a:latin typeface="Calibri Light" panose="020F0302020204030204" pitchFamily="34" charset="0"/>
                <a:cs typeface="Calibri Light" panose="020F0302020204030204" pitchFamily="34" charset="0"/>
                <a:hlinkClick r:id="rId6"/>
              </a:rPr>
              <a:t>https://www.loveholidays.com/sem/dubai.html?param=control&amp;WT.mc_id=pgo-43394906838-kwd-</a:t>
            </a:r>
            <a:r>
              <a:rPr lang="en-GB" sz="2500" dirty="0">
                <a:latin typeface="Calibri Light" panose="020F0302020204030204" pitchFamily="34" charset="0"/>
                <a:cs typeface="Calibri Light" panose="020F0302020204030204" pitchFamily="34" charset="0"/>
              </a:rPr>
              <a:t> (Accessed on 23.01.2023) </a:t>
            </a:r>
            <a:r>
              <a:rPr lang="en-GB" sz="2500" dirty="0">
                <a:latin typeface="Calibri Light" panose="020F0302020204030204" pitchFamily="34" charset="0"/>
                <a:cs typeface="Calibri Light" panose="020F0302020204030204" pitchFamily="34" charset="0"/>
                <a:hlinkClick r:id="rId6"/>
              </a:rPr>
              <a:t>299623225560&amp;ch=</a:t>
            </a:r>
            <a:r>
              <a:rPr lang="en-GB" sz="2500" dirty="0" err="1">
                <a:latin typeface="Calibri Light" panose="020F0302020204030204" pitchFamily="34" charset="0"/>
                <a:cs typeface="Calibri Light" panose="020F0302020204030204" pitchFamily="34" charset="0"/>
                <a:hlinkClick r:id="rId6"/>
              </a:rPr>
              <a:t>des&amp;gclid</a:t>
            </a:r>
            <a:r>
              <a:rPr lang="en-GB" sz="2500" dirty="0">
                <a:latin typeface="Calibri Light" panose="020F0302020204030204" pitchFamily="34" charset="0"/>
                <a:cs typeface="Calibri Light" panose="020F0302020204030204" pitchFamily="34" charset="0"/>
                <a:hlinkClick r:id="rId6"/>
              </a:rPr>
              <a:t>=EAIaIQobChMIucrN99Tg_AIVDLbtCh3JcwI2EAAYAiAAEgJ9zPD_BwE</a:t>
            </a:r>
            <a:endParaRPr lang="en-GB" sz="2500" dirty="0">
              <a:latin typeface="Calibri Light" panose="020F0302020204030204" pitchFamily="34" charset="0"/>
              <a:cs typeface="Calibri Light" panose="020F0302020204030204" pitchFamily="34" charset="0"/>
            </a:endParaRPr>
          </a:p>
          <a:p>
            <a:endParaRPr lang="en-GB" sz="2500" dirty="0">
              <a:latin typeface="Calibri Light" panose="020F0302020204030204" pitchFamily="34" charset="0"/>
              <a:cs typeface="Calibri Light" panose="020F0302020204030204" pitchFamily="34" charset="0"/>
            </a:endParaRPr>
          </a:p>
          <a:p>
            <a:endParaRPr lang="en-GB" sz="2500" dirty="0" smtClean="0">
              <a:latin typeface="Calibri Light" panose="020F0302020204030204" pitchFamily="34" charset="0"/>
              <a:cs typeface="Calibri Light" panose="020F0302020204030204" pitchFamily="34" charset="0"/>
            </a:endParaRPr>
          </a:p>
          <a:p>
            <a:r>
              <a:rPr lang="en-GB" sz="2500" dirty="0">
                <a:latin typeface="Calibri Light" panose="020F0302020204030204" pitchFamily="34" charset="0"/>
                <a:cs typeface="Calibri Light" panose="020F0302020204030204" pitchFamily="34" charset="0"/>
              </a:rPr>
              <a:t>Marriott (2023) Available at: </a:t>
            </a:r>
            <a:r>
              <a:rPr lang="en-GB" sz="2500" dirty="0">
                <a:latin typeface="Calibri Light" panose="020F0302020204030204" pitchFamily="34" charset="0"/>
                <a:cs typeface="Calibri Light" panose="020F0302020204030204" pitchFamily="34" charset="0"/>
                <a:hlinkClick r:id="rId7"/>
              </a:rPr>
              <a:t>https://www.marriott.co.uk/default.mi?scid=1c44b160-b4b0-416c-a62a-5ece220e94d8&amp;gclid=EAIaIQobChMIh8L84s7e_AIVAofVCh2Fowa9EAAYASAAEgJ0LPD_BwE&amp;gclsrc=aw.ds</a:t>
            </a:r>
            <a:r>
              <a:rPr lang="en-GB" sz="2500" dirty="0">
                <a:latin typeface="Calibri Light" panose="020F0302020204030204" pitchFamily="34" charset="0"/>
                <a:cs typeface="Calibri Light" panose="020F0302020204030204" pitchFamily="34" charset="0"/>
              </a:rPr>
              <a:t>(Accessed on 23.01.2023)</a:t>
            </a:r>
          </a:p>
          <a:p>
            <a:endParaRPr lang="en-GB" sz="2500" dirty="0" smtClean="0">
              <a:latin typeface="Calibri Light" panose="020F0302020204030204" pitchFamily="34" charset="0"/>
              <a:cs typeface="Calibri Light" panose="020F0302020204030204" pitchFamily="34" charset="0"/>
            </a:endParaRPr>
          </a:p>
          <a:p>
            <a:endParaRPr lang="en-GB" sz="2500" dirty="0">
              <a:latin typeface="Calibri Light" panose="020F0302020204030204" pitchFamily="34" charset="0"/>
              <a:cs typeface="Calibri Light" panose="020F0302020204030204" pitchFamily="34" charset="0"/>
            </a:endParaRPr>
          </a:p>
          <a:p>
            <a:r>
              <a:rPr lang="en-GB" sz="2500" dirty="0" smtClean="0">
                <a:latin typeface="Calibri Light" panose="020F0302020204030204" pitchFamily="34" charset="0"/>
                <a:cs typeface="Calibri Light" panose="020F0302020204030204" pitchFamily="34" charset="0"/>
              </a:rPr>
              <a:t>Opentable (2023) Available at : </a:t>
            </a:r>
            <a:r>
              <a:rPr lang="en-GB" sz="2500" dirty="0" smtClean="0">
                <a:latin typeface="Calibri Light" panose="020F0302020204030204" pitchFamily="34" charset="0"/>
                <a:cs typeface="Calibri Light" panose="020F0302020204030204" pitchFamily="34" charset="0"/>
                <a:hlinkClick r:id="rId8"/>
              </a:rPr>
              <a:t>https</a:t>
            </a:r>
            <a:r>
              <a:rPr lang="en-GB" sz="2500" dirty="0">
                <a:latin typeface="Calibri Light" panose="020F0302020204030204" pitchFamily="34" charset="0"/>
                <a:cs typeface="Calibri Light" panose="020F0302020204030204" pitchFamily="34" charset="0"/>
                <a:hlinkClick r:id="rId8"/>
              </a:rPr>
              <a:t>://</a:t>
            </a:r>
            <a:r>
              <a:rPr lang="en-GB" sz="2500" dirty="0" smtClean="0">
                <a:latin typeface="Calibri Light" panose="020F0302020204030204" pitchFamily="34" charset="0"/>
                <a:cs typeface="Calibri Light" panose="020F0302020204030204" pitchFamily="34" charset="0"/>
                <a:hlinkClick r:id="rId8"/>
              </a:rPr>
              <a:t>www.opentable.co.uk/boro-bistro</a:t>
            </a:r>
            <a:r>
              <a:rPr lang="en-GB" sz="2500" dirty="0">
                <a:latin typeface="Calibri Light" panose="020F0302020204030204" pitchFamily="34" charset="0"/>
                <a:cs typeface="Calibri Light" panose="020F0302020204030204" pitchFamily="34" charset="0"/>
              </a:rPr>
              <a:t>(Accessed on </a:t>
            </a:r>
            <a:r>
              <a:rPr lang="en-GB" sz="2500" dirty="0" smtClean="0">
                <a:latin typeface="Calibri Light" panose="020F0302020204030204" pitchFamily="34" charset="0"/>
                <a:cs typeface="Calibri Light" panose="020F0302020204030204" pitchFamily="34" charset="0"/>
              </a:rPr>
              <a:t>24.01.2023</a:t>
            </a:r>
            <a:r>
              <a:rPr lang="en-GB" sz="2500" dirty="0">
                <a:latin typeface="Calibri Light" panose="020F0302020204030204" pitchFamily="34" charset="0"/>
                <a:cs typeface="Calibri Light" panose="020F0302020204030204" pitchFamily="34" charset="0"/>
              </a:rPr>
              <a:t>)</a:t>
            </a:r>
          </a:p>
          <a:p>
            <a:endParaRPr lang="en-GB" sz="2500" dirty="0" smtClean="0">
              <a:latin typeface="Calibri Light" panose="020F0302020204030204" pitchFamily="34" charset="0"/>
              <a:cs typeface="Calibri Light" panose="020F0302020204030204" pitchFamily="34" charset="0"/>
            </a:endParaRPr>
          </a:p>
          <a:p>
            <a:endParaRPr lang="en-GB" sz="2300" dirty="0" smtClean="0">
              <a:latin typeface="Calibri Light" panose="020F0302020204030204" pitchFamily="34" charset="0"/>
              <a:cs typeface="Calibri Light" panose="020F0302020204030204" pitchFamily="34" charset="0"/>
            </a:endParaRPr>
          </a:p>
          <a:p>
            <a:endParaRPr lang="en-GB" sz="2200" dirty="0" smtClean="0">
              <a:latin typeface="Calibri Light" panose="020F0302020204030204" pitchFamily="34" charset="0"/>
              <a:cs typeface="Calibri Light" panose="020F0302020204030204" pitchFamily="34" charset="0"/>
            </a:endParaRPr>
          </a:p>
          <a:p>
            <a:r>
              <a:rPr lang="en-GB" sz="2200" dirty="0" smtClean="0">
                <a:latin typeface="Calibri Light" panose="020F0302020204030204" pitchFamily="34" charset="0"/>
                <a:cs typeface="Calibri Light" panose="020F0302020204030204" pitchFamily="34" charset="0"/>
              </a:rPr>
              <a:t> </a:t>
            </a:r>
          </a:p>
          <a:p>
            <a:endParaRPr lang="en-GB" sz="1200" dirty="0"/>
          </a:p>
        </p:txBody>
      </p:sp>
    </p:spTree>
    <p:extLst>
      <p:ext uri="{BB962C8B-B14F-4D97-AF65-F5344CB8AC3E}">
        <p14:creationId xmlns:p14="http://schemas.microsoft.com/office/powerpoint/2010/main" val="31720420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flipV="1">
            <a:off x="13162545" y="589547"/>
            <a:ext cx="1094875" cy="709864"/>
          </a:xfrm>
        </p:spPr>
        <p:txBody>
          <a:bodyPr/>
          <a:lstStyle/>
          <a:p>
            <a:endParaRPr lang="en-GB" dirty="0"/>
          </a:p>
        </p:txBody>
      </p:sp>
      <p:sp>
        <p:nvSpPr>
          <p:cNvPr id="3" name="Content Placeholder 2"/>
          <p:cNvSpPr>
            <a:spLocks noGrp="1"/>
          </p:cNvSpPr>
          <p:nvPr>
            <p:ph idx="1"/>
          </p:nvPr>
        </p:nvSpPr>
        <p:spPr>
          <a:xfrm>
            <a:off x="108284" y="204537"/>
            <a:ext cx="11297652" cy="6833938"/>
          </a:xfrm>
        </p:spPr>
        <p:txBody>
          <a:bodyPr>
            <a:normAutofit/>
          </a:bodyPr>
          <a:lstStyle/>
          <a:p>
            <a:endParaRPr lang="en-GB" dirty="0" smtClean="0">
              <a:latin typeface="Calibri Light" panose="020F0302020204030204" pitchFamily="34" charset="0"/>
              <a:cs typeface="Calibri Light" panose="020F0302020204030204" pitchFamily="34" charset="0"/>
            </a:endParaRPr>
          </a:p>
          <a:p>
            <a:r>
              <a:rPr lang="en-GB" sz="1400" dirty="0">
                <a:latin typeface="Calibri Light" panose="020F0302020204030204" pitchFamily="34" charset="0"/>
                <a:cs typeface="Calibri Light" panose="020F0302020204030204" pitchFamily="34" charset="0"/>
              </a:rPr>
              <a:t>Rutherford, G Denney, Michael J. O’Fallon,2006 </a:t>
            </a:r>
            <a:r>
              <a:rPr lang="en-GB" sz="1400" i="1" dirty="0">
                <a:latin typeface="Calibri Light" panose="020F0302020204030204" pitchFamily="34" charset="0"/>
                <a:cs typeface="Calibri Light" panose="020F0302020204030204" pitchFamily="34" charset="0"/>
              </a:rPr>
              <a:t>Hotel Management and Operations</a:t>
            </a:r>
            <a:r>
              <a:rPr lang="en-GB" sz="1400" dirty="0">
                <a:latin typeface="Calibri Light" panose="020F0302020204030204" pitchFamily="34" charset="0"/>
                <a:cs typeface="Calibri Light" panose="020F0302020204030204" pitchFamily="34" charset="0"/>
              </a:rPr>
              <a:t>, John Wiley &amp; Sons, Incorporated, 2006.</a:t>
            </a:r>
            <a:r>
              <a:rPr lang="en-GB" sz="1400" i="1" dirty="0">
                <a:latin typeface="Calibri Light" panose="020F0302020204030204" pitchFamily="34" charset="0"/>
                <a:cs typeface="Calibri Light" panose="020F0302020204030204" pitchFamily="34" charset="0"/>
              </a:rPr>
              <a:t> ProQuest EBook Central</a:t>
            </a:r>
            <a:r>
              <a:rPr lang="en-GB" sz="1400" dirty="0">
                <a:latin typeface="Calibri Light" panose="020F0302020204030204" pitchFamily="34" charset="0"/>
                <a:cs typeface="Calibri Light" panose="020F0302020204030204" pitchFamily="34" charset="0"/>
              </a:rPr>
              <a:t>, Available at : </a:t>
            </a:r>
            <a:r>
              <a:rPr lang="en-GB" sz="1400" dirty="0">
                <a:latin typeface="Calibri Light" panose="020F0302020204030204" pitchFamily="34" charset="0"/>
                <a:cs typeface="Calibri Light" panose="020F0302020204030204" pitchFamily="34" charset="0"/>
                <a:hlinkClick r:id="rId2"/>
              </a:rPr>
              <a:t>https://ebookcentral.proquest.com/lib/trinity/detail.action?docID=257559</a:t>
            </a:r>
            <a:r>
              <a:rPr lang="en-GB" sz="1400" dirty="0">
                <a:latin typeface="Calibri Light" panose="020F0302020204030204" pitchFamily="34" charset="0"/>
                <a:cs typeface="Calibri Light" panose="020F0302020204030204" pitchFamily="34" charset="0"/>
              </a:rPr>
              <a:t>. (Accessed on 23.01.2023)</a:t>
            </a:r>
          </a:p>
          <a:p>
            <a:endParaRPr lang="en-GB" sz="1400" dirty="0" smtClean="0">
              <a:latin typeface="Calibri Light" panose="020F0302020204030204" pitchFamily="34" charset="0"/>
              <a:cs typeface="Calibri Light" panose="020F0302020204030204" pitchFamily="34" charset="0"/>
            </a:endParaRPr>
          </a:p>
          <a:p>
            <a:r>
              <a:rPr lang="en-GB" sz="1400" dirty="0">
                <a:latin typeface="Calibri Light" panose="020F0302020204030204" pitchFamily="34" charset="0"/>
                <a:cs typeface="Calibri Light" panose="020F0302020204030204" pitchFamily="34" charset="0"/>
              </a:rPr>
              <a:t>Susskind, A. M., &amp; Maynard, M. (Eds.). (2019) </a:t>
            </a:r>
            <a:r>
              <a:rPr lang="en-GB" sz="1400" i="1" dirty="0">
                <a:latin typeface="Calibri Light" panose="020F0302020204030204" pitchFamily="34" charset="0"/>
                <a:cs typeface="Calibri Light" panose="020F0302020204030204" pitchFamily="34" charset="0"/>
              </a:rPr>
              <a:t>The Next Frontier of Restaurant Management: Harnessing Data to Improve Guest Service and Enhance the Employee Experience</a:t>
            </a:r>
            <a:r>
              <a:rPr lang="en-GB" sz="1400" dirty="0">
                <a:latin typeface="Calibri Light" panose="020F0302020204030204" pitchFamily="34" charset="0"/>
                <a:cs typeface="Calibri Light" panose="020F0302020204030204" pitchFamily="34" charset="0"/>
              </a:rPr>
              <a:t>. Cornell University Press. Available at :</a:t>
            </a:r>
            <a:r>
              <a:rPr lang="en-GB" sz="1400" dirty="0">
                <a:latin typeface="Calibri Light" panose="020F0302020204030204" pitchFamily="34" charset="0"/>
                <a:cs typeface="Calibri Light" panose="020F0302020204030204" pitchFamily="34" charset="0"/>
                <a:hlinkClick r:id="rId3"/>
              </a:rPr>
              <a:t>http://www.jstor.org/stable/10.7591/j.ctvfc54jg</a:t>
            </a:r>
            <a:r>
              <a:rPr lang="en-GB" sz="1400" dirty="0">
                <a:latin typeface="Calibri Light" panose="020F0302020204030204" pitchFamily="34" charset="0"/>
                <a:cs typeface="Calibri Light" panose="020F0302020204030204" pitchFamily="34" charset="0"/>
              </a:rPr>
              <a:t> (Accessed on 23.01.2023)</a:t>
            </a:r>
          </a:p>
          <a:p>
            <a:endParaRPr lang="en-GB" sz="1400" dirty="0">
              <a:latin typeface="Calibri Light" panose="020F0302020204030204" pitchFamily="34" charset="0"/>
              <a:cs typeface="Calibri Light" panose="020F0302020204030204" pitchFamily="34" charset="0"/>
            </a:endParaRPr>
          </a:p>
          <a:p>
            <a:r>
              <a:rPr lang="en-GB" sz="1400" dirty="0">
                <a:latin typeface="Calibri Light" panose="020F0302020204030204" pitchFamily="34" charset="0"/>
                <a:cs typeface="Calibri Light" panose="020F0302020204030204" pitchFamily="34" charset="0"/>
              </a:rPr>
              <a:t>Solomon, Micah, and Herve Humler. </a:t>
            </a:r>
            <a:r>
              <a:rPr lang="en-GB" sz="1400" i="1" dirty="0">
                <a:latin typeface="Calibri Light" panose="020F0302020204030204" pitchFamily="34" charset="0"/>
                <a:cs typeface="Calibri Light" panose="020F0302020204030204" pitchFamily="34" charset="0"/>
              </a:rPr>
              <a:t>The Heart of Hospitality : Great Hotel and Restaurant Leaders Share Their Secrets</a:t>
            </a:r>
            <a:r>
              <a:rPr lang="en-GB" sz="1400" dirty="0">
                <a:latin typeface="Calibri Light" panose="020F0302020204030204" pitchFamily="34" charset="0"/>
                <a:cs typeface="Calibri Light" panose="020F0302020204030204" pitchFamily="34" charset="0"/>
              </a:rPr>
              <a:t>, Select Books, 2016.</a:t>
            </a:r>
            <a:r>
              <a:rPr lang="en-GB" sz="1400" i="1" dirty="0">
                <a:latin typeface="Calibri Light" panose="020F0302020204030204" pitchFamily="34" charset="0"/>
                <a:cs typeface="Calibri Light" panose="020F0302020204030204" pitchFamily="34" charset="0"/>
              </a:rPr>
              <a:t> ProQuest EBook Central</a:t>
            </a:r>
            <a:r>
              <a:rPr lang="en-GB" sz="1400" dirty="0">
                <a:latin typeface="Calibri Light" panose="020F0302020204030204" pitchFamily="34" charset="0"/>
                <a:cs typeface="Calibri Light" panose="020F0302020204030204" pitchFamily="34" charset="0"/>
              </a:rPr>
              <a:t>, Available at :</a:t>
            </a:r>
            <a:r>
              <a:rPr lang="en-GB" sz="1400" dirty="0">
                <a:latin typeface="Calibri Light" panose="020F0302020204030204" pitchFamily="34" charset="0"/>
                <a:cs typeface="Calibri Light" panose="020F0302020204030204" pitchFamily="34" charset="0"/>
                <a:hlinkClick r:id="rId4"/>
              </a:rPr>
              <a:t>https://ebookcentral.proquest.com/lib/trinity/</a:t>
            </a:r>
            <a:r>
              <a:rPr lang="en-GB" sz="1400" dirty="0" err="1">
                <a:latin typeface="Calibri Light" panose="020F0302020204030204" pitchFamily="34" charset="0"/>
                <a:cs typeface="Calibri Light" panose="020F0302020204030204" pitchFamily="34" charset="0"/>
                <a:hlinkClick r:id="rId4"/>
              </a:rPr>
              <a:t>detail.action?docID</a:t>
            </a:r>
            <a:r>
              <a:rPr lang="en-GB" sz="1400" dirty="0">
                <a:latin typeface="Calibri Light" panose="020F0302020204030204" pitchFamily="34" charset="0"/>
                <a:cs typeface="Calibri Light" panose="020F0302020204030204" pitchFamily="34" charset="0"/>
                <a:hlinkClick r:id="rId4"/>
              </a:rPr>
              <a:t>=6976778</a:t>
            </a:r>
            <a:r>
              <a:rPr lang="en-GB" sz="1400" dirty="0">
                <a:latin typeface="Calibri Light" panose="020F0302020204030204" pitchFamily="34" charset="0"/>
                <a:cs typeface="Calibri Light" panose="020F0302020204030204" pitchFamily="34" charset="0"/>
              </a:rPr>
              <a:t> (Accessed on 24.01.2023)</a:t>
            </a:r>
          </a:p>
          <a:p>
            <a:endParaRPr lang="en-GB" sz="1400" dirty="0">
              <a:latin typeface="Calibri Light" panose="020F0302020204030204" pitchFamily="34" charset="0"/>
              <a:cs typeface="Calibri Light" panose="020F0302020204030204" pitchFamily="34" charset="0"/>
              <a:hlinkClick r:id="rId5"/>
            </a:endParaRPr>
          </a:p>
          <a:p>
            <a:r>
              <a:rPr lang="en-GB" sz="1400" dirty="0">
                <a:latin typeface="Calibri Light" panose="020F0302020204030204" pitchFamily="34" charset="0"/>
                <a:cs typeface="Calibri Light" panose="020F0302020204030204" pitchFamily="34" charset="0"/>
                <a:hlinkClick r:id="rId5"/>
              </a:rPr>
              <a:t>St Regis ,2023 (A) .Available at : at https://st-regis.marriott.com/culture/history-heritage/</a:t>
            </a:r>
            <a:r>
              <a:rPr lang="en-GB" sz="1400" dirty="0">
                <a:latin typeface="Calibri Light" panose="020F0302020204030204" pitchFamily="34" charset="0"/>
                <a:cs typeface="Calibri Light" panose="020F0302020204030204" pitchFamily="34" charset="0"/>
              </a:rPr>
              <a:t>  (Accessed on 23.01.2023)</a:t>
            </a:r>
          </a:p>
          <a:p>
            <a:endParaRPr lang="en-GB" sz="1400" dirty="0" smtClean="0">
              <a:latin typeface="Calibri Light" panose="020F0302020204030204" pitchFamily="34" charset="0"/>
              <a:cs typeface="Calibri Light" panose="020F0302020204030204" pitchFamily="34" charset="0"/>
              <a:hlinkClick r:id="rId5"/>
            </a:endParaRPr>
          </a:p>
          <a:p>
            <a:r>
              <a:rPr lang="en-GB" sz="1400" dirty="0" smtClean="0">
                <a:latin typeface="Calibri Light" panose="020F0302020204030204" pitchFamily="34" charset="0"/>
                <a:cs typeface="Calibri Light" panose="020F0302020204030204" pitchFamily="34" charset="0"/>
                <a:hlinkClick r:id="rId5"/>
              </a:rPr>
              <a:t>St </a:t>
            </a:r>
            <a:r>
              <a:rPr lang="en-GB" sz="1400" dirty="0">
                <a:latin typeface="Calibri Light" panose="020F0302020204030204" pitchFamily="34" charset="0"/>
                <a:cs typeface="Calibri Light" panose="020F0302020204030204" pitchFamily="34" charset="0"/>
                <a:hlinkClick r:id="rId5"/>
              </a:rPr>
              <a:t>Regis ,2023 (B) Image. Available at : at https://st-regis.marriott.com/culture/history-heritage/</a:t>
            </a:r>
            <a:r>
              <a:rPr lang="en-GB" sz="1400" dirty="0">
                <a:latin typeface="Calibri Light" panose="020F0302020204030204" pitchFamily="34" charset="0"/>
                <a:cs typeface="Calibri Light" panose="020F0302020204030204" pitchFamily="34" charset="0"/>
              </a:rPr>
              <a:t>  (Accessed on 23.01.2023)</a:t>
            </a:r>
          </a:p>
          <a:p>
            <a:endParaRPr lang="en-GB"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hlinkClick r:id="rId5"/>
            </a:endParaRPr>
          </a:p>
          <a:p>
            <a:endParaRPr lang="en-GB" dirty="0" smtClean="0">
              <a:latin typeface="Calibri Light" panose="020F0302020204030204" pitchFamily="34" charset="0"/>
              <a:cs typeface="Calibri Light" panose="020F0302020204030204" pitchFamily="34" charset="0"/>
            </a:endParaRPr>
          </a:p>
          <a:p>
            <a:endParaRPr lang="en-GB" dirty="0" smtClean="0">
              <a:latin typeface="Calibri Light" panose="020F0302020204030204" pitchFamily="34" charset="0"/>
              <a:cs typeface="Calibri Light" panose="020F0302020204030204" pitchFamily="34" charset="0"/>
              <a:hlinkClick r:id="rId5"/>
            </a:endParaRPr>
          </a:p>
          <a:p>
            <a:endParaRPr lang="en-GB"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a:p>
            <a:endParaRPr lang="en-GB" dirty="0"/>
          </a:p>
        </p:txBody>
      </p:sp>
    </p:spTree>
    <p:extLst>
      <p:ext uri="{BB962C8B-B14F-4D97-AF65-F5344CB8AC3E}">
        <p14:creationId xmlns:p14="http://schemas.microsoft.com/office/powerpoint/2010/main" val="80898252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318</TotalTime>
  <Words>754</Words>
  <Application>Microsoft Office PowerPoint</Application>
  <PresentationFormat>Widescreen</PresentationFormat>
  <Paragraphs>71</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Century Gothic</vt:lpstr>
      <vt:lpstr>Wingdings 3</vt:lpstr>
      <vt:lpstr>Ion</vt:lpstr>
      <vt:lpstr>The Role &amp; Importance of Hospitality &amp; Guest Services within the Hotel Industry - St Regis Hotel </vt:lpstr>
      <vt:lpstr>Content :  Hotel brand history Main consumers Role of Guest Services and Facilities provided by ST Regis Role and function of Guest Services Importance of Hospitality Exceed guest expectation</vt:lpstr>
      <vt:lpstr>Hotel Brand History</vt:lpstr>
      <vt:lpstr>Main consumers</vt:lpstr>
      <vt:lpstr>Role of Guest Services and Facilities</vt:lpstr>
      <vt:lpstr>Role and Function of Guest Services</vt:lpstr>
      <vt:lpstr>Importance of hospitality</vt:lpstr>
      <vt:lpstr>Exceed guest expectation</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&amp; Importance of Hospitality &amp; Guest Services within the Hotel Industry</dc:title>
  <dc:creator>Amalia Trica</dc:creator>
  <cp:lastModifiedBy>Amalia Trica</cp:lastModifiedBy>
  <cp:revision>34</cp:revision>
  <dcterms:created xsi:type="dcterms:W3CDTF">2023-01-23T16:29:01Z</dcterms:created>
  <dcterms:modified xsi:type="dcterms:W3CDTF">2023-01-30T20:37:01Z</dcterms:modified>
</cp:coreProperties>
</file>