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36"/>
  </p:notesMasterIdLst>
  <p:sldIdLst>
    <p:sldId id="298" r:id="rId5"/>
    <p:sldId id="301" r:id="rId6"/>
    <p:sldId id="306" r:id="rId7"/>
    <p:sldId id="342" r:id="rId8"/>
    <p:sldId id="343" r:id="rId9"/>
    <p:sldId id="376" r:id="rId10"/>
    <p:sldId id="365" r:id="rId11"/>
    <p:sldId id="344" r:id="rId12"/>
    <p:sldId id="353" r:id="rId13"/>
    <p:sldId id="360" r:id="rId14"/>
    <p:sldId id="369" r:id="rId15"/>
    <p:sldId id="363" r:id="rId16"/>
    <p:sldId id="368" r:id="rId17"/>
    <p:sldId id="367" r:id="rId18"/>
    <p:sldId id="372" r:id="rId19"/>
    <p:sldId id="290" r:id="rId20"/>
    <p:sldId id="418" r:id="rId21"/>
    <p:sldId id="292" r:id="rId22"/>
    <p:sldId id="293" r:id="rId23"/>
    <p:sldId id="374" r:id="rId24"/>
    <p:sldId id="345" r:id="rId25"/>
    <p:sldId id="394" r:id="rId26"/>
    <p:sldId id="396" r:id="rId27"/>
    <p:sldId id="397" r:id="rId28"/>
    <p:sldId id="420" r:id="rId29"/>
    <p:sldId id="421" r:id="rId30"/>
    <p:sldId id="403" r:id="rId31"/>
    <p:sldId id="405" r:id="rId32"/>
    <p:sldId id="406" r:id="rId33"/>
    <p:sldId id="407" r:id="rId34"/>
    <p:sldId id="375"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FA1C60-7FB1-423B-B57D-74D1CA515DCB}" v="380" dt="2026-09-09T12:08:23.6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278" autoAdjust="0"/>
    <p:restoredTop sz="94619" autoAdjust="0"/>
  </p:normalViewPr>
  <p:slideViewPr>
    <p:cSldViewPr snapToGrid="0">
      <p:cViewPr varScale="1">
        <p:scale>
          <a:sx n="83" d="100"/>
          <a:sy n="83" d="100"/>
        </p:scale>
        <p:origin x="51" y="1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on Phillips" userId="ceb937aa-b9c3-4941-91d8-fdd18470a62e" providerId="ADAL" clId="{41CE1476-AD45-47E0-B8C4-B98DF72CD059}"/>
    <pc:docChg chg="custSel modSld">
      <pc:chgData name="Marion Phillips" userId="ceb937aa-b9c3-4941-91d8-fdd18470a62e" providerId="ADAL" clId="{41CE1476-AD45-47E0-B8C4-B98DF72CD059}" dt="2026-09-09T12:09:36.207" v="733" actId="20577"/>
      <pc:docMkLst>
        <pc:docMk/>
      </pc:docMkLst>
      <pc:sldChg chg="modSp mod">
        <pc:chgData name="Marion Phillips" userId="ceb937aa-b9c3-4941-91d8-fdd18470a62e" providerId="ADAL" clId="{41CE1476-AD45-47E0-B8C4-B98DF72CD059}" dt="2026-09-09T11:39:35.337" v="58" actId="20577"/>
        <pc:sldMkLst>
          <pc:docMk/>
          <pc:sldMk cId="1809308281" sldId="293"/>
        </pc:sldMkLst>
        <pc:spChg chg="mod">
          <ac:chgData name="Marion Phillips" userId="ceb937aa-b9c3-4941-91d8-fdd18470a62e" providerId="ADAL" clId="{41CE1476-AD45-47E0-B8C4-B98DF72CD059}" dt="2026-09-09T11:39:35.337" v="58" actId="20577"/>
          <ac:spMkLst>
            <pc:docMk/>
            <pc:sldMk cId="1809308281" sldId="293"/>
            <ac:spMk id="4" creationId="{C510B068-B197-294C-18A5-7792AFF38F67}"/>
          </ac:spMkLst>
        </pc:spChg>
      </pc:sldChg>
      <pc:sldChg chg="modSp mod">
        <pc:chgData name="Marion Phillips" userId="ceb937aa-b9c3-4941-91d8-fdd18470a62e" providerId="ADAL" clId="{41CE1476-AD45-47E0-B8C4-B98DF72CD059}" dt="2026-09-09T11:43:58.768" v="348" actId="20577"/>
        <pc:sldMkLst>
          <pc:docMk/>
          <pc:sldMk cId="193143965" sldId="298"/>
        </pc:sldMkLst>
        <pc:spChg chg="mod">
          <ac:chgData name="Marion Phillips" userId="ceb937aa-b9c3-4941-91d8-fdd18470a62e" providerId="ADAL" clId="{41CE1476-AD45-47E0-B8C4-B98DF72CD059}" dt="2026-09-09T11:43:58.768" v="348" actId="20577"/>
          <ac:spMkLst>
            <pc:docMk/>
            <pc:sldMk cId="193143965" sldId="298"/>
            <ac:spMk id="3" creationId="{255E1F2F-E259-4EA8-9FFD-3A10AF541859}"/>
          </ac:spMkLst>
        </pc:spChg>
      </pc:sldChg>
      <pc:sldChg chg="modSp modAnim">
        <pc:chgData name="Marion Phillips" userId="ceb937aa-b9c3-4941-91d8-fdd18470a62e" providerId="ADAL" clId="{41CE1476-AD45-47E0-B8C4-B98DF72CD059}" dt="2026-09-09T12:01:59.898" v="614" actId="20577"/>
        <pc:sldMkLst>
          <pc:docMk/>
          <pc:sldMk cId="4076169224" sldId="301"/>
        </pc:sldMkLst>
        <pc:spChg chg="mod">
          <ac:chgData name="Marion Phillips" userId="ceb937aa-b9c3-4941-91d8-fdd18470a62e" providerId="ADAL" clId="{41CE1476-AD45-47E0-B8C4-B98DF72CD059}" dt="2026-09-09T12:01:59.898" v="614" actId="20577"/>
          <ac:spMkLst>
            <pc:docMk/>
            <pc:sldMk cId="4076169224" sldId="301"/>
            <ac:spMk id="3" creationId="{4311A5DF-58E3-8248-E6DE-3B8F4743F00A}"/>
          </ac:spMkLst>
        </pc:spChg>
      </pc:sldChg>
      <pc:sldChg chg="modSp">
        <pc:chgData name="Marion Phillips" userId="ceb937aa-b9c3-4941-91d8-fdd18470a62e" providerId="ADAL" clId="{41CE1476-AD45-47E0-B8C4-B98DF72CD059}" dt="2026-09-09T12:05:21.541" v="616" actId="255"/>
        <pc:sldMkLst>
          <pc:docMk/>
          <pc:sldMk cId="1422054832" sldId="306"/>
        </pc:sldMkLst>
        <pc:spChg chg="mod">
          <ac:chgData name="Marion Phillips" userId="ceb937aa-b9c3-4941-91d8-fdd18470a62e" providerId="ADAL" clId="{41CE1476-AD45-47E0-B8C4-B98DF72CD059}" dt="2026-09-09T12:05:21.541" v="616" actId="255"/>
          <ac:spMkLst>
            <pc:docMk/>
            <pc:sldMk cId="1422054832" sldId="306"/>
            <ac:spMk id="3" creationId="{BB39C5BD-3C5D-CBD0-C587-429D2A87E0C5}"/>
          </ac:spMkLst>
        </pc:spChg>
      </pc:sldChg>
      <pc:sldChg chg="modSp">
        <pc:chgData name="Marion Phillips" userId="ceb937aa-b9c3-4941-91d8-fdd18470a62e" providerId="ADAL" clId="{41CE1476-AD45-47E0-B8C4-B98DF72CD059}" dt="2026-09-09T12:08:23.611" v="728" actId="20577"/>
        <pc:sldMkLst>
          <pc:docMk/>
          <pc:sldMk cId="3287125687" sldId="363"/>
        </pc:sldMkLst>
        <pc:spChg chg="mod">
          <ac:chgData name="Marion Phillips" userId="ceb937aa-b9c3-4941-91d8-fdd18470a62e" providerId="ADAL" clId="{41CE1476-AD45-47E0-B8C4-B98DF72CD059}" dt="2026-09-09T12:08:23.611" v="728" actId="20577"/>
          <ac:spMkLst>
            <pc:docMk/>
            <pc:sldMk cId="3287125687" sldId="363"/>
            <ac:spMk id="3" creationId="{A4199D10-7813-8AEE-B3D0-4141A19934C0}"/>
          </ac:spMkLst>
        </pc:spChg>
      </pc:sldChg>
      <pc:sldChg chg="modSp mod">
        <pc:chgData name="Marion Phillips" userId="ceb937aa-b9c3-4941-91d8-fdd18470a62e" providerId="ADAL" clId="{41CE1476-AD45-47E0-B8C4-B98DF72CD059}" dt="2026-09-09T11:37:45.372" v="10" actId="20577"/>
        <pc:sldMkLst>
          <pc:docMk/>
          <pc:sldMk cId="904042331" sldId="367"/>
        </pc:sldMkLst>
        <pc:spChg chg="mod">
          <ac:chgData name="Marion Phillips" userId="ceb937aa-b9c3-4941-91d8-fdd18470a62e" providerId="ADAL" clId="{41CE1476-AD45-47E0-B8C4-B98DF72CD059}" dt="2026-09-09T11:37:45.372" v="10" actId="20577"/>
          <ac:spMkLst>
            <pc:docMk/>
            <pc:sldMk cId="904042331" sldId="367"/>
            <ac:spMk id="3" creationId="{3C3DB968-E8C8-F780-DBB5-F9B78A17A377}"/>
          </ac:spMkLst>
        </pc:spChg>
      </pc:sldChg>
      <pc:sldChg chg="modSp mod">
        <pc:chgData name="Marion Phillips" userId="ceb937aa-b9c3-4941-91d8-fdd18470a62e" providerId="ADAL" clId="{41CE1476-AD45-47E0-B8C4-B98DF72CD059}" dt="2026-09-09T12:09:36.207" v="733" actId="20577"/>
        <pc:sldMkLst>
          <pc:docMk/>
          <pc:sldMk cId="927917824" sldId="374"/>
        </pc:sldMkLst>
        <pc:spChg chg="mod">
          <ac:chgData name="Marion Phillips" userId="ceb937aa-b9c3-4941-91d8-fdd18470a62e" providerId="ADAL" clId="{41CE1476-AD45-47E0-B8C4-B98DF72CD059}" dt="2026-09-09T12:09:36.207" v="733" actId="20577"/>
          <ac:spMkLst>
            <pc:docMk/>
            <pc:sldMk cId="927917824" sldId="374"/>
            <ac:spMk id="3" creationId="{881A1479-B091-5CFB-C32E-7C66C5E66E5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440B2A-3698-45AF-A664-7ACB69601A6B}" type="datetimeFigureOut">
              <a:rPr lang="en-GB" smtClean="0"/>
              <a:t>09/09/2026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00C8C7-25D2-4EFE-A3D6-0D5AD3911558}" type="slidenum">
              <a:rPr lang="en-GB" smtClean="0"/>
              <a:t>‹#›</a:t>
            </a:fld>
            <a:endParaRPr lang="en-GB"/>
          </a:p>
        </p:txBody>
      </p:sp>
    </p:spTree>
    <p:extLst>
      <p:ext uri="{BB962C8B-B14F-4D97-AF65-F5344CB8AC3E}">
        <p14:creationId xmlns:p14="http://schemas.microsoft.com/office/powerpoint/2010/main" val="23181382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9/9/2026</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3437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9/9/2026</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40465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9/9/2026</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2783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9/9/2026</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8359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9/9/2026</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925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9/9/2026</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6854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9/9/2026</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39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9/9/2026</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771184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9/9/2026</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01613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7814"/>
            <a:ext cx="10972800" cy="1139825"/>
          </a:xfrm>
        </p:spPr>
        <p:txBody>
          <a:bodyPr/>
          <a:lstStyle/>
          <a:p>
            <a:r>
              <a:rPr lang="en-US"/>
              <a:t>Click to edit Master title style</a:t>
            </a:r>
            <a:endParaRPr lang="en-GB"/>
          </a:p>
        </p:txBody>
      </p:sp>
      <p:sp>
        <p:nvSpPr>
          <p:cNvPr id="3" name="Content Placeholder 2"/>
          <p:cNvSpPr>
            <a:spLocks noGrp="1"/>
          </p:cNvSpPr>
          <p:nvPr>
            <p:ph sz="quarter" idx="1"/>
          </p:nvPr>
        </p:nvSpPr>
        <p:spPr>
          <a:xfrm>
            <a:off x="609600" y="1600201"/>
            <a:ext cx="53848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197600" y="1600201"/>
            <a:ext cx="53848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609600" y="3941763"/>
            <a:ext cx="5384800" cy="21891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Content Placeholder 5"/>
          <p:cNvSpPr>
            <a:spLocks noGrp="1"/>
          </p:cNvSpPr>
          <p:nvPr>
            <p:ph sz="quarter" idx="4"/>
          </p:nvPr>
        </p:nvSpPr>
        <p:spPr>
          <a:xfrm>
            <a:off x="6197600" y="3941763"/>
            <a:ext cx="5384800" cy="21891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42FDA1B-803C-4DBF-90AA-BB2A7AEB197B}"/>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id="{910D4D97-4B10-4F9E-A59A-0ED44E44DB2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id="{32F9FD4C-CF19-40F8-9B09-21837BC453CF}"/>
              </a:ext>
            </a:extLst>
          </p:cNvPr>
          <p:cNvSpPr>
            <a:spLocks noGrp="1" noChangeArrowheads="1"/>
          </p:cNvSpPr>
          <p:nvPr>
            <p:ph type="sldNum" sz="quarter" idx="12"/>
          </p:nvPr>
        </p:nvSpPr>
        <p:spPr>
          <a:ln/>
        </p:spPr>
        <p:txBody>
          <a:bodyPr/>
          <a:lstStyle>
            <a:lvl1pPr>
              <a:defRPr/>
            </a:lvl1pPr>
          </a:lstStyle>
          <a:p>
            <a:fld id="{554AA76F-D097-4C61-AB40-AEA9D376D3E4}" type="slidenum">
              <a:rPr lang="en-GB" altLang="en-US"/>
              <a:pPr/>
              <a:t>‹#›</a:t>
            </a:fld>
            <a:endParaRPr lang="en-GB" altLang="en-US"/>
          </a:p>
        </p:txBody>
      </p:sp>
    </p:spTree>
    <p:extLst>
      <p:ext uri="{BB962C8B-B14F-4D97-AF65-F5344CB8AC3E}">
        <p14:creationId xmlns:p14="http://schemas.microsoft.com/office/powerpoint/2010/main" val="23280946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9/9/2026</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6030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pic>
        <p:nvPicPr>
          <p:cNvPr id="4" name="Picture 3" descr="A close up of a piece of paper with a pencil laying on top">
            <a:extLst>
              <a:ext uri="{FF2B5EF4-FFF2-40B4-BE49-F238E27FC236}">
                <a16:creationId xmlns:a16="http://schemas.microsoft.com/office/drawing/2014/main" id="{65810330-F0B5-43C9-BC34-094FFB5C052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975"/>
            <a:ext cx="12191980" cy="6858000"/>
          </a:xfrm>
          <a:prstGeom prst="rect">
            <a:avLst/>
          </a:prstGeom>
        </p:spPr>
      </p:pic>
      <p:sp>
        <p:nvSpPr>
          <p:cNvPr id="35" name="Rectangle 34">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60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8123416" y="1475234"/>
            <a:ext cx="3214307" cy="2901694"/>
          </a:xfrm>
        </p:spPr>
        <p:txBody>
          <a:bodyPr anchor="b">
            <a:normAutofit/>
          </a:bodyPr>
          <a:lstStyle/>
          <a:p>
            <a:r>
              <a:rPr lang="en-US" sz="4400" dirty="0">
                <a:solidFill>
                  <a:schemeClr val="tx1"/>
                </a:solidFill>
                <a:latin typeface="+mn-lt"/>
              </a:rPr>
              <a:t>Lesson Planning</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8127750" y="4608576"/>
            <a:ext cx="3205640" cy="774186"/>
          </a:xfrm>
        </p:spPr>
        <p:txBody>
          <a:bodyPr anchor="t">
            <a:normAutofit/>
          </a:bodyPr>
          <a:lstStyle/>
          <a:p>
            <a:pPr algn="ctr"/>
            <a:r>
              <a:rPr lang="en-US" sz="1600" dirty="0"/>
              <a:t>ECPT5007 &amp; ECPT60014</a:t>
            </a:r>
          </a:p>
          <a:p>
            <a:pPr algn="ctr"/>
            <a:endParaRPr lang="en-US" sz="1600" dirty="0"/>
          </a:p>
        </p:txBody>
      </p:sp>
      <p:cxnSp>
        <p:nvCxnSpPr>
          <p:cNvPr id="37" name="Straight Connector 36">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609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EDC90921-9082-491B-940E-827D679F3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931439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D0E67-032C-DE9E-8696-7C5C303804D4}"/>
              </a:ext>
            </a:extLst>
          </p:cNvPr>
          <p:cNvSpPr>
            <a:spLocks noGrp="1"/>
          </p:cNvSpPr>
          <p:nvPr>
            <p:ph type="title"/>
          </p:nvPr>
        </p:nvSpPr>
        <p:spPr/>
        <p:txBody>
          <a:bodyPr>
            <a:normAutofit/>
          </a:bodyPr>
          <a:lstStyle/>
          <a:p>
            <a:r>
              <a:rPr lang="en-GB" sz="4000" dirty="0">
                <a:latin typeface="+mn-lt"/>
              </a:rPr>
              <a:t>Learning Outcomes</a:t>
            </a:r>
          </a:p>
        </p:txBody>
      </p:sp>
      <p:sp>
        <p:nvSpPr>
          <p:cNvPr id="3" name="Content Placeholder 2">
            <a:extLst>
              <a:ext uri="{FF2B5EF4-FFF2-40B4-BE49-F238E27FC236}">
                <a16:creationId xmlns:a16="http://schemas.microsoft.com/office/drawing/2014/main" id="{4311A5DF-58E3-8248-E6DE-3B8F4743F00A}"/>
              </a:ext>
            </a:extLst>
          </p:cNvPr>
          <p:cNvSpPr>
            <a:spLocks noGrp="1"/>
          </p:cNvSpPr>
          <p:nvPr>
            <p:ph idx="1"/>
          </p:nvPr>
        </p:nvSpPr>
        <p:spPr/>
        <p:txBody>
          <a:bodyPr>
            <a:normAutofit/>
          </a:bodyPr>
          <a:lstStyle/>
          <a:p>
            <a:pPr>
              <a:buFont typeface="Arial" panose="020B0604020202020204" pitchFamily="34" charset="0"/>
              <a:buChar char="•"/>
            </a:pPr>
            <a:r>
              <a:rPr lang="en-GB" sz="2400" dirty="0">
                <a:effectLst/>
                <a:latin typeface="Calibri" panose="020F0502020204030204" pitchFamily="34" charset="0"/>
                <a:ea typeface="Times New Roman" panose="02020603050405020304" pitchFamily="18" charset="0"/>
              </a:rPr>
              <a:t>Develop measurable learning outcomes</a:t>
            </a:r>
          </a:p>
          <a:p>
            <a:pPr>
              <a:buFont typeface="Arial" panose="020B0604020202020204" pitchFamily="34" charset="0"/>
              <a:buChar char="•"/>
            </a:pPr>
            <a:r>
              <a:rPr lang="en-GB" sz="2400" dirty="0">
                <a:latin typeface="Calibri" panose="020F0502020204030204" pitchFamily="34" charset="0"/>
                <a:ea typeface="DengXian" panose="02010600030101010101" pitchFamily="2" charset="-122"/>
              </a:rPr>
              <a:t>Structure learning using a Lesson Plan template</a:t>
            </a:r>
            <a:endParaRPr lang="en-GB" sz="2400" dirty="0">
              <a:effectLst/>
              <a:latin typeface="Calibri" panose="020F0502020204030204" pitchFamily="34" charset="0"/>
              <a:ea typeface="DengXian" panose="02010600030101010101" pitchFamily="2" charset="-122"/>
            </a:endParaRPr>
          </a:p>
          <a:p>
            <a:pPr>
              <a:buFont typeface="Arial" panose="020B0604020202020204" pitchFamily="34" charset="0"/>
              <a:buChar char="•"/>
            </a:pPr>
            <a:r>
              <a:rPr lang="en-GB" sz="2400" dirty="0">
                <a:effectLst/>
                <a:latin typeface="Calibri" panose="020F0502020204030204" pitchFamily="34" charset="0"/>
                <a:ea typeface="Times New Roman" panose="02020603050405020304" pitchFamily="18" charset="0"/>
              </a:rPr>
              <a:t>Plan a sequence of learning using a Scheme of Work template</a:t>
            </a:r>
            <a:endParaRPr lang="en-GB" sz="2400" dirty="0"/>
          </a:p>
        </p:txBody>
      </p:sp>
    </p:spTree>
    <p:extLst>
      <p:ext uri="{BB962C8B-B14F-4D97-AF65-F5344CB8AC3E}">
        <p14:creationId xmlns:p14="http://schemas.microsoft.com/office/powerpoint/2010/main" val="4076169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9F738-AAEE-1B2A-AA06-8DAC3D3F44FC}"/>
              </a:ext>
            </a:extLst>
          </p:cNvPr>
          <p:cNvSpPr>
            <a:spLocks noGrp="1"/>
          </p:cNvSpPr>
          <p:nvPr>
            <p:ph type="title"/>
          </p:nvPr>
        </p:nvSpPr>
        <p:spPr>
          <a:xfrm>
            <a:off x="1046672" y="286603"/>
            <a:ext cx="10696754" cy="1450757"/>
          </a:xfrm>
        </p:spPr>
        <p:txBody>
          <a:bodyPr>
            <a:normAutofit/>
          </a:bodyPr>
          <a:lstStyle/>
          <a:p>
            <a:r>
              <a:rPr lang="en-GB" sz="4000" dirty="0">
                <a:latin typeface="+mn-lt"/>
              </a:rPr>
              <a:t>What is the Function of Lesson Planning?</a:t>
            </a:r>
          </a:p>
        </p:txBody>
      </p:sp>
      <p:sp>
        <p:nvSpPr>
          <p:cNvPr id="3" name="Content Placeholder 2">
            <a:extLst>
              <a:ext uri="{FF2B5EF4-FFF2-40B4-BE49-F238E27FC236}">
                <a16:creationId xmlns:a16="http://schemas.microsoft.com/office/drawing/2014/main" id="{BB39C5BD-3C5D-CBD0-C587-429D2A87E0C5}"/>
              </a:ext>
            </a:extLst>
          </p:cNvPr>
          <p:cNvSpPr>
            <a:spLocks noGrp="1"/>
          </p:cNvSpPr>
          <p:nvPr>
            <p:ph idx="1"/>
          </p:nvPr>
        </p:nvSpPr>
        <p:spPr/>
        <p:txBody>
          <a:bodyPr/>
          <a:lstStyle/>
          <a:p>
            <a:pPr marL="0" indent="0">
              <a:buNone/>
            </a:pPr>
            <a:r>
              <a:rPr lang="en-GB" altLang="en-US" sz="2400" dirty="0"/>
              <a:t>A Lesson Plan has two functions:</a:t>
            </a:r>
          </a:p>
          <a:p>
            <a:pPr marL="0" indent="0">
              <a:buNone/>
            </a:pPr>
            <a:endParaRPr lang="en-GB" altLang="en-US" sz="2400" dirty="0"/>
          </a:p>
          <a:p>
            <a:pPr lvl="1">
              <a:buFont typeface="Arial" panose="020B0604020202020204" pitchFamily="34" charset="0"/>
              <a:buChar char="•"/>
            </a:pPr>
            <a:r>
              <a:rPr lang="en-GB" altLang="en-US" sz="2400" dirty="0"/>
              <a:t>A strategy or plan for ‘teaching’</a:t>
            </a:r>
          </a:p>
          <a:p>
            <a:pPr lvl="1">
              <a:buFont typeface="Arial" panose="020B0604020202020204" pitchFamily="34" charset="0"/>
              <a:buChar char="•"/>
            </a:pPr>
            <a:r>
              <a:rPr lang="en-GB" altLang="en-US" sz="2400" dirty="0"/>
              <a:t>A series of cues to be used during the lesson</a:t>
            </a:r>
          </a:p>
          <a:p>
            <a:pPr marL="201168" lvl="1" indent="0">
              <a:buNone/>
            </a:pPr>
            <a:endParaRPr lang="en-GB" altLang="en-US" sz="2400" dirty="0"/>
          </a:p>
          <a:p>
            <a:pPr marL="201168" lvl="1" indent="0">
              <a:buNone/>
            </a:pPr>
            <a:r>
              <a:rPr lang="en-GB" altLang="en-US" sz="2400" dirty="0"/>
              <a:t>However, any plan needs to be </a:t>
            </a:r>
            <a:r>
              <a:rPr lang="en-GB" altLang="en-US" sz="2400" b="1" i="1" dirty="0"/>
              <a:t>flexible</a:t>
            </a:r>
            <a:r>
              <a:rPr lang="en-GB" altLang="en-US" sz="2400" dirty="0"/>
              <a:t>. You cannot plan for every eventuality.</a:t>
            </a:r>
          </a:p>
          <a:p>
            <a:endParaRPr lang="en-GB" dirty="0"/>
          </a:p>
        </p:txBody>
      </p:sp>
    </p:spTree>
    <p:extLst>
      <p:ext uri="{BB962C8B-B14F-4D97-AF65-F5344CB8AC3E}">
        <p14:creationId xmlns:p14="http://schemas.microsoft.com/office/powerpoint/2010/main" val="1422054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6F856-4DD1-1283-CEA5-E744B5B3620A}"/>
              </a:ext>
            </a:extLst>
          </p:cNvPr>
          <p:cNvSpPr>
            <a:spLocks noGrp="1"/>
          </p:cNvSpPr>
          <p:nvPr>
            <p:ph type="title"/>
          </p:nvPr>
        </p:nvSpPr>
        <p:spPr/>
        <p:txBody>
          <a:bodyPr>
            <a:normAutofit/>
          </a:bodyPr>
          <a:lstStyle/>
          <a:p>
            <a:r>
              <a:rPr lang="en-GB" sz="4000" dirty="0">
                <a:latin typeface="+mn-lt"/>
              </a:rPr>
              <a:t>Preparing the Lesson Plan</a:t>
            </a:r>
          </a:p>
        </p:txBody>
      </p:sp>
      <p:sp>
        <p:nvSpPr>
          <p:cNvPr id="3" name="Content Placeholder 2">
            <a:extLst>
              <a:ext uri="{FF2B5EF4-FFF2-40B4-BE49-F238E27FC236}">
                <a16:creationId xmlns:a16="http://schemas.microsoft.com/office/drawing/2014/main" id="{118B0471-48DB-8066-76E9-E5FCEC1BC0B6}"/>
              </a:ext>
            </a:extLst>
          </p:cNvPr>
          <p:cNvSpPr>
            <a:spLocks noGrp="1"/>
          </p:cNvSpPr>
          <p:nvPr>
            <p:ph idx="1"/>
          </p:nvPr>
        </p:nvSpPr>
        <p:spPr>
          <a:xfrm>
            <a:off x="1172042" y="1872413"/>
            <a:ext cx="10058400" cy="3760891"/>
          </a:xfrm>
        </p:spPr>
        <p:txBody>
          <a:bodyPr>
            <a:noAutofit/>
          </a:bodyPr>
          <a:lstStyle/>
          <a:p>
            <a:pPr marL="0" indent="0">
              <a:buNone/>
            </a:pPr>
            <a:r>
              <a:rPr lang="en-GB" altLang="en-US" sz="2400" dirty="0"/>
              <a:t>You need to:</a:t>
            </a:r>
          </a:p>
          <a:p>
            <a:pPr>
              <a:buFont typeface="Arial" panose="020B0604020202020204" pitchFamily="34" charset="0"/>
              <a:buChar char="•"/>
            </a:pPr>
            <a:r>
              <a:rPr lang="en-GB" altLang="en-US" sz="2400" dirty="0"/>
              <a:t>Analyse the topic in terms of concepts, principles and skills involved</a:t>
            </a:r>
          </a:p>
          <a:p>
            <a:pPr>
              <a:buFont typeface="Arial" panose="020B0604020202020204" pitchFamily="34" charset="0"/>
              <a:buChar char="•"/>
            </a:pPr>
            <a:r>
              <a:rPr lang="en-GB" altLang="en-US" sz="2400" dirty="0"/>
              <a:t>Identify the most important elements</a:t>
            </a:r>
          </a:p>
          <a:p>
            <a:pPr>
              <a:buFont typeface="Arial" panose="020B0604020202020204" pitchFamily="34" charset="0"/>
              <a:buChar char="•"/>
            </a:pPr>
            <a:r>
              <a:rPr lang="en-GB" altLang="en-US" sz="2400" dirty="0"/>
              <a:t>Determine whether there are any special skills involved</a:t>
            </a:r>
          </a:p>
          <a:p>
            <a:pPr>
              <a:buFont typeface="Arial" panose="020B0604020202020204" pitchFamily="34" charset="0"/>
              <a:buChar char="•"/>
            </a:pPr>
            <a:r>
              <a:rPr lang="en-GB" altLang="en-US" sz="2400" dirty="0"/>
              <a:t>Decide what, if any, prerequisite knowledge is required </a:t>
            </a:r>
          </a:p>
          <a:p>
            <a:pPr>
              <a:buFont typeface="Arial" panose="020B0604020202020204" pitchFamily="34" charset="0"/>
              <a:buChar char="•"/>
            </a:pPr>
            <a:r>
              <a:rPr lang="en-GB" altLang="en-US" sz="2400" dirty="0"/>
              <a:t>State relevant learning outcomes</a:t>
            </a:r>
          </a:p>
          <a:p>
            <a:pPr>
              <a:buFont typeface="Arial" panose="020B0604020202020204" pitchFamily="34" charset="0"/>
              <a:buChar char="•"/>
            </a:pPr>
            <a:endParaRPr lang="en-GB" altLang="en-US" sz="2400" dirty="0"/>
          </a:p>
        </p:txBody>
      </p:sp>
    </p:spTree>
    <p:extLst>
      <p:ext uri="{BB962C8B-B14F-4D97-AF65-F5344CB8AC3E}">
        <p14:creationId xmlns:p14="http://schemas.microsoft.com/office/powerpoint/2010/main" val="3687984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E27DD3-389A-0168-43BC-6EA6956FE505}"/>
              </a:ext>
            </a:extLst>
          </p:cNvPr>
          <p:cNvSpPr>
            <a:spLocks noGrp="1"/>
          </p:cNvSpPr>
          <p:nvPr>
            <p:ph idx="1"/>
          </p:nvPr>
        </p:nvSpPr>
        <p:spPr>
          <a:xfrm>
            <a:off x="1097280" y="1920815"/>
            <a:ext cx="10058400" cy="4272951"/>
          </a:xfrm>
        </p:spPr>
        <p:txBody>
          <a:bodyPr>
            <a:normAutofit/>
          </a:bodyPr>
          <a:lstStyle/>
          <a:p>
            <a:pPr>
              <a:buFont typeface="Arial" panose="020B0604020202020204" pitchFamily="34" charset="0"/>
              <a:buChar char="•"/>
            </a:pPr>
            <a:r>
              <a:rPr lang="en-GB" altLang="en-US" sz="2400" dirty="0"/>
              <a:t>Make the lesson content interesting</a:t>
            </a:r>
          </a:p>
          <a:p>
            <a:pPr>
              <a:buFont typeface="Arial" panose="020B0604020202020204" pitchFamily="34" charset="0"/>
              <a:buChar char="•"/>
            </a:pPr>
            <a:r>
              <a:rPr lang="en-GB" altLang="en-US" sz="2400" dirty="0"/>
              <a:t>Relate new knowledge to that previously learned or held</a:t>
            </a:r>
            <a:endParaRPr lang="en-GB" sz="2400" dirty="0"/>
          </a:p>
          <a:p>
            <a:pPr>
              <a:buFont typeface="Arial" panose="020B0604020202020204" pitchFamily="34" charset="0"/>
              <a:buChar char="•"/>
            </a:pPr>
            <a:r>
              <a:rPr lang="en-GB" altLang="en-US" sz="2400" dirty="0"/>
              <a:t>Build on existing knowledge</a:t>
            </a:r>
          </a:p>
          <a:p>
            <a:pPr>
              <a:buFont typeface="Arial" panose="020B0604020202020204" pitchFamily="34" charset="0"/>
              <a:buChar char="•"/>
            </a:pPr>
            <a:r>
              <a:rPr lang="en-GB" altLang="en-US" sz="2400" dirty="0"/>
              <a:t>Provide continuity with previous lessons</a:t>
            </a:r>
          </a:p>
          <a:p>
            <a:pPr>
              <a:buFont typeface="Arial" panose="020B0604020202020204" pitchFamily="34" charset="0"/>
              <a:buChar char="•"/>
            </a:pPr>
            <a:r>
              <a:rPr lang="en-GB" altLang="en-US" sz="2400" dirty="0"/>
              <a:t>Structure the lesson in a logical sequence</a:t>
            </a:r>
          </a:p>
          <a:p>
            <a:pPr>
              <a:buFont typeface="Arial" panose="020B0604020202020204" pitchFamily="34" charset="0"/>
              <a:buChar char="•"/>
            </a:pPr>
            <a:r>
              <a:rPr lang="en-GB" altLang="en-US" sz="2400" dirty="0"/>
              <a:t>Integrate the learning with real-life situations</a:t>
            </a:r>
          </a:p>
          <a:p>
            <a:pPr>
              <a:buFont typeface="Arial" panose="020B0604020202020204" pitchFamily="34" charset="0"/>
              <a:buChar char="•"/>
            </a:pPr>
            <a:endParaRPr lang="en-GB" altLang="en-US" sz="2600" dirty="0"/>
          </a:p>
          <a:p>
            <a:endParaRPr lang="en-GB" dirty="0"/>
          </a:p>
        </p:txBody>
      </p:sp>
    </p:spTree>
    <p:extLst>
      <p:ext uri="{BB962C8B-B14F-4D97-AF65-F5344CB8AC3E}">
        <p14:creationId xmlns:p14="http://schemas.microsoft.com/office/powerpoint/2010/main" val="26275236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C9BC59-FFE8-EBEF-3D07-963ABDCBEE46}"/>
              </a:ext>
            </a:extLst>
          </p:cNvPr>
          <p:cNvSpPr>
            <a:spLocks noGrp="1"/>
          </p:cNvSpPr>
          <p:nvPr>
            <p:ph idx="1"/>
          </p:nvPr>
        </p:nvSpPr>
        <p:spPr>
          <a:xfrm>
            <a:off x="1066800" y="1941423"/>
            <a:ext cx="10058400" cy="4258093"/>
          </a:xfrm>
        </p:spPr>
        <p:txBody>
          <a:bodyPr>
            <a:normAutofit/>
          </a:bodyPr>
          <a:lstStyle/>
          <a:p>
            <a:pPr>
              <a:buFont typeface="Arial" panose="020B0604020202020204" pitchFamily="34" charset="0"/>
              <a:buChar char="•"/>
            </a:pPr>
            <a:r>
              <a:rPr lang="en-GB" altLang="en-US" sz="2400" dirty="0"/>
              <a:t>Encourage participation</a:t>
            </a:r>
          </a:p>
          <a:p>
            <a:pPr>
              <a:buFont typeface="Arial" panose="020B0604020202020204" pitchFamily="34" charset="0"/>
              <a:buChar char="•"/>
            </a:pPr>
            <a:r>
              <a:rPr lang="en-GB" altLang="en-US" sz="2400" dirty="0"/>
              <a:t>Design the lesson around the students</a:t>
            </a:r>
          </a:p>
          <a:p>
            <a:pPr>
              <a:buFont typeface="Arial" panose="020B0604020202020204" pitchFamily="34" charset="0"/>
              <a:buChar char="•"/>
            </a:pPr>
            <a:r>
              <a:rPr lang="en-GB" altLang="en-US" sz="2400" dirty="0"/>
              <a:t>Plan for maximum student activity.</a:t>
            </a:r>
          </a:p>
          <a:p>
            <a:pPr eaLnBrk="1" hangingPunct="1">
              <a:buFont typeface="Arial" panose="020B0604020202020204" pitchFamily="34" charset="0"/>
              <a:buChar char="•"/>
            </a:pPr>
            <a:r>
              <a:rPr lang="en-GB" altLang="en-US" sz="2400" dirty="0"/>
              <a:t>Employ appropriate learning aids</a:t>
            </a:r>
          </a:p>
          <a:p>
            <a:pPr eaLnBrk="1" hangingPunct="1">
              <a:buFont typeface="Arial" panose="020B0604020202020204" pitchFamily="34" charset="0"/>
              <a:buChar char="•"/>
            </a:pPr>
            <a:r>
              <a:rPr lang="en-GB" altLang="en-US" sz="2400" dirty="0"/>
              <a:t>Introduce question-and-answer (Q&amp;A) sessions</a:t>
            </a:r>
          </a:p>
          <a:p>
            <a:pPr eaLnBrk="1" hangingPunct="1">
              <a:buFont typeface="Arial" panose="020B0604020202020204" pitchFamily="34" charset="0"/>
              <a:buChar char="•"/>
            </a:pPr>
            <a:r>
              <a:rPr lang="en-GB" altLang="en-US" sz="2400" dirty="0"/>
              <a:t>Provide for assessments of learning</a:t>
            </a:r>
          </a:p>
          <a:p>
            <a:endParaRPr lang="en-GB" dirty="0"/>
          </a:p>
        </p:txBody>
      </p:sp>
    </p:spTree>
    <p:extLst>
      <p:ext uri="{BB962C8B-B14F-4D97-AF65-F5344CB8AC3E}">
        <p14:creationId xmlns:p14="http://schemas.microsoft.com/office/powerpoint/2010/main" val="3444569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C7119-2EBF-A60C-EE58-228DA7EBF042}"/>
              </a:ext>
            </a:extLst>
          </p:cNvPr>
          <p:cNvSpPr>
            <a:spLocks noGrp="1"/>
          </p:cNvSpPr>
          <p:nvPr>
            <p:ph type="title"/>
          </p:nvPr>
        </p:nvSpPr>
        <p:spPr/>
        <p:txBody>
          <a:bodyPr/>
          <a:lstStyle/>
          <a:p>
            <a:r>
              <a:rPr lang="en-GB" dirty="0">
                <a:latin typeface="+mn-lt"/>
              </a:rPr>
              <a:t>Aims and Outcomes/Objectives</a:t>
            </a:r>
          </a:p>
        </p:txBody>
      </p:sp>
      <p:sp>
        <p:nvSpPr>
          <p:cNvPr id="3" name="Text Placeholder 2">
            <a:extLst>
              <a:ext uri="{FF2B5EF4-FFF2-40B4-BE49-F238E27FC236}">
                <a16:creationId xmlns:a16="http://schemas.microsoft.com/office/drawing/2014/main" id="{9CF35D03-B601-1D33-FF93-1FBF4C24E626}"/>
              </a:ext>
            </a:extLst>
          </p:cNvPr>
          <p:cNvSpPr>
            <a:spLocks noGrp="1"/>
          </p:cNvSpPr>
          <p:nvPr>
            <p:ph type="body" idx="1"/>
          </p:nvPr>
        </p:nvSpPr>
        <p:spPr/>
        <p:txBody>
          <a:bodyPr>
            <a:normAutofit/>
          </a:bodyPr>
          <a:lstStyle/>
          <a:p>
            <a:r>
              <a:rPr lang="en-GB" sz="2800" b="1" dirty="0">
                <a:solidFill>
                  <a:schemeClr val="tx1">
                    <a:lumMod val="75000"/>
                    <a:lumOff val="25000"/>
                  </a:schemeClr>
                </a:solidFill>
              </a:rPr>
              <a:t>aim</a:t>
            </a:r>
          </a:p>
        </p:txBody>
      </p:sp>
      <p:sp>
        <p:nvSpPr>
          <p:cNvPr id="4" name="Content Placeholder 3">
            <a:extLst>
              <a:ext uri="{FF2B5EF4-FFF2-40B4-BE49-F238E27FC236}">
                <a16:creationId xmlns:a16="http://schemas.microsoft.com/office/drawing/2014/main" id="{D02E1497-9A84-AD7C-8716-F1CEBFA06024}"/>
              </a:ext>
            </a:extLst>
          </p:cNvPr>
          <p:cNvSpPr>
            <a:spLocks noGrp="1"/>
          </p:cNvSpPr>
          <p:nvPr>
            <p:ph sz="half" idx="2"/>
          </p:nvPr>
        </p:nvSpPr>
        <p:spPr>
          <a:xfrm>
            <a:off x="1097280" y="2958274"/>
            <a:ext cx="4639736" cy="3356262"/>
          </a:xfrm>
        </p:spPr>
        <p:txBody>
          <a:bodyPr>
            <a:normAutofit/>
          </a:bodyPr>
          <a:lstStyle/>
          <a:p>
            <a:pPr>
              <a:buFontTx/>
              <a:buChar char="•"/>
            </a:pPr>
            <a:r>
              <a:rPr lang="en-GB" altLang="en-US" sz="2400" dirty="0"/>
              <a:t>General statement of direction</a:t>
            </a:r>
          </a:p>
          <a:p>
            <a:pPr>
              <a:buFontTx/>
              <a:buChar char="•"/>
            </a:pPr>
            <a:r>
              <a:rPr lang="en-GB" altLang="en-US" sz="2400" dirty="0"/>
              <a:t>General statement of intent</a:t>
            </a:r>
          </a:p>
          <a:p>
            <a:pPr>
              <a:buFontTx/>
              <a:buChar char="•"/>
            </a:pPr>
            <a:r>
              <a:rPr lang="en-GB" altLang="en-US" sz="2400" dirty="0"/>
              <a:t>General change to be brought about in learner</a:t>
            </a:r>
            <a:endParaRPr lang="en-GB" altLang="en-US" sz="2400" dirty="0">
              <a:cs typeface="Calibri"/>
            </a:endParaRPr>
          </a:p>
          <a:p>
            <a:endParaRPr lang="en-GB" dirty="0"/>
          </a:p>
        </p:txBody>
      </p:sp>
      <p:sp>
        <p:nvSpPr>
          <p:cNvPr id="5" name="Text Placeholder 4">
            <a:extLst>
              <a:ext uri="{FF2B5EF4-FFF2-40B4-BE49-F238E27FC236}">
                <a16:creationId xmlns:a16="http://schemas.microsoft.com/office/drawing/2014/main" id="{2E4A9904-3E2E-81FA-4C89-5FC4B71B2245}"/>
              </a:ext>
            </a:extLst>
          </p:cNvPr>
          <p:cNvSpPr>
            <a:spLocks noGrp="1"/>
          </p:cNvSpPr>
          <p:nvPr>
            <p:ph type="body" sz="quarter" idx="3"/>
          </p:nvPr>
        </p:nvSpPr>
        <p:spPr/>
        <p:txBody>
          <a:bodyPr>
            <a:normAutofit/>
          </a:bodyPr>
          <a:lstStyle/>
          <a:p>
            <a:r>
              <a:rPr lang="en-GB" sz="2800" b="1" dirty="0">
                <a:solidFill>
                  <a:schemeClr val="tx1">
                    <a:lumMod val="75000"/>
                    <a:lumOff val="25000"/>
                  </a:schemeClr>
                </a:solidFill>
              </a:rPr>
              <a:t>Outcome/OBJECTIVE</a:t>
            </a:r>
          </a:p>
        </p:txBody>
      </p:sp>
      <p:sp>
        <p:nvSpPr>
          <p:cNvPr id="6" name="Content Placeholder 5">
            <a:extLst>
              <a:ext uri="{FF2B5EF4-FFF2-40B4-BE49-F238E27FC236}">
                <a16:creationId xmlns:a16="http://schemas.microsoft.com/office/drawing/2014/main" id="{C4CBE56F-D4CB-5899-15FD-62D406CFB0B4}"/>
              </a:ext>
            </a:extLst>
          </p:cNvPr>
          <p:cNvSpPr>
            <a:spLocks noGrp="1"/>
          </p:cNvSpPr>
          <p:nvPr>
            <p:ph sz="quarter" idx="4"/>
          </p:nvPr>
        </p:nvSpPr>
        <p:spPr>
          <a:xfrm>
            <a:off x="6515944" y="2935269"/>
            <a:ext cx="4639736" cy="2910821"/>
          </a:xfrm>
        </p:spPr>
        <p:txBody>
          <a:bodyPr>
            <a:normAutofit/>
          </a:bodyPr>
          <a:lstStyle/>
          <a:p>
            <a:pPr>
              <a:buFont typeface="Arial"/>
              <a:buChar char="•"/>
            </a:pPr>
            <a:r>
              <a:rPr lang="en-GB" sz="2400" dirty="0">
                <a:ea typeface="+mn-lt"/>
                <a:cs typeface="+mn-lt"/>
              </a:rPr>
              <a:t>Specific statement of learner’s terminal behaviour</a:t>
            </a:r>
          </a:p>
          <a:p>
            <a:pPr>
              <a:buFont typeface="Arial"/>
              <a:buChar char="•"/>
            </a:pPr>
            <a:r>
              <a:rPr lang="en-GB" sz="2400" dirty="0">
                <a:ea typeface="+mn-lt"/>
                <a:cs typeface="+mn-lt"/>
              </a:rPr>
              <a:t>Specific change to be brought about in learner</a:t>
            </a:r>
          </a:p>
          <a:p>
            <a:endParaRPr lang="en-GB" dirty="0"/>
          </a:p>
        </p:txBody>
      </p:sp>
    </p:spTree>
    <p:extLst>
      <p:ext uri="{BB962C8B-B14F-4D97-AF65-F5344CB8AC3E}">
        <p14:creationId xmlns:p14="http://schemas.microsoft.com/office/powerpoint/2010/main" val="2109856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96D22-5670-5E94-6CD5-C4AE25569DD0}"/>
              </a:ext>
            </a:extLst>
          </p:cNvPr>
          <p:cNvSpPr>
            <a:spLocks noGrp="1"/>
          </p:cNvSpPr>
          <p:nvPr>
            <p:ph type="title"/>
          </p:nvPr>
        </p:nvSpPr>
        <p:spPr>
          <a:xfrm>
            <a:off x="856891" y="286603"/>
            <a:ext cx="10748513" cy="1450757"/>
          </a:xfrm>
        </p:spPr>
        <p:txBody>
          <a:bodyPr>
            <a:normAutofit/>
          </a:bodyPr>
          <a:lstStyle/>
          <a:p>
            <a:r>
              <a:rPr lang="en-GB" altLang="en-US" sz="4000" dirty="0">
                <a:latin typeface="+mn-lt"/>
              </a:rPr>
              <a:t>Why Set Learning Outcomes/Objectives?</a:t>
            </a:r>
            <a:endParaRPr lang="en-GB" sz="4000" dirty="0">
              <a:latin typeface="+mn-lt"/>
            </a:endParaRPr>
          </a:p>
        </p:txBody>
      </p:sp>
      <p:sp>
        <p:nvSpPr>
          <p:cNvPr id="3" name="Content Placeholder 2">
            <a:extLst>
              <a:ext uri="{FF2B5EF4-FFF2-40B4-BE49-F238E27FC236}">
                <a16:creationId xmlns:a16="http://schemas.microsoft.com/office/drawing/2014/main" id="{1D04C0E8-329E-914D-493F-F1CA9CB41D27}"/>
              </a:ext>
            </a:extLst>
          </p:cNvPr>
          <p:cNvSpPr>
            <a:spLocks noGrp="1"/>
          </p:cNvSpPr>
          <p:nvPr>
            <p:ph idx="1"/>
          </p:nvPr>
        </p:nvSpPr>
        <p:spPr/>
        <p:txBody>
          <a:bodyPr>
            <a:normAutofit lnSpcReduction="10000"/>
          </a:bodyPr>
          <a:lstStyle/>
          <a:p>
            <a:pPr>
              <a:buFont typeface="Arial" panose="020B0604020202020204" pitchFamily="34" charset="0"/>
              <a:buChar char="•"/>
            </a:pPr>
            <a:r>
              <a:rPr lang="en-GB" altLang="en-US" sz="2400" dirty="0"/>
              <a:t>Properly used, learning outcomes/objectives have important benefits for teachers and learners alike.</a:t>
            </a:r>
          </a:p>
          <a:p>
            <a:pPr>
              <a:buFont typeface="Arial" panose="020B0604020202020204" pitchFamily="34" charset="0"/>
              <a:buChar char="•"/>
            </a:pPr>
            <a:r>
              <a:rPr lang="en-GB" altLang="en-US" sz="2400" dirty="0"/>
              <a:t>Unless you know where you are going the chances are you will end up somewhere else.</a:t>
            </a:r>
          </a:p>
          <a:p>
            <a:pPr>
              <a:buFont typeface="Arial" panose="020B0604020202020204" pitchFamily="34" charset="0"/>
              <a:buChar char="•"/>
            </a:pPr>
            <a:r>
              <a:rPr lang="en-GB" altLang="en-US" sz="2400" dirty="0"/>
              <a:t> They can help provide consistency, especially where a session is to be repeated.</a:t>
            </a:r>
          </a:p>
          <a:p>
            <a:pPr>
              <a:buFont typeface="Arial" panose="020B0604020202020204" pitchFamily="34" charset="0"/>
              <a:buChar char="•"/>
            </a:pPr>
            <a:r>
              <a:rPr lang="en-GB" altLang="en-US" sz="2400" dirty="0"/>
              <a:t>They provide direction for everyone involved.</a:t>
            </a:r>
          </a:p>
          <a:p>
            <a:pPr>
              <a:buFont typeface="Arial" panose="020B0604020202020204" pitchFamily="34" charset="0"/>
              <a:buChar char="•"/>
            </a:pPr>
            <a:r>
              <a:rPr lang="en-GB" altLang="en-US" sz="2400" dirty="0"/>
              <a:t>They set and emphasise standards.</a:t>
            </a:r>
          </a:p>
          <a:p>
            <a:pPr>
              <a:buFont typeface="Arial" panose="020B0604020202020204" pitchFamily="34" charset="0"/>
              <a:buChar char="•"/>
            </a:pPr>
            <a:endParaRPr lang="en-GB" altLang="en-US" sz="2800" dirty="0"/>
          </a:p>
          <a:p>
            <a:pPr lvl="1">
              <a:buClr>
                <a:schemeClr val="accent1"/>
              </a:buClr>
              <a:buFont typeface="Arial" panose="020B0604020202020204" pitchFamily="34" charset="0"/>
              <a:buChar char="•"/>
            </a:pPr>
            <a:endParaRPr lang="en-GB" altLang="en-US" sz="2800" dirty="0"/>
          </a:p>
          <a:p>
            <a:endParaRPr lang="en-GB" dirty="0"/>
          </a:p>
        </p:txBody>
      </p:sp>
    </p:spTree>
    <p:extLst>
      <p:ext uri="{BB962C8B-B14F-4D97-AF65-F5344CB8AC3E}">
        <p14:creationId xmlns:p14="http://schemas.microsoft.com/office/powerpoint/2010/main" val="2658740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F6D811A-31B2-9CBA-6BE7-7B052307DCF0}"/>
              </a:ext>
            </a:extLst>
          </p:cNvPr>
          <p:cNvSpPr>
            <a:spLocks noGrp="1"/>
          </p:cNvSpPr>
          <p:nvPr>
            <p:ph idx="1"/>
          </p:nvPr>
        </p:nvSpPr>
        <p:spPr/>
        <p:txBody>
          <a:bodyPr>
            <a:normAutofit/>
          </a:bodyPr>
          <a:lstStyle/>
          <a:p>
            <a:pPr lvl="1">
              <a:buClr>
                <a:schemeClr val="accent1"/>
              </a:buClr>
              <a:buFont typeface="Arial" panose="020B0604020202020204" pitchFamily="34" charset="0"/>
              <a:buChar char="•"/>
            </a:pPr>
            <a:r>
              <a:rPr lang="en-GB" sz="2400" dirty="0">
                <a:ea typeface="+mn-lt"/>
                <a:cs typeface="+mn-lt"/>
              </a:rPr>
              <a:t>To enable the teacher to plan their approach</a:t>
            </a:r>
          </a:p>
          <a:p>
            <a:pPr lvl="1">
              <a:buClr>
                <a:schemeClr val="accent1"/>
              </a:buClr>
              <a:buFont typeface="Arial" panose="020B0604020202020204" pitchFamily="34" charset="0"/>
              <a:buChar char="•"/>
            </a:pPr>
            <a:r>
              <a:rPr lang="en-GB" sz="2400" dirty="0">
                <a:ea typeface="+mn-lt"/>
                <a:cs typeface="+mn-lt"/>
              </a:rPr>
              <a:t>Learners are given an idea of what the session entails. This may help overcome any feelings of uncertainty, cynicism or hostility and provides learners with an opportunity to discuss and influence its suitability</a:t>
            </a:r>
          </a:p>
          <a:p>
            <a:pPr lvl="1">
              <a:buClr>
                <a:schemeClr val="accent1"/>
              </a:buClr>
              <a:buFont typeface="Arial" panose="020B0604020202020204" pitchFamily="34" charset="0"/>
              <a:buChar char="•"/>
            </a:pPr>
            <a:r>
              <a:rPr lang="en-GB" sz="2400" dirty="0">
                <a:ea typeface="+mn-lt"/>
                <a:cs typeface="+mn-lt"/>
              </a:rPr>
              <a:t>To ‘harden up’ the learning</a:t>
            </a:r>
          </a:p>
          <a:p>
            <a:pPr lvl="1">
              <a:buClr>
                <a:schemeClr val="accent1"/>
              </a:buClr>
              <a:buFont typeface="Arial" panose="020B0604020202020204" pitchFamily="34" charset="0"/>
              <a:buChar char="•"/>
            </a:pPr>
            <a:r>
              <a:rPr lang="en-GB" sz="2400" dirty="0">
                <a:ea typeface="+mn-lt"/>
                <a:cs typeface="+mn-lt"/>
              </a:rPr>
              <a:t>To enable measurement of the effectiveness of the learning to take place – the evaluation process. To help demonstrate that learning provides a quantifiable return on the time, effort and resources invested.</a:t>
            </a:r>
            <a:endParaRPr lang="en-US" sz="2400" dirty="0">
              <a:ea typeface="+mn-lt"/>
              <a:cs typeface="+mn-lt"/>
            </a:endParaRPr>
          </a:p>
          <a:p>
            <a:endParaRPr lang="en-GB" dirty="0"/>
          </a:p>
        </p:txBody>
      </p:sp>
    </p:spTree>
    <p:extLst>
      <p:ext uri="{BB962C8B-B14F-4D97-AF65-F5344CB8AC3E}">
        <p14:creationId xmlns:p14="http://schemas.microsoft.com/office/powerpoint/2010/main" val="2001413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3240B-AEBE-1323-E5CF-D70A7D26F4BB}"/>
              </a:ext>
            </a:extLst>
          </p:cNvPr>
          <p:cNvSpPr>
            <a:spLocks noGrp="1"/>
          </p:cNvSpPr>
          <p:nvPr>
            <p:ph type="title"/>
          </p:nvPr>
        </p:nvSpPr>
        <p:spPr/>
        <p:txBody>
          <a:bodyPr>
            <a:normAutofit/>
          </a:bodyPr>
          <a:lstStyle/>
          <a:p>
            <a:r>
              <a:rPr lang="en-GB" sz="4000" dirty="0">
                <a:latin typeface="+mn-lt"/>
              </a:rPr>
              <a:t>Learning Outcomes/Objectives Should be SMART</a:t>
            </a:r>
          </a:p>
        </p:txBody>
      </p:sp>
      <p:sp>
        <p:nvSpPr>
          <p:cNvPr id="3" name="Content Placeholder 2">
            <a:extLst>
              <a:ext uri="{FF2B5EF4-FFF2-40B4-BE49-F238E27FC236}">
                <a16:creationId xmlns:a16="http://schemas.microsoft.com/office/drawing/2014/main" id="{4E21DB87-755D-6BC8-834F-5010905A23AD}"/>
              </a:ext>
            </a:extLst>
          </p:cNvPr>
          <p:cNvSpPr>
            <a:spLocks noGrp="1"/>
          </p:cNvSpPr>
          <p:nvPr>
            <p:ph idx="1"/>
          </p:nvPr>
        </p:nvSpPr>
        <p:spPr/>
        <p:txBody>
          <a:bodyPr/>
          <a:lstStyle/>
          <a:p>
            <a:pPr>
              <a:lnSpc>
                <a:spcPct val="80000"/>
              </a:lnSpc>
              <a:buFont typeface="Arial" panose="020B0604020202020204" pitchFamily="34" charset="0"/>
              <a:buChar char="•"/>
            </a:pPr>
            <a:r>
              <a:rPr lang="en-GB" altLang="en-US" sz="2400" b="1" dirty="0">
                <a:solidFill>
                  <a:schemeClr val="accent2"/>
                </a:solidFill>
              </a:rPr>
              <a:t>S</a:t>
            </a:r>
            <a:r>
              <a:rPr lang="en-GB" altLang="en-US" sz="2400" b="1" dirty="0"/>
              <a:t>pecific </a:t>
            </a:r>
            <a:r>
              <a:rPr lang="en-GB" altLang="en-US" sz="2400" dirty="0"/>
              <a:t>– </a:t>
            </a:r>
            <a:r>
              <a:rPr lang="en-GB" altLang="en-US" sz="2000" dirty="0"/>
              <a:t>Exactly what is intended</a:t>
            </a:r>
          </a:p>
          <a:p>
            <a:pPr>
              <a:lnSpc>
                <a:spcPct val="80000"/>
              </a:lnSpc>
              <a:buFont typeface="Arial" panose="020B0604020202020204" pitchFamily="34" charset="0"/>
              <a:buChar char="•"/>
            </a:pPr>
            <a:endParaRPr lang="en-GB" altLang="en-US" sz="1600" b="1" dirty="0"/>
          </a:p>
          <a:p>
            <a:pPr>
              <a:lnSpc>
                <a:spcPct val="80000"/>
              </a:lnSpc>
              <a:buFont typeface="Arial" panose="020B0604020202020204" pitchFamily="34" charset="0"/>
              <a:buChar char="•"/>
            </a:pPr>
            <a:r>
              <a:rPr lang="en-GB" altLang="en-US" sz="2400" b="1" dirty="0">
                <a:solidFill>
                  <a:schemeClr val="accent2"/>
                </a:solidFill>
              </a:rPr>
              <a:t>M</a:t>
            </a:r>
            <a:r>
              <a:rPr lang="en-GB" altLang="en-US" sz="2400" b="1" dirty="0"/>
              <a:t>easurable</a:t>
            </a:r>
            <a:r>
              <a:rPr lang="en-GB" altLang="en-US" sz="2400" dirty="0"/>
              <a:t> – </a:t>
            </a:r>
            <a:r>
              <a:rPr lang="en-GB" altLang="en-US" sz="2000" dirty="0"/>
              <a:t>Should be able to measure that they have actually been achieved</a:t>
            </a:r>
            <a:endParaRPr lang="en-GB" altLang="en-US" sz="2000" b="1" dirty="0"/>
          </a:p>
          <a:p>
            <a:pPr>
              <a:lnSpc>
                <a:spcPct val="80000"/>
              </a:lnSpc>
              <a:buFont typeface="Arial" panose="020B0604020202020204" pitchFamily="34" charset="0"/>
              <a:buChar char="•"/>
            </a:pPr>
            <a:endParaRPr lang="en-GB" altLang="en-US" sz="1600" b="1" dirty="0"/>
          </a:p>
          <a:p>
            <a:pPr>
              <a:lnSpc>
                <a:spcPct val="80000"/>
              </a:lnSpc>
              <a:buFont typeface="Arial" panose="020B0604020202020204" pitchFamily="34" charset="0"/>
              <a:buChar char="•"/>
            </a:pPr>
            <a:r>
              <a:rPr lang="en-GB" altLang="en-US" sz="2400" b="1" dirty="0">
                <a:solidFill>
                  <a:schemeClr val="accent2"/>
                </a:solidFill>
              </a:rPr>
              <a:t>A</a:t>
            </a:r>
            <a:r>
              <a:rPr lang="en-GB" altLang="en-US" sz="2400" b="1" dirty="0"/>
              <a:t>chievable</a:t>
            </a:r>
            <a:r>
              <a:rPr lang="en-GB" altLang="en-US" sz="2400" dirty="0"/>
              <a:t> – </a:t>
            </a:r>
            <a:r>
              <a:rPr lang="en-GB" altLang="en-US" sz="2000" dirty="0"/>
              <a:t>Given capabilities and effort required</a:t>
            </a:r>
            <a:endParaRPr lang="en-GB" altLang="en-US" sz="2000" b="1" dirty="0"/>
          </a:p>
          <a:p>
            <a:pPr>
              <a:lnSpc>
                <a:spcPct val="80000"/>
              </a:lnSpc>
              <a:buFont typeface="Arial" panose="020B0604020202020204" pitchFamily="34" charset="0"/>
              <a:buChar char="•"/>
            </a:pPr>
            <a:endParaRPr lang="en-GB" altLang="en-US" sz="1600" b="1" dirty="0"/>
          </a:p>
          <a:p>
            <a:pPr>
              <a:lnSpc>
                <a:spcPct val="80000"/>
              </a:lnSpc>
              <a:buFont typeface="Arial" panose="020B0604020202020204" pitchFamily="34" charset="0"/>
              <a:buChar char="•"/>
            </a:pPr>
            <a:r>
              <a:rPr lang="en-GB" altLang="en-US" sz="2400" b="1" dirty="0">
                <a:solidFill>
                  <a:schemeClr val="accent2"/>
                </a:solidFill>
              </a:rPr>
              <a:t>R</a:t>
            </a:r>
            <a:r>
              <a:rPr lang="en-GB" altLang="en-US" sz="2400" b="1" dirty="0"/>
              <a:t>ealistic</a:t>
            </a:r>
            <a:r>
              <a:rPr lang="en-GB" altLang="en-US" sz="2400" dirty="0"/>
              <a:t> – </a:t>
            </a:r>
            <a:r>
              <a:rPr lang="en-GB" altLang="en-US" sz="2000" dirty="0"/>
              <a:t>Capable of achievement within time and resources set</a:t>
            </a:r>
            <a:endParaRPr lang="en-GB" altLang="en-US" sz="2000" b="1" dirty="0"/>
          </a:p>
          <a:p>
            <a:pPr>
              <a:lnSpc>
                <a:spcPct val="80000"/>
              </a:lnSpc>
              <a:buFont typeface="Arial" panose="020B0604020202020204" pitchFamily="34" charset="0"/>
              <a:buChar char="•"/>
            </a:pPr>
            <a:endParaRPr lang="en-GB" altLang="en-US" sz="1600" b="1" dirty="0"/>
          </a:p>
          <a:p>
            <a:pPr>
              <a:lnSpc>
                <a:spcPct val="80000"/>
              </a:lnSpc>
              <a:buFont typeface="Arial" panose="020B0604020202020204" pitchFamily="34" charset="0"/>
              <a:buChar char="•"/>
            </a:pPr>
            <a:r>
              <a:rPr lang="en-GB" altLang="en-US" sz="2400" b="1" dirty="0">
                <a:solidFill>
                  <a:schemeClr val="accent2"/>
                </a:solidFill>
              </a:rPr>
              <a:t>T</a:t>
            </a:r>
            <a:r>
              <a:rPr lang="en-GB" altLang="en-US" sz="2400" b="1" dirty="0"/>
              <a:t>ime Bound</a:t>
            </a:r>
            <a:r>
              <a:rPr lang="en-GB" altLang="en-US" sz="2400" dirty="0"/>
              <a:t> – </a:t>
            </a:r>
            <a:r>
              <a:rPr lang="en-GB" altLang="en-US" sz="2000" dirty="0"/>
              <a:t>Set to a timetable</a:t>
            </a:r>
            <a:endParaRPr lang="en-GB" dirty="0"/>
          </a:p>
        </p:txBody>
      </p:sp>
    </p:spTree>
    <p:extLst>
      <p:ext uri="{BB962C8B-B14F-4D97-AF65-F5344CB8AC3E}">
        <p14:creationId xmlns:p14="http://schemas.microsoft.com/office/powerpoint/2010/main" val="2627728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7EF3-0A08-08B2-4939-83105C6E0334}"/>
              </a:ext>
            </a:extLst>
          </p:cNvPr>
          <p:cNvSpPr>
            <a:spLocks noGrp="1"/>
          </p:cNvSpPr>
          <p:nvPr>
            <p:ph type="title"/>
          </p:nvPr>
        </p:nvSpPr>
        <p:spPr/>
        <p:txBody>
          <a:bodyPr/>
          <a:lstStyle/>
          <a:p>
            <a:r>
              <a:rPr lang="en-GB" sz="4000" dirty="0">
                <a:latin typeface="+mn-lt"/>
              </a:rPr>
              <a:t>Behavioural Outcomes/Objectives</a:t>
            </a:r>
          </a:p>
        </p:txBody>
      </p:sp>
      <p:sp>
        <p:nvSpPr>
          <p:cNvPr id="3" name="Content Placeholder 2">
            <a:extLst>
              <a:ext uri="{FF2B5EF4-FFF2-40B4-BE49-F238E27FC236}">
                <a16:creationId xmlns:a16="http://schemas.microsoft.com/office/drawing/2014/main" id="{9F90CEC3-43C6-846E-0F03-521E862F143C}"/>
              </a:ext>
            </a:extLst>
          </p:cNvPr>
          <p:cNvSpPr>
            <a:spLocks noGrp="1"/>
          </p:cNvSpPr>
          <p:nvPr>
            <p:ph idx="1"/>
          </p:nvPr>
        </p:nvSpPr>
        <p:spPr/>
        <p:txBody>
          <a:bodyPr/>
          <a:lstStyle/>
          <a:p>
            <a:pPr marL="0" indent="0">
              <a:lnSpc>
                <a:spcPct val="80000"/>
              </a:lnSpc>
              <a:buNone/>
            </a:pPr>
            <a:r>
              <a:rPr lang="en-GB" altLang="en-US" sz="2400" dirty="0"/>
              <a:t>Outcomes/Objectives should be written so that they specify the following:</a:t>
            </a:r>
            <a:endParaRPr lang="en-US" sz="2400" dirty="0">
              <a:cs typeface="Calibri"/>
            </a:endParaRPr>
          </a:p>
          <a:p>
            <a:pPr>
              <a:lnSpc>
                <a:spcPct val="80000"/>
              </a:lnSpc>
              <a:buFont typeface="Arial" panose="020B0604020202020204" pitchFamily="34" charset="0"/>
              <a:buChar char="•"/>
            </a:pPr>
            <a:endParaRPr lang="en-GB" altLang="en-US" sz="2400" dirty="0">
              <a:cs typeface="Calibri"/>
            </a:endParaRPr>
          </a:p>
          <a:p>
            <a:pPr>
              <a:lnSpc>
                <a:spcPct val="80000"/>
              </a:lnSpc>
              <a:buFont typeface="Arial" panose="020B0604020202020204" pitchFamily="34" charset="0"/>
              <a:buChar char="•"/>
            </a:pPr>
            <a:r>
              <a:rPr lang="en-GB" altLang="en-US" sz="2400" b="1" dirty="0"/>
              <a:t>Performance: </a:t>
            </a:r>
            <a:r>
              <a:rPr lang="en-GB" altLang="en-US" sz="2400" dirty="0"/>
              <a:t>what the learner is expected to do</a:t>
            </a:r>
            <a:endParaRPr lang="en-GB" altLang="en-US" sz="2400" dirty="0">
              <a:cs typeface="Calibri"/>
            </a:endParaRPr>
          </a:p>
          <a:p>
            <a:pPr>
              <a:lnSpc>
                <a:spcPct val="80000"/>
              </a:lnSpc>
              <a:buFont typeface="Arial" panose="020B0604020202020204" pitchFamily="34" charset="0"/>
              <a:buChar char="•"/>
            </a:pPr>
            <a:endParaRPr lang="en-GB" altLang="en-US" sz="2400" dirty="0">
              <a:cs typeface="Calibri"/>
            </a:endParaRPr>
          </a:p>
          <a:p>
            <a:pPr>
              <a:lnSpc>
                <a:spcPct val="80000"/>
              </a:lnSpc>
              <a:buFont typeface="Arial" panose="020B0604020202020204" pitchFamily="34" charset="0"/>
              <a:buChar char="•"/>
            </a:pPr>
            <a:r>
              <a:rPr lang="en-GB" altLang="en-US" sz="2400" b="1" dirty="0"/>
              <a:t>Conditions: </a:t>
            </a:r>
            <a:r>
              <a:rPr lang="en-GB" altLang="en-US" sz="2400" dirty="0"/>
              <a:t>the important conditions under which the performance is to occur</a:t>
            </a:r>
            <a:endParaRPr lang="en-GB" altLang="en-US" sz="2400" dirty="0">
              <a:cs typeface="Calibri"/>
            </a:endParaRPr>
          </a:p>
          <a:p>
            <a:pPr>
              <a:lnSpc>
                <a:spcPct val="80000"/>
              </a:lnSpc>
              <a:buFont typeface="Arial" panose="020B0604020202020204" pitchFamily="34" charset="0"/>
              <a:buChar char="•"/>
            </a:pPr>
            <a:endParaRPr lang="en-GB" altLang="en-US" sz="2400" dirty="0">
              <a:cs typeface="Calibri"/>
            </a:endParaRPr>
          </a:p>
          <a:p>
            <a:pPr>
              <a:lnSpc>
                <a:spcPct val="80000"/>
              </a:lnSpc>
              <a:buFont typeface="Arial" panose="020B0604020202020204" pitchFamily="34" charset="0"/>
              <a:buChar char="•"/>
            </a:pPr>
            <a:r>
              <a:rPr lang="en-GB" altLang="en-US" sz="2400" b="1" dirty="0"/>
              <a:t>Standards: </a:t>
            </a:r>
            <a:r>
              <a:rPr lang="en-GB" altLang="en-US" sz="2400" dirty="0"/>
              <a:t>the minimum criteria that the learner must meet in order for his or her performance to be acceptable.</a:t>
            </a:r>
          </a:p>
          <a:p>
            <a:endParaRPr lang="en-GB" dirty="0"/>
          </a:p>
        </p:txBody>
      </p:sp>
    </p:spTree>
    <p:extLst>
      <p:ext uri="{BB962C8B-B14F-4D97-AF65-F5344CB8AC3E}">
        <p14:creationId xmlns:p14="http://schemas.microsoft.com/office/powerpoint/2010/main" val="258124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E4151-1FC6-9F5D-9F13-EC77F3201BD2}"/>
              </a:ext>
            </a:extLst>
          </p:cNvPr>
          <p:cNvSpPr>
            <a:spLocks noGrp="1"/>
          </p:cNvSpPr>
          <p:nvPr>
            <p:ph type="title"/>
          </p:nvPr>
        </p:nvSpPr>
        <p:spPr/>
        <p:txBody>
          <a:bodyPr>
            <a:normAutofit/>
          </a:bodyPr>
          <a:lstStyle/>
          <a:p>
            <a:r>
              <a:rPr lang="en-GB" sz="4000" dirty="0">
                <a:latin typeface="+mn-lt"/>
              </a:rPr>
              <a:t>Things to Consider</a:t>
            </a:r>
          </a:p>
        </p:txBody>
      </p:sp>
      <p:sp>
        <p:nvSpPr>
          <p:cNvPr id="3" name="Content Placeholder 2">
            <a:extLst>
              <a:ext uri="{FF2B5EF4-FFF2-40B4-BE49-F238E27FC236}">
                <a16:creationId xmlns:a16="http://schemas.microsoft.com/office/drawing/2014/main" id="{A4199D10-7813-8AEE-B3D0-4141A19934C0}"/>
              </a:ext>
            </a:extLst>
          </p:cNvPr>
          <p:cNvSpPr>
            <a:spLocks noGrp="1"/>
          </p:cNvSpPr>
          <p:nvPr>
            <p:ph idx="1"/>
          </p:nvPr>
        </p:nvSpPr>
        <p:spPr/>
        <p:txBody>
          <a:bodyPr/>
          <a:lstStyle/>
          <a:p>
            <a:pPr>
              <a:buFont typeface="Arial" panose="020B0604020202020204" pitchFamily="34" charset="0"/>
              <a:buChar char="•"/>
            </a:pPr>
            <a:r>
              <a:rPr lang="en-GB" altLang="en-US" sz="2400" dirty="0"/>
              <a:t>Think about how you will measure achievement</a:t>
            </a:r>
          </a:p>
          <a:p>
            <a:pPr>
              <a:buFont typeface="Arial" panose="020B0604020202020204" pitchFamily="34" charset="0"/>
              <a:buChar char="•"/>
            </a:pPr>
            <a:r>
              <a:rPr lang="en-GB" altLang="en-US" sz="2400" dirty="0"/>
              <a:t>Use verbs - ‘Doing’ or ‘Action’ words – i.e. make sure that the outcome/objective is clear about what will actually happen</a:t>
            </a:r>
          </a:p>
          <a:p>
            <a:pPr>
              <a:buFont typeface="Arial" panose="020B0604020202020204" pitchFamily="34" charset="0"/>
              <a:buChar char="•"/>
            </a:pPr>
            <a:r>
              <a:rPr lang="en-GB" altLang="en-US" sz="2400" dirty="0"/>
              <a:t>Ensure that you are clear about the resources available to you so that your outcomes/objectives are realistic</a:t>
            </a:r>
          </a:p>
          <a:p>
            <a:pPr>
              <a:buFont typeface="Arial" panose="020B0604020202020204" pitchFamily="34" charset="0"/>
              <a:buChar char="•"/>
            </a:pPr>
            <a:r>
              <a:rPr lang="en-GB" altLang="en-US" sz="2400" dirty="0"/>
              <a:t>Know your deadlines to ensure you plan effectively – be prepared to adapt to changing deadlines.</a:t>
            </a:r>
          </a:p>
          <a:p>
            <a:endParaRPr lang="en-GB" dirty="0"/>
          </a:p>
        </p:txBody>
      </p:sp>
    </p:spTree>
    <p:extLst>
      <p:ext uri="{BB962C8B-B14F-4D97-AF65-F5344CB8AC3E}">
        <p14:creationId xmlns:p14="http://schemas.microsoft.com/office/powerpoint/2010/main" val="3287125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EB091C-D0BA-01E9-DC2C-9D315EDA1FD6}"/>
              </a:ext>
            </a:extLst>
          </p:cNvPr>
          <p:cNvSpPr>
            <a:spLocks noGrp="1"/>
          </p:cNvSpPr>
          <p:nvPr>
            <p:ph type="title"/>
          </p:nvPr>
        </p:nvSpPr>
        <p:spPr/>
        <p:txBody>
          <a:bodyPr/>
          <a:lstStyle/>
          <a:p>
            <a:r>
              <a:rPr lang="en-GB" sz="4000" dirty="0">
                <a:latin typeface="+mn-lt"/>
              </a:rPr>
              <a:t>Activity</a:t>
            </a:r>
            <a:r>
              <a:rPr lang="en-GB" dirty="0"/>
              <a:t> </a:t>
            </a:r>
          </a:p>
        </p:txBody>
      </p:sp>
      <p:sp>
        <p:nvSpPr>
          <p:cNvPr id="3" name="Content Placeholder 2">
            <a:extLst>
              <a:ext uri="{FF2B5EF4-FFF2-40B4-BE49-F238E27FC236}">
                <a16:creationId xmlns:a16="http://schemas.microsoft.com/office/drawing/2014/main" id="{F601E920-3DD4-BF6D-3183-C2A955B3DCF8}"/>
              </a:ext>
            </a:extLst>
          </p:cNvPr>
          <p:cNvSpPr>
            <a:spLocks noGrp="1"/>
          </p:cNvSpPr>
          <p:nvPr>
            <p:ph idx="1"/>
          </p:nvPr>
        </p:nvSpPr>
        <p:spPr/>
        <p:txBody>
          <a:bodyPr>
            <a:normAutofit/>
          </a:bodyPr>
          <a:lstStyle/>
          <a:p>
            <a:pPr>
              <a:buFont typeface="Arial" panose="020B0604020202020204" pitchFamily="34" charset="0"/>
              <a:buChar char="•"/>
            </a:pPr>
            <a:r>
              <a:rPr lang="en-GB" altLang="en-US" sz="2400" dirty="0"/>
              <a:t>Rewrite the following statements using appropriate ‘action’ words (you can use the Action Verb Help sheet on MOODLE to support you with this). </a:t>
            </a:r>
          </a:p>
          <a:p>
            <a:pPr>
              <a:buFont typeface="Arial" panose="020B0604020202020204" pitchFamily="34" charset="0"/>
              <a:buChar char="•"/>
            </a:pPr>
            <a:r>
              <a:rPr lang="en-GB" altLang="en-US" sz="2400" dirty="0"/>
              <a:t>You may find that several learning targets can be written from each statement</a:t>
            </a:r>
            <a:endParaRPr lang="en-GB" sz="2400" dirty="0"/>
          </a:p>
        </p:txBody>
      </p:sp>
    </p:spTree>
    <p:extLst>
      <p:ext uri="{BB962C8B-B14F-4D97-AF65-F5344CB8AC3E}">
        <p14:creationId xmlns:p14="http://schemas.microsoft.com/office/powerpoint/2010/main" val="2698798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C3DB968-E8C8-F780-DBB5-F9B78A17A377}"/>
              </a:ext>
            </a:extLst>
          </p:cNvPr>
          <p:cNvSpPr>
            <a:spLocks noGrp="1"/>
          </p:cNvSpPr>
          <p:nvPr>
            <p:ph idx="1"/>
          </p:nvPr>
        </p:nvSpPr>
        <p:spPr>
          <a:xfrm>
            <a:off x="1097280" y="1897811"/>
            <a:ext cx="10058400" cy="4485736"/>
          </a:xfrm>
        </p:spPr>
        <p:txBody>
          <a:bodyPr>
            <a:normAutofit fontScale="77500" lnSpcReduction="20000"/>
          </a:bodyPr>
          <a:lstStyle/>
          <a:p>
            <a:pPr marL="609600" indent="-609600">
              <a:buFont typeface="Wingdings" panose="05000000000000000000" pitchFamily="2" charset="2"/>
              <a:buAutoNum type="arabicPeriod"/>
            </a:pPr>
            <a:r>
              <a:rPr lang="en-GB" altLang="en-US" sz="2200" dirty="0"/>
              <a:t>Have an understanding of the key principles of effective communication.</a:t>
            </a:r>
            <a:endParaRPr lang="en-GB" altLang="en-US" sz="2200" dirty="0">
              <a:cs typeface="Calibri"/>
            </a:endParaRPr>
          </a:p>
          <a:p>
            <a:pPr marL="609600" indent="-609600">
              <a:buFont typeface="Wingdings" panose="05000000000000000000" pitchFamily="2" charset="2"/>
              <a:buAutoNum type="arabicPeriod"/>
            </a:pPr>
            <a:r>
              <a:rPr lang="en-GB" altLang="en-US" sz="2200" dirty="0"/>
              <a:t>Have knowledge of the main causes of climate change.</a:t>
            </a:r>
            <a:endParaRPr lang="en-GB" altLang="en-US" sz="2200" dirty="0">
              <a:cs typeface="Calibri"/>
            </a:endParaRPr>
          </a:p>
          <a:p>
            <a:pPr marL="609600" indent="-609600">
              <a:buFont typeface="Wingdings" panose="05000000000000000000" pitchFamily="2" charset="2"/>
              <a:buAutoNum type="arabicPeriod"/>
            </a:pPr>
            <a:r>
              <a:rPr lang="en-GB" altLang="en-US" sz="2200" dirty="0"/>
              <a:t>Have an awareness of the importance of workplace health and safety.</a:t>
            </a:r>
            <a:endParaRPr lang="en-GB" altLang="en-US" sz="2200" dirty="0">
              <a:cs typeface="Calibri"/>
            </a:endParaRPr>
          </a:p>
          <a:p>
            <a:pPr marL="609600" indent="-609600">
              <a:buFont typeface="Wingdings" panose="05000000000000000000" pitchFamily="2" charset="2"/>
              <a:buAutoNum type="arabicPeriod"/>
            </a:pPr>
            <a:r>
              <a:rPr lang="en-GB" altLang="en-US" sz="2200" dirty="0"/>
              <a:t>Have an understanding of the stages of the project management process.</a:t>
            </a:r>
            <a:endParaRPr lang="en-GB" altLang="en-US" sz="2200" dirty="0">
              <a:cs typeface="Calibri"/>
            </a:endParaRPr>
          </a:p>
          <a:p>
            <a:pPr marL="609600" indent="-609600">
              <a:buFont typeface="Wingdings" panose="05000000000000000000" pitchFamily="2" charset="2"/>
              <a:buAutoNum type="arabicPeriod"/>
            </a:pPr>
            <a:r>
              <a:rPr lang="en-GB" altLang="en-US" sz="2200" dirty="0"/>
              <a:t>Have knowledge of the similarities and differences between renewable and non-renewable energy.</a:t>
            </a:r>
            <a:endParaRPr lang="en-GB" altLang="en-US" sz="2200" dirty="0">
              <a:cs typeface="Calibri"/>
            </a:endParaRPr>
          </a:p>
          <a:p>
            <a:pPr marL="609600" indent="-609600">
              <a:buFont typeface="Wingdings" panose="05000000000000000000" pitchFamily="2" charset="2"/>
              <a:buAutoNum type="arabicPeriod"/>
            </a:pPr>
            <a:r>
              <a:rPr lang="en-GB" altLang="en-US" sz="2200" dirty="0"/>
              <a:t>Be familiar with the main features of persuasive writing.</a:t>
            </a:r>
          </a:p>
          <a:p>
            <a:pPr marL="609600" indent="-609600">
              <a:buFont typeface="Wingdings" panose="05000000000000000000" pitchFamily="2" charset="2"/>
              <a:buAutoNum type="arabicPeriod"/>
            </a:pPr>
            <a:r>
              <a:rPr lang="en-GB" altLang="en-US" sz="2200" dirty="0"/>
              <a:t>Understand how supply and demand affect prices.</a:t>
            </a:r>
          </a:p>
          <a:p>
            <a:pPr marL="609600" indent="-609600">
              <a:buFont typeface="Wingdings" panose="05000000000000000000" pitchFamily="2" charset="2"/>
              <a:buAutoNum type="arabicPeriod"/>
            </a:pPr>
            <a:r>
              <a:rPr lang="en-GB" altLang="en-US" sz="2200" dirty="0"/>
              <a:t>Have knowledge of the ethical issues associated with artificial intelligence.</a:t>
            </a:r>
          </a:p>
          <a:p>
            <a:pPr marL="609600" indent="-609600">
              <a:buFont typeface="Wingdings" panose="05000000000000000000" pitchFamily="2" charset="2"/>
              <a:buAutoNum type="arabicPeriod"/>
            </a:pPr>
            <a:r>
              <a:rPr lang="en-GB" altLang="en-US" sz="2200" dirty="0"/>
              <a:t>Have awareness of the factors that contribute to effective teamwork.</a:t>
            </a:r>
          </a:p>
          <a:p>
            <a:pPr marL="609600" indent="-609600">
              <a:buFont typeface="Wingdings" panose="05000000000000000000" pitchFamily="2" charset="2"/>
              <a:buAutoNum type="arabicPeriod"/>
            </a:pPr>
            <a:r>
              <a:rPr lang="en-GB" altLang="en-US" sz="2200" dirty="0"/>
              <a:t>Have an understanding of the relationship between diet, exercise, and wellbeing.</a:t>
            </a:r>
            <a:endParaRPr lang="en-GB" altLang="en-US" sz="2200" dirty="0">
              <a:cs typeface="Calibri"/>
            </a:endParaRPr>
          </a:p>
          <a:p>
            <a:endParaRPr lang="en-GB" dirty="0"/>
          </a:p>
        </p:txBody>
      </p:sp>
      <p:sp>
        <p:nvSpPr>
          <p:cNvPr id="2" name="Title 1">
            <a:extLst>
              <a:ext uri="{FF2B5EF4-FFF2-40B4-BE49-F238E27FC236}">
                <a16:creationId xmlns:a16="http://schemas.microsoft.com/office/drawing/2014/main" id="{02F4BF58-5D50-D7EF-1770-3DBE553116D6}"/>
              </a:ext>
            </a:extLst>
          </p:cNvPr>
          <p:cNvSpPr>
            <a:spLocks noGrp="1"/>
          </p:cNvSpPr>
          <p:nvPr>
            <p:ph type="title"/>
          </p:nvPr>
        </p:nvSpPr>
        <p:spPr>
          <a:xfrm>
            <a:off x="1097280" y="286603"/>
            <a:ext cx="10058400" cy="1450757"/>
          </a:xfrm>
        </p:spPr>
        <p:txBody>
          <a:bodyPr/>
          <a:lstStyle/>
          <a:p>
            <a:r>
              <a:rPr lang="en-GB" dirty="0"/>
              <a:t> </a:t>
            </a:r>
          </a:p>
        </p:txBody>
      </p:sp>
      <p:sp>
        <p:nvSpPr>
          <p:cNvPr id="4" name="Title 1">
            <a:extLst>
              <a:ext uri="{FF2B5EF4-FFF2-40B4-BE49-F238E27FC236}">
                <a16:creationId xmlns:a16="http://schemas.microsoft.com/office/drawing/2014/main" id="{BF16EE6B-AE20-2C9B-E280-FC4A94834307}"/>
              </a:ext>
            </a:extLst>
          </p:cNvPr>
          <p:cNvSpPr txBox="1">
            <a:spLocks/>
          </p:cNvSpPr>
          <p:nvPr/>
        </p:nvSpPr>
        <p:spPr>
          <a:xfrm>
            <a:off x="1249680" y="439003"/>
            <a:ext cx="10058400" cy="14507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r>
              <a:rPr lang="en-GB" sz="4000" dirty="0">
                <a:latin typeface="+mn-lt"/>
              </a:rPr>
              <a:t>By the end of the session, the learner should be able to…</a:t>
            </a:r>
            <a:r>
              <a:rPr lang="en-GB" dirty="0"/>
              <a:t> </a:t>
            </a:r>
          </a:p>
        </p:txBody>
      </p:sp>
    </p:spTree>
    <p:extLst>
      <p:ext uri="{BB962C8B-B14F-4D97-AF65-F5344CB8AC3E}">
        <p14:creationId xmlns:p14="http://schemas.microsoft.com/office/powerpoint/2010/main" val="904042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9C517-B54E-FBE2-9D02-B9D76D14C0B7}"/>
              </a:ext>
            </a:extLst>
          </p:cNvPr>
          <p:cNvSpPr>
            <a:spLocks noGrp="1"/>
          </p:cNvSpPr>
          <p:nvPr>
            <p:ph type="title"/>
          </p:nvPr>
        </p:nvSpPr>
        <p:spPr/>
        <p:txBody>
          <a:bodyPr>
            <a:normAutofit/>
          </a:bodyPr>
          <a:lstStyle/>
          <a:p>
            <a:r>
              <a:rPr lang="en-GB" sz="4000" dirty="0">
                <a:latin typeface="+mn-lt"/>
              </a:rPr>
              <a:t>Lesson Plan Structure</a:t>
            </a:r>
          </a:p>
        </p:txBody>
      </p:sp>
      <p:sp>
        <p:nvSpPr>
          <p:cNvPr id="3" name="Content Placeholder 2">
            <a:extLst>
              <a:ext uri="{FF2B5EF4-FFF2-40B4-BE49-F238E27FC236}">
                <a16:creationId xmlns:a16="http://schemas.microsoft.com/office/drawing/2014/main" id="{33593352-5791-B520-C82B-46AE27ED384F}"/>
              </a:ext>
            </a:extLst>
          </p:cNvPr>
          <p:cNvSpPr>
            <a:spLocks noGrp="1"/>
          </p:cNvSpPr>
          <p:nvPr>
            <p:ph idx="1"/>
          </p:nvPr>
        </p:nvSpPr>
        <p:spPr/>
        <p:txBody>
          <a:bodyPr>
            <a:normAutofit/>
          </a:bodyPr>
          <a:lstStyle/>
          <a:p>
            <a:pPr>
              <a:lnSpc>
                <a:spcPct val="90000"/>
              </a:lnSpc>
            </a:pPr>
            <a:r>
              <a:rPr lang="en-GB" altLang="en-US" sz="2400" dirty="0"/>
              <a:t>The body of the lesson plan should follow the </a:t>
            </a:r>
            <a:r>
              <a:rPr lang="en-GB" altLang="en-US" sz="2400" b="1" dirty="0"/>
              <a:t>Experience</a:t>
            </a:r>
            <a:r>
              <a:rPr lang="en-GB" altLang="en-US" sz="2400" dirty="0"/>
              <a:t>, </a:t>
            </a:r>
            <a:r>
              <a:rPr lang="en-GB" altLang="en-US" sz="2400" b="1" dirty="0"/>
              <a:t>Reflection </a:t>
            </a:r>
            <a:r>
              <a:rPr lang="en-GB" altLang="en-US" sz="2400" dirty="0"/>
              <a:t>and </a:t>
            </a:r>
            <a:r>
              <a:rPr lang="en-GB" altLang="en-US" sz="2400" b="1" dirty="0"/>
              <a:t>Learning</a:t>
            </a:r>
            <a:r>
              <a:rPr lang="en-GB" altLang="en-US" sz="2400" dirty="0"/>
              <a:t> Model:</a:t>
            </a:r>
          </a:p>
          <a:p>
            <a:pPr>
              <a:lnSpc>
                <a:spcPct val="90000"/>
              </a:lnSpc>
            </a:pPr>
            <a:r>
              <a:rPr lang="en-GB" altLang="en-US" sz="2400" dirty="0"/>
              <a:t>Therefore, you need to plan an:</a:t>
            </a:r>
          </a:p>
          <a:p>
            <a:pPr>
              <a:lnSpc>
                <a:spcPct val="90000"/>
              </a:lnSpc>
              <a:buFont typeface="Arial" panose="020B0604020202020204" pitchFamily="34" charset="0"/>
              <a:buChar char="•"/>
            </a:pPr>
            <a:r>
              <a:rPr lang="en-GB" altLang="en-US" sz="2400" dirty="0"/>
              <a:t>Introduction,</a:t>
            </a:r>
          </a:p>
          <a:p>
            <a:pPr>
              <a:lnSpc>
                <a:spcPct val="90000"/>
              </a:lnSpc>
              <a:buFont typeface="Arial" panose="020B0604020202020204" pitchFamily="34" charset="0"/>
              <a:buChar char="•"/>
            </a:pPr>
            <a:r>
              <a:rPr lang="en-GB" altLang="en-US" sz="2400" dirty="0"/>
              <a:t>Development and</a:t>
            </a:r>
          </a:p>
          <a:p>
            <a:pPr>
              <a:lnSpc>
                <a:spcPct val="90000"/>
              </a:lnSpc>
              <a:buFont typeface="Arial" panose="020B0604020202020204" pitchFamily="34" charset="0"/>
              <a:buChar char="•"/>
            </a:pPr>
            <a:r>
              <a:rPr lang="en-GB" altLang="en-US" sz="2400" dirty="0"/>
              <a:t>Conclusion</a:t>
            </a:r>
          </a:p>
          <a:p>
            <a:pPr marL="0" indent="0">
              <a:lnSpc>
                <a:spcPct val="90000"/>
              </a:lnSpc>
              <a:buNone/>
            </a:pPr>
            <a:r>
              <a:rPr lang="en-GB" altLang="en-US" sz="2400" dirty="0"/>
              <a:t>To give students an experience and the opportunity to reflect on that experience.</a:t>
            </a:r>
          </a:p>
          <a:p>
            <a:endParaRPr lang="en-GB" dirty="0"/>
          </a:p>
        </p:txBody>
      </p:sp>
    </p:spTree>
    <p:extLst>
      <p:ext uri="{BB962C8B-B14F-4D97-AF65-F5344CB8AC3E}">
        <p14:creationId xmlns:p14="http://schemas.microsoft.com/office/powerpoint/2010/main" val="27042168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F0CD13E2-1971-44D5-BC70-E28E52995FD1}"/>
              </a:ext>
            </a:extLst>
          </p:cNvPr>
          <p:cNvSpPr>
            <a:spLocks noGrp="1" noChangeArrowheads="1"/>
          </p:cNvSpPr>
          <p:nvPr>
            <p:ph type="title" sz="quarter"/>
          </p:nvPr>
        </p:nvSpPr>
        <p:spPr>
          <a:xfrm>
            <a:off x="323732" y="277814"/>
            <a:ext cx="9887068" cy="641350"/>
          </a:xfrm>
        </p:spPr>
        <p:txBody>
          <a:bodyPr>
            <a:normAutofit fontScale="90000"/>
          </a:bodyPr>
          <a:lstStyle/>
          <a:p>
            <a:pPr eaLnBrk="1" hangingPunct="1"/>
            <a:r>
              <a:rPr lang="en-GB" altLang="en-US" dirty="0">
                <a:latin typeface="+mn-lt"/>
              </a:rPr>
              <a:t>Introduction</a:t>
            </a:r>
          </a:p>
        </p:txBody>
      </p:sp>
      <p:sp>
        <p:nvSpPr>
          <p:cNvPr id="15363" name="Text Box 4">
            <a:extLst>
              <a:ext uri="{FF2B5EF4-FFF2-40B4-BE49-F238E27FC236}">
                <a16:creationId xmlns:a16="http://schemas.microsoft.com/office/drawing/2014/main" id="{78BB0697-67AE-4AAC-B156-247F20FEBF99}"/>
              </a:ext>
            </a:extLst>
          </p:cNvPr>
          <p:cNvSpPr txBox="1">
            <a:spLocks noChangeArrowheads="1"/>
          </p:cNvSpPr>
          <p:nvPr/>
        </p:nvSpPr>
        <p:spPr bwMode="auto">
          <a:xfrm>
            <a:off x="2495550" y="1700213"/>
            <a:ext cx="70564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endParaRPr lang="en-US" altLang="en-US" sz="1800"/>
          </a:p>
        </p:txBody>
      </p:sp>
      <p:sp>
        <p:nvSpPr>
          <p:cNvPr id="18442" name="Text Box 10">
            <a:extLst>
              <a:ext uri="{FF2B5EF4-FFF2-40B4-BE49-F238E27FC236}">
                <a16:creationId xmlns:a16="http://schemas.microsoft.com/office/drawing/2014/main" id="{456C3645-01EC-46A8-9EFD-C3612761BD11}"/>
              </a:ext>
            </a:extLst>
          </p:cNvPr>
          <p:cNvSpPr txBox="1">
            <a:spLocks noChangeArrowheads="1"/>
          </p:cNvSpPr>
          <p:nvPr/>
        </p:nvSpPr>
        <p:spPr bwMode="auto">
          <a:xfrm>
            <a:off x="1350236" y="1371756"/>
            <a:ext cx="1917259"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GB" altLang="en-US" sz="1800" b="1" dirty="0"/>
              <a:t>Arouse Interest</a:t>
            </a:r>
          </a:p>
        </p:txBody>
      </p:sp>
      <p:sp>
        <p:nvSpPr>
          <p:cNvPr id="18443" name="Text Box 11">
            <a:extLst>
              <a:ext uri="{FF2B5EF4-FFF2-40B4-BE49-F238E27FC236}">
                <a16:creationId xmlns:a16="http://schemas.microsoft.com/office/drawing/2014/main" id="{01ACC0D1-AD68-43A5-83D8-7F0901315127}"/>
              </a:ext>
            </a:extLst>
          </p:cNvPr>
          <p:cNvSpPr txBox="1">
            <a:spLocks noChangeArrowheads="1"/>
          </p:cNvSpPr>
          <p:nvPr/>
        </p:nvSpPr>
        <p:spPr bwMode="auto">
          <a:xfrm>
            <a:off x="7511033" y="914569"/>
            <a:ext cx="1932070" cy="64633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GB" altLang="en-US" sz="1800" b="1"/>
              <a:t>Establish </a:t>
            </a:r>
            <a:r>
              <a:rPr lang="en-GB" altLang="en-US" sz="1800" b="1" dirty="0"/>
              <a:t>Entry Behaviour</a:t>
            </a:r>
          </a:p>
        </p:txBody>
      </p:sp>
      <p:sp>
        <p:nvSpPr>
          <p:cNvPr id="18444" name="Text Box 12">
            <a:extLst>
              <a:ext uri="{FF2B5EF4-FFF2-40B4-BE49-F238E27FC236}">
                <a16:creationId xmlns:a16="http://schemas.microsoft.com/office/drawing/2014/main" id="{3AB207DA-4A50-4DEE-BDAC-DC1A005A19FF}"/>
              </a:ext>
            </a:extLst>
          </p:cNvPr>
          <p:cNvSpPr txBox="1">
            <a:spLocks noChangeArrowheads="1"/>
          </p:cNvSpPr>
          <p:nvPr/>
        </p:nvSpPr>
        <p:spPr bwMode="auto">
          <a:xfrm>
            <a:off x="1982623" y="4225426"/>
            <a:ext cx="1726467"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GB" altLang="en-US" sz="1800" b="1" dirty="0"/>
              <a:t>Provide Links</a:t>
            </a:r>
          </a:p>
        </p:txBody>
      </p:sp>
      <p:sp>
        <p:nvSpPr>
          <p:cNvPr id="18445" name="Text Box 13">
            <a:extLst>
              <a:ext uri="{FF2B5EF4-FFF2-40B4-BE49-F238E27FC236}">
                <a16:creationId xmlns:a16="http://schemas.microsoft.com/office/drawing/2014/main" id="{595AECF7-6B34-4FA8-947F-8C159E4795CB}"/>
              </a:ext>
            </a:extLst>
          </p:cNvPr>
          <p:cNvSpPr txBox="1">
            <a:spLocks noChangeArrowheads="1"/>
          </p:cNvSpPr>
          <p:nvPr/>
        </p:nvSpPr>
        <p:spPr bwMode="auto">
          <a:xfrm>
            <a:off x="7549587" y="4070519"/>
            <a:ext cx="2175527"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GB" altLang="en-US" sz="1800" b="1" dirty="0"/>
              <a:t>Setting the Scene</a:t>
            </a:r>
          </a:p>
        </p:txBody>
      </p:sp>
      <p:sp>
        <p:nvSpPr>
          <p:cNvPr id="15368" name="Oval 14">
            <a:extLst>
              <a:ext uri="{FF2B5EF4-FFF2-40B4-BE49-F238E27FC236}">
                <a16:creationId xmlns:a16="http://schemas.microsoft.com/office/drawing/2014/main" id="{465B70E4-23DF-4620-B4C7-8130912DD53F}"/>
              </a:ext>
            </a:extLst>
          </p:cNvPr>
          <p:cNvSpPr>
            <a:spLocks noChangeArrowheads="1"/>
          </p:cNvSpPr>
          <p:nvPr/>
        </p:nvSpPr>
        <p:spPr bwMode="auto">
          <a:xfrm>
            <a:off x="5159375" y="2349500"/>
            <a:ext cx="1728788" cy="1657350"/>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p>
        </p:txBody>
      </p:sp>
      <p:sp>
        <p:nvSpPr>
          <p:cNvPr id="15369" name="Text Box 15">
            <a:extLst>
              <a:ext uri="{FF2B5EF4-FFF2-40B4-BE49-F238E27FC236}">
                <a16:creationId xmlns:a16="http://schemas.microsoft.com/office/drawing/2014/main" id="{31CEE177-57EE-4729-830F-7E8CDDA21BF8}"/>
              </a:ext>
            </a:extLst>
          </p:cNvPr>
          <p:cNvSpPr txBox="1">
            <a:spLocks noChangeArrowheads="1"/>
          </p:cNvSpPr>
          <p:nvPr/>
        </p:nvSpPr>
        <p:spPr bwMode="auto">
          <a:xfrm>
            <a:off x="5159376" y="2852738"/>
            <a:ext cx="16557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lgn="ctr" eaLnBrk="1" hangingPunct="1">
              <a:spcBef>
                <a:spcPct val="50000"/>
              </a:spcBef>
              <a:buClrTx/>
              <a:buSzTx/>
              <a:buFontTx/>
              <a:buNone/>
            </a:pPr>
            <a:r>
              <a:rPr lang="en-GB" altLang="en-US" sz="1800" b="1"/>
              <a:t>Introduction to a Lesson</a:t>
            </a:r>
          </a:p>
        </p:txBody>
      </p:sp>
      <p:sp>
        <p:nvSpPr>
          <p:cNvPr id="18450" name="Text Box 18">
            <a:extLst>
              <a:ext uri="{FF2B5EF4-FFF2-40B4-BE49-F238E27FC236}">
                <a16:creationId xmlns:a16="http://schemas.microsoft.com/office/drawing/2014/main" id="{53799BA0-8A1E-46BA-8879-3DD3F4FAB908}"/>
              </a:ext>
            </a:extLst>
          </p:cNvPr>
          <p:cNvSpPr txBox="1">
            <a:spLocks noChangeArrowheads="1"/>
          </p:cNvSpPr>
          <p:nvPr/>
        </p:nvSpPr>
        <p:spPr bwMode="auto">
          <a:xfrm>
            <a:off x="970595" y="1814526"/>
            <a:ext cx="289556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How topic can be used</a:t>
            </a:r>
          </a:p>
        </p:txBody>
      </p:sp>
      <p:sp>
        <p:nvSpPr>
          <p:cNvPr id="18451" name="Text Box 19">
            <a:extLst>
              <a:ext uri="{FF2B5EF4-FFF2-40B4-BE49-F238E27FC236}">
                <a16:creationId xmlns:a16="http://schemas.microsoft.com/office/drawing/2014/main" id="{C197E6BE-0CEF-401B-B25D-736118BC139C}"/>
              </a:ext>
            </a:extLst>
          </p:cNvPr>
          <p:cNvSpPr txBox="1">
            <a:spLocks noChangeArrowheads="1"/>
          </p:cNvSpPr>
          <p:nvPr/>
        </p:nvSpPr>
        <p:spPr bwMode="auto">
          <a:xfrm>
            <a:off x="7649716" y="1673701"/>
            <a:ext cx="14414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Test/Quiz</a:t>
            </a:r>
          </a:p>
        </p:txBody>
      </p:sp>
      <p:sp>
        <p:nvSpPr>
          <p:cNvPr id="18452" name="Text Box 20">
            <a:extLst>
              <a:ext uri="{FF2B5EF4-FFF2-40B4-BE49-F238E27FC236}">
                <a16:creationId xmlns:a16="http://schemas.microsoft.com/office/drawing/2014/main" id="{CE37E520-F7EB-44AE-A8AA-3E5A76A349A6}"/>
              </a:ext>
            </a:extLst>
          </p:cNvPr>
          <p:cNvSpPr txBox="1">
            <a:spLocks noChangeArrowheads="1"/>
          </p:cNvSpPr>
          <p:nvPr/>
        </p:nvSpPr>
        <p:spPr bwMode="auto">
          <a:xfrm>
            <a:off x="7373524" y="4488724"/>
            <a:ext cx="24506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lgn="ctr">
              <a:spcBef>
                <a:spcPct val="50000"/>
              </a:spcBef>
              <a:buClrTx/>
              <a:buSzTx/>
            </a:pPr>
            <a:r>
              <a:rPr lang="en-GB" altLang="en-US" sz="1800" dirty="0"/>
              <a:t>Introduce yourself</a:t>
            </a:r>
          </a:p>
        </p:txBody>
      </p:sp>
      <p:sp>
        <p:nvSpPr>
          <p:cNvPr id="18453" name="Text Box 21">
            <a:extLst>
              <a:ext uri="{FF2B5EF4-FFF2-40B4-BE49-F238E27FC236}">
                <a16:creationId xmlns:a16="http://schemas.microsoft.com/office/drawing/2014/main" id="{DD1C9318-7637-4961-BC62-AE0EB1E2674F}"/>
              </a:ext>
            </a:extLst>
          </p:cNvPr>
          <p:cNvSpPr txBox="1">
            <a:spLocks noChangeArrowheads="1"/>
          </p:cNvSpPr>
          <p:nvPr/>
        </p:nvSpPr>
        <p:spPr bwMode="auto">
          <a:xfrm>
            <a:off x="1572278" y="4720202"/>
            <a:ext cx="30572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Recap previous lesson </a:t>
            </a:r>
          </a:p>
        </p:txBody>
      </p:sp>
      <p:sp>
        <p:nvSpPr>
          <p:cNvPr id="18455" name="Rectangle 23">
            <a:extLst>
              <a:ext uri="{FF2B5EF4-FFF2-40B4-BE49-F238E27FC236}">
                <a16:creationId xmlns:a16="http://schemas.microsoft.com/office/drawing/2014/main" id="{8B594661-9AE5-4556-9CF4-E2113B0AB140}"/>
              </a:ext>
            </a:extLst>
          </p:cNvPr>
          <p:cNvSpPr>
            <a:spLocks noChangeArrowheads="1"/>
          </p:cNvSpPr>
          <p:nvPr/>
        </p:nvSpPr>
        <p:spPr bwMode="auto">
          <a:xfrm>
            <a:off x="7446550" y="4809195"/>
            <a:ext cx="26789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Complete the register</a:t>
            </a:r>
          </a:p>
        </p:txBody>
      </p:sp>
      <p:sp>
        <p:nvSpPr>
          <p:cNvPr id="18456" name="Text Box 24">
            <a:extLst>
              <a:ext uri="{FF2B5EF4-FFF2-40B4-BE49-F238E27FC236}">
                <a16:creationId xmlns:a16="http://schemas.microsoft.com/office/drawing/2014/main" id="{CE0301EF-E762-4085-9E76-B0778EFABB65}"/>
              </a:ext>
            </a:extLst>
          </p:cNvPr>
          <p:cNvSpPr txBox="1">
            <a:spLocks noChangeArrowheads="1"/>
          </p:cNvSpPr>
          <p:nvPr/>
        </p:nvSpPr>
        <p:spPr bwMode="auto">
          <a:xfrm>
            <a:off x="7446550" y="5176627"/>
            <a:ext cx="37195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Explain any safety or ground rules</a:t>
            </a:r>
          </a:p>
        </p:txBody>
      </p:sp>
      <p:sp>
        <p:nvSpPr>
          <p:cNvPr id="18457" name="Text Box 25">
            <a:extLst>
              <a:ext uri="{FF2B5EF4-FFF2-40B4-BE49-F238E27FC236}">
                <a16:creationId xmlns:a16="http://schemas.microsoft.com/office/drawing/2014/main" id="{C9829F55-CAE4-44CA-AC08-C1861C0A9796}"/>
              </a:ext>
            </a:extLst>
          </p:cNvPr>
          <p:cNvSpPr txBox="1">
            <a:spLocks noChangeArrowheads="1"/>
          </p:cNvSpPr>
          <p:nvPr/>
        </p:nvSpPr>
        <p:spPr bwMode="auto">
          <a:xfrm>
            <a:off x="7453134" y="5729990"/>
            <a:ext cx="28498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latin typeface="Arial"/>
                <a:cs typeface="Arial"/>
              </a:rPr>
              <a:t>Introduce Outcomes/Objectives.</a:t>
            </a:r>
          </a:p>
        </p:txBody>
      </p:sp>
      <p:sp>
        <p:nvSpPr>
          <p:cNvPr id="18458" name="Text Box 26">
            <a:extLst>
              <a:ext uri="{FF2B5EF4-FFF2-40B4-BE49-F238E27FC236}">
                <a16:creationId xmlns:a16="http://schemas.microsoft.com/office/drawing/2014/main" id="{6B2045D5-F887-43C7-8FB2-72AC11DF1BC0}"/>
              </a:ext>
            </a:extLst>
          </p:cNvPr>
          <p:cNvSpPr txBox="1">
            <a:spLocks noChangeArrowheads="1"/>
          </p:cNvSpPr>
          <p:nvPr/>
        </p:nvSpPr>
        <p:spPr bwMode="auto">
          <a:xfrm>
            <a:off x="1572278" y="5089534"/>
            <a:ext cx="21798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Outline topic.</a:t>
            </a:r>
          </a:p>
        </p:txBody>
      </p:sp>
      <p:sp>
        <p:nvSpPr>
          <p:cNvPr id="18459" name="Text Box 27">
            <a:extLst>
              <a:ext uri="{FF2B5EF4-FFF2-40B4-BE49-F238E27FC236}">
                <a16:creationId xmlns:a16="http://schemas.microsoft.com/office/drawing/2014/main" id="{73F2154D-AB65-44DD-AE80-779C6481CC69}"/>
              </a:ext>
            </a:extLst>
          </p:cNvPr>
          <p:cNvSpPr txBox="1">
            <a:spLocks noChangeArrowheads="1"/>
          </p:cNvSpPr>
          <p:nvPr/>
        </p:nvSpPr>
        <p:spPr bwMode="auto">
          <a:xfrm>
            <a:off x="959093" y="2539600"/>
            <a:ext cx="35323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Hook your learners e.g. show a video, pose a question.</a:t>
            </a:r>
          </a:p>
        </p:txBody>
      </p:sp>
      <p:sp>
        <p:nvSpPr>
          <p:cNvPr id="18460" name="Text Box 28">
            <a:extLst>
              <a:ext uri="{FF2B5EF4-FFF2-40B4-BE49-F238E27FC236}">
                <a16:creationId xmlns:a16="http://schemas.microsoft.com/office/drawing/2014/main" id="{CC79B53C-E2B3-488D-A9C4-C0998E4FBB1B}"/>
              </a:ext>
            </a:extLst>
          </p:cNvPr>
          <p:cNvSpPr txBox="1">
            <a:spLocks noChangeArrowheads="1"/>
          </p:cNvSpPr>
          <p:nvPr/>
        </p:nvSpPr>
        <p:spPr bwMode="auto">
          <a:xfrm>
            <a:off x="926383" y="2131911"/>
            <a:ext cx="31146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lgn="ctr">
              <a:spcBef>
                <a:spcPct val="50000"/>
              </a:spcBef>
              <a:buClrTx/>
              <a:buSzTx/>
            </a:pPr>
            <a:r>
              <a:rPr lang="en-GB" altLang="en-US" sz="1800" dirty="0"/>
              <a:t>Introduce Lesson content</a:t>
            </a:r>
          </a:p>
        </p:txBody>
      </p:sp>
      <p:sp>
        <p:nvSpPr>
          <p:cNvPr id="18462" name="Rectangle 30">
            <a:extLst>
              <a:ext uri="{FF2B5EF4-FFF2-40B4-BE49-F238E27FC236}">
                <a16:creationId xmlns:a16="http://schemas.microsoft.com/office/drawing/2014/main" id="{DBDE8F01-7AA1-4BE1-9141-089DC1DE518A}"/>
              </a:ext>
            </a:extLst>
          </p:cNvPr>
          <p:cNvSpPr>
            <a:spLocks noChangeArrowheads="1"/>
          </p:cNvSpPr>
          <p:nvPr/>
        </p:nvSpPr>
        <p:spPr bwMode="auto">
          <a:xfrm>
            <a:off x="7651301" y="2289664"/>
            <a:ext cx="34321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0"/>
              </a:spcBef>
              <a:buClrTx/>
              <a:buSzTx/>
            </a:pPr>
            <a:r>
              <a:rPr lang="en-GB" altLang="en-US" sz="1800" dirty="0"/>
              <a:t>Ask about prior </a:t>
            </a:r>
          </a:p>
          <a:p>
            <a:pPr eaLnBrk="1" hangingPunct="1">
              <a:spcBef>
                <a:spcPct val="0"/>
              </a:spcBef>
              <a:buClrTx/>
              <a:buSzTx/>
              <a:buFontTx/>
              <a:buNone/>
            </a:pPr>
            <a:r>
              <a:rPr lang="en-GB" altLang="en-US" sz="1800" dirty="0"/>
              <a:t>    Experience/Knowledge.</a:t>
            </a:r>
          </a:p>
        </p:txBody>
      </p:sp>
      <p:sp>
        <p:nvSpPr>
          <p:cNvPr id="18463" name="Text Box 31">
            <a:extLst>
              <a:ext uri="{FF2B5EF4-FFF2-40B4-BE49-F238E27FC236}">
                <a16:creationId xmlns:a16="http://schemas.microsoft.com/office/drawing/2014/main" id="{D2173C96-7E10-4497-BAD5-533EA6856B0D}"/>
              </a:ext>
            </a:extLst>
          </p:cNvPr>
          <p:cNvSpPr txBox="1">
            <a:spLocks noChangeArrowheads="1"/>
          </p:cNvSpPr>
          <p:nvPr/>
        </p:nvSpPr>
        <p:spPr bwMode="auto">
          <a:xfrm>
            <a:off x="7653684" y="1981899"/>
            <a:ext cx="12580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Q&amp;A</a:t>
            </a:r>
          </a:p>
        </p:txBody>
      </p:sp>
      <p:sp>
        <p:nvSpPr>
          <p:cNvPr id="15382" name="Line 32">
            <a:extLst>
              <a:ext uri="{FF2B5EF4-FFF2-40B4-BE49-F238E27FC236}">
                <a16:creationId xmlns:a16="http://schemas.microsoft.com/office/drawing/2014/main" id="{A74A617F-171E-4045-9D10-3F9A147BEE82}"/>
              </a:ext>
            </a:extLst>
          </p:cNvPr>
          <p:cNvSpPr>
            <a:spLocks noChangeShapeType="1"/>
          </p:cNvSpPr>
          <p:nvPr/>
        </p:nvSpPr>
        <p:spPr bwMode="auto">
          <a:xfrm flipV="1">
            <a:off x="3709091" y="3498718"/>
            <a:ext cx="1523309" cy="94113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83" name="Line 33">
            <a:extLst>
              <a:ext uri="{FF2B5EF4-FFF2-40B4-BE49-F238E27FC236}">
                <a16:creationId xmlns:a16="http://schemas.microsoft.com/office/drawing/2014/main" id="{CE3957D3-2FCC-4B05-9E30-8A02767BAA79}"/>
              </a:ext>
            </a:extLst>
          </p:cNvPr>
          <p:cNvSpPr>
            <a:spLocks noChangeShapeType="1"/>
          </p:cNvSpPr>
          <p:nvPr/>
        </p:nvSpPr>
        <p:spPr bwMode="auto">
          <a:xfrm flipH="1" flipV="1">
            <a:off x="6712369" y="3658806"/>
            <a:ext cx="843681" cy="5970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84" name="Line 34">
            <a:extLst>
              <a:ext uri="{FF2B5EF4-FFF2-40B4-BE49-F238E27FC236}">
                <a16:creationId xmlns:a16="http://schemas.microsoft.com/office/drawing/2014/main" id="{943FD1BF-07D7-44BE-B78A-03EC61B7CCE1}"/>
              </a:ext>
            </a:extLst>
          </p:cNvPr>
          <p:cNvSpPr>
            <a:spLocks noChangeShapeType="1"/>
          </p:cNvSpPr>
          <p:nvPr/>
        </p:nvSpPr>
        <p:spPr bwMode="auto">
          <a:xfrm>
            <a:off x="3267495" y="1577626"/>
            <a:ext cx="2217615" cy="94113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85" name="Line 35">
            <a:extLst>
              <a:ext uri="{FF2B5EF4-FFF2-40B4-BE49-F238E27FC236}">
                <a16:creationId xmlns:a16="http://schemas.microsoft.com/office/drawing/2014/main" id="{03797190-A262-415A-A1D1-F7E1A7C61374}"/>
              </a:ext>
            </a:extLst>
          </p:cNvPr>
          <p:cNvSpPr>
            <a:spLocks noChangeShapeType="1"/>
          </p:cNvSpPr>
          <p:nvPr/>
        </p:nvSpPr>
        <p:spPr bwMode="auto">
          <a:xfrm flipV="1">
            <a:off x="6672262" y="1237735"/>
            <a:ext cx="837217" cy="139910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Tree>
    <p:extLst>
      <p:ext uri="{BB962C8B-B14F-4D97-AF65-F5344CB8AC3E}">
        <p14:creationId xmlns:p14="http://schemas.microsoft.com/office/powerpoint/2010/main" val="13960603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4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5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5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5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45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44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45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458"/>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8442"/>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450"/>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8460"/>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459"/>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8443"/>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8451"/>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8463"/>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8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2" grpId="0" animBg="1"/>
      <p:bldP spid="18443" grpId="0" animBg="1"/>
      <p:bldP spid="18444" grpId="0" animBg="1"/>
      <p:bldP spid="18445" grpId="0" animBg="1"/>
      <p:bldP spid="18450" grpId="0"/>
      <p:bldP spid="18451" grpId="0"/>
      <p:bldP spid="18452" grpId="0"/>
      <p:bldP spid="18453" grpId="0"/>
      <p:bldP spid="18455" grpId="0"/>
      <p:bldP spid="18456" grpId="0"/>
      <p:bldP spid="18457" grpId="0"/>
      <p:bldP spid="18458" grpId="0"/>
      <p:bldP spid="18459" grpId="0"/>
      <p:bldP spid="18460" grpId="0"/>
      <p:bldP spid="18462" grpId="0"/>
      <p:bldP spid="18463"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F0CD13E2-1971-44D5-BC70-E28E52995FD1}"/>
              </a:ext>
            </a:extLst>
          </p:cNvPr>
          <p:cNvSpPr>
            <a:spLocks noGrp="1" noChangeArrowheads="1"/>
          </p:cNvSpPr>
          <p:nvPr>
            <p:ph type="title" sz="quarter" idx="4294967295"/>
          </p:nvPr>
        </p:nvSpPr>
        <p:spPr>
          <a:xfrm>
            <a:off x="375444" y="313608"/>
            <a:ext cx="9858375" cy="641350"/>
          </a:xfrm>
        </p:spPr>
        <p:txBody>
          <a:bodyPr>
            <a:normAutofit fontScale="90000"/>
          </a:bodyPr>
          <a:lstStyle/>
          <a:p>
            <a:pPr eaLnBrk="1" hangingPunct="1"/>
            <a:r>
              <a:rPr lang="en-GB" altLang="en-US" dirty="0">
                <a:latin typeface="+mn-lt"/>
              </a:rPr>
              <a:t>Development </a:t>
            </a:r>
          </a:p>
        </p:txBody>
      </p:sp>
      <p:sp>
        <p:nvSpPr>
          <p:cNvPr id="15363" name="Text Box 4">
            <a:extLst>
              <a:ext uri="{FF2B5EF4-FFF2-40B4-BE49-F238E27FC236}">
                <a16:creationId xmlns:a16="http://schemas.microsoft.com/office/drawing/2014/main" id="{78BB0697-67AE-4AAC-B156-247F20FEBF99}"/>
              </a:ext>
            </a:extLst>
          </p:cNvPr>
          <p:cNvSpPr txBox="1">
            <a:spLocks noChangeArrowheads="1"/>
          </p:cNvSpPr>
          <p:nvPr/>
        </p:nvSpPr>
        <p:spPr bwMode="auto">
          <a:xfrm>
            <a:off x="2495550" y="1700213"/>
            <a:ext cx="70564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endParaRPr lang="en-US" altLang="en-US" sz="1800"/>
          </a:p>
        </p:txBody>
      </p:sp>
      <p:sp>
        <p:nvSpPr>
          <p:cNvPr id="18442" name="Text Box 10">
            <a:extLst>
              <a:ext uri="{FF2B5EF4-FFF2-40B4-BE49-F238E27FC236}">
                <a16:creationId xmlns:a16="http://schemas.microsoft.com/office/drawing/2014/main" id="{456C3645-01EC-46A8-9EFD-C3612761BD11}"/>
              </a:ext>
            </a:extLst>
          </p:cNvPr>
          <p:cNvSpPr txBox="1">
            <a:spLocks noChangeArrowheads="1"/>
          </p:cNvSpPr>
          <p:nvPr/>
        </p:nvSpPr>
        <p:spPr bwMode="auto">
          <a:xfrm>
            <a:off x="3895668" y="1984545"/>
            <a:ext cx="966889"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buNone/>
            </a:pPr>
            <a:r>
              <a:rPr lang="en-GB" altLang="en-US" sz="1800" b="1" dirty="0"/>
              <a:t>Timing</a:t>
            </a:r>
          </a:p>
        </p:txBody>
      </p:sp>
      <p:sp>
        <p:nvSpPr>
          <p:cNvPr id="18443" name="Text Box 11">
            <a:extLst>
              <a:ext uri="{FF2B5EF4-FFF2-40B4-BE49-F238E27FC236}">
                <a16:creationId xmlns:a16="http://schemas.microsoft.com/office/drawing/2014/main" id="{01ACC0D1-AD68-43A5-83D8-7F0901315127}"/>
              </a:ext>
            </a:extLst>
          </p:cNvPr>
          <p:cNvSpPr txBox="1">
            <a:spLocks noChangeArrowheads="1"/>
          </p:cNvSpPr>
          <p:nvPr/>
        </p:nvSpPr>
        <p:spPr bwMode="auto">
          <a:xfrm>
            <a:off x="6613333" y="1454605"/>
            <a:ext cx="2376844"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buNone/>
            </a:pPr>
            <a:r>
              <a:rPr lang="en-GB" altLang="en-US" sz="1800" b="1" dirty="0"/>
              <a:t>Teaching Strategies</a:t>
            </a:r>
          </a:p>
        </p:txBody>
      </p:sp>
      <p:sp>
        <p:nvSpPr>
          <p:cNvPr id="18444" name="Text Box 12">
            <a:extLst>
              <a:ext uri="{FF2B5EF4-FFF2-40B4-BE49-F238E27FC236}">
                <a16:creationId xmlns:a16="http://schemas.microsoft.com/office/drawing/2014/main" id="{3AB207DA-4A50-4DEE-BDAC-DC1A005A19FF}"/>
              </a:ext>
            </a:extLst>
          </p:cNvPr>
          <p:cNvSpPr txBox="1">
            <a:spLocks noChangeArrowheads="1"/>
          </p:cNvSpPr>
          <p:nvPr/>
        </p:nvSpPr>
        <p:spPr bwMode="auto">
          <a:xfrm>
            <a:off x="3275499" y="4466658"/>
            <a:ext cx="1757353" cy="33845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lgn="ctr">
              <a:spcBef>
                <a:spcPct val="50000"/>
              </a:spcBef>
              <a:buClrTx/>
              <a:buSzTx/>
              <a:buNone/>
            </a:pPr>
            <a:r>
              <a:rPr lang="en-GB" altLang="en-US" sz="1800" b="1" dirty="0"/>
              <a:t>Student</a:t>
            </a:r>
            <a:r>
              <a:rPr lang="en-GB" altLang="en-US" sz="1800" dirty="0"/>
              <a:t> </a:t>
            </a:r>
            <a:r>
              <a:rPr lang="en-GB" altLang="en-US" sz="1800" b="1" dirty="0"/>
              <a:t>Activity</a:t>
            </a:r>
          </a:p>
        </p:txBody>
      </p:sp>
      <p:sp>
        <p:nvSpPr>
          <p:cNvPr id="18445" name="Text Box 13">
            <a:extLst>
              <a:ext uri="{FF2B5EF4-FFF2-40B4-BE49-F238E27FC236}">
                <a16:creationId xmlns:a16="http://schemas.microsoft.com/office/drawing/2014/main" id="{595AECF7-6B34-4FA8-947F-8C159E4795CB}"/>
              </a:ext>
            </a:extLst>
          </p:cNvPr>
          <p:cNvSpPr txBox="1">
            <a:spLocks noChangeArrowheads="1"/>
          </p:cNvSpPr>
          <p:nvPr/>
        </p:nvSpPr>
        <p:spPr bwMode="auto">
          <a:xfrm>
            <a:off x="7750968" y="3121005"/>
            <a:ext cx="2119425"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buNone/>
            </a:pPr>
            <a:r>
              <a:rPr lang="en-GB" altLang="en-US" sz="1800" b="1" dirty="0"/>
              <a:t>Theory/Concepts</a:t>
            </a:r>
          </a:p>
        </p:txBody>
      </p:sp>
      <p:sp>
        <p:nvSpPr>
          <p:cNvPr id="15368" name="Oval 14">
            <a:extLst>
              <a:ext uri="{FF2B5EF4-FFF2-40B4-BE49-F238E27FC236}">
                <a16:creationId xmlns:a16="http://schemas.microsoft.com/office/drawing/2014/main" id="{465B70E4-23DF-4620-B4C7-8130912DD53F}"/>
              </a:ext>
            </a:extLst>
          </p:cNvPr>
          <p:cNvSpPr>
            <a:spLocks noChangeArrowheads="1"/>
          </p:cNvSpPr>
          <p:nvPr/>
        </p:nvSpPr>
        <p:spPr bwMode="auto">
          <a:xfrm>
            <a:off x="5159375" y="2349500"/>
            <a:ext cx="1728788" cy="1657350"/>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p>
        </p:txBody>
      </p:sp>
      <p:sp>
        <p:nvSpPr>
          <p:cNvPr id="15369" name="Text Box 15">
            <a:extLst>
              <a:ext uri="{FF2B5EF4-FFF2-40B4-BE49-F238E27FC236}">
                <a16:creationId xmlns:a16="http://schemas.microsoft.com/office/drawing/2014/main" id="{31CEE177-57EE-4729-830F-7E8CDDA21BF8}"/>
              </a:ext>
            </a:extLst>
          </p:cNvPr>
          <p:cNvSpPr txBox="1">
            <a:spLocks noChangeArrowheads="1"/>
          </p:cNvSpPr>
          <p:nvPr/>
        </p:nvSpPr>
        <p:spPr bwMode="auto">
          <a:xfrm>
            <a:off x="5195887" y="2943057"/>
            <a:ext cx="16557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lgn="ctr" eaLnBrk="1" hangingPunct="1">
              <a:spcBef>
                <a:spcPct val="50000"/>
              </a:spcBef>
              <a:buClrTx/>
              <a:buSzTx/>
              <a:buFontTx/>
              <a:buNone/>
            </a:pPr>
            <a:r>
              <a:rPr lang="en-GB" altLang="en-US" sz="1800" b="1" dirty="0"/>
              <a:t>Development</a:t>
            </a:r>
          </a:p>
        </p:txBody>
      </p:sp>
      <p:sp>
        <p:nvSpPr>
          <p:cNvPr id="15382" name="Line 32">
            <a:extLst>
              <a:ext uri="{FF2B5EF4-FFF2-40B4-BE49-F238E27FC236}">
                <a16:creationId xmlns:a16="http://schemas.microsoft.com/office/drawing/2014/main" id="{A74A617F-171E-4045-9D10-3F9A147BEE82}"/>
              </a:ext>
            </a:extLst>
          </p:cNvPr>
          <p:cNvSpPr>
            <a:spLocks noChangeShapeType="1"/>
          </p:cNvSpPr>
          <p:nvPr/>
        </p:nvSpPr>
        <p:spPr bwMode="auto">
          <a:xfrm flipV="1">
            <a:off x="5016501" y="3905945"/>
            <a:ext cx="576262" cy="57065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83" name="Line 33">
            <a:extLst>
              <a:ext uri="{FF2B5EF4-FFF2-40B4-BE49-F238E27FC236}">
                <a16:creationId xmlns:a16="http://schemas.microsoft.com/office/drawing/2014/main" id="{CE3957D3-2FCC-4B05-9E30-8A02767BAA79}"/>
              </a:ext>
            </a:extLst>
          </p:cNvPr>
          <p:cNvSpPr>
            <a:spLocks noChangeShapeType="1"/>
          </p:cNvSpPr>
          <p:nvPr/>
        </p:nvSpPr>
        <p:spPr bwMode="auto">
          <a:xfrm flipH="1" flipV="1">
            <a:off x="6888161" y="3284536"/>
            <a:ext cx="862807" cy="1025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84" name="Line 34">
            <a:extLst>
              <a:ext uri="{FF2B5EF4-FFF2-40B4-BE49-F238E27FC236}">
                <a16:creationId xmlns:a16="http://schemas.microsoft.com/office/drawing/2014/main" id="{943FD1BF-07D7-44BE-B78A-03EC61B7CCE1}"/>
              </a:ext>
            </a:extLst>
          </p:cNvPr>
          <p:cNvSpPr>
            <a:spLocks noChangeShapeType="1"/>
          </p:cNvSpPr>
          <p:nvPr/>
        </p:nvSpPr>
        <p:spPr bwMode="auto">
          <a:xfrm>
            <a:off x="4800600" y="2349500"/>
            <a:ext cx="464504" cy="47425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385" name="Line 35">
            <a:extLst>
              <a:ext uri="{FF2B5EF4-FFF2-40B4-BE49-F238E27FC236}">
                <a16:creationId xmlns:a16="http://schemas.microsoft.com/office/drawing/2014/main" id="{03797190-A262-415A-A1D1-F7E1A7C61374}"/>
              </a:ext>
            </a:extLst>
          </p:cNvPr>
          <p:cNvSpPr>
            <a:spLocks noChangeShapeType="1"/>
          </p:cNvSpPr>
          <p:nvPr/>
        </p:nvSpPr>
        <p:spPr bwMode="auto">
          <a:xfrm flipV="1">
            <a:off x="6682548" y="1825885"/>
            <a:ext cx="576261" cy="81494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 name="Text Box 13">
            <a:extLst>
              <a:ext uri="{FF2B5EF4-FFF2-40B4-BE49-F238E27FC236}">
                <a16:creationId xmlns:a16="http://schemas.microsoft.com/office/drawing/2014/main" id="{8B35245B-5339-6502-1A6F-715DCEC16F9D}"/>
              </a:ext>
            </a:extLst>
          </p:cNvPr>
          <p:cNvSpPr txBox="1">
            <a:spLocks noChangeArrowheads="1"/>
          </p:cNvSpPr>
          <p:nvPr/>
        </p:nvSpPr>
        <p:spPr bwMode="auto">
          <a:xfrm>
            <a:off x="7534201" y="4435784"/>
            <a:ext cx="1934539"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buNone/>
            </a:pPr>
            <a:r>
              <a:rPr lang="en-GB" altLang="en-US" sz="1800" b="1" dirty="0"/>
              <a:t>Resources/Aids</a:t>
            </a:r>
          </a:p>
        </p:txBody>
      </p:sp>
      <p:sp>
        <p:nvSpPr>
          <p:cNvPr id="3" name="Text Box 13">
            <a:extLst>
              <a:ext uri="{FF2B5EF4-FFF2-40B4-BE49-F238E27FC236}">
                <a16:creationId xmlns:a16="http://schemas.microsoft.com/office/drawing/2014/main" id="{F5F5E3AC-8DA6-09B2-94FF-97FAA736A028}"/>
              </a:ext>
            </a:extLst>
          </p:cNvPr>
          <p:cNvSpPr txBox="1">
            <a:spLocks noChangeArrowheads="1"/>
          </p:cNvSpPr>
          <p:nvPr/>
        </p:nvSpPr>
        <p:spPr bwMode="auto">
          <a:xfrm>
            <a:off x="2238998" y="3159664"/>
            <a:ext cx="1578639"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buNone/>
            </a:pPr>
            <a:r>
              <a:rPr lang="en-GB" altLang="en-US" sz="1800" b="1" dirty="0"/>
              <a:t>Assessment</a:t>
            </a:r>
          </a:p>
        </p:txBody>
      </p:sp>
      <p:sp>
        <p:nvSpPr>
          <p:cNvPr id="4" name="Line 32">
            <a:extLst>
              <a:ext uri="{FF2B5EF4-FFF2-40B4-BE49-F238E27FC236}">
                <a16:creationId xmlns:a16="http://schemas.microsoft.com/office/drawing/2014/main" id="{2BE291DC-3726-38A5-7CB4-A39549F2B5BD}"/>
              </a:ext>
            </a:extLst>
          </p:cNvPr>
          <p:cNvSpPr>
            <a:spLocks noChangeShapeType="1"/>
          </p:cNvSpPr>
          <p:nvPr/>
        </p:nvSpPr>
        <p:spPr bwMode="auto">
          <a:xfrm>
            <a:off x="6682548" y="3719825"/>
            <a:ext cx="937117" cy="71206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5" name="Line 32">
            <a:extLst>
              <a:ext uri="{FF2B5EF4-FFF2-40B4-BE49-F238E27FC236}">
                <a16:creationId xmlns:a16="http://schemas.microsoft.com/office/drawing/2014/main" id="{8CB56916-9004-D6EB-882E-B1626BB32181}"/>
              </a:ext>
            </a:extLst>
          </p:cNvPr>
          <p:cNvSpPr>
            <a:spLocks noChangeShapeType="1"/>
          </p:cNvSpPr>
          <p:nvPr/>
        </p:nvSpPr>
        <p:spPr bwMode="auto">
          <a:xfrm>
            <a:off x="3817637" y="3293508"/>
            <a:ext cx="1341737" cy="2432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Tree>
    <p:extLst>
      <p:ext uri="{BB962C8B-B14F-4D97-AF65-F5344CB8AC3E}">
        <p14:creationId xmlns:p14="http://schemas.microsoft.com/office/powerpoint/2010/main" val="17646736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4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4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4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44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2" grpId="0" animBg="1"/>
      <p:bldP spid="18443" grpId="0" animBg="1"/>
      <p:bldP spid="18444" grpId="0" animBg="1"/>
      <p:bldP spid="18445" grpId="0" animBg="1"/>
      <p:bldP spid="2"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52DD5514-C327-493D-ADB8-DCDCA6B5951B}"/>
              </a:ext>
            </a:extLst>
          </p:cNvPr>
          <p:cNvSpPr>
            <a:spLocks noGrp="1" noChangeArrowheads="1"/>
          </p:cNvSpPr>
          <p:nvPr>
            <p:ph type="title" sz="quarter"/>
          </p:nvPr>
        </p:nvSpPr>
        <p:spPr>
          <a:xfrm>
            <a:off x="213519" y="-106363"/>
            <a:ext cx="10972800" cy="1139825"/>
          </a:xfrm>
        </p:spPr>
        <p:txBody>
          <a:bodyPr/>
          <a:lstStyle/>
          <a:p>
            <a:pPr eaLnBrk="1" hangingPunct="1"/>
            <a:r>
              <a:rPr lang="en-GB" altLang="en-US" dirty="0">
                <a:latin typeface="+mn-lt"/>
              </a:rPr>
              <a:t>Conclusion</a:t>
            </a:r>
          </a:p>
        </p:txBody>
      </p:sp>
      <p:sp>
        <p:nvSpPr>
          <p:cNvPr id="17411" name="Text Box 3">
            <a:extLst>
              <a:ext uri="{FF2B5EF4-FFF2-40B4-BE49-F238E27FC236}">
                <a16:creationId xmlns:a16="http://schemas.microsoft.com/office/drawing/2014/main" id="{BB89A7DD-F7A4-4AB3-83A2-C71DA70C3B42}"/>
              </a:ext>
            </a:extLst>
          </p:cNvPr>
          <p:cNvSpPr txBox="1">
            <a:spLocks noChangeArrowheads="1"/>
          </p:cNvSpPr>
          <p:nvPr/>
        </p:nvSpPr>
        <p:spPr bwMode="auto">
          <a:xfrm>
            <a:off x="2495550" y="1700213"/>
            <a:ext cx="70564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endParaRPr lang="en-US" altLang="en-US" sz="1800"/>
          </a:p>
        </p:txBody>
      </p:sp>
      <p:sp>
        <p:nvSpPr>
          <p:cNvPr id="20484" name="Text Box 4">
            <a:extLst>
              <a:ext uri="{FF2B5EF4-FFF2-40B4-BE49-F238E27FC236}">
                <a16:creationId xmlns:a16="http://schemas.microsoft.com/office/drawing/2014/main" id="{364B73E9-3695-4837-B702-52A29DF37DC2}"/>
              </a:ext>
            </a:extLst>
          </p:cNvPr>
          <p:cNvSpPr txBox="1">
            <a:spLocks noChangeArrowheads="1"/>
          </p:cNvSpPr>
          <p:nvPr/>
        </p:nvSpPr>
        <p:spPr bwMode="auto">
          <a:xfrm>
            <a:off x="1435693" y="1759956"/>
            <a:ext cx="2739480"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GB" altLang="en-US" sz="1800" b="1" dirty="0"/>
              <a:t>Evaluating the Session</a:t>
            </a:r>
          </a:p>
        </p:txBody>
      </p:sp>
      <p:sp>
        <p:nvSpPr>
          <p:cNvPr id="20485" name="Text Box 5">
            <a:extLst>
              <a:ext uri="{FF2B5EF4-FFF2-40B4-BE49-F238E27FC236}">
                <a16:creationId xmlns:a16="http://schemas.microsoft.com/office/drawing/2014/main" id="{2EEF8AC2-22BF-479E-A0C8-533675B84DF3}"/>
              </a:ext>
            </a:extLst>
          </p:cNvPr>
          <p:cNvSpPr txBox="1">
            <a:spLocks noChangeArrowheads="1"/>
          </p:cNvSpPr>
          <p:nvPr/>
        </p:nvSpPr>
        <p:spPr bwMode="auto">
          <a:xfrm>
            <a:off x="7535865" y="2708276"/>
            <a:ext cx="2016124"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GB" altLang="en-US" sz="1800" b="1" dirty="0"/>
              <a:t>Linking Lessons</a:t>
            </a:r>
          </a:p>
        </p:txBody>
      </p:sp>
      <p:sp>
        <p:nvSpPr>
          <p:cNvPr id="20487" name="Text Box 7">
            <a:extLst>
              <a:ext uri="{FF2B5EF4-FFF2-40B4-BE49-F238E27FC236}">
                <a16:creationId xmlns:a16="http://schemas.microsoft.com/office/drawing/2014/main" id="{FA8E762E-F24B-4E64-A469-5C7ACBF46FA0}"/>
              </a:ext>
            </a:extLst>
          </p:cNvPr>
          <p:cNvSpPr txBox="1">
            <a:spLocks noChangeArrowheads="1"/>
          </p:cNvSpPr>
          <p:nvPr/>
        </p:nvSpPr>
        <p:spPr bwMode="auto">
          <a:xfrm>
            <a:off x="3144851" y="4444912"/>
            <a:ext cx="2459335" cy="36933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GB" altLang="en-US" sz="1800" b="1" dirty="0"/>
              <a:t>Checking of Content</a:t>
            </a:r>
          </a:p>
        </p:txBody>
      </p:sp>
      <p:sp>
        <p:nvSpPr>
          <p:cNvPr id="17415" name="Oval 8">
            <a:extLst>
              <a:ext uri="{FF2B5EF4-FFF2-40B4-BE49-F238E27FC236}">
                <a16:creationId xmlns:a16="http://schemas.microsoft.com/office/drawing/2014/main" id="{4A7D17CE-BD5B-41A2-8A29-30563009F48F}"/>
              </a:ext>
            </a:extLst>
          </p:cNvPr>
          <p:cNvSpPr>
            <a:spLocks noChangeArrowheads="1"/>
          </p:cNvSpPr>
          <p:nvPr/>
        </p:nvSpPr>
        <p:spPr bwMode="auto">
          <a:xfrm>
            <a:off x="5159375" y="2349500"/>
            <a:ext cx="1728788" cy="1657350"/>
          </a:xfrm>
          <a:prstGeom prst="ellipse">
            <a:avLst/>
          </a:prstGeom>
          <a:solidFill>
            <a:schemeClr val="accent1"/>
          </a:solidFill>
          <a:ln w="9525">
            <a:solidFill>
              <a:schemeClr val="tx1"/>
            </a:solidFill>
            <a:round/>
            <a:headEnd/>
            <a:tailEnd/>
          </a:ln>
        </p:spPr>
        <p:txBody>
          <a:bodyPr wrap="none" anchor="ct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p>
        </p:txBody>
      </p:sp>
      <p:sp>
        <p:nvSpPr>
          <p:cNvPr id="17416" name="Text Box 9">
            <a:extLst>
              <a:ext uri="{FF2B5EF4-FFF2-40B4-BE49-F238E27FC236}">
                <a16:creationId xmlns:a16="http://schemas.microsoft.com/office/drawing/2014/main" id="{13AF9F1F-EDA4-4132-81CD-F19BAA5ED1E4}"/>
              </a:ext>
            </a:extLst>
          </p:cNvPr>
          <p:cNvSpPr txBox="1">
            <a:spLocks noChangeArrowheads="1"/>
          </p:cNvSpPr>
          <p:nvPr/>
        </p:nvSpPr>
        <p:spPr bwMode="auto">
          <a:xfrm>
            <a:off x="5159376" y="2852738"/>
            <a:ext cx="16557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algn="ctr" eaLnBrk="1" hangingPunct="1">
              <a:spcBef>
                <a:spcPct val="50000"/>
              </a:spcBef>
              <a:buClrTx/>
              <a:buSzTx/>
              <a:buFontTx/>
              <a:buNone/>
            </a:pPr>
            <a:r>
              <a:rPr lang="en-GB" altLang="en-US" sz="1800" b="1"/>
              <a:t>Conclusion to a Lesson</a:t>
            </a:r>
          </a:p>
        </p:txBody>
      </p:sp>
      <p:sp>
        <p:nvSpPr>
          <p:cNvPr id="20490" name="Text Box 10">
            <a:extLst>
              <a:ext uri="{FF2B5EF4-FFF2-40B4-BE49-F238E27FC236}">
                <a16:creationId xmlns:a16="http://schemas.microsoft.com/office/drawing/2014/main" id="{952A3651-1B80-4727-BA14-9C1F4D2CC8DC}"/>
              </a:ext>
            </a:extLst>
          </p:cNvPr>
          <p:cNvSpPr txBox="1">
            <a:spLocks noChangeArrowheads="1"/>
          </p:cNvSpPr>
          <p:nvPr/>
        </p:nvSpPr>
        <p:spPr bwMode="auto">
          <a:xfrm>
            <a:off x="1366257" y="2216851"/>
            <a:ext cx="26522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Question Students</a:t>
            </a:r>
          </a:p>
        </p:txBody>
      </p:sp>
      <p:sp>
        <p:nvSpPr>
          <p:cNvPr id="20491" name="Text Box 11">
            <a:extLst>
              <a:ext uri="{FF2B5EF4-FFF2-40B4-BE49-F238E27FC236}">
                <a16:creationId xmlns:a16="http://schemas.microsoft.com/office/drawing/2014/main" id="{47BC38DB-6A6E-458C-9D74-803A63BA6203}"/>
              </a:ext>
            </a:extLst>
          </p:cNvPr>
          <p:cNvSpPr txBox="1">
            <a:spLocks noChangeArrowheads="1"/>
          </p:cNvSpPr>
          <p:nvPr/>
        </p:nvSpPr>
        <p:spPr bwMode="auto">
          <a:xfrm>
            <a:off x="7535863" y="3131344"/>
            <a:ext cx="223202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Introduce next topic</a:t>
            </a:r>
          </a:p>
        </p:txBody>
      </p:sp>
      <p:sp>
        <p:nvSpPr>
          <p:cNvPr id="20492" name="Text Box 12">
            <a:extLst>
              <a:ext uri="{FF2B5EF4-FFF2-40B4-BE49-F238E27FC236}">
                <a16:creationId xmlns:a16="http://schemas.microsoft.com/office/drawing/2014/main" id="{6B60B059-26E5-4510-AF6F-4C9B2D538642}"/>
              </a:ext>
            </a:extLst>
          </p:cNvPr>
          <p:cNvSpPr txBox="1">
            <a:spLocks noChangeArrowheads="1"/>
          </p:cNvSpPr>
          <p:nvPr/>
        </p:nvSpPr>
        <p:spPr bwMode="auto">
          <a:xfrm>
            <a:off x="7535863" y="4105000"/>
            <a:ext cx="2655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latin typeface="Arial"/>
                <a:cs typeface="Arial"/>
              </a:rPr>
              <a:t>Revisit Outcomes</a:t>
            </a:r>
          </a:p>
        </p:txBody>
      </p:sp>
      <p:sp>
        <p:nvSpPr>
          <p:cNvPr id="20493" name="Text Box 13">
            <a:extLst>
              <a:ext uri="{FF2B5EF4-FFF2-40B4-BE49-F238E27FC236}">
                <a16:creationId xmlns:a16="http://schemas.microsoft.com/office/drawing/2014/main" id="{D640CBA4-1055-4700-AF4F-4051D59600C0}"/>
              </a:ext>
            </a:extLst>
          </p:cNvPr>
          <p:cNvSpPr txBox="1">
            <a:spLocks noChangeArrowheads="1"/>
          </p:cNvSpPr>
          <p:nvPr/>
        </p:nvSpPr>
        <p:spPr bwMode="auto">
          <a:xfrm>
            <a:off x="3119216" y="4949736"/>
            <a:ext cx="18621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Test or Quiz </a:t>
            </a:r>
          </a:p>
        </p:txBody>
      </p:sp>
      <p:sp>
        <p:nvSpPr>
          <p:cNvPr id="20496" name="Text Box 16">
            <a:extLst>
              <a:ext uri="{FF2B5EF4-FFF2-40B4-BE49-F238E27FC236}">
                <a16:creationId xmlns:a16="http://schemas.microsoft.com/office/drawing/2014/main" id="{69975712-2F2A-4DDE-937B-1A26CE1E7554}"/>
              </a:ext>
            </a:extLst>
          </p:cNvPr>
          <p:cNvSpPr txBox="1">
            <a:spLocks noChangeArrowheads="1"/>
          </p:cNvSpPr>
          <p:nvPr/>
        </p:nvSpPr>
        <p:spPr bwMode="auto">
          <a:xfrm>
            <a:off x="3116357" y="5485679"/>
            <a:ext cx="3597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Answering student questions.</a:t>
            </a:r>
          </a:p>
        </p:txBody>
      </p:sp>
      <p:sp>
        <p:nvSpPr>
          <p:cNvPr id="20497" name="Text Box 17">
            <a:extLst>
              <a:ext uri="{FF2B5EF4-FFF2-40B4-BE49-F238E27FC236}">
                <a16:creationId xmlns:a16="http://schemas.microsoft.com/office/drawing/2014/main" id="{099E14FA-78D2-4902-986B-C7E896096EAC}"/>
              </a:ext>
            </a:extLst>
          </p:cNvPr>
          <p:cNvSpPr txBox="1">
            <a:spLocks noChangeArrowheads="1"/>
          </p:cNvSpPr>
          <p:nvPr/>
        </p:nvSpPr>
        <p:spPr bwMode="auto">
          <a:xfrm>
            <a:off x="3119215" y="5224330"/>
            <a:ext cx="12818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Q&amp;A</a:t>
            </a:r>
          </a:p>
        </p:txBody>
      </p:sp>
      <p:sp>
        <p:nvSpPr>
          <p:cNvPr id="20499" name="Text Box 19">
            <a:extLst>
              <a:ext uri="{FF2B5EF4-FFF2-40B4-BE49-F238E27FC236}">
                <a16:creationId xmlns:a16="http://schemas.microsoft.com/office/drawing/2014/main" id="{75094657-9C0B-48FC-AD70-93C24D9FC57A}"/>
              </a:ext>
            </a:extLst>
          </p:cNvPr>
          <p:cNvSpPr txBox="1">
            <a:spLocks noChangeArrowheads="1"/>
          </p:cNvSpPr>
          <p:nvPr/>
        </p:nvSpPr>
        <p:spPr bwMode="auto">
          <a:xfrm>
            <a:off x="1366257" y="2489874"/>
            <a:ext cx="32204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Student Evaluation Form</a:t>
            </a:r>
          </a:p>
        </p:txBody>
      </p:sp>
      <p:sp>
        <p:nvSpPr>
          <p:cNvPr id="20500" name="Rectangle 20">
            <a:extLst>
              <a:ext uri="{FF2B5EF4-FFF2-40B4-BE49-F238E27FC236}">
                <a16:creationId xmlns:a16="http://schemas.microsoft.com/office/drawing/2014/main" id="{6D8F0B8F-63D8-46F1-9ABA-50D09D1E6D16}"/>
              </a:ext>
            </a:extLst>
          </p:cNvPr>
          <p:cNvSpPr>
            <a:spLocks noChangeArrowheads="1"/>
          </p:cNvSpPr>
          <p:nvPr/>
        </p:nvSpPr>
        <p:spPr bwMode="auto">
          <a:xfrm>
            <a:off x="7535863" y="3741739"/>
            <a:ext cx="27348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0"/>
              </a:spcBef>
              <a:buClrTx/>
              <a:buSzTx/>
            </a:pPr>
            <a:r>
              <a:rPr lang="en-GB" altLang="en-US" sz="1800" dirty="0"/>
              <a:t>Recap main points</a:t>
            </a:r>
          </a:p>
        </p:txBody>
      </p:sp>
      <p:sp>
        <p:nvSpPr>
          <p:cNvPr id="20501" name="Text Box 21">
            <a:extLst>
              <a:ext uri="{FF2B5EF4-FFF2-40B4-BE49-F238E27FC236}">
                <a16:creationId xmlns:a16="http://schemas.microsoft.com/office/drawing/2014/main" id="{CC73A121-4342-4BD5-8B5F-70EACA028E19}"/>
              </a:ext>
            </a:extLst>
          </p:cNvPr>
          <p:cNvSpPr txBox="1">
            <a:spLocks noChangeArrowheads="1"/>
          </p:cNvSpPr>
          <p:nvPr/>
        </p:nvSpPr>
        <p:spPr bwMode="auto">
          <a:xfrm>
            <a:off x="7535863" y="3422759"/>
            <a:ext cx="31649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marL="285750" indent="-285750">
              <a:spcBef>
                <a:spcPct val="50000"/>
              </a:spcBef>
              <a:buClrTx/>
              <a:buSzTx/>
            </a:pPr>
            <a:r>
              <a:rPr lang="en-GB" altLang="en-US" sz="1800" dirty="0"/>
              <a:t>Set reading or homework</a:t>
            </a:r>
          </a:p>
        </p:txBody>
      </p:sp>
      <p:sp>
        <p:nvSpPr>
          <p:cNvPr id="17426" name="Line 23">
            <a:extLst>
              <a:ext uri="{FF2B5EF4-FFF2-40B4-BE49-F238E27FC236}">
                <a16:creationId xmlns:a16="http://schemas.microsoft.com/office/drawing/2014/main" id="{91598AEB-86A4-46CE-9238-87D8886D6872}"/>
              </a:ext>
            </a:extLst>
          </p:cNvPr>
          <p:cNvSpPr>
            <a:spLocks noChangeShapeType="1"/>
          </p:cNvSpPr>
          <p:nvPr/>
        </p:nvSpPr>
        <p:spPr bwMode="auto">
          <a:xfrm flipV="1">
            <a:off x="5604187" y="4005262"/>
            <a:ext cx="275912" cy="6413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27" name="Line 24">
            <a:extLst>
              <a:ext uri="{FF2B5EF4-FFF2-40B4-BE49-F238E27FC236}">
                <a16:creationId xmlns:a16="http://schemas.microsoft.com/office/drawing/2014/main" id="{DC5232C7-21A8-46B8-A972-AB44EABDC349}"/>
              </a:ext>
            </a:extLst>
          </p:cNvPr>
          <p:cNvSpPr>
            <a:spLocks noChangeShapeType="1"/>
          </p:cNvSpPr>
          <p:nvPr/>
        </p:nvSpPr>
        <p:spPr bwMode="auto">
          <a:xfrm>
            <a:off x="4175173" y="1911439"/>
            <a:ext cx="984202" cy="123022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7428" name="Line 25">
            <a:extLst>
              <a:ext uri="{FF2B5EF4-FFF2-40B4-BE49-F238E27FC236}">
                <a16:creationId xmlns:a16="http://schemas.microsoft.com/office/drawing/2014/main" id="{EC715ED5-CD8B-4CED-9EB7-C3855D1338B7}"/>
              </a:ext>
            </a:extLst>
          </p:cNvPr>
          <p:cNvSpPr>
            <a:spLocks noChangeShapeType="1"/>
          </p:cNvSpPr>
          <p:nvPr/>
        </p:nvSpPr>
        <p:spPr bwMode="auto">
          <a:xfrm>
            <a:off x="6672263" y="2636838"/>
            <a:ext cx="863600" cy="27315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Tree>
    <p:extLst>
      <p:ext uri="{BB962C8B-B14F-4D97-AF65-F5344CB8AC3E}">
        <p14:creationId xmlns:p14="http://schemas.microsoft.com/office/powerpoint/2010/main" val="402710048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9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9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49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48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491"/>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501"/>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050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0492"/>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0484"/>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0490"/>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4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animBg="1"/>
      <p:bldP spid="20485" grpId="0" animBg="1"/>
      <p:bldP spid="20487" grpId="0" animBg="1"/>
      <p:bldP spid="20490" grpId="0"/>
      <p:bldP spid="20491" grpId="0"/>
      <p:bldP spid="20492" grpId="0"/>
      <p:bldP spid="20493" grpId="0"/>
      <p:bldP spid="20496" grpId="0"/>
      <p:bldP spid="20497" grpId="0"/>
      <p:bldP spid="20499" grpId="0"/>
      <p:bldP spid="20500" grpId="0"/>
      <p:bldP spid="20501"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CB14E8D-1B34-85FF-65C0-FEE86E7AF0DF}"/>
              </a:ext>
            </a:extLst>
          </p:cNvPr>
          <p:cNvSpPr txBox="1">
            <a:spLocks noChangeArrowheads="1"/>
          </p:cNvSpPr>
          <p:nvPr/>
        </p:nvSpPr>
        <p:spPr>
          <a:xfrm>
            <a:off x="719604" y="332409"/>
            <a:ext cx="10972800" cy="662505"/>
          </a:xfrm>
          <a:prstGeom prst="rect">
            <a:avLst/>
          </a:prstGeom>
        </p:spPr>
        <p:txBody>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r>
              <a:rPr lang="en-GB" altLang="en-US" sz="4000" dirty="0">
                <a:latin typeface="+mn-lt"/>
              </a:rPr>
              <a:t>Reviewing Lesson Plans:</a:t>
            </a:r>
          </a:p>
        </p:txBody>
      </p:sp>
      <p:sp>
        <p:nvSpPr>
          <p:cNvPr id="4" name="TextBox 3">
            <a:extLst>
              <a:ext uri="{FF2B5EF4-FFF2-40B4-BE49-F238E27FC236}">
                <a16:creationId xmlns:a16="http://schemas.microsoft.com/office/drawing/2014/main" id="{C510B068-B197-294C-18A5-7792AFF38F67}"/>
              </a:ext>
            </a:extLst>
          </p:cNvPr>
          <p:cNvSpPr txBox="1"/>
          <p:nvPr/>
        </p:nvSpPr>
        <p:spPr>
          <a:xfrm>
            <a:off x="719604" y="1205989"/>
            <a:ext cx="10455214" cy="5786199"/>
          </a:xfrm>
          <a:prstGeom prst="rect">
            <a:avLst/>
          </a:prstGeom>
          <a:noFill/>
        </p:spPr>
        <p:txBody>
          <a:bodyPr wrap="square">
            <a:spAutoFit/>
          </a:bodyPr>
          <a:lstStyle/>
          <a:p>
            <a:r>
              <a:rPr lang="en-GB" altLang="en-US" sz="2000" dirty="0">
                <a:latin typeface="+mn-lt"/>
              </a:rPr>
              <a:t>Please consider the Lesson Plans available in the MOODLE page:</a:t>
            </a:r>
          </a:p>
          <a:p>
            <a:pPr marL="342900" indent="-342900">
              <a:spcAft>
                <a:spcPts val="600"/>
              </a:spcAft>
              <a:buFont typeface="Arial" panose="020B0604020202020204" pitchFamily="34" charset="0"/>
              <a:buChar char="•"/>
            </a:pPr>
            <a:r>
              <a:rPr lang="en-GB" altLang="en-US" sz="2000" dirty="0"/>
              <a:t>Does it appear complete? Introduction, Development, Conclusion.</a:t>
            </a:r>
          </a:p>
          <a:p>
            <a:pPr marL="342900" indent="-342900">
              <a:spcAft>
                <a:spcPts val="600"/>
              </a:spcAft>
              <a:buFont typeface="Arial" panose="020B0604020202020204" pitchFamily="34" charset="0"/>
              <a:buChar char="•"/>
            </a:pPr>
            <a:r>
              <a:rPr lang="en-GB" altLang="en-US" sz="2000" dirty="0">
                <a:latin typeface="+mn-lt"/>
              </a:rPr>
              <a:t>Is t</a:t>
            </a:r>
            <a:r>
              <a:rPr lang="en-GB" altLang="en-US" sz="2000" dirty="0"/>
              <a:t>he aim clear?</a:t>
            </a:r>
          </a:p>
          <a:p>
            <a:pPr marL="342900" indent="-342900">
              <a:spcAft>
                <a:spcPts val="600"/>
              </a:spcAft>
              <a:buFont typeface="Arial" panose="020B0604020202020204" pitchFamily="34" charset="0"/>
              <a:buChar char="•"/>
            </a:pPr>
            <a:r>
              <a:rPr lang="en-GB" altLang="en-US" sz="2000" dirty="0">
                <a:latin typeface="+mn-lt"/>
              </a:rPr>
              <a:t>Are the </a:t>
            </a:r>
            <a:r>
              <a:rPr lang="en-GB" altLang="en-US" sz="2000" dirty="0"/>
              <a:t>o</a:t>
            </a:r>
            <a:r>
              <a:rPr lang="en-GB" altLang="en-US" sz="2000" dirty="0">
                <a:latin typeface="+mn-lt"/>
              </a:rPr>
              <a:t>bjectives clear? Are they measurable? Are they sequential? Do they increase in difficulty and challenge?</a:t>
            </a:r>
          </a:p>
          <a:p>
            <a:pPr marL="342900" indent="-342900">
              <a:spcAft>
                <a:spcPts val="600"/>
              </a:spcAft>
              <a:buFont typeface="Arial" panose="020B0604020202020204" pitchFamily="34" charset="0"/>
              <a:buChar char="•"/>
            </a:pPr>
            <a:r>
              <a:rPr lang="en-GB" altLang="en-US" sz="2000" dirty="0"/>
              <a:t>Are timings considered? Do they appear workable?</a:t>
            </a:r>
          </a:p>
          <a:p>
            <a:pPr marL="342900" indent="-342900">
              <a:spcAft>
                <a:spcPts val="600"/>
              </a:spcAft>
              <a:buFont typeface="Arial" panose="020B0604020202020204" pitchFamily="34" charset="0"/>
              <a:buChar char="•"/>
            </a:pPr>
            <a:r>
              <a:rPr lang="en-GB" altLang="en-US" sz="2000" dirty="0"/>
              <a:t>Have a range of teaching strategies been applied? Are they appropriate to the topic and objectives? Have a range of teaching strategies been considered?</a:t>
            </a:r>
          </a:p>
          <a:p>
            <a:pPr marL="342900" indent="-342900">
              <a:spcAft>
                <a:spcPts val="600"/>
              </a:spcAft>
              <a:buFont typeface="Arial" panose="020B0604020202020204" pitchFamily="34" charset="0"/>
              <a:buChar char="•"/>
            </a:pPr>
            <a:r>
              <a:rPr lang="en-GB" altLang="en-US" sz="2000" dirty="0"/>
              <a:t>Have anticipated difficulties been considered and have contingency measures been considered?</a:t>
            </a:r>
          </a:p>
          <a:p>
            <a:pPr marL="342900" indent="-342900">
              <a:spcAft>
                <a:spcPts val="600"/>
              </a:spcAft>
              <a:buFont typeface="Arial" panose="020B0604020202020204" pitchFamily="34" charset="0"/>
              <a:buChar char="•"/>
            </a:pPr>
            <a:r>
              <a:rPr lang="en-GB" altLang="en-US" sz="2000" dirty="0"/>
              <a:t>Have appropriate Professional Standards been considered and contextualised?</a:t>
            </a:r>
          </a:p>
          <a:p>
            <a:pPr marL="342900" indent="-342900">
              <a:spcAft>
                <a:spcPts val="600"/>
              </a:spcAft>
              <a:buFont typeface="Arial" panose="020B0604020202020204" pitchFamily="34" charset="0"/>
              <a:buChar char="•"/>
            </a:pPr>
            <a:r>
              <a:rPr lang="en-GB" altLang="en-US" sz="2000" dirty="0"/>
              <a:t>Is it clear what resources are required to support learning?</a:t>
            </a:r>
          </a:p>
          <a:p>
            <a:pPr marL="342900" indent="-342900">
              <a:spcAft>
                <a:spcPts val="600"/>
              </a:spcAft>
              <a:buFont typeface="Arial" panose="020B0604020202020204" pitchFamily="34" charset="0"/>
              <a:buChar char="•"/>
            </a:pPr>
            <a:r>
              <a:rPr lang="en-GB" altLang="en-US" sz="2000" dirty="0"/>
              <a:t>Have assessment strategies been considered and are they appropriate?</a:t>
            </a:r>
          </a:p>
          <a:p>
            <a:pPr marL="342900" indent="-342900">
              <a:spcAft>
                <a:spcPts val="600"/>
              </a:spcAft>
              <a:buFont typeface="Arial" panose="020B0604020202020204" pitchFamily="34" charset="0"/>
              <a:buChar char="•"/>
            </a:pPr>
            <a:r>
              <a:rPr lang="en-GB" altLang="en-US" sz="2000" dirty="0"/>
              <a:t>Is it sufficiently detailed to allow a third person to deliver as intended?</a:t>
            </a:r>
          </a:p>
          <a:p>
            <a:pPr marL="342900" indent="-342900">
              <a:buFont typeface="Arial" panose="020B0604020202020204" pitchFamily="34" charset="0"/>
              <a:buChar char="•"/>
            </a:pPr>
            <a:endParaRPr lang="en-GB" altLang="en-US" sz="2000" dirty="0"/>
          </a:p>
          <a:p>
            <a:pPr marL="342900" indent="-342900">
              <a:buFont typeface="Arial" panose="020B0604020202020204" pitchFamily="34" charset="0"/>
              <a:buChar char="•"/>
            </a:pPr>
            <a:endParaRPr lang="en-GB" altLang="en-US" sz="2000" dirty="0">
              <a:latin typeface="+mn-lt"/>
            </a:endParaRPr>
          </a:p>
        </p:txBody>
      </p:sp>
    </p:spTree>
    <p:extLst>
      <p:ext uri="{BB962C8B-B14F-4D97-AF65-F5344CB8AC3E}">
        <p14:creationId xmlns:p14="http://schemas.microsoft.com/office/powerpoint/2010/main" val="18093082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555DD-DE18-3F0C-9607-CD4A8972D77C}"/>
              </a:ext>
            </a:extLst>
          </p:cNvPr>
          <p:cNvSpPr>
            <a:spLocks noGrp="1"/>
          </p:cNvSpPr>
          <p:nvPr>
            <p:ph type="title"/>
          </p:nvPr>
        </p:nvSpPr>
        <p:spPr/>
        <p:txBody>
          <a:bodyPr>
            <a:normAutofit/>
          </a:bodyPr>
          <a:lstStyle/>
          <a:p>
            <a:r>
              <a:rPr lang="en-GB" sz="4000" dirty="0">
                <a:latin typeface="+mn-lt"/>
              </a:rPr>
              <a:t>Activity</a:t>
            </a:r>
          </a:p>
        </p:txBody>
      </p:sp>
      <p:sp>
        <p:nvSpPr>
          <p:cNvPr id="3" name="Content Placeholder 2">
            <a:extLst>
              <a:ext uri="{FF2B5EF4-FFF2-40B4-BE49-F238E27FC236}">
                <a16:creationId xmlns:a16="http://schemas.microsoft.com/office/drawing/2014/main" id="{881A1479-B091-5CFB-C32E-7C66C5E66E50}"/>
              </a:ext>
            </a:extLst>
          </p:cNvPr>
          <p:cNvSpPr>
            <a:spLocks noGrp="1"/>
          </p:cNvSpPr>
          <p:nvPr>
            <p:ph idx="1"/>
          </p:nvPr>
        </p:nvSpPr>
        <p:spPr/>
        <p:txBody>
          <a:bodyPr>
            <a:normAutofit lnSpcReduction="10000"/>
          </a:bodyPr>
          <a:lstStyle/>
          <a:p>
            <a:pPr>
              <a:buFont typeface="Arial" panose="020B0604020202020204" pitchFamily="34" charset="0"/>
              <a:buChar char="•"/>
            </a:pPr>
            <a:r>
              <a:rPr lang="en-GB" altLang="en-US" sz="2400" dirty="0"/>
              <a:t>Design a lesson plan for a 30-minute learning </a:t>
            </a:r>
            <a:r>
              <a:rPr lang="en-GB" altLang="en-US" sz="2400"/>
              <a:t>session on </a:t>
            </a:r>
            <a:r>
              <a:rPr lang="en-GB" altLang="en-US" sz="2400" dirty="0"/>
              <a:t>a subject of your choice. </a:t>
            </a:r>
          </a:p>
          <a:p>
            <a:pPr>
              <a:buFont typeface="Arial" panose="020B0604020202020204" pitchFamily="34" charset="0"/>
              <a:buChar char="•"/>
            </a:pPr>
            <a:r>
              <a:rPr lang="en-GB" altLang="en-US" sz="2400" dirty="0"/>
              <a:t>Think carefully about your aim and objectives.</a:t>
            </a:r>
          </a:p>
          <a:p>
            <a:pPr>
              <a:buFont typeface="Arial" panose="020B0604020202020204" pitchFamily="34" charset="0"/>
              <a:buChar char="•"/>
            </a:pPr>
            <a:r>
              <a:rPr lang="en-GB" altLang="en-US" sz="2400" dirty="0"/>
              <a:t>How might you start the session?</a:t>
            </a:r>
          </a:p>
          <a:p>
            <a:pPr>
              <a:buFont typeface="Arial" panose="020B0604020202020204" pitchFamily="34" charset="0"/>
              <a:buChar char="•"/>
            </a:pPr>
            <a:r>
              <a:rPr lang="en-GB" altLang="en-US" sz="2400" dirty="0"/>
              <a:t>What activities and teaching strategies could you include to scaffold your learning?</a:t>
            </a:r>
          </a:p>
          <a:p>
            <a:pPr>
              <a:buFont typeface="Arial" panose="020B0604020202020204" pitchFamily="34" charset="0"/>
              <a:buChar char="•"/>
            </a:pPr>
            <a:r>
              <a:rPr lang="en-GB" altLang="en-US" sz="2400" dirty="0"/>
              <a:t>How might you close your session, what assessment strategies could you employ?</a:t>
            </a:r>
          </a:p>
          <a:p>
            <a:endParaRPr lang="en-GB" dirty="0"/>
          </a:p>
        </p:txBody>
      </p:sp>
    </p:spTree>
    <p:extLst>
      <p:ext uri="{BB962C8B-B14F-4D97-AF65-F5344CB8AC3E}">
        <p14:creationId xmlns:p14="http://schemas.microsoft.com/office/powerpoint/2010/main" val="9279178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BFB7F-BEAA-E19F-DE19-941A95B0DD34}"/>
              </a:ext>
            </a:extLst>
          </p:cNvPr>
          <p:cNvSpPr>
            <a:spLocks noGrp="1"/>
          </p:cNvSpPr>
          <p:nvPr>
            <p:ph type="ctrTitle"/>
          </p:nvPr>
        </p:nvSpPr>
        <p:spPr/>
        <p:txBody>
          <a:bodyPr/>
          <a:lstStyle/>
          <a:p>
            <a:r>
              <a:rPr lang="en-GB" dirty="0">
                <a:latin typeface="+mn-lt"/>
              </a:rPr>
              <a:t>Scheme of Work (SOW)</a:t>
            </a:r>
          </a:p>
        </p:txBody>
      </p:sp>
    </p:spTree>
    <p:extLst>
      <p:ext uri="{BB962C8B-B14F-4D97-AF65-F5344CB8AC3E}">
        <p14:creationId xmlns:p14="http://schemas.microsoft.com/office/powerpoint/2010/main" val="16960121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3039B-A818-F13D-0C04-FA2F9BC666D1}"/>
              </a:ext>
            </a:extLst>
          </p:cNvPr>
          <p:cNvSpPr>
            <a:spLocks noGrp="1"/>
          </p:cNvSpPr>
          <p:nvPr>
            <p:ph type="title"/>
          </p:nvPr>
        </p:nvSpPr>
        <p:spPr/>
        <p:txBody>
          <a:bodyPr/>
          <a:lstStyle/>
          <a:p>
            <a:r>
              <a:rPr lang="en-GB" dirty="0">
                <a:latin typeface="+mn-lt"/>
              </a:rPr>
              <a:t>Definitions</a:t>
            </a:r>
          </a:p>
        </p:txBody>
      </p:sp>
      <p:sp>
        <p:nvSpPr>
          <p:cNvPr id="3" name="Content Placeholder 2">
            <a:extLst>
              <a:ext uri="{FF2B5EF4-FFF2-40B4-BE49-F238E27FC236}">
                <a16:creationId xmlns:a16="http://schemas.microsoft.com/office/drawing/2014/main" id="{B8457CEE-F819-8C5B-BC41-7959A0949F2D}"/>
              </a:ext>
            </a:extLst>
          </p:cNvPr>
          <p:cNvSpPr>
            <a:spLocks noGrp="1"/>
          </p:cNvSpPr>
          <p:nvPr>
            <p:ph idx="1"/>
          </p:nvPr>
        </p:nvSpPr>
        <p:spPr/>
        <p:txBody>
          <a:bodyPr>
            <a:normAutofit fontScale="85000" lnSpcReduction="20000"/>
          </a:bodyPr>
          <a:lstStyle/>
          <a:p>
            <a:pPr eaLnBrk="1" hangingPunct="1">
              <a:buFont typeface="Wingdings" panose="05000000000000000000" pitchFamily="2" charset="2"/>
              <a:buNone/>
            </a:pPr>
            <a:endParaRPr lang="en-GB" altLang="en-US" dirty="0"/>
          </a:p>
          <a:p>
            <a:pPr marL="0" indent="0" algn="ctr">
              <a:buNone/>
            </a:pPr>
            <a:r>
              <a:rPr lang="en-GB" altLang="en-US" sz="2900" i="1" dirty="0"/>
              <a:t>‘</a:t>
            </a:r>
            <a:r>
              <a:rPr lang="en-GB" altLang="en-US" sz="2900" dirty="0"/>
              <a:t>a series of planned learning experiences, sequenced to achieve the course aims in the most effective way’</a:t>
            </a:r>
          </a:p>
          <a:p>
            <a:pPr marL="0" indent="0">
              <a:buNone/>
            </a:pPr>
            <a:r>
              <a:rPr lang="en-GB" altLang="en-US" dirty="0"/>
              <a:t>								(Reece and Walker, 2003)</a:t>
            </a:r>
          </a:p>
          <a:p>
            <a:pPr eaLnBrk="1" hangingPunct="1">
              <a:buFont typeface="Arial" panose="020B0604020202020204" pitchFamily="34" charset="0"/>
              <a:buChar char="•"/>
            </a:pPr>
            <a:endParaRPr lang="en-GB" altLang="en-US" i="1" dirty="0"/>
          </a:p>
          <a:p>
            <a:pPr marL="0" indent="0" algn="ctr">
              <a:buNone/>
            </a:pPr>
            <a:r>
              <a:rPr lang="en-GB" altLang="en-US" sz="2900" dirty="0"/>
              <a:t>‘… an ordered teaching plan, including content and resources to be used for a specific group of pupils, the teaching methods, modes of assessment and arrangements for recording such assessment’.</a:t>
            </a:r>
          </a:p>
          <a:p>
            <a:pPr marL="0" indent="0" eaLnBrk="1" hangingPunct="1">
              <a:buNone/>
            </a:pPr>
            <a:r>
              <a:rPr lang="en-GB" altLang="en-US" dirty="0"/>
              <a:t>								(Needham et al)</a:t>
            </a:r>
          </a:p>
          <a:p>
            <a:pPr eaLnBrk="1" hangingPunct="1">
              <a:buFont typeface="Arial" panose="020B0604020202020204" pitchFamily="34" charset="0"/>
              <a:buChar char="•"/>
            </a:pPr>
            <a:endParaRPr lang="en-GB" altLang="en-US" i="1" dirty="0"/>
          </a:p>
          <a:p>
            <a:pPr eaLnBrk="1" hangingPunct="1">
              <a:buFont typeface="Wingdings" panose="05000000000000000000" pitchFamily="2" charset="2"/>
              <a:buNone/>
            </a:pPr>
            <a:endParaRPr lang="en-GB" dirty="0"/>
          </a:p>
        </p:txBody>
      </p:sp>
    </p:spTree>
    <p:extLst>
      <p:ext uri="{BB962C8B-B14F-4D97-AF65-F5344CB8AC3E}">
        <p14:creationId xmlns:p14="http://schemas.microsoft.com/office/powerpoint/2010/main" val="4060244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3B57E-EE30-7CD3-FD95-728BD0446238}"/>
              </a:ext>
            </a:extLst>
          </p:cNvPr>
          <p:cNvSpPr>
            <a:spLocks noGrp="1"/>
          </p:cNvSpPr>
          <p:nvPr>
            <p:ph type="title"/>
          </p:nvPr>
        </p:nvSpPr>
        <p:spPr/>
        <p:txBody>
          <a:bodyPr>
            <a:normAutofit/>
          </a:bodyPr>
          <a:lstStyle/>
          <a:p>
            <a:r>
              <a:rPr lang="en-GB" sz="4000" dirty="0">
                <a:latin typeface="+mn-lt"/>
              </a:rPr>
              <a:t>Sequencing the SOW</a:t>
            </a:r>
          </a:p>
        </p:txBody>
      </p:sp>
      <p:sp>
        <p:nvSpPr>
          <p:cNvPr id="3" name="Content Placeholder 2">
            <a:extLst>
              <a:ext uri="{FF2B5EF4-FFF2-40B4-BE49-F238E27FC236}">
                <a16:creationId xmlns:a16="http://schemas.microsoft.com/office/drawing/2014/main" id="{2CC50D00-D229-1EB5-B16E-0F324B3D28FA}"/>
              </a:ext>
            </a:extLst>
          </p:cNvPr>
          <p:cNvSpPr>
            <a:spLocks noGrp="1"/>
          </p:cNvSpPr>
          <p:nvPr>
            <p:ph sz="half" idx="1"/>
          </p:nvPr>
        </p:nvSpPr>
        <p:spPr>
          <a:xfrm>
            <a:off x="1097280" y="1995577"/>
            <a:ext cx="4639736" cy="4416725"/>
          </a:xfrm>
        </p:spPr>
        <p:txBody>
          <a:bodyPr>
            <a:normAutofit fontScale="55000" lnSpcReduction="20000"/>
          </a:bodyPr>
          <a:lstStyle/>
          <a:p>
            <a:pPr>
              <a:lnSpc>
                <a:spcPct val="90000"/>
              </a:lnSpc>
              <a:spcAft>
                <a:spcPts val="0"/>
              </a:spcAft>
              <a:buFont typeface="Arial" panose="020B0604020202020204" pitchFamily="34" charset="0"/>
              <a:buChar char="•"/>
              <a:defRPr/>
            </a:pPr>
            <a:r>
              <a:rPr lang="en-GB" altLang="en-US" sz="3800" b="1" dirty="0"/>
              <a:t>Easiest </a:t>
            </a:r>
            <a:r>
              <a:rPr lang="en-GB" altLang="en-US" sz="3800" dirty="0"/>
              <a:t>topics first</a:t>
            </a:r>
          </a:p>
          <a:p>
            <a:pPr>
              <a:lnSpc>
                <a:spcPct val="90000"/>
              </a:lnSpc>
              <a:spcAft>
                <a:spcPts val="0"/>
              </a:spcAft>
              <a:buFont typeface="Arial" panose="020B0604020202020204" pitchFamily="34" charset="0"/>
              <a:buChar char="•"/>
              <a:defRPr/>
            </a:pPr>
            <a:r>
              <a:rPr lang="en-GB" altLang="en-US" sz="3800" b="1" dirty="0"/>
              <a:t>Themes</a:t>
            </a:r>
          </a:p>
          <a:p>
            <a:pPr lvl="2">
              <a:lnSpc>
                <a:spcPct val="90000"/>
              </a:lnSpc>
              <a:spcAft>
                <a:spcPts val="0"/>
              </a:spcAft>
              <a:buFont typeface="Arial" panose="020B0604020202020204" pitchFamily="34" charset="0"/>
              <a:buChar char="•"/>
              <a:defRPr/>
            </a:pPr>
            <a:r>
              <a:rPr lang="en-GB" altLang="en-US" sz="3800" dirty="0"/>
              <a:t> e.g. Parliament: Themes may be elections, legislation, etc.</a:t>
            </a:r>
          </a:p>
          <a:p>
            <a:pPr>
              <a:lnSpc>
                <a:spcPct val="90000"/>
              </a:lnSpc>
              <a:spcAft>
                <a:spcPts val="0"/>
              </a:spcAft>
              <a:buFont typeface="Arial" panose="020B0604020202020204" pitchFamily="34" charset="0"/>
              <a:buChar char="•"/>
              <a:defRPr/>
            </a:pPr>
            <a:r>
              <a:rPr lang="en-GB" altLang="en-US" sz="3800" b="1" dirty="0"/>
              <a:t>Logical</a:t>
            </a:r>
            <a:r>
              <a:rPr lang="en-GB" altLang="en-US" sz="3800" dirty="0"/>
              <a:t> </a:t>
            </a:r>
          </a:p>
          <a:p>
            <a:pPr lvl="2">
              <a:lnSpc>
                <a:spcPct val="90000"/>
              </a:lnSpc>
              <a:spcAft>
                <a:spcPts val="0"/>
              </a:spcAft>
              <a:buFont typeface="Arial" panose="020B0604020202020204" pitchFamily="34" charset="0"/>
              <a:buChar char="•"/>
              <a:defRPr/>
            </a:pPr>
            <a:r>
              <a:rPr lang="en-GB" altLang="en-US" sz="3800" dirty="0"/>
              <a:t>e.g. the need to learn addition before multiplication</a:t>
            </a:r>
          </a:p>
          <a:p>
            <a:pPr>
              <a:lnSpc>
                <a:spcPct val="90000"/>
              </a:lnSpc>
              <a:spcAft>
                <a:spcPts val="0"/>
              </a:spcAft>
              <a:buFont typeface="Arial" panose="020B0604020202020204" pitchFamily="34" charset="0"/>
              <a:buChar char="•"/>
              <a:defRPr/>
            </a:pPr>
            <a:r>
              <a:rPr lang="en-GB" altLang="en-US" sz="3800" b="1" dirty="0"/>
              <a:t>Safety</a:t>
            </a:r>
          </a:p>
          <a:p>
            <a:pPr>
              <a:lnSpc>
                <a:spcPct val="90000"/>
              </a:lnSpc>
              <a:spcAft>
                <a:spcPts val="0"/>
              </a:spcAft>
              <a:buFont typeface="Arial" panose="020B0604020202020204" pitchFamily="34" charset="0"/>
              <a:buChar char="•"/>
              <a:defRPr/>
            </a:pPr>
            <a:r>
              <a:rPr lang="en-GB" altLang="en-US" sz="3800" b="1" dirty="0"/>
              <a:t>Familiarity </a:t>
            </a:r>
          </a:p>
          <a:p>
            <a:pPr>
              <a:lnSpc>
                <a:spcPct val="90000"/>
              </a:lnSpc>
              <a:spcAft>
                <a:spcPts val="0"/>
              </a:spcAft>
              <a:buFont typeface="Arial" panose="020B0604020202020204" pitchFamily="34" charset="0"/>
              <a:buChar char="•"/>
              <a:defRPr/>
            </a:pPr>
            <a:r>
              <a:rPr lang="en-GB" altLang="en-US" sz="3800" b="1" dirty="0"/>
              <a:t>Chronological</a:t>
            </a:r>
            <a:r>
              <a:rPr lang="en-GB" altLang="en-US" sz="3800" dirty="0"/>
              <a:t> e.g. History </a:t>
            </a:r>
          </a:p>
          <a:p>
            <a:pPr>
              <a:spcAft>
                <a:spcPts val="0"/>
              </a:spcAft>
              <a:buFont typeface="Arial" panose="020B0604020202020204" pitchFamily="34" charset="0"/>
              <a:buChar char="•"/>
              <a:defRPr/>
            </a:pPr>
            <a:r>
              <a:rPr lang="en-GB" altLang="en-US" sz="3800" b="1" dirty="0"/>
              <a:t>Sensitivity / Controversial / Group confidence</a:t>
            </a:r>
          </a:p>
          <a:p>
            <a:pPr>
              <a:spcAft>
                <a:spcPts val="0"/>
              </a:spcAft>
              <a:buFont typeface="Arial" panose="020B0604020202020204" pitchFamily="34" charset="0"/>
              <a:buChar char="•"/>
              <a:defRPr/>
            </a:pPr>
            <a:r>
              <a:rPr lang="en-GB" altLang="en-US" sz="3800" b="1" dirty="0"/>
              <a:t>Most helpful</a:t>
            </a:r>
          </a:p>
          <a:p>
            <a:endParaRPr lang="en-GB" dirty="0"/>
          </a:p>
        </p:txBody>
      </p:sp>
      <p:sp>
        <p:nvSpPr>
          <p:cNvPr id="4" name="Content Placeholder 3">
            <a:extLst>
              <a:ext uri="{FF2B5EF4-FFF2-40B4-BE49-F238E27FC236}">
                <a16:creationId xmlns:a16="http://schemas.microsoft.com/office/drawing/2014/main" id="{F37B52CA-60CF-4F05-24B0-249EF19E9BBB}"/>
              </a:ext>
            </a:extLst>
          </p:cNvPr>
          <p:cNvSpPr>
            <a:spLocks noGrp="1"/>
          </p:cNvSpPr>
          <p:nvPr>
            <p:ph sz="half" idx="2"/>
          </p:nvPr>
        </p:nvSpPr>
        <p:spPr>
          <a:xfrm>
            <a:off x="6787263" y="1909313"/>
            <a:ext cx="5358729" cy="4502989"/>
          </a:xfrm>
        </p:spPr>
        <p:txBody>
          <a:bodyPr>
            <a:normAutofit fontScale="55000" lnSpcReduction="20000"/>
          </a:bodyPr>
          <a:lstStyle/>
          <a:p>
            <a:pPr>
              <a:spcAft>
                <a:spcPts val="0"/>
              </a:spcAft>
              <a:buFont typeface="Arial" panose="020B0604020202020204" pitchFamily="34" charset="0"/>
              <a:buChar char="•"/>
              <a:defRPr/>
            </a:pPr>
            <a:r>
              <a:rPr lang="en-GB" altLang="en-US" sz="3800" b="1" dirty="0"/>
              <a:t>Theory / Practice</a:t>
            </a:r>
          </a:p>
          <a:p>
            <a:pPr>
              <a:spcAft>
                <a:spcPts val="0"/>
              </a:spcAft>
              <a:buFont typeface="Arial" panose="020B0604020202020204" pitchFamily="34" charset="0"/>
              <a:buChar char="•"/>
              <a:defRPr/>
            </a:pPr>
            <a:r>
              <a:rPr lang="en-GB" altLang="en-US" sz="3800" b="1" dirty="0"/>
              <a:t>Negotiation</a:t>
            </a:r>
          </a:p>
          <a:p>
            <a:pPr>
              <a:spcAft>
                <a:spcPts val="0"/>
              </a:spcAft>
              <a:buFont typeface="Arial" panose="020B0604020202020204" pitchFamily="34" charset="0"/>
              <a:buChar char="•"/>
              <a:defRPr/>
            </a:pPr>
            <a:r>
              <a:rPr lang="en-GB" altLang="en-US" sz="3800" b="1" dirty="0"/>
              <a:t>Availability of resources</a:t>
            </a:r>
          </a:p>
          <a:p>
            <a:pPr>
              <a:spcAft>
                <a:spcPts val="0"/>
              </a:spcAft>
              <a:buFont typeface="Arial" panose="020B0604020202020204" pitchFamily="34" charset="0"/>
              <a:buChar char="•"/>
              <a:defRPr/>
            </a:pPr>
            <a:r>
              <a:rPr lang="en-GB" altLang="en-US" sz="3800" b="1" dirty="0"/>
              <a:t>Demands </a:t>
            </a:r>
            <a:r>
              <a:rPr lang="en-GB" altLang="en-US" sz="3800" dirty="0"/>
              <a:t>of other subjects / Key Skills</a:t>
            </a:r>
          </a:p>
          <a:p>
            <a:pPr>
              <a:spcAft>
                <a:spcPts val="0"/>
              </a:spcAft>
              <a:buFont typeface="Arial" panose="020B0604020202020204" pitchFamily="34" charset="0"/>
              <a:buChar char="•"/>
              <a:defRPr/>
            </a:pPr>
            <a:r>
              <a:rPr lang="en-GB" altLang="en-US" sz="3800" b="1" dirty="0"/>
              <a:t>Opportunistic</a:t>
            </a:r>
            <a:r>
              <a:rPr lang="en-GB" altLang="en-US" sz="3800" dirty="0"/>
              <a:t>.</a:t>
            </a:r>
          </a:p>
          <a:p>
            <a:pPr>
              <a:spcAft>
                <a:spcPts val="0"/>
              </a:spcAft>
              <a:buFont typeface="Arial" panose="020B0604020202020204" pitchFamily="34" charset="0"/>
              <a:buChar char="•"/>
              <a:defRPr/>
            </a:pPr>
            <a:r>
              <a:rPr lang="en-GB" altLang="en-US" sz="3800" b="1" dirty="0"/>
              <a:t>Order of textbook</a:t>
            </a:r>
          </a:p>
          <a:p>
            <a:pPr>
              <a:spcAft>
                <a:spcPts val="0"/>
              </a:spcAft>
              <a:buFont typeface="Arial" panose="020B0604020202020204" pitchFamily="34" charset="0"/>
              <a:buChar char="•"/>
              <a:defRPr/>
            </a:pPr>
            <a:r>
              <a:rPr lang="en-GB" altLang="en-US" sz="3800" b="1" dirty="0"/>
              <a:t>Must know, Should know, Could know</a:t>
            </a:r>
          </a:p>
          <a:p>
            <a:pPr>
              <a:spcAft>
                <a:spcPts val="0"/>
              </a:spcAft>
              <a:buFont typeface="Arial" panose="020B0604020202020204" pitchFamily="34" charset="0"/>
              <a:buChar char="•"/>
              <a:defRPr/>
            </a:pPr>
            <a:r>
              <a:rPr lang="en-GB" altLang="en-US" sz="3800" b="1" dirty="0"/>
              <a:t>Past course evaluation</a:t>
            </a:r>
            <a:r>
              <a:rPr lang="en-GB" altLang="en-US" sz="3800" dirty="0"/>
              <a:t>.</a:t>
            </a:r>
          </a:p>
          <a:p>
            <a:endParaRPr lang="en-GB" dirty="0"/>
          </a:p>
        </p:txBody>
      </p:sp>
    </p:spTree>
    <p:extLst>
      <p:ext uri="{BB962C8B-B14F-4D97-AF65-F5344CB8AC3E}">
        <p14:creationId xmlns:p14="http://schemas.microsoft.com/office/powerpoint/2010/main" val="34645799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DCA60-E5A3-D916-7CF4-7883F0A42396}"/>
              </a:ext>
            </a:extLst>
          </p:cNvPr>
          <p:cNvSpPr>
            <a:spLocks noGrp="1"/>
          </p:cNvSpPr>
          <p:nvPr>
            <p:ph type="title"/>
          </p:nvPr>
        </p:nvSpPr>
        <p:spPr/>
        <p:txBody>
          <a:bodyPr>
            <a:normAutofit/>
          </a:bodyPr>
          <a:lstStyle/>
          <a:p>
            <a:r>
              <a:rPr lang="en-GB" sz="4000" dirty="0">
                <a:latin typeface="+mn-lt"/>
              </a:rPr>
              <a:t>Factors that Influence Design</a:t>
            </a:r>
          </a:p>
        </p:txBody>
      </p:sp>
      <p:sp>
        <p:nvSpPr>
          <p:cNvPr id="3" name="Content Placeholder 2">
            <a:extLst>
              <a:ext uri="{FF2B5EF4-FFF2-40B4-BE49-F238E27FC236}">
                <a16:creationId xmlns:a16="http://schemas.microsoft.com/office/drawing/2014/main" id="{24229254-9D72-B285-E972-C85F33B5B500}"/>
              </a:ext>
            </a:extLst>
          </p:cNvPr>
          <p:cNvSpPr>
            <a:spLocks noGrp="1"/>
          </p:cNvSpPr>
          <p:nvPr>
            <p:ph idx="1"/>
          </p:nvPr>
        </p:nvSpPr>
        <p:spPr>
          <a:xfrm>
            <a:off x="1097280" y="2108201"/>
            <a:ext cx="10058400" cy="4235090"/>
          </a:xfrm>
        </p:spPr>
        <p:txBody>
          <a:bodyPr>
            <a:normAutofit lnSpcReduction="10000"/>
          </a:bodyPr>
          <a:lstStyle/>
          <a:p>
            <a:pPr>
              <a:lnSpc>
                <a:spcPct val="90000"/>
              </a:lnSpc>
              <a:buFont typeface="Arial" panose="020B0604020202020204" pitchFamily="34" charset="0"/>
              <a:buChar char="•"/>
            </a:pPr>
            <a:r>
              <a:rPr lang="en-GB" altLang="en-US" sz="2400" dirty="0"/>
              <a:t>Level of Unit/Module</a:t>
            </a:r>
          </a:p>
          <a:p>
            <a:pPr>
              <a:lnSpc>
                <a:spcPct val="90000"/>
              </a:lnSpc>
              <a:buFont typeface="Arial" panose="020B0604020202020204" pitchFamily="34" charset="0"/>
              <a:buChar char="•"/>
            </a:pPr>
            <a:r>
              <a:rPr lang="en-GB" altLang="en-US" sz="2400" dirty="0"/>
              <a:t>Course Aims/Objectives</a:t>
            </a:r>
          </a:p>
          <a:p>
            <a:pPr>
              <a:lnSpc>
                <a:spcPct val="90000"/>
              </a:lnSpc>
              <a:buFont typeface="Arial" panose="020B0604020202020204" pitchFamily="34" charset="0"/>
              <a:buChar char="•"/>
            </a:pPr>
            <a:r>
              <a:rPr lang="en-GB" altLang="en-US" sz="2400" dirty="0"/>
              <a:t>Course Content</a:t>
            </a:r>
          </a:p>
          <a:p>
            <a:pPr>
              <a:lnSpc>
                <a:spcPct val="90000"/>
              </a:lnSpc>
              <a:buFont typeface="Arial" panose="020B0604020202020204" pitchFamily="34" charset="0"/>
              <a:buChar char="•"/>
            </a:pPr>
            <a:r>
              <a:rPr lang="en-GB" altLang="en-US" sz="2400" dirty="0"/>
              <a:t>Number/Length of Sessions</a:t>
            </a:r>
          </a:p>
          <a:p>
            <a:pPr>
              <a:lnSpc>
                <a:spcPct val="90000"/>
              </a:lnSpc>
              <a:buFont typeface="Arial" panose="020B0604020202020204" pitchFamily="34" charset="0"/>
              <a:buChar char="•"/>
            </a:pPr>
            <a:r>
              <a:rPr lang="en-GB" altLang="en-US" sz="2400" dirty="0"/>
              <a:t>Time Available</a:t>
            </a:r>
          </a:p>
          <a:p>
            <a:pPr>
              <a:lnSpc>
                <a:spcPct val="90000"/>
              </a:lnSpc>
              <a:buFont typeface="Arial" panose="020B0604020202020204" pitchFamily="34" charset="0"/>
              <a:buChar char="•"/>
            </a:pPr>
            <a:r>
              <a:rPr lang="en-GB" altLang="en-US" sz="2400" dirty="0"/>
              <a:t>Teaching Strategies</a:t>
            </a:r>
          </a:p>
          <a:p>
            <a:pPr>
              <a:lnSpc>
                <a:spcPct val="90000"/>
              </a:lnSpc>
              <a:buFont typeface="Arial" panose="020B0604020202020204" pitchFamily="34" charset="0"/>
              <a:buChar char="•"/>
            </a:pPr>
            <a:r>
              <a:rPr lang="en-GB" altLang="en-US" sz="2400" dirty="0"/>
              <a:t>Assessment Techniques and Outcomes</a:t>
            </a:r>
          </a:p>
          <a:p>
            <a:pPr>
              <a:lnSpc>
                <a:spcPct val="90000"/>
              </a:lnSpc>
              <a:buFont typeface="Arial" panose="020B0604020202020204" pitchFamily="34" charset="0"/>
              <a:buChar char="•"/>
            </a:pPr>
            <a:r>
              <a:rPr lang="en-GB" altLang="en-US" sz="2400" dirty="0"/>
              <a:t>Resources Needed</a:t>
            </a:r>
          </a:p>
          <a:p>
            <a:pPr>
              <a:lnSpc>
                <a:spcPct val="90000"/>
              </a:lnSpc>
              <a:buFont typeface="Arial" panose="020B0604020202020204" pitchFamily="34" charset="0"/>
              <a:buChar char="•"/>
            </a:pPr>
            <a:r>
              <a:rPr lang="en-GB" altLang="en-US" sz="2400" dirty="0"/>
              <a:t>Reading Requirements</a:t>
            </a:r>
            <a:endParaRPr lang="en-GB" sz="2400" dirty="0"/>
          </a:p>
        </p:txBody>
      </p:sp>
    </p:spTree>
    <p:extLst>
      <p:ext uri="{BB962C8B-B14F-4D97-AF65-F5344CB8AC3E}">
        <p14:creationId xmlns:p14="http://schemas.microsoft.com/office/powerpoint/2010/main" val="1240140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63F9B-6351-A8F6-0A1A-EEE8B854C83B}"/>
              </a:ext>
            </a:extLst>
          </p:cNvPr>
          <p:cNvSpPr>
            <a:spLocks noGrp="1"/>
          </p:cNvSpPr>
          <p:nvPr>
            <p:ph type="title"/>
          </p:nvPr>
        </p:nvSpPr>
        <p:spPr/>
        <p:txBody>
          <a:bodyPr/>
          <a:lstStyle/>
          <a:p>
            <a:r>
              <a:rPr lang="en-GB" dirty="0">
                <a:latin typeface="+mn-lt"/>
              </a:rPr>
              <a:t>Things to Consider</a:t>
            </a:r>
          </a:p>
        </p:txBody>
      </p:sp>
      <p:sp>
        <p:nvSpPr>
          <p:cNvPr id="3" name="Content Placeholder 2">
            <a:extLst>
              <a:ext uri="{FF2B5EF4-FFF2-40B4-BE49-F238E27FC236}">
                <a16:creationId xmlns:a16="http://schemas.microsoft.com/office/drawing/2014/main" id="{F833A894-D85B-C6F0-4C04-19F4DA0800EE}"/>
              </a:ext>
            </a:extLst>
          </p:cNvPr>
          <p:cNvSpPr>
            <a:spLocks noGrp="1"/>
          </p:cNvSpPr>
          <p:nvPr>
            <p:ph sz="half" idx="1"/>
          </p:nvPr>
        </p:nvSpPr>
        <p:spPr>
          <a:xfrm>
            <a:off x="1097280" y="1880558"/>
            <a:ext cx="4639736" cy="4537495"/>
          </a:xfrm>
        </p:spPr>
        <p:txBody>
          <a:bodyPr/>
          <a:lstStyle/>
          <a:p>
            <a:pPr>
              <a:lnSpc>
                <a:spcPct val="90000"/>
              </a:lnSpc>
              <a:buFont typeface="Arial" panose="020B0604020202020204" pitchFamily="34" charset="0"/>
              <a:buChar char="•"/>
            </a:pPr>
            <a:r>
              <a:rPr lang="en-GB" altLang="en-US" sz="2400" dirty="0"/>
              <a:t>How long is the course?</a:t>
            </a:r>
          </a:p>
          <a:p>
            <a:pPr>
              <a:lnSpc>
                <a:spcPct val="90000"/>
              </a:lnSpc>
              <a:buFont typeface="Arial" panose="020B0604020202020204" pitchFamily="34" charset="0"/>
              <a:buChar char="•"/>
            </a:pPr>
            <a:r>
              <a:rPr lang="en-GB" altLang="en-US" sz="2400" dirty="0"/>
              <a:t>Are there any basic and necessary subjects to be included in the scheme?</a:t>
            </a:r>
          </a:p>
          <a:p>
            <a:pPr>
              <a:lnSpc>
                <a:spcPct val="90000"/>
              </a:lnSpc>
              <a:buFont typeface="Arial" panose="020B0604020202020204" pitchFamily="34" charset="0"/>
              <a:buChar char="•"/>
            </a:pPr>
            <a:r>
              <a:rPr lang="en-GB" altLang="en-US" sz="2400" dirty="0"/>
              <a:t>What is the likely reaction of the students to the course?</a:t>
            </a:r>
          </a:p>
          <a:p>
            <a:pPr>
              <a:lnSpc>
                <a:spcPct val="90000"/>
              </a:lnSpc>
              <a:buFont typeface="Arial" panose="020B0604020202020204" pitchFamily="34" charset="0"/>
              <a:buChar char="•"/>
            </a:pPr>
            <a:r>
              <a:rPr lang="en-GB" altLang="en-US" sz="2400" dirty="0"/>
              <a:t>What type of teaching method will be appropriate to their abilities?</a:t>
            </a:r>
          </a:p>
          <a:p>
            <a:pPr>
              <a:lnSpc>
                <a:spcPct val="90000"/>
              </a:lnSpc>
              <a:buFont typeface="Arial" panose="020B0604020202020204" pitchFamily="34" charset="0"/>
              <a:buChar char="•"/>
            </a:pPr>
            <a:r>
              <a:rPr lang="en-GB" altLang="en-US" sz="2400" dirty="0"/>
              <a:t>What tutorial arrangements will have to be made?</a:t>
            </a:r>
          </a:p>
          <a:p>
            <a:endParaRPr lang="en-GB" dirty="0"/>
          </a:p>
        </p:txBody>
      </p:sp>
      <p:sp>
        <p:nvSpPr>
          <p:cNvPr id="4" name="Content Placeholder 3">
            <a:extLst>
              <a:ext uri="{FF2B5EF4-FFF2-40B4-BE49-F238E27FC236}">
                <a16:creationId xmlns:a16="http://schemas.microsoft.com/office/drawing/2014/main" id="{FA43C82A-11EF-DC90-6EBE-11C9399679F3}"/>
              </a:ext>
            </a:extLst>
          </p:cNvPr>
          <p:cNvSpPr>
            <a:spLocks noGrp="1"/>
          </p:cNvSpPr>
          <p:nvPr>
            <p:ph sz="half" idx="2"/>
          </p:nvPr>
        </p:nvSpPr>
        <p:spPr>
          <a:xfrm>
            <a:off x="6515944" y="1880558"/>
            <a:ext cx="4639736" cy="4537494"/>
          </a:xfrm>
        </p:spPr>
        <p:txBody>
          <a:bodyPr/>
          <a:lstStyle/>
          <a:p>
            <a:pPr eaLnBrk="1" hangingPunct="1">
              <a:buFont typeface="Arial" panose="020B0604020202020204" pitchFamily="34" charset="0"/>
              <a:buChar char="•"/>
            </a:pPr>
            <a:r>
              <a:rPr lang="en-GB" altLang="en-US" sz="2400" dirty="0"/>
              <a:t>What resources are at my disposal?</a:t>
            </a:r>
          </a:p>
          <a:p>
            <a:pPr eaLnBrk="1" hangingPunct="1">
              <a:buFont typeface="Arial" panose="020B0604020202020204" pitchFamily="34" charset="0"/>
              <a:buChar char="•"/>
            </a:pPr>
            <a:r>
              <a:rPr lang="en-GB" altLang="en-US" sz="2400" dirty="0"/>
              <a:t>What assistance will I have whilst working on the course?</a:t>
            </a:r>
          </a:p>
          <a:p>
            <a:pPr eaLnBrk="1" hangingPunct="1">
              <a:buFont typeface="Arial" panose="020B0604020202020204" pitchFamily="34" charset="0"/>
              <a:buChar char="•"/>
            </a:pPr>
            <a:r>
              <a:rPr lang="en-GB" altLang="en-US" sz="2400" dirty="0"/>
              <a:t>How can I best assess progress being made towards achieving the aims of the course?</a:t>
            </a:r>
          </a:p>
          <a:p>
            <a:pPr eaLnBrk="1" hangingPunct="1">
              <a:buFont typeface="Arial" panose="020B0604020202020204" pitchFamily="34" charset="0"/>
              <a:buChar char="•"/>
            </a:pPr>
            <a:r>
              <a:rPr lang="en-GB" altLang="en-US" sz="2400" dirty="0"/>
              <a:t>What, if any, summative assessment is in place?</a:t>
            </a:r>
          </a:p>
          <a:p>
            <a:endParaRPr lang="en-GB" dirty="0"/>
          </a:p>
        </p:txBody>
      </p:sp>
    </p:spTree>
    <p:extLst>
      <p:ext uri="{BB962C8B-B14F-4D97-AF65-F5344CB8AC3E}">
        <p14:creationId xmlns:p14="http://schemas.microsoft.com/office/powerpoint/2010/main" val="3864392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22C08-31BD-E191-B194-CA675260928E}"/>
              </a:ext>
            </a:extLst>
          </p:cNvPr>
          <p:cNvSpPr>
            <a:spLocks noGrp="1"/>
          </p:cNvSpPr>
          <p:nvPr>
            <p:ph type="title"/>
          </p:nvPr>
        </p:nvSpPr>
        <p:spPr/>
        <p:txBody>
          <a:bodyPr/>
          <a:lstStyle/>
          <a:p>
            <a:r>
              <a:rPr lang="en-GB" dirty="0">
                <a:latin typeface="+mn-lt"/>
              </a:rPr>
              <a:t>What Might you Include in a SOW</a:t>
            </a:r>
          </a:p>
        </p:txBody>
      </p:sp>
      <p:sp>
        <p:nvSpPr>
          <p:cNvPr id="3" name="Content Placeholder 2">
            <a:extLst>
              <a:ext uri="{FF2B5EF4-FFF2-40B4-BE49-F238E27FC236}">
                <a16:creationId xmlns:a16="http://schemas.microsoft.com/office/drawing/2014/main" id="{1CD0B967-8A17-9C95-A7B3-81195F754A96}"/>
              </a:ext>
            </a:extLst>
          </p:cNvPr>
          <p:cNvSpPr>
            <a:spLocks noGrp="1"/>
          </p:cNvSpPr>
          <p:nvPr>
            <p:ph sz="half" idx="1"/>
          </p:nvPr>
        </p:nvSpPr>
        <p:spPr>
          <a:xfrm>
            <a:off x="1097280" y="1926566"/>
            <a:ext cx="4639736" cy="4468483"/>
          </a:xfrm>
        </p:spPr>
        <p:txBody>
          <a:bodyPr/>
          <a:lstStyle/>
          <a:p>
            <a:pPr eaLnBrk="1" hangingPunct="1">
              <a:buFont typeface="Arial" panose="020B0604020202020204" pitchFamily="34" charset="0"/>
              <a:buChar char="•"/>
            </a:pPr>
            <a:r>
              <a:rPr lang="en-GB" altLang="en-US" sz="2400" dirty="0"/>
              <a:t>Particulars on Students</a:t>
            </a:r>
          </a:p>
          <a:p>
            <a:pPr eaLnBrk="1" hangingPunct="1">
              <a:buFont typeface="Arial" panose="020B0604020202020204" pitchFamily="34" charset="0"/>
              <a:buChar char="•"/>
            </a:pPr>
            <a:r>
              <a:rPr lang="en-GB" altLang="en-US" sz="2400" dirty="0"/>
              <a:t>Subject Content</a:t>
            </a:r>
          </a:p>
          <a:p>
            <a:pPr eaLnBrk="1" hangingPunct="1">
              <a:buFont typeface="Arial" panose="020B0604020202020204" pitchFamily="34" charset="0"/>
              <a:buChar char="•"/>
            </a:pPr>
            <a:r>
              <a:rPr lang="en-GB" altLang="en-US" sz="2400" dirty="0"/>
              <a:t>General Aim</a:t>
            </a:r>
          </a:p>
          <a:p>
            <a:pPr eaLnBrk="1" hangingPunct="1">
              <a:buFont typeface="Arial" panose="020B0604020202020204" pitchFamily="34" charset="0"/>
              <a:buChar char="•"/>
            </a:pPr>
            <a:r>
              <a:rPr lang="en-GB" altLang="en-US" sz="2400" dirty="0"/>
              <a:t>Learning Objectives</a:t>
            </a:r>
          </a:p>
          <a:p>
            <a:pPr eaLnBrk="1" hangingPunct="1">
              <a:buFont typeface="Arial" panose="020B0604020202020204" pitchFamily="34" charset="0"/>
              <a:buChar char="•"/>
            </a:pPr>
            <a:r>
              <a:rPr lang="en-GB" altLang="en-US" sz="2400" dirty="0"/>
              <a:t>Teaching Strategies</a:t>
            </a:r>
          </a:p>
          <a:p>
            <a:pPr eaLnBrk="1" hangingPunct="1">
              <a:buFont typeface="Arial" panose="020B0604020202020204" pitchFamily="34" charset="0"/>
              <a:buChar char="•"/>
            </a:pPr>
            <a:r>
              <a:rPr lang="en-GB" altLang="en-US" sz="2400" dirty="0"/>
              <a:t>Student Activities</a:t>
            </a:r>
          </a:p>
          <a:p>
            <a:pPr eaLnBrk="1" hangingPunct="1">
              <a:buFont typeface="Arial" panose="020B0604020202020204" pitchFamily="34" charset="0"/>
              <a:buChar char="•"/>
            </a:pPr>
            <a:r>
              <a:rPr lang="en-GB" altLang="en-US" sz="2400" dirty="0"/>
              <a:t>Assessment Methods</a:t>
            </a:r>
          </a:p>
          <a:p>
            <a:endParaRPr lang="en-GB" dirty="0"/>
          </a:p>
        </p:txBody>
      </p:sp>
      <p:sp>
        <p:nvSpPr>
          <p:cNvPr id="4" name="Content Placeholder 3">
            <a:extLst>
              <a:ext uri="{FF2B5EF4-FFF2-40B4-BE49-F238E27FC236}">
                <a16:creationId xmlns:a16="http://schemas.microsoft.com/office/drawing/2014/main" id="{1C04C00C-AFA1-FBE1-5B2A-B64AE2102866}"/>
              </a:ext>
            </a:extLst>
          </p:cNvPr>
          <p:cNvSpPr>
            <a:spLocks noGrp="1"/>
          </p:cNvSpPr>
          <p:nvPr>
            <p:ph sz="half" idx="2"/>
          </p:nvPr>
        </p:nvSpPr>
        <p:spPr>
          <a:xfrm>
            <a:off x="6515944" y="1926566"/>
            <a:ext cx="4639736" cy="4468482"/>
          </a:xfrm>
        </p:spPr>
        <p:txBody>
          <a:bodyPr/>
          <a:lstStyle/>
          <a:p>
            <a:pPr>
              <a:buFont typeface="Arial" panose="020B0604020202020204" pitchFamily="34" charset="0"/>
              <a:buChar char="•"/>
            </a:pPr>
            <a:r>
              <a:rPr lang="en-GB" altLang="en-US" sz="2400" dirty="0"/>
              <a:t>Cross-cutting theme(s)</a:t>
            </a:r>
          </a:p>
          <a:p>
            <a:pPr>
              <a:buFont typeface="Arial" panose="020B0604020202020204" pitchFamily="34" charset="0"/>
              <a:buChar char="•"/>
            </a:pPr>
            <a:r>
              <a:rPr lang="en-GB" altLang="en-US" sz="2400" dirty="0"/>
              <a:t>Professional / occupational standards</a:t>
            </a:r>
          </a:p>
          <a:p>
            <a:pPr eaLnBrk="1" hangingPunct="1">
              <a:buFont typeface="Arial" panose="020B0604020202020204" pitchFamily="34" charset="0"/>
              <a:buChar char="•"/>
            </a:pPr>
            <a:r>
              <a:rPr lang="en-GB" altLang="en-US" sz="2400" dirty="0"/>
              <a:t>Resources needed</a:t>
            </a:r>
          </a:p>
          <a:p>
            <a:pPr eaLnBrk="1" hangingPunct="1">
              <a:buFont typeface="Arial" panose="020B0604020202020204" pitchFamily="34" charset="0"/>
              <a:buChar char="•"/>
            </a:pPr>
            <a:r>
              <a:rPr lang="en-GB" altLang="en-US" sz="2400" dirty="0"/>
              <a:t>Reading References</a:t>
            </a:r>
          </a:p>
          <a:p>
            <a:pPr eaLnBrk="1" hangingPunct="1">
              <a:buFont typeface="Arial" panose="020B0604020202020204" pitchFamily="34" charset="0"/>
              <a:buChar char="•"/>
            </a:pPr>
            <a:r>
              <a:rPr lang="en-GB" altLang="en-US" sz="2400" dirty="0"/>
              <a:t>Tutor contact details</a:t>
            </a:r>
          </a:p>
          <a:p>
            <a:pPr eaLnBrk="1" hangingPunct="1">
              <a:buFont typeface="Arial" panose="020B0604020202020204" pitchFamily="34" charset="0"/>
              <a:buChar char="•"/>
            </a:pPr>
            <a:r>
              <a:rPr lang="en-GB" altLang="en-US" sz="2400" dirty="0"/>
              <a:t>Key Dates</a:t>
            </a:r>
          </a:p>
          <a:p>
            <a:endParaRPr lang="en-GB" dirty="0"/>
          </a:p>
        </p:txBody>
      </p:sp>
    </p:spTree>
    <p:extLst>
      <p:ext uri="{BB962C8B-B14F-4D97-AF65-F5344CB8AC3E}">
        <p14:creationId xmlns:p14="http://schemas.microsoft.com/office/powerpoint/2010/main" val="7753599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24551-D5BF-CEB7-C999-0CA839A0A9A3}"/>
              </a:ext>
            </a:extLst>
          </p:cNvPr>
          <p:cNvSpPr>
            <a:spLocks noGrp="1"/>
          </p:cNvSpPr>
          <p:nvPr>
            <p:ph type="title"/>
          </p:nvPr>
        </p:nvSpPr>
        <p:spPr/>
        <p:txBody>
          <a:bodyPr/>
          <a:lstStyle/>
          <a:p>
            <a:r>
              <a:rPr lang="en-GB" dirty="0">
                <a:latin typeface="+mn-lt"/>
              </a:rPr>
              <a:t>Course Design</a:t>
            </a:r>
          </a:p>
        </p:txBody>
      </p:sp>
      <p:sp>
        <p:nvSpPr>
          <p:cNvPr id="3" name="Content Placeholder 2">
            <a:extLst>
              <a:ext uri="{FF2B5EF4-FFF2-40B4-BE49-F238E27FC236}">
                <a16:creationId xmlns:a16="http://schemas.microsoft.com/office/drawing/2014/main" id="{F6E1FF1E-1F92-750E-EC2E-CF9C88627F1A}"/>
              </a:ext>
            </a:extLst>
          </p:cNvPr>
          <p:cNvSpPr>
            <a:spLocks noGrp="1"/>
          </p:cNvSpPr>
          <p:nvPr>
            <p:ph idx="1"/>
          </p:nvPr>
        </p:nvSpPr>
        <p:spPr>
          <a:xfrm>
            <a:off x="1097280" y="1932317"/>
            <a:ext cx="10058400" cy="4422475"/>
          </a:xfrm>
        </p:spPr>
        <p:txBody>
          <a:bodyPr>
            <a:normAutofit lnSpcReduction="10000"/>
          </a:bodyPr>
          <a:lstStyle/>
          <a:p>
            <a:pPr>
              <a:buFont typeface="Arial" panose="020B0604020202020204" pitchFamily="34" charset="0"/>
              <a:buChar char="•"/>
            </a:pPr>
            <a:r>
              <a:rPr lang="en-GB" sz="2800" b="1" dirty="0"/>
              <a:t>WHAT</a:t>
            </a:r>
          </a:p>
          <a:p>
            <a:pPr lvl="1">
              <a:buFont typeface="Arial" panose="020B0604020202020204" pitchFamily="34" charset="0"/>
              <a:buChar char="•"/>
            </a:pPr>
            <a:r>
              <a:rPr lang="en-GB" sz="2400" dirty="0"/>
              <a:t>The course is all about</a:t>
            </a:r>
          </a:p>
          <a:p>
            <a:pPr lvl="1">
              <a:buFont typeface="Arial" panose="020B0604020202020204" pitchFamily="34" charset="0"/>
              <a:buChar char="•"/>
            </a:pPr>
            <a:r>
              <a:rPr lang="en-GB" sz="2400" dirty="0"/>
              <a:t>Are the aims and objectives?</a:t>
            </a:r>
          </a:p>
          <a:p>
            <a:pPr lvl="1">
              <a:buFont typeface="Arial" panose="020B0604020202020204" pitchFamily="34" charset="0"/>
              <a:buChar char="•"/>
            </a:pPr>
            <a:r>
              <a:rPr lang="en-GB" sz="2400" dirty="0"/>
              <a:t>Will be needed in terms of resources?</a:t>
            </a:r>
          </a:p>
          <a:p>
            <a:pPr>
              <a:buFont typeface="Arial" panose="020B0604020202020204" pitchFamily="34" charset="0"/>
              <a:buChar char="•"/>
            </a:pPr>
            <a:r>
              <a:rPr lang="en-GB" sz="2800" b="1" dirty="0"/>
              <a:t>WHO</a:t>
            </a:r>
            <a:r>
              <a:rPr lang="en-GB" sz="2800" dirty="0"/>
              <a:t> is the course being designed for? And </a:t>
            </a:r>
            <a:r>
              <a:rPr lang="en-GB" sz="2800" b="1" dirty="0"/>
              <a:t>WHY</a:t>
            </a:r>
            <a:r>
              <a:rPr lang="en-GB" sz="2800" dirty="0"/>
              <a:t> it should exist?</a:t>
            </a:r>
            <a:endParaRPr lang="en-GB" sz="2800" b="1" dirty="0"/>
          </a:p>
          <a:p>
            <a:pPr>
              <a:buFont typeface="Arial" panose="020B0604020202020204" pitchFamily="34" charset="0"/>
              <a:buChar char="•"/>
            </a:pPr>
            <a:r>
              <a:rPr lang="en-GB" sz="2800" b="1" dirty="0"/>
              <a:t>WHEN</a:t>
            </a:r>
            <a:r>
              <a:rPr lang="en-GB" sz="2800" dirty="0"/>
              <a:t> will the course be delivered?</a:t>
            </a:r>
          </a:p>
          <a:p>
            <a:pPr>
              <a:buFont typeface="Arial" panose="020B0604020202020204" pitchFamily="34" charset="0"/>
              <a:buChar char="•"/>
            </a:pPr>
            <a:r>
              <a:rPr lang="en-GB" sz="2800" b="1" dirty="0"/>
              <a:t>WHERE</a:t>
            </a:r>
            <a:r>
              <a:rPr lang="en-GB" sz="2800" dirty="0"/>
              <a:t> will the course be delivered?</a:t>
            </a:r>
          </a:p>
          <a:p>
            <a:pPr>
              <a:buFont typeface="Arial" panose="020B0604020202020204" pitchFamily="34" charset="0"/>
              <a:buChar char="•"/>
            </a:pPr>
            <a:r>
              <a:rPr lang="en-GB" sz="2800" b="1" dirty="0"/>
              <a:t>HOW</a:t>
            </a:r>
            <a:r>
              <a:rPr lang="en-GB" sz="2800" dirty="0"/>
              <a:t> will the course be delivered, assessed and evaluated?</a:t>
            </a:r>
          </a:p>
          <a:p>
            <a:endParaRPr lang="en-GB" dirty="0"/>
          </a:p>
        </p:txBody>
      </p:sp>
    </p:spTree>
    <p:extLst>
      <p:ext uri="{BB962C8B-B14F-4D97-AF65-F5344CB8AC3E}">
        <p14:creationId xmlns:p14="http://schemas.microsoft.com/office/powerpoint/2010/main" val="14082387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D43C7-ECF6-DDA6-7F6C-836F44A91751}"/>
              </a:ext>
            </a:extLst>
          </p:cNvPr>
          <p:cNvSpPr>
            <a:spLocks noGrp="1"/>
          </p:cNvSpPr>
          <p:nvPr>
            <p:ph type="title"/>
          </p:nvPr>
        </p:nvSpPr>
        <p:spPr/>
        <p:txBody>
          <a:bodyPr>
            <a:normAutofit/>
          </a:bodyPr>
          <a:lstStyle/>
          <a:p>
            <a:r>
              <a:rPr lang="en-GB" sz="4000" dirty="0">
                <a:latin typeface="+mn-lt"/>
              </a:rPr>
              <a:t>Activity</a:t>
            </a:r>
          </a:p>
        </p:txBody>
      </p:sp>
      <p:sp>
        <p:nvSpPr>
          <p:cNvPr id="3" name="Content Placeholder 2">
            <a:extLst>
              <a:ext uri="{FF2B5EF4-FFF2-40B4-BE49-F238E27FC236}">
                <a16:creationId xmlns:a16="http://schemas.microsoft.com/office/drawing/2014/main" id="{F735BE47-3124-0ECB-A2DB-072DFABD7BF0}"/>
              </a:ext>
            </a:extLst>
          </p:cNvPr>
          <p:cNvSpPr>
            <a:spLocks noGrp="1"/>
          </p:cNvSpPr>
          <p:nvPr>
            <p:ph sz="half" idx="1"/>
          </p:nvPr>
        </p:nvSpPr>
        <p:spPr>
          <a:xfrm>
            <a:off x="632604" y="1909314"/>
            <a:ext cx="4756031" cy="4445478"/>
          </a:xfrm>
        </p:spPr>
        <p:txBody>
          <a:bodyPr>
            <a:normAutofit fontScale="92500" lnSpcReduction="20000"/>
          </a:bodyPr>
          <a:lstStyle/>
          <a:p>
            <a:pPr>
              <a:buFont typeface="Arial" panose="020B0604020202020204" pitchFamily="34" charset="0"/>
              <a:buChar char="•"/>
            </a:pPr>
            <a:r>
              <a:rPr lang="en-GB" altLang="en-US" sz="2400" dirty="0"/>
              <a:t>Work in groups of 3 to produce a scheme of work for the course specification that you are allocated.</a:t>
            </a:r>
          </a:p>
          <a:p>
            <a:pPr>
              <a:buFont typeface="Arial" panose="020B0604020202020204" pitchFamily="34" charset="0"/>
              <a:buChar char="•"/>
            </a:pPr>
            <a:r>
              <a:rPr lang="en-GB" altLang="en-US" sz="2400" dirty="0"/>
              <a:t>Discuss the evidence you might use to support the need for this course</a:t>
            </a:r>
          </a:p>
          <a:p>
            <a:pPr>
              <a:buFont typeface="Arial" panose="020B0604020202020204" pitchFamily="34" charset="0"/>
              <a:buChar char="•"/>
            </a:pPr>
            <a:r>
              <a:rPr lang="en-GB" altLang="en-US" sz="2400" dirty="0"/>
              <a:t>Put together a sketch of what your course will cover for at least 10 weeks.</a:t>
            </a:r>
          </a:p>
          <a:p>
            <a:pPr>
              <a:buFont typeface="Arial" panose="020B0604020202020204" pitchFamily="34" charset="0"/>
              <a:buChar char="•"/>
            </a:pPr>
            <a:r>
              <a:rPr lang="en-GB" sz="2400" dirty="0"/>
              <a:t>Each lesson/session should be a minimum of 1 hour</a:t>
            </a:r>
          </a:p>
          <a:p>
            <a:pPr>
              <a:buFont typeface="Arial" panose="020B0604020202020204" pitchFamily="34" charset="0"/>
              <a:buChar char="•"/>
            </a:pPr>
            <a:r>
              <a:rPr lang="en-GB" sz="2400" dirty="0"/>
              <a:t>You will be asked to feedback at the end of the session</a:t>
            </a:r>
          </a:p>
          <a:p>
            <a:endParaRPr lang="en-GB" dirty="0"/>
          </a:p>
          <a:p>
            <a:endParaRPr lang="en-GB" dirty="0"/>
          </a:p>
        </p:txBody>
      </p:sp>
      <p:sp>
        <p:nvSpPr>
          <p:cNvPr id="4" name="Content Placeholder 3">
            <a:extLst>
              <a:ext uri="{FF2B5EF4-FFF2-40B4-BE49-F238E27FC236}">
                <a16:creationId xmlns:a16="http://schemas.microsoft.com/office/drawing/2014/main" id="{C0558F85-27AD-B2BD-C76A-389CECDA52A5}"/>
              </a:ext>
            </a:extLst>
          </p:cNvPr>
          <p:cNvSpPr>
            <a:spLocks noGrp="1"/>
          </p:cNvSpPr>
          <p:nvPr>
            <p:ph sz="half" idx="2"/>
          </p:nvPr>
        </p:nvSpPr>
        <p:spPr>
          <a:xfrm>
            <a:off x="6211019" y="1909314"/>
            <a:ext cx="5515155" cy="4445478"/>
          </a:xfrm>
        </p:spPr>
        <p:txBody>
          <a:bodyPr>
            <a:normAutofit fontScale="92500" lnSpcReduction="20000"/>
          </a:bodyPr>
          <a:lstStyle/>
          <a:p>
            <a:pPr marL="0" indent="0">
              <a:buNone/>
            </a:pPr>
            <a:r>
              <a:rPr lang="en-GB" sz="2400" dirty="0"/>
              <a:t>Your plan should include:</a:t>
            </a:r>
          </a:p>
          <a:p>
            <a:pPr marL="0" indent="0">
              <a:buNone/>
            </a:pPr>
            <a:endParaRPr lang="en-GB" sz="2200" dirty="0"/>
          </a:p>
          <a:p>
            <a:pPr lvl="1" fontAlgn="base" hangingPunct="0">
              <a:buClr>
                <a:schemeClr val="accent1"/>
              </a:buClr>
              <a:buFont typeface="Arial" panose="020B0604020202020204" pitchFamily="34" charset="0"/>
              <a:buChar char="•"/>
            </a:pPr>
            <a:r>
              <a:rPr lang="en-GB" sz="2400" dirty="0"/>
              <a:t>The essential information that provides context for your course</a:t>
            </a:r>
          </a:p>
          <a:p>
            <a:pPr lvl="1" fontAlgn="base" hangingPunct="0">
              <a:buClr>
                <a:schemeClr val="accent1"/>
              </a:buClr>
              <a:buFont typeface="Arial" panose="020B0604020202020204" pitchFamily="34" charset="0"/>
              <a:buChar char="•"/>
            </a:pPr>
            <a:r>
              <a:rPr lang="en-GB" sz="2400" dirty="0"/>
              <a:t>the course aim – the purpose of the course</a:t>
            </a:r>
          </a:p>
          <a:p>
            <a:pPr lvl="1" fontAlgn="base" hangingPunct="0">
              <a:buClr>
                <a:schemeClr val="accent1"/>
              </a:buClr>
              <a:buFont typeface="Arial" panose="020B0604020202020204" pitchFamily="34" charset="0"/>
              <a:buChar char="•"/>
            </a:pPr>
            <a:r>
              <a:rPr lang="en-GB" sz="2400" dirty="0"/>
              <a:t>the learning objectives/outcomes</a:t>
            </a:r>
          </a:p>
          <a:p>
            <a:pPr lvl="1" fontAlgn="base" hangingPunct="0">
              <a:buClr>
                <a:schemeClr val="accent1"/>
              </a:buClr>
              <a:buFont typeface="Arial" panose="020B0604020202020204" pitchFamily="34" charset="0"/>
              <a:buChar char="•"/>
            </a:pPr>
            <a:r>
              <a:rPr lang="en-GB" sz="2400" dirty="0"/>
              <a:t>The topics to be covered </a:t>
            </a:r>
          </a:p>
          <a:p>
            <a:pPr lvl="1" fontAlgn="base" hangingPunct="0">
              <a:buClr>
                <a:schemeClr val="accent1"/>
              </a:buClr>
              <a:buFont typeface="Arial" panose="020B0604020202020204" pitchFamily="34" charset="0"/>
              <a:buChar char="•"/>
            </a:pPr>
            <a:r>
              <a:rPr lang="en-GB" sz="2400" dirty="0"/>
              <a:t>teaching and learning strategies that will be used  </a:t>
            </a:r>
          </a:p>
          <a:p>
            <a:pPr lvl="1" fontAlgn="base" hangingPunct="0">
              <a:buClr>
                <a:schemeClr val="accent1"/>
              </a:buClr>
              <a:buFont typeface="Arial" panose="020B0604020202020204" pitchFamily="34" charset="0"/>
              <a:buChar char="•"/>
            </a:pPr>
            <a:r>
              <a:rPr lang="en-GB" sz="2400" dirty="0"/>
              <a:t>cross-cutting themes where relevant e.g. essential skills</a:t>
            </a:r>
          </a:p>
          <a:p>
            <a:pPr lvl="1" fontAlgn="base" hangingPunct="0">
              <a:buClr>
                <a:schemeClr val="accent1"/>
              </a:buClr>
              <a:buFont typeface="Arial" panose="020B0604020202020204" pitchFamily="34" charset="0"/>
              <a:buChar char="•"/>
            </a:pPr>
            <a:r>
              <a:rPr lang="en-GB" sz="2400" dirty="0"/>
              <a:t>assessment strategies/methods to be used, both formative and summative</a:t>
            </a:r>
          </a:p>
          <a:p>
            <a:endParaRPr lang="en-GB" dirty="0"/>
          </a:p>
        </p:txBody>
      </p:sp>
    </p:spTree>
    <p:extLst>
      <p:ext uri="{BB962C8B-B14F-4D97-AF65-F5344CB8AC3E}">
        <p14:creationId xmlns:p14="http://schemas.microsoft.com/office/powerpoint/2010/main" val="270158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xEl>
                                              <p:pRg st="7" end="7"/>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985B2F6C-49ED-A794-DDF3-4435E745FED6}"/>
              </a:ext>
            </a:extLst>
          </p:cNvPr>
          <p:cNvGraphicFramePr>
            <a:graphicFrameLocks noGrp="1"/>
          </p:cNvGraphicFramePr>
          <p:nvPr>
            <p:extLst>
              <p:ext uri="{D42A27DB-BD31-4B8C-83A1-F6EECF244321}">
                <p14:modId xmlns:p14="http://schemas.microsoft.com/office/powerpoint/2010/main" val="2189338542"/>
              </p:ext>
            </p:extLst>
          </p:nvPr>
        </p:nvGraphicFramePr>
        <p:xfrm>
          <a:off x="297498" y="533399"/>
          <a:ext cx="11368247" cy="2330578"/>
        </p:xfrm>
        <a:graphic>
          <a:graphicData uri="http://schemas.openxmlformats.org/drawingml/2006/table">
            <a:tbl>
              <a:tblPr firstRow="1" firstCol="1" bandRow="1">
                <a:tableStyleId>{5C22544A-7EE6-4342-B048-85BDC9FD1C3A}</a:tableStyleId>
              </a:tblPr>
              <a:tblGrid>
                <a:gridCol w="3789144">
                  <a:extLst>
                    <a:ext uri="{9D8B030D-6E8A-4147-A177-3AD203B41FA5}">
                      <a16:colId xmlns:a16="http://schemas.microsoft.com/office/drawing/2014/main" val="559616913"/>
                    </a:ext>
                  </a:extLst>
                </a:gridCol>
                <a:gridCol w="3789144">
                  <a:extLst>
                    <a:ext uri="{9D8B030D-6E8A-4147-A177-3AD203B41FA5}">
                      <a16:colId xmlns:a16="http://schemas.microsoft.com/office/drawing/2014/main" val="884399707"/>
                    </a:ext>
                  </a:extLst>
                </a:gridCol>
                <a:gridCol w="3789959">
                  <a:extLst>
                    <a:ext uri="{9D8B030D-6E8A-4147-A177-3AD203B41FA5}">
                      <a16:colId xmlns:a16="http://schemas.microsoft.com/office/drawing/2014/main" val="2860628293"/>
                    </a:ext>
                  </a:extLst>
                </a:gridCol>
              </a:tblGrid>
              <a:tr h="915591">
                <a:tc>
                  <a:txBody>
                    <a:bodyPr/>
                    <a:lstStyle/>
                    <a:p>
                      <a:pPr>
                        <a:lnSpc>
                          <a:spcPct val="107000"/>
                        </a:lnSpc>
                        <a:spcAft>
                          <a:spcPts val="800"/>
                        </a:spcAft>
                      </a:pPr>
                      <a:r>
                        <a:rPr lang="en-GB" sz="2000" dirty="0">
                          <a:solidFill>
                            <a:schemeClr val="tx1"/>
                          </a:solidFill>
                          <a:effectLst/>
                        </a:rPr>
                        <a:t>Programme Title:</a:t>
                      </a:r>
                    </a:p>
                    <a:p>
                      <a:pPr>
                        <a:lnSpc>
                          <a:spcPct val="107000"/>
                        </a:lnSpc>
                        <a:spcAft>
                          <a:spcPts val="800"/>
                        </a:spcAft>
                      </a:pPr>
                      <a:r>
                        <a:rPr lang="en-GB" sz="2000" dirty="0">
                          <a:solidFill>
                            <a:schemeClr val="tx1"/>
                          </a:solidFill>
                          <a:effectLst/>
                        </a:rPr>
                        <a:t> </a:t>
                      </a:r>
                    </a:p>
                    <a:p>
                      <a:pPr>
                        <a:lnSpc>
                          <a:spcPct val="107000"/>
                        </a:lnSpc>
                        <a:spcAft>
                          <a:spcPts val="800"/>
                        </a:spcAft>
                      </a:pPr>
                      <a:r>
                        <a:rPr lang="en-GB" sz="2000" dirty="0">
                          <a:solidFill>
                            <a:schemeClr val="tx1"/>
                          </a:solidFill>
                          <a:effectLst/>
                        </a:rPr>
                        <a:t> </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dirty="0">
                          <a:solidFill>
                            <a:schemeClr val="tx1"/>
                          </a:solidFill>
                          <a:effectLst/>
                        </a:rPr>
                        <a:t>Venue:</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a:solidFill>
                            <a:schemeClr val="tx1"/>
                          </a:solidFill>
                          <a:effectLst/>
                        </a:rPr>
                        <a:t>Lecturer:</a:t>
                      </a:r>
                      <a:endParaRPr lang="en-GB" sz="200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39215060"/>
                  </a:ext>
                </a:extLst>
              </a:tr>
              <a:tr h="915591">
                <a:tc>
                  <a:txBody>
                    <a:bodyPr/>
                    <a:lstStyle/>
                    <a:p>
                      <a:pPr>
                        <a:lnSpc>
                          <a:spcPct val="107000"/>
                        </a:lnSpc>
                        <a:spcAft>
                          <a:spcPts val="800"/>
                        </a:spcAft>
                      </a:pPr>
                      <a:r>
                        <a:rPr lang="en-GB" sz="2000" dirty="0">
                          <a:solidFill>
                            <a:schemeClr val="tx1"/>
                          </a:solidFill>
                          <a:effectLst/>
                        </a:rPr>
                        <a:t>Hours per week:</a:t>
                      </a:r>
                    </a:p>
                    <a:p>
                      <a:pPr>
                        <a:lnSpc>
                          <a:spcPct val="107000"/>
                        </a:lnSpc>
                        <a:spcAft>
                          <a:spcPts val="800"/>
                        </a:spcAft>
                      </a:pPr>
                      <a:r>
                        <a:rPr lang="en-GB" sz="2000" dirty="0">
                          <a:solidFill>
                            <a:schemeClr val="tx1"/>
                          </a:solidFill>
                          <a:effectLst/>
                        </a:rPr>
                        <a:t> </a:t>
                      </a:r>
                    </a:p>
                    <a:p>
                      <a:pPr>
                        <a:lnSpc>
                          <a:spcPct val="107000"/>
                        </a:lnSpc>
                        <a:spcAft>
                          <a:spcPts val="800"/>
                        </a:spcAft>
                      </a:pPr>
                      <a:r>
                        <a:rPr lang="en-GB" sz="2000" dirty="0">
                          <a:solidFill>
                            <a:schemeClr val="tx1"/>
                          </a:solidFill>
                          <a:effectLst/>
                        </a:rPr>
                        <a:t> </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dirty="0">
                          <a:solidFill>
                            <a:schemeClr val="tx1"/>
                          </a:solidFill>
                          <a:effectLst/>
                        </a:rPr>
                        <a:t>Day/Time:</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dirty="0">
                          <a:solidFill>
                            <a:schemeClr val="tx1"/>
                          </a:solidFill>
                          <a:effectLst/>
                        </a:rPr>
                        <a:t>Number of weeks</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86694138"/>
                  </a:ext>
                </a:extLst>
              </a:tr>
            </a:tbl>
          </a:graphicData>
        </a:graphic>
      </p:graphicFrame>
      <p:graphicFrame>
        <p:nvGraphicFramePr>
          <p:cNvPr id="5" name="Table 4">
            <a:extLst>
              <a:ext uri="{FF2B5EF4-FFF2-40B4-BE49-F238E27FC236}">
                <a16:creationId xmlns:a16="http://schemas.microsoft.com/office/drawing/2014/main" id="{D235FE92-B59D-C16E-8B55-29F6FD07A226}"/>
              </a:ext>
            </a:extLst>
          </p:cNvPr>
          <p:cNvGraphicFramePr>
            <a:graphicFrameLocks noGrp="1"/>
          </p:cNvGraphicFramePr>
          <p:nvPr>
            <p:extLst>
              <p:ext uri="{D42A27DB-BD31-4B8C-83A1-F6EECF244321}">
                <p14:modId xmlns:p14="http://schemas.microsoft.com/office/powerpoint/2010/main" val="1190845197"/>
              </p:ext>
            </p:extLst>
          </p:nvPr>
        </p:nvGraphicFramePr>
        <p:xfrm>
          <a:off x="297499" y="2944245"/>
          <a:ext cx="11368246" cy="3325305"/>
        </p:xfrm>
        <a:graphic>
          <a:graphicData uri="http://schemas.openxmlformats.org/drawingml/2006/table">
            <a:tbl>
              <a:tblPr>
                <a:tableStyleId>{5C22544A-7EE6-4342-B048-85BDC9FD1C3A}</a:tableStyleId>
              </a:tblPr>
              <a:tblGrid>
                <a:gridCol w="11368246">
                  <a:extLst>
                    <a:ext uri="{9D8B030D-6E8A-4147-A177-3AD203B41FA5}">
                      <a16:colId xmlns:a16="http://schemas.microsoft.com/office/drawing/2014/main" val="2689436524"/>
                    </a:ext>
                  </a:extLst>
                </a:gridCol>
              </a:tblGrid>
              <a:tr h="2971165">
                <a:tc>
                  <a:txBody>
                    <a:bodyPr/>
                    <a:lstStyle/>
                    <a:p>
                      <a:pPr>
                        <a:lnSpc>
                          <a:spcPct val="107000"/>
                        </a:lnSpc>
                        <a:spcAft>
                          <a:spcPts val="800"/>
                        </a:spcAft>
                      </a:pPr>
                      <a:r>
                        <a:rPr lang="en-GB" sz="2000" dirty="0">
                          <a:effectLst/>
                        </a:rPr>
                        <a:t>Module Aims:</a:t>
                      </a:r>
                    </a:p>
                    <a:p>
                      <a:pPr marL="342900" lvl="0" indent="-342900">
                        <a:lnSpc>
                          <a:spcPct val="107000"/>
                        </a:lnSpc>
                        <a:buFont typeface="Symbol" panose="05050102010706020507" pitchFamily="18" charset="2"/>
                        <a:buChar char=""/>
                      </a:pPr>
                      <a:r>
                        <a:rPr lang="en-GB" sz="2000" dirty="0">
                          <a:effectLst/>
                        </a:rPr>
                        <a:t> </a:t>
                      </a:r>
                    </a:p>
                    <a:p>
                      <a:pPr marL="342900" lvl="0" indent="-342900">
                        <a:lnSpc>
                          <a:spcPct val="107000"/>
                        </a:lnSpc>
                        <a:buFont typeface="Symbol" panose="05050102010706020507" pitchFamily="18" charset="2"/>
                        <a:buChar char=""/>
                      </a:pPr>
                      <a:r>
                        <a:rPr lang="en-GB" sz="2000" dirty="0">
                          <a:effectLst/>
                        </a:rPr>
                        <a:t> </a:t>
                      </a:r>
                    </a:p>
                    <a:p>
                      <a:pPr marL="342900" lvl="0" indent="-342900">
                        <a:lnSpc>
                          <a:spcPct val="107000"/>
                        </a:lnSpc>
                        <a:spcAft>
                          <a:spcPts val="800"/>
                        </a:spcAft>
                        <a:buFont typeface="Symbol" panose="05050102010706020507" pitchFamily="18" charset="2"/>
                        <a:buChar char=""/>
                      </a:pPr>
                      <a:r>
                        <a:rPr lang="en-GB" sz="2000" dirty="0">
                          <a:effectLst/>
                        </a:rPr>
                        <a:t> </a:t>
                      </a:r>
                    </a:p>
                    <a:p>
                      <a:pPr>
                        <a:lnSpc>
                          <a:spcPct val="107000"/>
                        </a:lnSpc>
                        <a:spcAft>
                          <a:spcPts val="800"/>
                        </a:spcAft>
                      </a:pPr>
                      <a:r>
                        <a:rPr lang="en-GB" sz="2000" dirty="0">
                          <a:effectLst/>
                        </a:rPr>
                        <a:t> </a:t>
                      </a:r>
                    </a:p>
                    <a:p>
                      <a:pPr>
                        <a:lnSpc>
                          <a:spcPct val="107000"/>
                        </a:lnSpc>
                        <a:spcAft>
                          <a:spcPts val="800"/>
                        </a:spcAft>
                      </a:pPr>
                      <a:r>
                        <a:rPr lang="en-GB" sz="2000" dirty="0">
                          <a:effectLst/>
                        </a:rPr>
                        <a:t>Module Outcomes:</a:t>
                      </a:r>
                    </a:p>
                    <a:p>
                      <a:pPr marL="342900" lvl="0" indent="-342900">
                        <a:lnSpc>
                          <a:spcPct val="107000"/>
                        </a:lnSpc>
                        <a:buFont typeface="Symbol" panose="05050102010706020507" pitchFamily="18" charset="2"/>
                        <a:buChar char=""/>
                      </a:pPr>
                      <a:r>
                        <a:rPr lang="en-GB" sz="2000" dirty="0">
                          <a:effectLst/>
                        </a:rPr>
                        <a:t> </a:t>
                      </a:r>
                    </a:p>
                    <a:p>
                      <a:pPr marL="342900" lvl="0" indent="-342900">
                        <a:lnSpc>
                          <a:spcPct val="107000"/>
                        </a:lnSpc>
                        <a:buFont typeface="Symbol" panose="05050102010706020507" pitchFamily="18" charset="2"/>
                        <a:buChar char=""/>
                      </a:pPr>
                      <a:r>
                        <a:rPr lang="en-GB" sz="2000" dirty="0">
                          <a:effectLst/>
                        </a:rPr>
                        <a:t> </a:t>
                      </a:r>
                    </a:p>
                    <a:p>
                      <a:pPr marL="342900" lvl="0" indent="-342900">
                        <a:lnSpc>
                          <a:spcPct val="107000"/>
                        </a:lnSpc>
                        <a:buFont typeface="Symbol" panose="05050102010706020507" pitchFamily="18" charset="2"/>
                        <a:buChar char=""/>
                      </a:pPr>
                      <a:r>
                        <a:rPr lang="en-GB" sz="2000" dirty="0">
                          <a:effectLst/>
                        </a:rPr>
                        <a:t>  </a:t>
                      </a:r>
                      <a:endParaRPr lang="en-GB" sz="2000" dirty="0">
                        <a:effectLst/>
                        <a:latin typeface="Calibri" panose="020F0502020204030204" pitchFamily="34" charset="0"/>
                        <a:ea typeface="DengXian" panose="02010600030101010101" pitchFamily="2" charset="-122"/>
                        <a:cs typeface="Arial" panose="020B0604020202020204" pitchFamily="34" charset="0"/>
                      </a:endParaRPr>
                    </a:p>
                  </a:txBody>
                  <a:tcPr marL="68580" marR="68580" marT="0" marB="0">
                    <a:noFill/>
                  </a:tcPr>
                </a:tc>
                <a:extLst>
                  <a:ext uri="{0D108BD9-81ED-4DB2-BD59-A6C34878D82A}">
                    <a16:rowId xmlns:a16="http://schemas.microsoft.com/office/drawing/2014/main" val="524929728"/>
                  </a:ext>
                </a:extLst>
              </a:tr>
            </a:tbl>
          </a:graphicData>
        </a:graphic>
      </p:graphicFrame>
    </p:spTree>
    <p:extLst>
      <p:ext uri="{BB962C8B-B14F-4D97-AF65-F5344CB8AC3E}">
        <p14:creationId xmlns:p14="http://schemas.microsoft.com/office/powerpoint/2010/main" val="8239607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D026A0B6-7CC9-FF15-93D2-9BF94E417D27}"/>
              </a:ext>
            </a:extLst>
          </p:cNvPr>
          <p:cNvGraphicFramePr>
            <a:graphicFrameLocks noGrp="1"/>
          </p:cNvGraphicFramePr>
          <p:nvPr>
            <p:extLst>
              <p:ext uri="{D42A27DB-BD31-4B8C-83A1-F6EECF244321}">
                <p14:modId xmlns:p14="http://schemas.microsoft.com/office/powerpoint/2010/main" val="358670145"/>
              </p:ext>
            </p:extLst>
          </p:nvPr>
        </p:nvGraphicFramePr>
        <p:xfrm>
          <a:off x="259196" y="351466"/>
          <a:ext cx="11399404" cy="3505391"/>
        </p:xfrm>
        <a:graphic>
          <a:graphicData uri="http://schemas.openxmlformats.org/drawingml/2006/table">
            <a:tbl>
              <a:tblPr firstRow="1" firstCol="1" bandRow="1">
                <a:tableStyleId>{5C22544A-7EE6-4342-B048-85BDC9FD1C3A}</a:tableStyleId>
              </a:tblPr>
              <a:tblGrid>
                <a:gridCol w="1050735">
                  <a:extLst>
                    <a:ext uri="{9D8B030D-6E8A-4147-A177-3AD203B41FA5}">
                      <a16:colId xmlns:a16="http://schemas.microsoft.com/office/drawing/2014/main" val="3709584378"/>
                    </a:ext>
                  </a:extLst>
                </a:gridCol>
                <a:gridCol w="1715239">
                  <a:extLst>
                    <a:ext uri="{9D8B030D-6E8A-4147-A177-3AD203B41FA5}">
                      <a16:colId xmlns:a16="http://schemas.microsoft.com/office/drawing/2014/main" val="4102225162"/>
                    </a:ext>
                  </a:extLst>
                </a:gridCol>
                <a:gridCol w="1584480">
                  <a:extLst>
                    <a:ext uri="{9D8B030D-6E8A-4147-A177-3AD203B41FA5}">
                      <a16:colId xmlns:a16="http://schemas.microsoft.com/office/drawing/2014/main" val="3531535956"/>
                    </a:ext>
                  </a:extLst>
                </a:gridCol>
                <a:gridCol w="2721300">
                  <a:extLst>
                    <a:ext uri="{9D8B030D-6E8A-4147-A177-3AD203B41FA5}">
                      <a16:colId xmlns:a16="http://schemas.microsoft.com/office/drawing/2014/main" val="1426764209"/>
                    </a:ext>
                  </a:extLst>
                </a:gridCol>
                <a:gridCol w="2163825">
                  <a:extLst>
                    <a:ext uri="{9D8B030D-6E8A-4147-A177-3AD203B41FA5}">
                      <a16:colId xmlns:a16="http://schemas.microsoft.com/office/drawing/2014/main" val="1348729867"/>
                    </a:ext>
                  </a:extLst>
                </a:gridCol>
                <a:gridCol w="2163825">
                  <a:extLst>
                    <a:ext uri="{9D8B030D-6E8A-4147-A177-3AD203B41FA5}">
                      <a16:colId xmlns:a16="http://schemas.microsoft.com/office/drawing/2014/main" val="3337971354"/>
                    </a:ext>
                  </a:extLst>
                </a:gridCol>
              </a:tblGrid>
              <a:tr h="187522">
                <a:tc>
                  <a:txBody>
                    <a:bodyPr/>
                    <a:lstStyle/>
                    <a:p>
                      <a:pPr>
                        <a:lnSpc>
                          <a:spcPct val="107000"/>
                        </a:lnSpc>
                        <a:spcAft>
                          <a:spcPts val="800"/>
                        </a:spcAft>
                      </a:pPr>
                      <a:r>
                        <a:rPr lang="en-GB" sz="2000" dirty="0">
                          <a:solidFill>
                            <a:schemeClr val="tx1"/>
                          </a:solidFill>
                          <a:effectLst/>
                        </a:rPr>
                        <a:t>Week Number</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dirty="0">
                          <a:solidFill>
                            <a:schemeClr val="tx1"/>
                          </a:solidFill>
                          <a:effectLst/>
                        </a:rPr>
                        <a:t>Topic</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dirty="0">
                          <a:solidFill>
                            <a:schemeClr val="tx1"/>
                          </a:solidFill>
                          <a:effectLst/>
                        </a:rPr>
                        <a:t>Aim and Objectives</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dirty="0">
                          <a:solidFill>
                            <a:schemeClr val="tx1"/>
                          </a:solidFill>
                          <a:effectLst/>
                        </a:rPr>
                        <a:t>Teaching and learning activities</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a:solidFill>
                            <a:schemeClr val="tx1"/>
                          </a:solidFill>
                          <a:effectLst/>
                        </a:rPr>
                        <a:t>Resources required</a:t>
                      </a:r>
                      <a:endParaRPr lang="en-GB" sz="200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a:solidFill>
                            <a:schemeClr val="tx1"/>
                          </a:solidFill>
                          <a:effectLst/>
                        </a:rPr>
                        <a:t>Assessment</a:t>
                      </a:r>
                      <a:endParaRPr lang="en-GB" sz="200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557133318"/>
                  </a:ext>
                </a:extLst>
              </a:tr>
              <a:tr h="2739993">
                <a:tc>
                  <a:txBody>
                    <a:bodyPr/>
                    <a:lstStyle/>
                    <a:p>
                      <a:pPr>
                        <a:lnSpc>
                          <a:spcPct val="107000"/>
                        </a:lnSpc>
                        <a:spcAft>
                          <a:spcPts val="800"/>
                        </a:spcAft>
                      </a:pPr>
                      <a:r>
                        <a:rPr lang="en-GB" sz="2000" dirty="0">
                          <a:solidFill>
                            <a:schemeClr val="tx1"/>
                          </a:solidFill>
                          <a:effectLst/>
                        </a:rPr>
                        <a:t> </a:t>
                      </a:r>
                    </a:p>
                    <a:p>
                      <a:pPr>
                        <a:lnSpc>
                          <a:spcPct val="107000"/>
                        </a:lnSpc>
                        <a:spcAft>
                          <a:spcPts val="800"/>
                        </a:spcAft>
                      </a:pPr>
                      <a:r>
                        <a:rPr lang="en-GB" sz="2000" dirty="0">
                          <a:solidFill>
                            <a:schemeClr val="tx1"/>
                          </a:solidFill>
                          <a:effectLst/>
                        </a:rPr>
                        <a:t> </a:t>
                      </a:r>
                    </a:p>
                    <a:p>
                      <a:pPr>
                        <a:lnSpc>
                          <a:spcPct val="107000"/>
                        </a:lnSpc>
                        <a:spcAft>
                          <a:spcPts val="800"/>
                        </a:spcAft>
                      </a:pPr>
                      <a:r>
                        <a:rPr lang="en-GB" sz="2000" dirty="0">
                          <a:solidFill>
                            <a:schemeClr val="tx1"/>
                          </a:solidFill>
                          <a:effectLst/>
                        </a:rPr>
                        <a:t> </a:t>
                      </a:r>
                    </a:p>
                    <a:p>
                      <a:pPr>
                        <a:lnSpc>
                          <a:spcPct val="107000"/>
                        </a:lnSpc>
                        <a:spcAft>
                          <a:spcPts val="800"/>
                        </a:spcAft>
                      </a:pPr>
                      <a:r>
                        <a:rPr lang="en-GB" sz="2000" dirty="0">
                          <a:solidFill>
                            <a:schemeClr val="tx1"/>
                          </a:solidFill>
                          <a:effectLst/>
                        </a:rPr>
                        <a:t> </a:t>
                      </a:r>
                    </a:p>
                    <a:p>
                      <a:pPr>
                        <a:lnSpc>
                          <a:spcPct val="107000"/>
                        </a:lnSpc>
                        <a:spcAft>
                          <a:spcPts val="800"/>
                        </a:spcAft>
                      </a:pPr>
                      <a:r>
                        <a:rPr lang="en-GB" sz="2000" dirty="0">
                          <a:solidFill>
                            <a:schemeClr val="tx1"/>
                          </a:solidFill>
                          <a:effectLst/>
                        </a:rPr>
                        <a:t> </a:t>
                      </a:r>
                    </a:p>
                    <a:p>
                      <a:pPr>
                        <a:lnSpc>
                          <a:spcPct val="107000"/>
                        </a:lnSpc>
                        <a:spcAft>
                          <a:spcPts val="800"/>
                        </a:spcAft>
                      </a:pPr>
                      <a:r>
                        <a:rPr lang="en-GB" sz="2000" dirty="0">
                          <a:solidFill>
                            <a:schemeClr val="tx1"/>
                          </a:solidFill>
                          <a:effectLst/>
                        </a:rPr>
                        <a:t> </a:t>
                      </a:r>
                    </a:p>
                    <a:p>
                      <a:pPr>
                        <a:lnSpc>
                          <a:spcPct val="107000"/>
                        </a:lnSpc>
                        <a:spcAft>
                          <a:spcPts val="800"/>
                        </a:spcAft>
                      </a:pPr>
                      <a:endParaRPr lang="en-GB" sz="2000" dirty="0">
                        <a:solidFill>
                          <a:schemeClr val="tx1"/>
                        </a:solidFill>
                        <a:effectLst/>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dirty="0">
                          <a:solidFill>
                            <a:schemeClr val="tx1"/>
                          </a:solidFill>
                          <a:effectLst/>
                        </a:rPr>
                        <a:t> </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dirty="0">
                          <a:solidFill>
                            <a:schemeClr val="tx1"/>
                          </a:solidFill>
                          <a:effectLst/>
                        </a:rPr>
                        <a:t> </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2000" dirty="0">
                          <a:solidFill>
                            <a:schemeClr val="tx1"/>
                          </a:solidFill>
                          <a:effectLst/>
                        </a:rPr>
                        <a:t> </a:t>
                      </a:r>
                      <a:endParaRPr lang="en-GB" sz="2000" dirty="0">
                        <a:solidFill>
                          <a:schemeClr val="tx1"/>
                        </a:solidFill>
                        <a:effectLst/>
                        <a:latin typeface="Calibri" panose="020F0502020204030204" pitchFamily="34" charset="0"/>
                        <a:ea typeface="DengXian" panose="02010600030101010101" pitchFamily="2" charset="-122"/>
                        <a:cs typeface="Arial" panose="020B0604020202020204" pitchFamily="34" charset="0"/>
                      </a:endParaRPr>
                    </a:p>
                  </a:txBody>
                  <a:tcPr marL="34175" marR="3417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98834564"/>
                  </a:ext>
                </a:extLst>
              </a:tr>
            </a:tbl>
          </a:graphicData>
        </a:graphic>
      </p:graphicFrame>
      <p:graphicFrame>
        <p:nvGraphicFramePr>
          <p:cNvPr id="4" name="Table 3">
            <a:extLst>
              <a:ext uri="{FF2B5EF4-FFF2-40B4-BE49-F238E27FC236}">
                <a16:creationId xmlns:a16="http://schemas.microsoft.com/office/drawing/2014/main" id="{560709B3-FF56-6624-75C6-A3F9C51C6E84}"/>
              </a:ext>
            </a:extLst>
          </p:cNvPr>
          <p:cNvGraphicFramePr>
            <a:graphicFrameLocks noGrp="1"/>
          </p:cNvGraphicFramePr>
          <p:nvPr>
            <p:extLst>
              <p:ext uri="{D42A27DB-BD31-4B8C-83A1-F6EECF244321}">
                <p14:modId xmlns:p14="http://schemas.microsoft.com/office/powerpoint/2010/main" val="2540662726"/>
              </p:ext>
            </p:extLst>
          </p:nvPr>
        </p:nvGraphicFramePr>
        <p:xfrm>
          <a:off x="309837" y="3921920"/>
          <a:ext cx="11348763" cy="2013966"/>
        </p:xfrm>
        <a:graphic>
          <a:graphicData uri="http://schemas.openxmlformats.org/drawingml/2006/table">
            <a:tbl>
              <a:tblPr firstRow="1" firstCol="1" bandRow="1">
                <a:tableStyleId>{5C22544A-7EE6-4342-B048-85BDC9FD1C3A}</a:tableStyleId>
              </a:tblPr>
              <a:tblGrid>
                <a:gridCol w="11348763">
                  <a:extLst>
                    <a:ext uri="{9D8B030D-6E8A-4147-A177-3AD203B41FA5}">
                      <a16:colId xmlns:a16="http://schemas.microsoft.com/office/drawing/2014/main" val="3586317457"/>
                    </a:ext>
                  </a:extLst>
                </a:gridCol>
              </a:tblGrid>
              <a:tr h="1750218">
                <a:tc>
                  <a:txBody>
                    <a:bodyPr/>
                    <a:lstStyle/>
                    <a:p>
                      <a:pPr>
                        <a:lnSpc>
                          <a:spcPct val="107000"/>
                        </a:lnSpc>
                        <a:spcAft>
                          <a:spcPts val="800"/>
                        </a:spcAft>
                      </a:pPr>
                      <a:r>
                        <a:rPr lang="en-GB" sz="2000" dirty="0">
                          <a:solidFill>
                            <a:schemeClr val="tx1"/>
                          </a:solidFill>
                          <a:effectLst/>
                        </a:rPr>
                        <a:t>Indicative Reading List</a:t>
                      </a:r>
                    </a:p>
                    <a:p>
                      <a:pPr>
                        <a:lnSpc>
                          <a:spcPct val="107000"/>
                        </a:lnSpc>
                        <a:spcAft>
                          <a:spcPts val="800"/>
                        </a:spcAft>
                      </a:pPr>
                      <a:r>
                        <a:rPr lang="en-GB" sz="2000" dirty="0">
                          <a:solidFill>
                            <a:schemeClr val="tx1"/>
                          </a:solidFill>
                          <a:effectLst/>
                        </a:rPr>
                        <a:t> </a:t>
                      </a:r>
                    </a:p>
                    <a:p>
                      <a:pPr>
                        <a:lnSpc>
                          <a:spcPct val="107000"/>
                        </a:lnSpc>
                        <a:spcAft>
                          <a:spcPts val="800"/>
                        </a:spcAft>
                      </a:pPr>
                      <a:r>
                        <a:rPr lang="en-GB" sz="2000" dirty="0">
                          <a:solidFill>
                            <a:schemeClr val="tx1"/>
                          </a:solidFill>
                          <a:effectLst/>
                        </a:rPr>
                        <a:t> </a:t>
                      </a:r>
                    </a:p>
                    <a:p>
                      <a:pPr>
                        <a:lnSpc>
                          <a:spcPct val="107000"/>
                        </a:lnSpc>
                        <a:spcAft>
                          <a:spcPts val="800"/>
                        </a:spcAft>
                      </a:pPr>
                      <a:r>
                        <a:rPr lang="en-GB" sz="2000" dirty="0">
                          <a:solidFill>
                            <a:schemeClr val="tx1"/>
                          </a:solidFill>
                          <a:effectLst/>
                        </a:rPr>
                        <a:t> </a:t>
                      </a:r>
                    </a:p>
                    <a:p>
                      <a:pPr>
                        <a:lnSpc>
                          <a:spcPct val="107000"/>
                        </a:lnSpc>
                        <a:spcAft>
                          <a:spcPts val="800"/>
                        </a:spcAft>
                      </a:pPr>
                      <a:r>
                        <a:rPr lang="en-GB" sz="2000" dirty="0">
                          <a:solidFill>
                            <a:schemeClr val="tx1"/>
                          </a:solidFill>
                          <a:effectLst/>
                        </a:rPr>
                        <a:t>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74820489"/>
                  </a:ext>
                </a:extLst>
              </a:tr>
            </a:tbl>
          </a:graphicData>
        </a:graphic>
      </p:graphicFrame>
      <p:sp>
        <p:nvSpPr>
          <p:cNvPr id="5" name="Rectangle 1">
            <a:extLst>
              <a:ext uri="{FF2B5EF4-FFF2-40B4-BE49-F238E27FC236}">
                <a16:creationId xmlns:a16="http://schemas.microsoft.com/office/drawing/2014/main" id="{8B62CB74-CB97-AACD-F5D4-CE11AB163112}"/>
              </a:ext>
            </a:extLst>
          </p:cNvPr>
          <p:cNvSpPr>
            <a:spLocks noChangeArrowheads="1"/>
          </p:cNvSpPr>
          <p:nvPr/>
        </p:nvSpPr>
        <p:spPr bwMode="auto">
          <a:xfrm>
            <a:off x="309202" y="3975835"/>
            <a:ext cx="1562204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sz="2000"/>
          </a:p>
        </p:txBody>
      </p:sp>
    </p:spTree>
    <p:extLst>
      <p:ext uri="{BB962C8B-B14F-4D97-AF65-F5344CB8AC3E}">
        <p14:creationId xmlns:p14="http://schemas.microsoft.com/office/powerpoint/2010/main" val="42671336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6E8DA-08B1-8463-523B-09D8D9AEDA0E}"/>
              </a:ext>
            </a:extLst>
          </p:cNvPr>
          <p:cNvSpPr>
            <a:spLocks noGrp="1"/>
          </p:cNvSpPr>
          <p:nvPr>
            <p:ph type="title"/>
          </p:nvPr>
        </p:nvSpPr>
        <p:spPr/>
        <p:txBody>
          <a:bodyPr/>
          <a:lstStyle/>
          <a:p>
            <a:r>
              <a:rPr lang="en-GB" dirty="0">
                <a:latin typeface="+mn-lt"/>
              </a:rPr>
              <a:t>References</a:t>
            </a:r>
            <a:r>
              <a:rPr lang="en-GB" dirty="0"/>
              <a:t> </a:t>
            </a:r>
          </a:p>
        </p:txBody>
      </p:sp>
      <p:sp>
        <p:nvSpPr>
          <p:cNvPr id="3" name="Content Placeholder 2">
            <a:extLst>
              <a:ext uri="{FF2B5EF4-FFF2-40B4-BE49-F238E27FC236}">
                <a16:creationId xmlns:a16="http://schemas.microsoft.com/office/drawing/2014/main" id="{91511AD2-F6FD-C87F-586B-FC27E79DA119}"/>
              </a:ext>
            </a:extLst>
          </p:cNvPr>
          <p:cNvSpPr>
            <a:spLocks noGrp="1"/>
          </p:cNvSpPr>
          <p:nvPr>
            <p:ph idx="1"/>
          </p:nvPr>
        </p:nvSpPr>
        <p:spPr/>
        <p:txBody>
          <a:bodyPr>
            <a:normAutofit/>
          </a:bodyPr>
          <a:lstStyle/>
          <a:p>
            <a:pPr>
              <a:buFont typeface="Arial" panose="020B0604020202020204" pitchFamily="34" charset="0"/>
              <a:buChar char="•"/>
            </a:pPr>
            <a:r>
              <a:rPr lang="en-GB" dirty="0"/>
              <a:t>Reece &amp; Walker (2007) ‘Teaching Training and Learning ; A practical BEP guide’ - Chapter 3 provides guidance on some key teaching strategies </a:t>
            </a:r>
          </a:p>
          <a:p>
            <a:pPr>
              <a:buFont typeface="Arial" panose="020B0604020202020204" pitchFamily="34" charset="0"/>
              <a:buChar char="•"/>
            </a:pPr>
            <a:r>
              <a:rPr lang="en-GB" dirty="0"/>
              <a:t>Petty (2009) ‘Teaching today’ Nelson Thornes - Part 2 provides a comprehensive guide to a range of teaching strategies </a:t>
            </a:r>
          </a:p>
          <a:p>
            <a:pPr>
              <a:buFont typeface="Arial" panose="020B0604020202020204" pitchFamily="34" charset="0"/>
              <a:buChar char="•"/>
            </a:pPr>
            <a:r>
              <a:rPr lang="en-GB" dirty="0" err="1"/>
              <a:t>Arend</a:t>
            </a:r>
            <a:r>
              <a:rPr lang="en-GB" dirty="0"/>
              <a:t> &amp; Davis (2013) ‘Facilitating seven ways of learning : A resource for more purposeful , effective and enjoyable teaching ‘ Stylus </a:t>
            </a:r>
          </a:p>
          <a:p>
            <a:pPr>
              <a:buFont typeface="Arial" panose="020B0604020202020204" pitchFamily="34" charset="0"/>
              <a:buChar char="•"/>
            </a:pPr>
            <a:r>
              <a:rPr lang="en-GB" dirty="0"/>
              <a:t>Carraway K (2014) ‘Transforming Your Teaching ,Practical Classroom Strategies Informed by Cognitive Neuroscience’ Norton Professional Books</a:t>
            </a:r>
          </a:p>
          <a:p>
            <a:pPr>
              <a:buFont typeface="Arial" panose="020B0604020202020204" pitchFamily="34" charset="0"/>
              <a:buChar char="•"/>
            </a:pPr>
            <a:r>
              <a:rPr lang="en-GB" dirty="0"/>
              <a:t>Skinner D (2011) ‘Effective Teaching and Learning on Practice’ Bloomsbury </a:t>
            </a:r>
          </a:p>
          <a:p>
            <a:endParaRPr lang="en-GB" dirty="0"/>
          </a:p>
        </p:txBody>
      </p:sp>
    </p:spTree>
    <p:extLst>
      <p:ext uri="{BB962C8B-B14F-4D97-AF65-F5344CB8AC3E}">
        <p14:creationId xmlns:p14="http://schemas.microsoft.com/office/powerpoint/2010/main" val="1562744206"/>
      </p:ext>
    </p:extLst>
  </p:cSld>
  <p:clrMapOvr>
    <a:masterClrMapping/>
  </p:clrMapOvr>
</p:sld>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3EEFF0-FB57-4CB4-8BFC-DF397689E2ED}">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93932EF5-314F-409E-8020-FEE5FA0795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A3F7EDC-E5B4-4BBC-9D2A-CBE6D46C37A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{BE0D9F1C-1C6E-42BE-B50D-A6C80AF706D1}tf22712842_win32</Template>
  <TotalTime>0</TotalTime>
  <Words>1831</Words>
  <Application>Microsoft Office PowerPoint</Application>
  <PresentationFormat>Widescreen</PresentationFormat>
  <Paragraphs>285</Paragraphs>
  <Slides>31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Bookman Old Style</vt:lpstr>
      <vt:lpstr>Calibri</vt:lpstr>
      <vt:lpstr>Franklin Gothic Book</vt:lpstr>
      <vt:lpstr>Symbol</vt:lpstr>
      <vt:lpstr>Wingdings</vt:lpstr>
      <vt:lpstr>1_RetrospectVTI</vt:lpstr>
      <vt:lpstr>Lesson Planning</vt:lpstr>
      <vt:lpstr>Learning Outcomes</vt:lpstr>
      <vt:lpstr>What is the Function of Lesson Planning?</vt:lpstr>
      <vt:lpstr>Preparing the Lesson Plan</vt:lpstr>
      <vt:lpstr>PowerPoint Presentation</vt:lpstr>
      <vt:lpstr>PowerPoint Presentation</vt:lpstr>
      <vt:lpstr>Aims and Outcomes/Objectives</vt:lpstr>
      <vt:lpstr>Why Set Learning Outcomes/Objectives?</vt:lpstr>
      <vt:lpstr>PowerPoint Presentation</vt:lpstr>
      <vt:lpstr>Learning Outcomes/Objectives Should be SMART</vt:lpstr>
      <vt:lpstr>Behavioural Outcomes/Objectives</vt:lpstr>
      <vt:lpstr>Things to Consider</vt:lpstr>
      <vt:lpstr>Activity </vt:lpstr>
      <vt:lpstr> </vt:lpstr>
      <vt:lpstr>Lesson Plan Structure</vt:lpstr>
      <vt:lpstr>Introduction</vt:lpstr>
      <vt:lpstr>Development </vt:lpstr>
      <vt:lpstr>Conclusion</vt:lpstr>
      <vt:lpstr>PowerPoint Presentation</vt:lpstr>
      <vt:lpstr>Activity</vt:lpstr>
      <vt:lpstr>Scheme of Work (SOW)</vt:lpstr>
      <vt:lpstr>Definitions</vt:lpstr>
      <vt:lpstr>Sequencing the SOW</vt:lpstr>
      <vt:lpstr>Factors that Influence Design</vt:lpstr>
      <vt:lpstr>Things to Consider</vt:lpstr>
      <vt:lpstr>What Might you Include in a SOW</vt:lpstr>
      <vt:lpstr>Course Design</vt:lpstr>
      <vt:lpstr>Activity</vt:lpstr>
      <vt:lpstr>PowerPoint Presentation</vt:lpstr>
      <vt:lpstr>PowerPoint Presentation</vt:lpstr>
      <vt:lpstr>References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Outcomes</dc:title>
  <dc:creator>Katie Gardner</dc:creator>
  <cp:lastModifiedBy>Marion Phillips</cp:lastModifiedBy>
  <cp:revision>8</cp:revision>
  <dcterms:created xsi:type="dcterms:W3CDTF">2022-09-11T12:15:37Z</dcterms:created>
  <dcterms:modified xsi:type="dcterms:W3CDTF">2026-09-09T12:09:43Z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