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27"/>
  </p:notesMasterIdLst>
  <p:sldIdLst>
    <p:sldId id="292" r:id="rId10"/>
    <p:sldId id="294" r:id="rId11"/>
    <p:sldId id="295" r:id="rId12"/>
    <p:sldId id="500" r:id="rId13"/>
    <p:sldId id="283" r:id="rId14"/>
    <p:sldId id="284" r:id="rId15"/>
    <p:sldId id="485" r:id="rId16"/>
    <p:sldId id="462" r:id="rId17"/>
    <p:sldId id="488" r:id="rId18"/>
    <p:sldId id="502" r:id="rId19"/>
    <p:sldId id="486" r:id="rId20"/>
    <p:sldId id="503" r:id="rId21"/>
    <p:sldId id="504" r:id="rId22"/>
    <p:sldId id="507" r:id="rId23"/>
    <p:sldId id="925" r:id="rId24"/>
    <p:sldId id="505" r:id="rId25"/>
    <p:sldId id="46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8A4140-4097-4230-A470-5630F649B9D1}" v="26" dt="2021-10-25T07:25:02.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55176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028370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15</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image" Target="../media/image6.jpg"/><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6/20/2022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20/06/2022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hyperlink" Target="https://www.infragard.org/" TargetMode="External"/><Relationship Id="rId5" Type="http://schemas.openxmlformats.org/officeDocument/2006/relationships/hyperlink" Target="https://www.honeynet.org/node/960" TargetMode="External"/><Relationship Id="rId4" Type="http://schemas.openxmlformats.org/officeDocument/2006/relationships/hyperlink" Target="http://www.cvedetails.com/"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5" Type="http://schemas.openxmlformats.org/officeDocument/2006/relationships/image" Target="../media/image11.png"/><Relationship Id="rId4" Type="http://schemas.openxmlformats.org/officeDocument/2006/relationships/hyperlink" Target="http://www.27000.org/"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8.xml"/><Relationship Id="rId6" Type="http://schemas.openxmlformats.org/officeDocument/2006/relationships/image" Target="../media/image13.pn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416320"/>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r>
              <a:rPr lang="en-GB" dirty="0">
                <a:solidFill>
                  <a:schemeClr val="bg1"/>
                </a:solidFill>
              </a:rPr>
              <a:t>Network Security</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and </a:t>
            </a:r>
            <a:r>
              <a:rPr lang="en-US" i="1" dirty="0" err="1">
                <a:solidFill>
                  <a:schemeClr val="tx1">
                    <a:lumMod val="50000"/>
                  </a:schemeClr>
                </a:solidFill>
              </a:rPr>
              <a:t>Networksecurity</a:t>
            </a:r>
            <a:r>
              <a:rPr lang="en-US" i="1" dirty="0">
                <a:solidFill>
                  <a:schemeClr val="tx1">
                    <a:lumMod val="50000"/>
                  </a:schemeClr>
                </a:solidFill>
              </a:rPr>
              <a:t> 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a:t>
            </a:r>
          </a:p>
          <a:p>
            <a:pPr marL="285750" indent="-285750" algn="just">
              <a:spcBef>
                <a:spcPts val="0"/>
              </a:spcBef>
              <a:buFont typeface="Wingdings" panose="05000000000000000000" pitchFamily="2" charset="2"/>
              <a:buChar char="ü"/>
            </a:pPr>
            <a:r>
              <a:rPr lang="en-US" b="1" dirty="0">
                <a:solidFill>
                  <a:schemeClr val="bg1"/>
                </a:solidFill>
              </a:rPr>
              <a:t>Troubleshooting Activities</a:t>
            </a: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222625"/>
            <a:ext cx="8229600" cy="4366615"/>
          </a:xfrm>
        </p:spPr>
        <p:txBody>
          <a:bodyPr>
            <a:noAutofit/>
          </a:bodyPr>
          <a:lstStyle/>
          <a:p>
            <a:pPr marL="0" indent="0">
              <a:lnSpc>
                <a:spcPct val="107000"/>
              </a:lnSpc>
              <a:spcBef>
                <a:spcPts val="0"/>
              </a:spcBef>
              <a:spcAft>
                <a:spcPts val="1200"/>
              </a:spcAft>
              <a:buNone/>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By the end of this course, you will be able to:</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characteristics of criminals and heroes in the cybersecurity realm.</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principles of confidentiality, integrity, and availability as they relate to data states and cybersecurity countermeasures.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tactics, techniques and procedures used by cyber criminals.</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protect confidentiality.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8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78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 : continue…</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600201"/>
            <a:ext cx="8229600" cy="3989039"/>
          </a:xfrm>
        </p:spPr>
        <p:txBody>
          <a:bodyPr>
            <a:noAutofit/>
          </a:bodyPr>
          <a:lstStyle/>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ensure integrity.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provide high availability.</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Explain how cybersecurity professionals use technologies, processes, and procedures to defend all components of the network.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11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world</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6039531" cy="3282675"/>
          </a:xfrm>
        </p:spPr>
        <p:txBody>
          <a:bodyPr/>
          <a:lstStyle/>
          <a:p>
            <a:pPr algn="just"/>
            <a:r>
              <a:rPr lang="en-US" sz="1800" b="1" dirty="0">
                <a:solidFill>
                  <a:srgbClr val="002060"/>
                </a:solidFill>
              </a:rPr>
              <a:t>Power of Data</a:t>
            </a:r>
          </a:p>
          <a:p>
            <a:pPr lvl="1" algn="just">
              <a:buFont typeface="Wingdings" panose="05000000000000000000" pitchFamily="2" charset="2"/>
              <a:buChar char="ü"/>
            </a:pPr>
            <a:r>
              <a:rPr lang="en-US" sz="1800" dirty="0">
                <a:solidFill>
                  <a:srgbClr val="002060"/>
                </a:solidFill>
                <a:cs typeface="CiscoSans ExtraLight"/>
              </a:rPr>
              <a:t>Great businesses have been created by </a:t>
            </a:r>
            <a:r>
              <a:rPr lang="en-US" sz="1800" b="1" i="1" u="sng" dirty="0">
                <a:solidFill>
                  <a:srgbClr val="002060"/>
                </a:solidFill>
                <a:cs typeface="CiscoSans ExtraLight"/>
              </a:rPr>
              <a:t>collecting and harnessing the power of data and data analytics</a:t>
            </a:r>
          </a:p>
          <a:p>
            <a:pPr lvl="1" algn="just">
              <a:buFont typeface="Wingdings" panose="05000000000000000000" pitchFamily="2" charset="2"/>
              <a:buChar char="ü"/>
            </a:pPr>
            <a:r>
              <a:rPr lang="en-US" sz="1800" dirty="0">
                <a:solidFill>
                  <a:srgbClr val="002060"/>
                </a:solidFill>
                <a:cs typeface="CiscoSans ExtraLight"/>
              </a:rPr>
              <a:t>These businesses have the </a:t>
            </a:r>
            <a:r>
              <a:rPr lang="en-US" sz="1800" b="1" i="1" u="sng" dirty="0">
                <a:solidFill>
                  <a:srgbClr val="002060"/>
                </a:solidFill>
                <a:cs typeface="CiscoSans ExtraLight"/>
              </a:rPr>
              <a:t>responsibility to protect this data from misuse and unauthorized access</a:t>
            </a:r>
          </a:p>
          <a:p>
            <a:pPr lvl="1" algn="just">
              <a:buFont typeface="Wingdings" panose="05000000000000000000" pitchFamily="2" charset="2"/>
              <a:buChar char="ü"/>
            </a:pPr>
            <a:r>
              <a:rPr lang="en-US" sz="1800" dirty="0">
                <a:solidFill>
                  <a:srgbClr val="002060"/>
                </a:solidFill>
                <a:cs typeface="CiscoSans ExtraLight"/>
              </a:rPr>
              <a:t>The growth of </a:t>
            </a:r>
            <a:r>
              <a:rPr lang="en-US" sz="1800" b="1" i="1" u="sng" dirty="0">
                <a:solidFill>
                  <a:srgbClr val="002060"/>
                </a:solidFill>
                <a:cs typeface="CiscoSans ExtraLight"/>
              </a:rPr>
              <a:t>data has created great opportunities for cybersecurity specialists</a:t>
            </a:r>
          </a:p>
          <a:p>
            <a:pPr algn="just"/>
            <a:endParaRPr lang="en-US" sz="1800" b="1" dirty="0">
              <a:solidFill>
                <a:srgbClr val="002060"/>
              </a:solidFill>
            </a:endParaRPr>
          </a:p>
          <a:p>
            <a:pPr algn="just"/>
            <a:r>
              <a:rPr lang="en-US" sz="1800" b="1" dirty="0">
                <a:solidFill>
                  <a:srgbClr val="002060"/>
                </a:solidFill>
              </a:rPr>
              <a:t>Domains</a:t>
            </a:r>
          </a:p>
          <a:p>
            <a:pPr lvl="1" algn="just">
              <a:buFont typeface="Wingdings" panose="05000000000000000000" pitchFamily="2" charset="2"/>
              <a:buChar char="ü"/>
            </a:pPr>
            <a:r>
              <a:rPr lang="en-US" sz="1800" dirty="0">
                <a:solidFill>
                  <a:srgbClr val="002060"/>
                </a:solidFill>
                <a:cs typeface="CiscoSans ExtraLight"/>
              </a:rPr>
              <a:t>Business large and small have recognized the power of </a:t>
            </a:r>
            <a:r>
              <a:rPr lang="en-US" sz="1800" b="1" dirty="0">
                <a:solidFill>
                  <a:srgbClr val="002060"/>
                </a:solidFill>
                <a:cs typeface="CiscoSans ExtraLight"/>
              </a:rPr>
              <a:t>big data and data analytics</a:t>
            </a:r>
          </a:p>
          <a:p>
            <a:pPr lvl="1" algn="just">
              <a:buFont typeface="Wingdings" panose="05000000000000000000" pitchFamily="2" charset="2"/>
              <a:buChar char="ü"/>
            </a:pPr>
            <a:r>
              <a:rPr lang="en-US" sz="1800" dirty="0">
                <a:solidFill>
                  <a:srgbClr val="002060"/>
                </a:solidFill>
                <a:cs typeface="CiscoSans ExtraLight"/>
              </a:rPr>
              <a:t>Organizations like Google, LinkedIn, Amazon provide important services and opportunity for their customers</a:t>
            </a:r>
          </a:p>
          <a:p>
            <a:pPr lvl="1" algn="just">
              <a:buFont typeface="Wingdings" panose="05000000000000000000" pitchFamily="2" charset="2"/>
              <a:buChar char="ü"/>
            </a:pPr>
            <a:r>
              <a:rPr lang="en-US" sz="1800" dirty="0">
                <a:solidFill>
                  <a:srgbClr val="002060"/>
                </a:solidFill>
                <a:cs typeface="CiscoSans ExtraLight"/>
              </a:rPr>
              <a:t>The growth in data collection and analytics poses great risks to individuals and modern life if precautions are not taken to protect sensitive data from criminals or others who have intent to harm</a:t>
            </a:r>
          </a:p>
        </p:txBody>
      </p:sp>
      <p:sp>
        <p:nvSpPr>
          <p:cNvPr id="2" name="Rectangle 1"/>
          <p:cNvSpPr/>
          <p:nvPr/>
        </p:nvSpPr>
        <p:spPr>
          <a:xfrm>
            <a:off x="6699007" y="975784"/>
            <a:ext cx="5202620"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Cyber experts now </a:t>
            </a:r>
            <a:r>
              <a:rPr lang="en-US" dirty="0">
                <a:solidFill>
                  <a:srgbClr val="7030A0"/>
                </a:solidFill>
              </a:rPr>
              <a:t>have the technology </a:t>
            </a:r>
            <a:r>
              <a:rPr lang="en-US" dirty="0">
                <a:solidFill>
                  <a:srgbClr val="002060"/>
                </a:solidFill>
              </a:rPr>
              <a:t>to </a:t>
            </a:r>
          </a:p>
          <a:p>
            <a:pPr marL="742950" lvl="1" indent="-285750" algn="just">
              <a:buFont typeface="Courier New" panose="02070309020205020404" pitchFamily="49" charset="0"/>
              <a:buChar char="o"/>
            </a:pPr>
            <a:r>
              <a:rPr lang="en-US" dirty="0">
                <a:solidFill>
                  <a:srgbClr val="002060"/>
                </a:solidFill>
              </a:rPr>
              <a:t>track worldwide weather trends, </a:t>
            </a:r>
          </a:p>
          <a:p>
            <a:pPr marL="742950" lvl="1" indent="-285750" algn="just">
              <a:buFont typeface="Courier New" panose="02070309020205020404" pitchFamily="49" charset="0"/>
              <a:buChar char="o"/>
            </a:pPr>
            <a:r>
              <a:rPr lang="en-US" dirty="0">
                <a:solidFill>
                  <a:srgbClr val="002060"/>
                </a:solidFill>
              </a:rPr>
              <a:t>monitor the oceans, and </a:t>
            </a:r>
          </a:p>
          <a:p>
            <a:pPr marL="742950" lvl="1" indent="-285750" algn="just">
              <a:buFont typeface="Courier New" panose="02070309020205020404" pitchFamily="49" charset="0"/>
              <a:buChar char="o"/>
            </a:pPr>
            <a:r>
              <a:rPr lang="en-US" dirty="0">
                <a:solidFill>
                  <a:srgbClr val="002060"/>
                </a:solidFill>
              </a:rPr>
              <a:t>track the movement and behavior of people, animals and objects in real time.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New technologies, such as </a:t>
            </a:r>
          </a:p>
          <a:p>
            <a:pPr marL="742950" lvl="1" indent="-285750" algn="just">
              <a:buFont typeface="Courier New" panose="02070309020205020404" pitchFamily="49" charset="0"/>
              <a:buChar char="o"/>
            </a:pPr>
            <a:r>
              <a:rPr lang="en-US" dirty="0">
                <a:solidFill>
                  <a:srgbClr val="002060"/>
                </a:solidFill>
              </a:rPr>
              <a:t>Geospatial Information Systems (GIS) and </a:t>
            </a:r>
          </a:p>
          <a:p>
            <a:pPr marL="742950" lvl="1" indent="-285750" algn="just">
              <a:buFont typeface="Courier New" panose="02070309020205020404" pitchFamily="49" charset="0"/>
              <a:buChar char="o"/>
            </a:pPr>
            <a:r>
              <a:rPr lang="en-US" dirty="0">
                <a:solidFill>
                  <a:srgbClr val="002060"/>
                </a:solidFill>
              </a:rPr>
              <a:t>the Internet of Everything (IoE), have emerged.  </a:t>
            </a:r>
          </a:p>
          <a:p>
            <a:pPr marL="742950" lvl="1" indent="-285750" algn="just">
              <a:buFont typeface="Courier New" panose="02070309020205020404" pitchFamily="49" charset="0"/>
              <a:buChar char="o"/>
            </a:pPr>
            <a:r>
              <a:rPr lang="en-US" dirty="0">
                <a:solidFill>
                  <a:srgbClr val="002060"/>
                </a:solidFill>
              </a:rPr>
              <a:t>Each depends on collecting and analyzing tremendous amounts of data.</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This growing collection of data can </a:t>
            </a:r>
            <a:r>
              <a:rPr lang="en-US" dirty="0">
                <a:solidFill>
                  <a:srgbClr val="7030A0"/>
                </a:solidFill>
              </a:rPr>
              <a:t>help people </a:t>
            </a:r>
            <a:r>
              <a:rPr lang="en-US" b="1" i="1" u="sng" dirty="0">
                <a:solidFill>
                  <a:srgbClr val="002060"/>
                </a:solidFill>
              </a:rPr>
              <a:t>save energy, improve efficiencies, and reduce safety risks</a:t>
            </a:r>
            <a:r>
              <a:rPr lang="en-US" dirty="0">
                <a:solidFill>
                  <a:srgbClr val="002060"/>
                </a:solidFill>
              </a:rPr>
              <a:t>. </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Early Warning Systems</a:t>
            </a:r>
            <a:r>
              <a:rPr lang="en-US" sz="1800" dirty="0">
                <a:solidFill>
                  <a:srgbClr val="002060"/>
                </a:solidFill>
              </a:rPr>
              <a:t>: The </a:t>
            </a:r>
            <a:r>
              <a:rPr lang="en-US" sz="1800" dirty="0" err="1">
                <a:solidFill>
                  <a:srgbClr val="002060"/>
                </a:solidFill>
              </a:rPr>
              <a:t>Honeynet</a:t>
            </a:r>
            <a:r>
              <a:rPr lang="en-US" sz="1800" dirty="0">
                <a:solidFill>
                  <a:srgbClr val="002060"/>
                </a:solidFill>
              </a:rPr>
              <a:t> project is an example of creating Early Warning Systems. The project provides a </a:t>
            </a:r>
            <a:r>
              <a:rPr lang="en-US" sz="1800" dirty="0" err="1">
                <a:solidFill>
                  <a:srgbClr val="002060"/>
                </a:solidFill>
              </a:rPr>
              <a:t>HoneyMap</a:t>
            </a:r>
            <a:r>
              <a:rPr lang="en-US" sz="1800" dirty="0">
                <a:solidFill>
                  <a:srgbClr val="002060"/>
                </a:solidFill>
              </a:rPr>
              <a:t> which displays real-time visualization of attacks. </a:t>
            </a:r>
            <a:r>
              <a:rPr lang="en-US" sz="1800" dirty="0">
                <a:solidFill>
                  <a:srgbClr val="002060"/>
                </a:solidFill>
                <a:hlinkClick r:id="rId5"/>
              </a:rPr>
              <a:t>https://www.honeynet.org/node/960</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public and private sector. The participants are dedicated to sharing information and intelligence to prevent hostile cyberattacks. </a:t>
            </a:r>
            <a:r>
              <a:rPr lang="en-US" sz="1800" dirty="0">
                <a:solidFill>
                  <a:srgbClr val="002060"/>
                </a:solidFill>
                <a:hlinkClick r:id="rId6"/>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7"/>
          <a:stretch>
            <a:fillRect/>
          </a:stretch>
        </p:blipFill>
        <p:spPr>
          <a:xfrm>
            <a:off x="9444442" y="94798"/>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ISO Standards</a:t>
            </a:r>
            <a:r>
              <a:rPr lang="en-US" sz="1800" dirty="0">
                <a:solidFill>
                  <a:srgbClr val="002060"/>
                </a:solidFill>
              </a:rPr>
              <a:t>: The ISO 27000 standards are an example of Information Security Management Standards. 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New Laws</a:t>
            </a:r>
            <a:r>
              <a:rPr lang="en-US" sz="1800" dirty="0">
                <a:solidFill>
                  <a:srgbClr val="002060"/>
                </a:solidFill>
              </a:rPr>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endParaRPr lang="en-US" sz="1800" b="1" dirty="0">
              <a:solidFill>
                <a:srgbClr val="002060"/>
              </a:solidFill>
            </a:endParaRPr>
          </a:p>
        </p:txBody>
      </p:sp>
      <p:pic>
        <p:nvPicPr>
          <p:cNvPr id="10" name="Picture 9"/>
          <p:cNvPicPr>
            <a:picLocks noChangeAspect="1"/>
          </p:cNvPicPr>
          <p:nvPr/>
        </p:nvPicPr>
        <p:blipFill>
          <a:blip r:embed="rId5"/>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3922510" cy="2227976"/>
          </a:xfrm>
        </p:spPr>
        <p:txBody>
          <a:bodyPr/>
          <a:lstStyle/>
          <a:p>
            <a:pPr marL="0" indent="0" algn="just"/>
            <a:r>
              <a:rPr lang="en-GB" sz="1800" dirty="0">
                <a:solidFill>
                  <a:srgbClr val="002060"/>
                </a:solidFill>
              </a:rPr>
              <a:t>Defending needs Planning!!!. Without planning…you can’t defend the attacks because attackers always plan…..</a:t>
            </a:r>
          </a:p>
          <a:p>
            <a:pPr marL="342900" indent="-342900" algn="just">
              <a:buFont typeface="Wingdings" panose="05000000000000000000" pitchFamily="2" charset="2"/>
              <a:buChar char="ü"/>
            </a:pPr>
            <a:r>
              <a:rPr lang="en-US" sz="1800" dirty="0">
                <a:solidFill>
                  <a:srgbClr val="002060"/>
                </a:solidFill>
              </a:rPr>
              <a:t>In 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p>
          <a:p>
            <a:pPr marL="342900" indent="-342900" algn="just">
              <a:buFont typeface="Wingdings" panose="05000000000000000000" pitchFamily="2" charset="2"/>
              <a:buChar char="ü"/>
            </a:pPr>
            <a:r>
              <a:rPr lang="en-US" sz="1800" dirty="0">
                <a:solidFill>
                  <a:srgbClr val="002060"/>
                </a:solidFill>
              </a:rPr>
              <a:t>In the UK, we also have a career pathway/ Government Security Profession framework.</a:t>
            </a:r>
            <a:endParaRPr lang="en-GB" sz="1800" dirty="0">
              <a:solidFill>
                <a:srgbClr val="002060"/>
              </a:solidFill>
            </a:endParaRPr>
          </a:p>
          <a:p>
            <a:pPr marL="0" indent="0" algn="just"/>
            <a:endParaRPr lang="en-GB" sz="1800" dirty="0">
              <a:solidFill>
                <a:srgbClr val="002060"/>
              </a:solidFill>
            </a:endParaRPr>
          </a:p>
          <a:p>
            <a:pPr marL="0" indent="0" algn="just"/>
            <a:endParaRPr lang="en-GB" sz="1800" dirty="0">
              <a:solidFill>
                <a:srgbClr val="002060"/>
              </a:solidFill>
            </a:endParaRPr>
          </a:p>
          <a:p>
            <a:pPr marL="0" indent="0" algn="just"/>
            <a:endParaRPr lang="en-US" sz="1800" dirty="0">
              <a:solidFill>
                <a:srgbClr val="002060"/>
              </a:solidFill>
            </a:endParaRPr>
          </a:p>
        </p:txBody>
      </p:sp>
      <p:pic>
        <p:nvPicPr>
          <p:cNvPr id="4" name="UK_Govt_Security_Career_Framewor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4549409" y="776088"/>
            <a:ext cx="7420949" cy="4174284"/>
          </a:xfrm>
          <a:prstGeom prst="rect">
            <a:avLst/>
          </a:prstGeom>
        </p:spPr>
      </p:pic>
    </p:spTree>
    <p:custDataLst>
      <p:tags r:id="rId1"/>
    </p:custDataLst>
    <p:extLst>
      <p:ext uri="{BB962C8B-B14F-4D97-AF65-F5344CB8AC3E}">
        <p14:creationId xmlns:p14="http://schemas.microsoft.com/office/powerpoint/2010/main" val="2518287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22727">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1784</TotalTime>
  <Words>2128</Words>
  <Application>Microsoft Office PowerPoint</Application>
  <PresentationFormat>Widescreen</PresentationFormat>
  <Paragraphs>155</Paragraphs>
  <Slides>17</Slides>
  <Notes>11</Notes>
  <HiddenSlides>0</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17</vt:i4>
      </vt:variant>
    </vt:vector>
  </HeadingPairs>
  <TitlesOfParts>
    <vt:vector size="31" baseType="lpstr">
      <vt:lpstr>Myriad Pro</vt:lpstr>
      <vt:lpstr>Arial</vt:lpstr>
      <vt:lpstr>Calibri</vt:lpstr>
      <vt:lpstr>Calibri Light</vt:lpstr>
      <vt:lpstr>Courier New</vt:lpstr>
      <vt:lpstr>Helvetica</vt:lpstr>
      <vt:lpstr>Symbol</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PowerPoint Presentation</vt:lpstr>
      <vt:lpstr>Cyber Essentials Overview</vt:lpstr>
      <vt:lpstr>Cyber Essentials Overview : continue…</vt:lpstr>
      <vt:lpstr>Cybersecurity world</vt:lpstr>
      <vt:lpstr>Cyber Criminals</vt:lpstr>
      <vt:lpstr>Cybersecurity Specialists</vt:lpstr>
      <vt:lpstr>Cybersecurity Specialists</vt:lpstr>
      <vt:lpstr>Cyber Threats</vt:lpstr>
      <vt:lpstr>Cyber Threats</vt:lpstr>
      <vt:lpstr>Cyber Threats</vt:lpstr>
      <vt:lpstr>Cyber Threats – Defending them?</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151</cp:revision>
  <dcterms:created xsi:type="dcterms:W3CDTF">2021-03-05T06:07:01Z</dcterms:created>
  <dcterms:modified xsi:type="dcterms:W3CDTF">2022-06-20T04:08:43Z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