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 id="2147483669" r:id="rId4"/>
  </p:sldMasterIdLst>
  <p:notesMasterIdLst>
    <p:notesMasterId r:id="rId33"/>
  </p:notesMasterIdLst>
  <p:sldIdLst>
    <p:sldId id="793" r:id="rId5"/>
    <p:sldId id="971" r:id="rId6"/>
    <p:sldId id="417" r:id="rId7"/>
    <p:sldId id="260" r:id="rId8"/>
    <p:sldId id="698" r:id="rId9"/>
    <p:sldId id="972" r:id="rId10"/>
    <p:sldId id="964" r:id="rId11"/>
    <p:sldId id="936" r:id="rId12"/>
    <p:sldId id="416" r:id="rId13"/>
    <p:sldId id="281" r:id="rId14"/>
    <p:sldId id="965" r:id="rId15"/>
    <p:sldId id="970" r:id="rId16"/>
    <p:sldId id="973" r:id="rId17"/>
    <p:sldId id="941" r:id="rId18"/>
    <p:sldId id="945" r:id="rId19"/>
    <p:sldId id="947" r:id="rId20"/>
    <p:sldId id="948" r:id="rId21"/>
    <p:sldId id="459" r:id="rId22"/>
    <p:sldId id="475" r:id="rId23"/>
    <p:sldId id="968" r:id="rId24"/>
    <p:sldId id="259" r:id="rId25"/>
    <p:sldId id="279" r:id="rId26"/>
    <p:sldId id="700" r:id="rId27"/>
    <p:sldId id="937" r:id="rId28"/>
    <p:sldId id="938" r:id="rId29"/>
    <p:sldId id="952" r:id="rId30"/>
    <p:sldId id="935" r:id="rId31"/>
    <p:sldId id="961" r:id="rId32"/>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427109-618D-48E1-8970-20F06D4103B7}" v="176" dt="2024-06-06T12:11:16.7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551" autoAdjust="0"/>
    <p:restoredTop sz="81327" autoAdjust="0"/>
  </p:normalViewPr>
  <p:slideViewPr>
    <p:cSldViewPr snapToGrid="0">
      <p:cViewPr varScale="1">
        <p:scale>
          <a:sx n="89" d="100"/>
          <a:sy n="89" d="100"/>
        </p:scale>
        <p:origin x="1116" y="78"/>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743c5fcb6d1b724" providerId="LiveId" clId="{072A758D-4656-434F-AE63-58EECBA40412}"/>
    <pc:docChg chg="delSld">
      <pc:chgData name="Julie Crossman" userId="d743c5fcb6d1b724" providerId="LiveId" clId="{072A758D-4656-434F-AE63-58EECBA40412}" dt="2023-07-26T13:35:26.118" v="2" actId="47"/>
      <pc:docMkLst>
        <pc:docMk/>
      </pc:docMkLst>
      <pc:sldChg chg="del">
        <pc:chgData name="Julie Crossman" userId="d743c5fcb6d1b724" providerId="LiveId" clId="{072A758D-4656-434F-AE63-58EECBA40412}" dt="2023-07-26T13:35:22.613" v="0" actId="47"/>
        <pc:sldMkLst>
          <pc:docMk/>
          <pc:sldMk cId="3730687398" sldId="959"/>
        </pc:sldMkLst>
      </pc:sldChg>
      <pc:sldChg chg="del">
        <pc:chgData name="Julie Crossman" userId="d743c5fcb6d1b724" providerId="LiveId" clId="{072A758D-4656-434F-AE63-58EECBA40412}" dt="2023-07-26T13:35:24.804" v="1" actId="47"/>
        <pc:sldMkLst>
          <pc:docMk/>
          <pc:sldMk cId="2973483681" sldId="960"/>
        </pc:sldMkLst>
      </pc:sldChg>
      <pc:sldChg chg="del">
        <pc:chgData name="Julie Crossman" userId="d743c5fcb6d1b724" providerId="LiveId" clId="{072A758D-4656-434F-AE63-58EECBA40412}" dt="2023-07-26T13:35:26.118" v="2" actId="47"/>
        <pc:sldMkLst>
          <pc:docMk/>
          <pc:sldMk cId="3995067813" sldId="967"/>
        </pc:sldMkLst>
      </pc:sldChg>
    </pc:docChg>
  </pc:docChgLst>
  <pc:docChgLst>
    <pc:chgData name="Julie Crossman" userId="d902ac89-ff56-4e5d-982f-3384b0284abe" providerId="ADAL" clId="{70427109-618D-48E1-8970-20F06D4103B7}"/>
    <pc:docChg chg="custSel addSld delSld modSld sldOrd">
      <pc:chgData name="Julie Crossman" userId="d902ac89-ff56-4e5d-982f-3384b0284abe" providerId="ADAL" clId="{70427109-618D-48E1-8970-20F06D4103B7}" dt="2024-06-06T12:11:16.707" v="226" actId="20577"/>
      <pc:docMkLst>
        <pc:docMk/>
      </pc:docMkLst>
      <pc:sldChg chg="ord">
        <pc:chgData name="Julie Crossman" userId="d902ac89-ff56-4e5d-982f-3384b0284abe" providerId="ADAL" clId="{70427109-618D-48E1-8970-20F06D4103B7}" dt="2024-06-05T13:18:15.657" v="43"/>
        <pc:sldMkLst>
          <pc:docMk/>
          <pc:sldMk cId="3335924352" sldId="417"/>
        </pc:sldMkLst>
      </pc:sldChg>
      <pc:sldChg chg="modSp mod">
        <pc:chgData name="Julie Crossman" userId="d902ac89-ff56-4e5d-982f-3384b0284abe" providerId="ADAL" clId="{70427109-618D-48E1-8970-20F06D4103B7}" dt="2024-06-06T12:11:16.707" v="226" actId="20577"/>
        <pc:sldMkLst>
          <pc:docMk/>
          <pc:sldMk cId="3393741773" sldId="475"/>
        </pc:sldMkLst>
        <pc:spChg chg="mod">
          <ac:chgData name="Julie Crossman" userId="d902ac89-ff56-4e5d-982f-3384b0284abe" providerId="ADAL" clId="{70427109-618D-48E1-8970-20F06D4103B7}" dt="2024-06-06T12:11:03.623" v="198" actId="20577"/>
          <ac:spMkLst>
            <pc:docMk/>
            <pc:sldMk cId="3393741773" sldId="475"/>
            <ac:spMk id="3" creationId="{00000000-0000-0000-0000-000000000000}"/>
          </ac:spMkLst>
        </pc:spChg>
        <pc:spChg chg="mod">
          <ac:chgData name="Julie Crossman" userId="d902ac89-ff56-4e5d-982f-3384b0284abe" providerId="ADAL" clId="{70427109-618D-48E1-8970-20F06D4103B7}" dt="2024-06-06T12:11:16.707" v="226" actId="20577"/>
          <ac:spMkLst>
            <pc:docMk/>
            <pc:sldMk cId="3393741773" sldId="475"/>
            <ac:spMk id="4" creationId="{00000000-0000-0000-0000-000000000000}"/>
          </ac:spMkLst>
        </pc:spChg>
      </pc:sldChg>
      <pc:sldChg chg="modSp mod">
        <pc:chgData name="Julie Crossman" userId="d902ac89-ff56-4e5d-982f-3384b0284abe" providerId="ADAL" clId="{70427109-618D-48E1-8970-20F06D4103B7}" dt="2024-06-05T13:17:06.678" v="27" actId="20577"/>
        <pc:sldMkLst>
          <pc:docMk/>
          <pc:sldMk cId="1472490444" sldId="793"/>
        </pc:sldMkLst>
        <pc:spChg chg="mod">
          <ac:chgData name="Julie Crossman" userId="d902ac89-ff56-4e5d-982f-3384b0284abe" providerId="ADAL" clId="{70427109-618D-48E1-8970-20F06D4103B7}" dt="2024-06-05T13:17:06.678" v="27" actId="20577"/>
          <ac:spMkLst>
            <pc:docMk/>
            <pc:sldMk cId="1472490444" sldId="793"/>
            <ac:spMk id="2" creationId="{A6E9004F-BFD6-4ADC-A0B5-89A9E2C7C48E}"/>
          </ac:spMkLst>
        </pc:spChg>
      </pc:sldChg>
      <pc:sldChg chg="del">
        <pc:chgData name="Julie Crossman" userId="d902ac89-ff56-4e5d-982f-3384b0284abe" providerId="ADAL" clId="{70427109-618D-48E1-8970-20F06D4103B7}" dt="2024-06-03T10:43:17.004" v="1" actId="47"/>
        <pc:sldMkLst>
          <pc:docMk/>
          <pc:sldMk cId="1425171582" sldId="932"/>
        </pc:sldMkLst>
      </pc:sldChg>
      <pc:sldChg chg="del">
        <pc:chgData name="Julie Crossman" userId="d902ac89-ff56-4e5d-982f-3384b0284abe" providerId="ADAL" clId="{70427109-618D-48E1-8970-20F06D4103B7}" dt="2024-06-05T13:12:38.848" v="7" actId="47"/>
        <pc:sldMkLst>
          <pc:docMk/>
          <pc:sldMk cId="2030193003" sldId="934"/>
        </pc:sldMkLst>
      </pc:sldChg>
      <pc:sldChg chg="mod modShow">
        <pc:chgData name="Julie Crossman" userId="d902ac89-ff56-4e5d-982f-3384b0284abe" providerId="ADAL" clId="{70427109-618D-48E1-8970-20F06D4103B7}" dt="2024-06-05T13:25:58.415" v="50" actId="729"/>
        <pc:sldMkLst>
          <pc:docMk/>
          <pc:sldMk cId="346243866" sldId="964"/>
        </pc:sldMkLst>
      </pc:sldChg>
      <pc:sldChg chg="new del">
        <pc:chgData name="Julie Crossman" userId="d902ac89-ff56-4e5d-982f-3384b0284abe" providerId="ADAL" clId="{70427109-618D-48E1-8970-20F06D4103B7}" dt="2024-06-05T13:12:22.426" v="5" actId="47"/>
        <pc:sldMkLst>
          <pc:docMk/>
          <pc:sldMk cId="2701843901" sldId="969"/>
        </pc:sldMkLst>
      </pc:sldChg>
      <pc:sldChg chg="addSp delSp modSp new mod ord">
        <pc:chgData name="Julie Crossman" userId="d902ac89-ff56-4e5d-982f-3384b0284abe" providerId="ADAL" clId="{70427109-618D-48E1-8970-20F06D4103B7}" dt="2024-06-05T13:16:26.583" v="26"/>
        <pc:sldMkLst>
          <pc:docMk/>
          <pc:sldMk cId="2630564226" sldId="970"/>
        </pc:sldMkLst>
        <pc:picChg chg="add del mod">
          <ac:chgData name="Julie Crossman" userId="d902ac89-ff56-4e5d-982f-3384b0284abe" providerId="ADAL" clId="{70427109-618D-48E1-8970-20F06D4103B7}" dt="2024-06-05T13:14:52.304" v="22" actId="478"/>
          <ac:picMkLst>
            <pc:docMk/>
            <pc:sldMk cId="2630564226" sldId="970"/>
            <ac:picMk id="3" creationId="{19DEE550-B21A-7B81-A87C-F88171779552}"/>
          </ac:picMkLst>
        </pc:picChg>
        <pc:picChg chg="add mod">
          <ac:chgData name="Julie Crossman" userId="d902ac89-ff56-4e5d-982f-3384b0284abe" providerId="ADAL" clId="{70427109-618D-48E1-8970-20F06D4103B7}" dt="2024-06-05T13:16:10.928" v="24" actId="1076"/>
          <ac:picMkLst>
            <pc:docMk/>
            <pc:sldMk cId="2630564226" sldId="970"/>
            <ac:picMk id="5" creationId="{C2C90AA3-1058-0BBE-5E16-0E46827C13FD}"/>
          </ac:picMkLst>
        </pc:picChg>
        <pc:picChg chg="add del mod">
          <ac:chgData name="Julie Crossman" userId="d902ac89-ff56-4e5d-982f-3384b0284abe" providerId="ADAL" clId="{70427109-618D-48E1-8970-20F06D4103B7}" dt="2024-06-05T13:13:35.368" v="11" actId="478"/>
          <ac:picMkLst>
            <pc:docMk/>
            <pc:sldMk cId="2630564226" sldId="970"/>
            <ac:picMk id="1026" creationId="{B5048A64-7437-1EF3-F931-C18BBEA472F7}"/>
          </ac:picMkLst>
        </pc:picChg>
      </pc:sldChg>
      <pc:sldChg chg="modSp add mod">
        <pc:chgData name="Julie Crossman" userId="d902ac89-ff56-4e5d-982f-3384b0284abe" providerId="ADAL" clId="{70427109-618D-48E1-8970-20F06D4103B7}" dt="2024-06-05T13:12:30.352" v="6" actId="207"/>
        <pc:sldMkLst>
          <pc:docMk/>
          <pc:sldMk cId="3190892572" sldId="971"/>
        </pc:sldMkLst>
        <pc:spChg chg="mod">
          <ac:chgData name="Julie Crossman" userId="d902ac89-ff56-4e5d-982f-3384b0284abe" providerId="ADAL" clId="{70427109-618D-48E1-8970-20F06D4103B7}" dt="2024-06-05T13:12:30.352" v="6" actId="207"/>
          <ac:spMkLst>
            <pc:docMk/>
            <pc:sldMk cId="3190892572" sldId="971"/>
            <ac:spMk id="3" creationId="{20BEF12D-F99C-4281-81F0-07535327EFA6}"/>
          </ac:spMkLst>
        </pc:spChg>
      </pc:sldChg>
      <pc:sldChg chg="addSp modSp new mod ord modAnim">
        <pc:chgData name="Julie Crossman" userId="d902ac89-ff56-4e5d-982f-3384b0284abe" providerId="ADAL" clId="{70427109-618D-48E1-8970-20F06D4103B7}" dt="2024-06-05T13:25:45.163" v="49"/>
        <pc:sldMkLst>
          <pc:docMk/>
          <pc:sldMk cId="2161573350" sldId="972"/>
        </pc:sldMkLst>
        <pc:picChg chg="add mod">
          <ac:chgData name="Julie Crossman" userId="d902ac89-ff56-4e5d-982f-3384b0284abe" providerId="ADAL" clId="{70427109-618D-48E1-8970-20F06D4103B7}" dt="2024-06-05T13:23:52.520" v="47" actId="14100"/>
          <ac:picMkLst>
            <pc:docMk/>
            <pc:sldMk cId="2161573350" sldId="972"/>
            <ac:picMk id="2" creationId="{FF919E43-AC05-9379-3172-AFE47D386B3D}"/>
          </ac:picMkLst>
        </pc:picChg>
      </pc:sldChg>
      <pc:sldChg chg="addSp modSp new mod">
        <pc:chgData name="Julie Crossman" userId="d902ac89-ff56-4e5d-982f-3384b0284abe" providerId="ADAL" clId="{70427109-618D-48E1-8970-20F06D4103B7}" dt="2024-06-06T11:41:45.950" v="55" actId="14100"/>
        <pc:sldMkLst>
          <pc:docMk/>
          <pc:sldMk cId="2297944513" sldId="973"/>
        </pc:sldMkLst>
        <pc:picChg chg="add mod">
          <ac:chgData name="Julie Crossman" userId="d902ac89-ff56-4e5d-982f-3384b0284abe" providerId="ADAL" clId="{70427109-618D-48E1-8970-20F06D4103B7}" dt="2024-06-06T11:41:45.950" v="55" actId="14100"/>
          <ac:picMkLst>
            <pc:docMk/>
            <pc:sldMk cId="2297944513" sldId="973"/>
            <ac:picMk id="3" creationId="{0DE531BB-DAF6-9A0A-1AA1-ECD15231630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06/06/2024</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144596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Times New Roman"/>
              </a:rPr>
              <a:t>Send Johari Window questionnaire</a:t>
            </a:r>
          </a:p>
          <a:p>
            <a:endParaRPr lang="en-US" dirty="0">
              <a:cs typeface="Times New Roman"/>
            </a:endParaRPr>
          </a:p>
        </p:txBody>
      </p:sp>
      <p:sp>
        <p:nvSpPr>
          <p:cNvPr id="4" name="Slide Number Placeholder 3"/>
          <p:cNvSpPr>
            <a:spLocks noGrp="1"/>
          </p:cNvSpPr>
          <p:nvPr>
            <p:ph type="sldNum" sz="quarter" idx="5"/>
          </p:nvPr>
        </p:nvSpPr>
        <p:spPr/>
        <p:txBody>
          <a:bodyPr/>
          <a:lstStyle/>
          <a:p>
            <a:pPr>
              <a:defRPr/>
            </a:pPr>
            <a:fld id="{A3D1D51B-C1A0-475D-90F4-8E3D670757B6}" type="slidenum">
              <a:rPr lang="en-GB" altLang="en-US"/>
              <a:pPr>
                <a:defRPr/>
              </a:pPr>
              <a:t>3</a:t>
            </a:fld>
            <a:endParaRPr lang="en-GB" altLang="en-US"/>
          </a:p>
        </p:txBody>
      </p:sp>
    </p:spTree>
    <p:extLst>
      <p:ext uri="{BB962C8B-B14F-4D97-AF65-F5344CB8AC3E}">
        <p14:creationId xmlns:p14="http://schemas.microsoft.com/office/powerpoint/2010/main" val="1576157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4</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In 1990 Peter Salovey and John Mayer first used the term emotional Intelligence and described it as a form of social intelligence that involves the ability to:</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monitor one’s own and other’s feelings and emotions</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discriminate among them</a:t>
            </a:r>
          </a:p>
          <a:p>
            <a:pPr marL="181154" marR="0" lvl="0" indent="-181154"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use this information to guide one’s own thinking and behaviour.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altLang="en-US" dirty="0"/>
          </a:p>
        </p:txBody>
      </p:sp>
    </p:spTree>
    <p:extLst>
      <p:ext uri="{BB962C8B-B14F-4D97-AF65-F5344CB8AC3E}">
        <p14:creationId xmlns:p14="http://schemas.microsoft.com/office/powerpoint/2010/main" val="1177848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itchFamily="2" charset="2"/>
              <a:buNone/>
            </a:pPr>
            <a:r>
              <a:rPr lang="en-GB" altLang="en-US" sz="1300" dirty="0">
                <a:latin typeface="Arial" charset="0"/>
              </a:rPr>
              <a:t>The emotionally intelligent have abilities in four</a:t>
            </a:r>
          </a:p>
          <a:p>
            <a:pPr>
              <a:lnSpc>
                <a:spcPct val="80000"/>
              </a:lnSpc>
              <a:buFont typeface="Wingdings" pitchFamily="2" charset="2"/>
              <a:buNone/>
            </a:pPr>
            <a:r>
              <a:rPr lang="en-GB" altLang="en-US" sz="1300" dirty="0">
                <a:latin typeface="Arial" charset="0"/>
              </a:rPr>
              <a:t>main domains:</a:t>
            </a:r>
          </a:p>
          <a:p>
            <a:r>
              <a:rPr lang="en-GB" dirty="0"/>
              <a:t>Pink boxes are domains of personal competence – these capabilities determine how we manage ourselves</a:t>
            </a:r>
          </a:p>
          <a:p>
            <a:r>
              <a:rPr lang="en-GB" dirty="0"/>
              <a:t>Blue Boxes are domains of social competence which determine how we manage our relationships</a:t>
            </a:r>
          </a:p>
          <a:p>
            <a:endParaRPr lang="en-GB" dirty="0"/>
          </a:p>
          <a:p>
            <a:r>
              <a:rPr lang="en-GB" sz="1300" b="1" dirty="0"/>
              <a:t>Self-awareness</a:t>
            </a:r>
            <a:r>
              <a:rPr lang="en-GB" sz="1300" dirty="0"/>
              <a:t> – The ability to recognize your own emotions and how they affect your thoughts and behaviour, know your strengths and weaknesses, and have self-confidence. This is the ability to step outside yourself with focused observation of how you feel and react in various situations.</a:t>
            </a:r>
          </a:p>
          <a:p>
            <a:r>
              <a:rPr lang="en-GB" sz="1300" b="1" dirty="0"/>
              <a:t>Self-management</a:t>
            </a:r>
            <a:r>
              <a:rPr lang="en-GB" sz="1300" dirty="0"/>
              <a:t> – The ability to control impulsive feelings and behaviours, manage your emotions in healthy ways, take initiative, follow through on commitments, and adapt to changing circumstances. Having a non-reactive analytic approach to your feelings and problem solving to increase appropriate responses.</a:t>
            </a:r>
          </a:p>
          <a:p>
            <a:r>
              <a:rPr lang="en-GB" sz="1300" b="1" dirty="0"/>
              <a:t>Social awareness</a:t>
            </a:r>
            <a:r>
              <a:rPr lang="en-GB" sz="1300" dirty="0"/>
              <a:t> – The ability to observe and understand the emotions, needs, and concerns of other people, pick up on emotional cues, feel comfortable socially, and recognize the power dynamics in a group or organization. In a nutshell, this is </a:t>
            </a:r>
            <a:r>
              <a:rPr lang="en-GB" sz="1300" i="1" dirty="0"/>
              <a:t>empathy</a:t>
            </a:r>
            <a:r>
              <a:rPr lang="en-GB" sz="1300" dirty="0"/>
              <a:t>, a fundamental "people skill."</a:t>
            </a:r>
          </a:p>
          <a:p>
            <a:r>
              <a:rPr lang="en-GB" sz="1300" b="1" dirty="0"/>
              <a:t>Relationship management</a:t>
            </a:r>
            <a:r>
              <a:rPr lang="en-GB" sz="1300" dirty="0"/>
              <a:t> – The ability to develop and maintain good relationships, communicate clearly, inspire and influence others, work well in a team, and manage conflict. In other words, having </a:t>
            </a:r>
            <a:r>
              <a:rPr lang="en-GB" sz="1300" i="1" dirty="0"/>
              <a:t>good social skills</a:t>
            </a:r>
            <a:r>
              <a:rPr lang="en-GB" sz="1300" dirty="0"/>
              <a:t> and being competent in relating to the emotions of others and remain connected.</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5</a:t>
            </a:fld>
            <a:endParaRPr lang="en-GB" dirty="0"/>
          </a:p>
        </p:txBody>
      </p:sp>
    </p:spTree>
    <p:extLst>
      <p:ext uri="{BB962C8B-B14F-4D97-AF65-F5344CB8AC3E}">
        <p14:creationId xmlns:p14="http://schemas.microsoft.com/office/powerpoint/2010/main" val="648548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according to Terrence Deacon, Ph.D., an expert on the evolution of human cognition at the University of California, Berkeley, subsequent research has revealed that MacLean’s basic premise—his “‘hats on top of hats’ view” that brain systems were added by accretion over the course of evolution—was mistaken. “Adding on is almost certainly not the way the brain has evolved,” said Deacon. “Instead, the same structures have become modified in different ways in different lineages.”</a:t>
            </a:r>
          </a:p>
        </p:txBody>
      </p:sp>
      <p:sp>
        <p:nvSpPr>
          <p:cNvPr id="4" name="Slide Number Placeholder 3"/>
          <p:cNvSpPr>
            <a:spLocks noGrp="1"/>
          </p:cNvSpPr>
          <p:nvPr>
            <p:ph type="sldNum" sz="quarter" idx="5"/>
          </p:nvPr>
        </p:nvSpPr>
        <p:spPr/>
        <p:txBody>
          <a:bodyPr/>
          <a:lstStyle/>
          <a:p>
            <a:fld id="{345A2668-57C8-435C-9244-65EEF4ADAB16}" type="slidenum">
              <a:rPr lang="en-GB" smtClean="0"/>
              <a:t>8</a:t>
            </a:fld>
            <a:endParaRPr lang="en-GB"/>
          </a:p>
        </p:txBody>
      </p:sp>
    </p:spTree>
    <p:extLst>
      <p:ext uri="{BB962C8B-B14F-4D97-AF65-F5344CB8AC3E}">
        <p14:creationId xmlns:p14="http://schemas.microsoft.com/office/powerpoint/2010/main" val="254315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9</a:t>
            </a:fld>
            <a:endParaRPr lang="en-GB"/>
          </a:p>
        </p:txBody>
      </p:sp>
    </p:spTree>
    <p:extLst>
      <p:ext uri="{BB962C8B-B14F-4D97-AF65-F5344CB8AC3E}">
        <p14:creationId xmlns:p14="http://schemas.microsoft.com/office/powerpoint/2010/main" val="2025238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10</a:t>
            </a:fld>
            <a:endParaRPr lang="en-GB"/>
          </a:p>
        </p:txBody>
      </p:sp>
    </p:spTree>
    <p:extLst>
      <p:ext uri="{BB962C8B-B14F-4D97-AF65-F5344CB8AC3E}">
        <p14:creationId xmlns:p14="http://schemas.microsoft.com/office/powerpoint/2010/main" val="2224283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Fixed – Believe you are only good at something if you have a natural disposition for it. High achievers in the Fixed Mindset will work hard and do well, however, they will not experience the joy of development. They feel they are merely verifying their high ability. More prone to ‘learned helplessness’.</a:t>
            </a:r>
          </a:p>
          <a:p>
            <a:r>
              <a:rPr lang="en-GB" dirty="0"/>
              <a:t>Growth – believe that talents and abilities can be developed through hard work, perseverance and mentoring. Achievement comes through effort and persistence and will involve experiences of failure. Enjoy developing new skills and learning. Will see their efforts as an inspirational reward.</a:t>
            </a:r>
          </a:p>
        </p:txBody>
      </p:sp>
      <p:sp>
        <p:nvSpPr>
          <p:cNvPr id="4" name="Slide Number Placeholder 3"/>
          <p:cNvSpPr>
            <a:spLocks noGrp="1"/>
          </p:cNvSpPr>
          <p:nvPr>
            <p:ph type="sldNum" sz="quarter" idx="5"/>
          </p:nvPr>
        </p:nvSpPr>
        <p:spPr/>
        <p:txBody>
          <a:bodyPr/>
          <a:lstStyle/>
          <a:p>
            <a:fld id="{345A2668-57C8-435C-9244-65EEF4ADAB16}" type="slidenum">
              <a:rPr lang="en-GB" smtClean="0"/>
              <a:t>14</a:t>
            </a:fld>
            <a:endParaRPr lang="en-GB"/>
          </a:p>
        </p:txBody>
      </p:sp>
    </p:spTree>
    <p:extLst>
      <p:ext uri="{BB962C8B-B14F-4D97-AF65-F5344CB8AC3E}">
        <p14:creationId xmlns:p14="http://schemas.microsoft.com/office/powerpoint/2010/main" val="37207456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15</a:t>
            </a:fld>
            <a:endParaRPr lang="en-GB"/>
          </a:p>
        </p:txBody>
      </p:sp>
    </p:spTree>
    <p:extLst>
      <p:ext uri="{BB962C8B-B14F-4D97-AF65-F5344CB8AC3E}">
        <p14:creationId xmlns:p14="http://schemas.microsoft.com/office/powerpoint/2010/main" val="11247575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16</a:t>
            </a:fld>
            <a:endParaRPr lang="en-GB"/>
          </a:p>
        </p:txBody>
      </p:sp>
    </p:spTree>
    <p:extLst>
      <p:ext uri="{BB962C8B-B14F-4D97-AF65-F5344CB8AC3E}">
        <p14:creationId xmlns:p14="http://schemas.microsoft.com/office/powerpoint/2010/main" val="16466803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17</a:t>
            </a:fld>
            <a:endParaRPr lang="en-GB"/>
          </a:p>
        </p:txBody>
      </p:sp>
    </p:spTree>
    <p:extLst>
      <p:ext uri="{BB962C8B-B14F-4D97-AF65-F5344CB8AC3E}">
        <p14:creationId xmlns:p14="http://schemas.microsoft.com/office/powerpoint/2010/main" val="28365989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18</a:t>
            </a:fld>
            <a:endParaRPr lang="en-GB"/>
          </a:p>
        </p:txBody>
      </p:sp>
    </p:spTree>
    <p:extLst>
      <p:ext uri="{BB962C8B-B14F-4D97-AF65-F5344CB8AC3E}">
        <p14:creationId xmlns:p14="http://schemas.microsoft.com/office/powerpoint/2010/main" val="32248153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19</a:t>
            </a:fld>
            <a:endParaRPr lang="en-GB"/>
          </a:p>
        </p:txBody>
      </p:sp>
    </p:spTree>
    <p:extLst>
      <p:ext uri="{BB962C8B-B14F-4D97-AF65-F5344CB8AC3E}">
        <p14:creationId xmlns:p14="http://schemas.microsoft.com/office/powerpoint/2010/main" val="33629249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GB" dirty="0"/>
          </a:p>
        </p:txBody>
      </p:sp>
      <p:sp>
        <p:nvSpPr>
          <p:cNvPr id="4" name="Slide Number Placeholder 3"/>
          <p:cNvSpPr txBox="1">
            <a:spLocks noGrp="1"/>
          </p:cNvSpPr>
          <p:nvPr/>
        </p:nvSpPr>
        <p:spPr bwMode="auto">
          <a:xfrm>
            <a:off x="3920034" y="10430743"/>
            <a:ext cx="2998425" cy="549838"/>
          </a:xfrm>
          <a:prstGeom prst="rect">
            <a:avLst/>
          </a:prstGeom>
          <a:noFill/>
          <a:ln>
            <a:miter lim="800000"/>
            <a:headEnd/>
            <a:tailEnd/>
          </a:ln>
        </p:spPr>
        <p:txBody>
          <a:bodyPr lIns="102077" tIns="51038" rIns="102077" bIns="51038" anchor="b"/>
          <a:lstStyle/>
          <a:p>
            <a:pPr algn="r" eaLnBrk="0" hangingPunct="0">
              <a:defRPr/>
            </a:pPr>
            <a:fld id="{3F1748E6-C174-43BA-A481-3F696D59C025}" type="slidenum">
              <a:rPr lang="en-GB" sz="1300">
                <a:latin typeface="Times New Roman" pitchFamily="18" charset="0"/>
              </a:rPr>
              <a:pPr algn="r" eaLnBrk="0" hangingPunct="0">
                <a:defRPr/>
              </a:pPr>
              <a:t>21</a:t>
            </a:fld>
            <a:endParaRPr lang="en-GB" sz="1300" dirty="0">
              <a:latin typeface="Times New Roman" pitchFamily="18" charset="0"/>
            </a:endParaRPr>
          </a:p>
        </p:txBody>
      </p:sp>
    </p:spTree>
    <p:extLst>
      <p:ext uri="{BB962C8B-B14F-4D97-AF65-F5344CB8AC3E}">
        <p14:creationId xmlns:p14="http://schemas.microsoft.com/office/powerpoint/2010/main" val="19416064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22</a:t>
            </a:fld>
            <a:endParaRPr lang="en-GB"/>
          </a:p>
        </p:txBody>
      </p:sp>
    </p:spTree>
    <p:extLst>
      <p:ext uri="{BB962C8B-B14F-4D97-AF65-F5344CB8AC3E}">
        <p14:creationId xmlns:p14="http://schemas.microsoft.com/office/powerpoint/2010/main" val="1390485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latin typeface="Times New Roman" panose="02020603050405020304" pitchFamily="18" charset="0"/>
              </a:rPr>
              <a:t>In 1990 Peter </a:t>
            </a:r>
            <a:r>
              <a:rPr lang="en-GB" sz="1300" dirty="0" err="1">
                <a:latin typeface="Times New Roman" panose="02020603050405020304" pitchFamily="18" charset="0"/>
              </a:rPr>
              <a:t>Salovey</a:t>
            </a:r>
            <a:r>
              <a:rPr lang="en-GB" sz="1300" dirty="0">
                <a:latin typeface="Times New Roman" panose="02020603050405020304" pitchFamily="18" charset="0"/>
              </a:rPr>
              <a:t> and John Mayer first used the term emotional Intelligence and described it as a form of social intelligence that involves the ability to:</a:t>
            </a:r>
          </a:p>
          <a:p>
            <a:pPr marL="181154" indent="-181154">
              <a:buFont typeface="Arial" panose="020B0604020202020204" pitchFamily="34" charset="0"/>
              <a:buChar char="•"/>
            </a:pPr>
            <a:r>
              <a:rPr lang="en-GB" sz="1300" dirty="0">
                <a:latin typeface="Times New Roman" panose="02020603050405020304" pitchFamily="18" charset="0"/>
              </a:rPr>
              <a:t>monitor one’s own and other’s feelings and emotions</a:t>
            </a:r>
          </a:p>
          <a:p>
            <a:pPr marL="181154" indent="-181154">
              <a:buFont typeface="Arial" panose="020B0604020202020204" pitchFamily="34" charset="0"/>
              <a:buChar char="•"/>
            </a:pPr>
            <a:r>
              <a:rPr lang="en-GB" sz="1300" dirty="0">
                <a:latin typeface="Times New Roman" panose="02020603050405020304" pitchFamily="18" charset="0"/>
              </a:rPr>
              <a:t>discriminate among them</a:t>
            </a:r>
          </a:p>
          <a:p>
            <a:pPr marL="181154" indent="-181154">
              <a:buFont typeface="Arial" panose="020B0604020202020204" pitchFamily="34" charset="0"/>
              <a:buChar char="•"/>
            </a:pPr>
            <a:r>
              <a:rPr lang="en-GB" sz="1300" dirty="0">
                <a:latin typeface="Times New Roman" panose="02020603050405020304" pitchFamily="18" charset="0"/>
              </a:rPr>
              <a:t>use this information to guide one’s own thinking and behaviour.  </a:t>
            </a:r>
          </a:p>
          <a:p>
            <a:r>
              <a:rPr lang="en-GB" sz="1300" dirty="0">
                <a:latin typeface="Times New Roman" panose="02020603050405020304" pitchFamily="18" charset="0"/>
              </a:rPr>
              <a:t> </a:t>
            </a:r>
          </a:p>
          <a:p>
            <a:r>
              <a:rPr lang="en-GB" sz="1300" dirty="0">
                <a:latin typeface="Times New Roman" panose="02020603050405020304" pitchFamily="18" charset="0"/>
              </a:rPr>
              <a:t>Daniel Goleman wrote a bestselling book in 1995 called Emotional Intelligence and this is when he developed his argument that non-cognitive skills matter as much as IQ for workplace performance. People with a high EQ handle relationships better and handle conflict better. </a:t>
            </a:r>
          </a:p>
          <a:p>
            <a:endParaRPr lang="en-GB" sz="1300" dirty="0">
              <a:latin typeface="Times New Roman" panose="02020603050405020304" pitchFamily="18" charset="0"/>
            </a:endParaRPr>
          </a:p>
          <a:p>
            <a:r>
              <a:rPr lang="en-GB" sz="1300" dirty="0">
                <a:latin typeface="Times New Roman" panose="02020603050405020304" pitchFamily="18" charset="0"/>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23</a:t>
            </a:fld>
            <a:endParaRPr lang="en-GB" dirty="0"/>
          </a:p>
        </p:txBody>
      </p:sp>
    </p:spTree>
    <p:extLst>
      <p:ext uri="{BB962C8B-B14F-4D97-AF65-F5344CB8AC3E}">
        <p14:creationId xmlns:p14="http://schemas.microsoft.com/office/powerpoint/2010/main" val="12676775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24</a:t>
            </a:fld>
            <a:endParaRPr lang="en-GB"/>
          </a:p>
        </p:txBody>
      </p:sp>
    </p:spTree>
    <p:extLst>
      <p:ext uri="{BB962C8B-B14F-4D97-AF65-F5344CB8AC3E}">
        <p14:creationId xmlns:p14="http://schemas.microsoft.com/office/powerpoint/2010/main" val="468274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25</a:t>
            </a:fld>
            <a:endParaRPr lang="en-GB"/>
          </a:p>
        </p:txBody>
      </p:sp>
    </p:spTree>
    <p:extLst>
      <p:ext uri="{BB962C8B-B14F-4D97-AF65-F5344CB8AC3E}">
        <p14:creationId xmlns:p14="http://schemas.microsoft.com/office/powerpoint/2010/main" val="17809695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27</a:t>
            </a:fld>
            <a:endParaRPr lang="en-GB"/>
          </a:p>
        </p:txBody>
      </p:sp>
    </p:spTree>
    <p:extLst>
      <p:ext uri="{BB962C8B-B14F-4D97-AF65-F5344CB8AC3E}">
        <p14:creationId xmlns:p14="http://schemas.microsoft.com/office/powerpoint/2010/main" val="1413025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302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634336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06/06/2024</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45472714"/>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TmPyhfY7FQ?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eVhWwciaqOE?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_MC3XuMvsDI?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24001" y="2299509"/>
            <a:ext cx="4299009" cy="3109845"/>
          </a:xfrm>
        </p:spPr>
        <p:txBody>
          <a:bodyPr lIns="91440" tIns="45720" rIns="91440" bIns="45720" anchor="t"/>
          <a:lstStyle/>
          <a:p>
            <a:pPr algn="ct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Authenticity and </a:t>
            </a:r>
            <a:br>
              <a:rPr lang="en-GB" sz="2600" b="1" dirty="0">
                <a:latin typeface="Arial Black"/>
                <a:cs typeface="Arial"/>
              </a:rPr>
            </a:br>
            <a:r>
              <a:rPr lang="en-GB" sz="2600" b="1" dirty="0">
                <a:latin typeface="Arial Black"/>
                <a:cs typeface="Arial"/>
              </a:rPr>
              <a:t>the Role of the </a:t>
            </a:r>
            <a:br>
              <a:rPr lang="en-GB" sz="2600" b="1" dirty="0">
                <a:latin typeface="Arial Black"/>
                <a:cs typeface="Arial"/>
              </a:rPr>
            </a:br>
            <a:r>
              <a:rPr lang="en-GB" sz="2600" b="1" dirty="0">
                <a:latin typeface="Arial Black"/>
                <a:cs typeface="Arial"/>
              </a:rPr>
              <a:t>Leader </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6</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31908925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470BA4-D27C-48CA-806E-2001FE208EC1}"/>
              </a:ext>
            </a:extLst>
          </p:cNvPr>
          <p:cNvSpPr txBox="1"/>
          <p:nvPr/>
        </p:nvSpPr>
        <p:spPr>
          <a:xfrm>
            <a:off x="5847753" y="2138588"/>
            <a:ext cx="4818860" cy="2677656"/>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Wingdings"/>
              <a:buChar char="ü"/>
            </a:pPr>
            <a:r>
              <a:rPr lang="en-GB" sz="2800" dirty="0">
                <a:latin typeface="Arial"/>
                <a:cs typeface="Arial"/>
              </a:rPr>
              <a:t>Emotional Intelligence</a:t>
            </a:r>
            <a:endParaRPr lang="en-US" sz="2800" dirty="0"/>
          </a:p>
          <a:p>
            <a:pPr marL="457200" indent="-457200">
              <a:buFont typeface="Wingdings"/>
              <a:buChar char="ü"/>
            </a:pPr>
            <a:r>
              <a:rPr lang="en-GB" sz="2800" dirty="0">
                <a:latin typeface="Arial"/>
                <a:cs typeface="Arial"/>
              </a:rPr>
              <a:t>Johari window</a:t>
            </a:r>
            <a:endParaRPr lang="en-US" sz="2800" dirty="0"/>
          </a:p>
          <a:p>
            <a:pPr marL="457200" indent="-457200">
              <a:buFont typeface="Wingdings"/>
              <a:buChar char="ü"/>
            </a:pPr>
            <a:r>
              <a:rPr lang="en-GB" sz="2800" dirty="0">
                <a:latin typeface="Arial"/>
                <a:cs typeface="Arial"/>
              </a:rPr>
              <a:t>VARK learning preference</a:t>
            </a:r>
            <a:endParaRPr lang="en-GB" sz="2800" dirty="0"/>
          </a:p>
          <a:p>
            <a:pPr marL="457200" indent="-457200">
              <a:buFont typeface="Wingdings"/>
              <a:buChar char="ü"/>
            </a:pPr>
            <a:r>
              <a:rPr lang="en-GB" sz="2800" dirty="0">
                <a:latin typeface="Arial"/>
                <a:cs typeface="Arial"/>
              </a:rPr>
              <a:t>Neuro-linguistic Programming (NLP)</a:t>
            </a:r>
            <a:endParaRPr lang="en-GB" sz="2800" dirty="0"/>
          </a:p>
          <a:p>
            <a:endParaRPr lang="en-GB" sz="2800" dirty="0">
              <a:latin typeface="Arial"/>
              <a:cs typeface="Arial"/>
            </a:endParaRPr>
          </a:p>
        </p:txBody>
      </p:sp>
      <p:sp>
        <p:nvSpPr>
          <p:cNvPr id="3" name="TextBox 2">
            <a:extLst>
              <a:ext uri="{FF2B5EF4-FFF2-40B4-BE49-F238E27FC236}">
                <a16:creationId xmlns:a16="http://schemas.microsoft.com/office/drawing/2014/main" id="{84FE2CCF-ADB2-4024-8359-DBE936CAA891}"/>
              </a:ext>
            </a:extLst>
          </p:cNvPr>
          <p:cNvSpPr txBox="1"/>
          <p:nvPr/>
        </p:nvSpPr>
        <p:spPr>
          <a:xfrm>
            <a:off x="742278" y="161621"/>
            <a:ext cx="11015830"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5">
                    <a:lumMod val="50000"/>
                  </a:schemeClr>
                </a:solidFill>
                <a:latin typeface="Arial"/>
                <a:cs typeface="Arial"/>
              </a:rPr>
              <a:t>Example of tools and models that can help develop effective intrapersonal </a:t>
            </a:r>
            <a:r>
              <a:rPr lang="en-GB" sz="2800" b="1" u="sng" dirty="0">
                <a:solidFill>
                  <a:schemeClr val="accent5">
                    <a:lumMod val="50000"/>
                  </a:schemeClr>
                </a:solidFill>
                <a:latin typeface="Arial"/>
                <a:cs typeface="Arial"/>
              </a:rPr>
              <a:t>and</a:t>
            </a:r>
            <a:r>
              <a:rPr lang="en-GB" sz="2800" b="1" dirty="0">
                <a:solidFill>
                  <a:schemeClr val="accent5">
                    <a:lumMod val="50000"/>
                  </a:schemeClr>
                </a:solidFill>
                <a:latin typeface="Arial"/>
                <a:cs typeface="Arial"/>
              </a:rPr>
              <a:t> interpersonal skills</a:t>
            </a:r>
            <a:endParaRPr lang="en-US" sz="2800" b="1" dirty="0">
              <a:solidFill>
                <a:schemeClr val="accent5">
                  <a:lumMod val="50000"/>
                </a:schemeClr>
              </a:solidFill>
            </a:endParaRPr>
          </a:p>
          <a:p>
            <a:pPr algn="l"/>
            <a:endParaRPr lang="en-GB" b="1" dirty="0"/>
          </a:p>
        </p:txBody>
      </p:sp>
      <p:pic>
        <p:nvPicPr>
          <p:cNvPr id="4" name="Picture 4" descr="A picture containing dog, mammal, horse&#10;&#10;Description automatically generated">
            <a:extLst>
              <a:ext uri="{FF2B5EF4-FFF2-40B4-BE49-F238E27FC236}">
                <a16:creationId xmlns:a16="http://schemas.microsoft.com/office/drawing/2014/main" id="{834721AA-44AE-4B84-A552-C1AC093060EA}"/>
              </a:ext>
            </a:extLst>
          </p:cNvPr>
          <p:cNvPicPr>
            <a:picLocks noChangeAspect="1"/>
          </p:cNvPicPr>
          <p:nvPr/>
        </p:nvPicPr>
        <p:blipFill>
          <a:blip r:embed="rId3"/>
          <a:stretch>
            <a:fillRect/>
          </a:stretch>
        </p:blipFill>
        <p:spPr>
          <a:xfrm>
            <a:off x="935935" y="1778041"/>
            <a:ext cx="3927612" cy="3301917"/>
          </a:xfrm>
          <a:prstGeom prst="rect">
            <a:avLst/>
          </a:prstGeom>
        </p:spPr>
      </p:pic>
    </p:spTree>
    <p:extLst>
      <p:ext uri="{BB962C8B-B14F-4D97-AF65-F5344CB8AC3E}">
        <p14:creationId xmlns:p14="http://schemas.microsoft.com/office/powerpoint/2010/main" val="333592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b="1" dirty="0">
                <a:solidFill>
                  <a:schemeClr val="accent5">
                    <a:lumMod val="50000"/>
                  </a:schemeClr>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609599" y="1417638"/>
            <a:ext cx="10624457" cy="51800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others’ 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15858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ee the source image">
            <a:extLst>
              <a:ext uri="{FF2B5EF4-FFF2-40B4-BE49-F238E27FC236}">
                <a16:creationId xmlns:a16="http://schemas.microsoft.com/office/drawing/2014/main" id="{5506E787-ECA9-4C62-BFA5-106BB034A8B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36376" y="710542"/>
            <a:ext cx="7019791" cy="4806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B253757-3597-435E-B552-F33EF7F38C55}"/>
              </a:ext>
            </a:extLst>
          </p:cNvPr>
          <p:cNvSpPr txBox="1"/>
          <p:nvPr/>
        </p:nvSpPr>
        <p:spPr>
          <a:xfrm>
            <a:off x="9628094" y="4912659"/>
            <a:ext cx="2294965" cy="369332"/>
          </a:xfrm>
          <a:prstGeom prst="rect">
            <a:avLst/>
          </a:prstGeom>
          <a:noFill/>
        </p:spPr>
        <p:txBody>
          <a:bodyPr wrap="square" rtlCol="0">
            <a:spAutoFit/>
          </a:bodyPr>
          <a:lstStyle/>
          <a:p>
            <a:r>
              <a:rPr lang="en-GB" dirty="0"/>
              <a:t>(Goleman 2009)</a:t>
            </a:r>
          </a:p>
        </p:txBody>
      </p:sp>
      <p:sp>
        <p:nvSpPr>
          <p:cNvPr id="2" name="Title 1"/>
          <p:cNvSpPr>
            <a:spLocks noGrp="1"/>
          </p:cNvSpPr>
          <p:nvPr>
            <p:ph type="title"/>
          </p:nvPr>
        </p:nvSpPr>
        <p:spPr>
          <a:xfrm>
            <a:off x="609599" y="274638"/>
            <a:ext cx="11134165" cy="1143000"/>
          </a:xfrm>
          <a:solidFill>
            <a:schemeClr val="bg1"/>
          </a:solidFill>
        </p:spPr>
        <p:txBody>
          <a:bodyPr>
            <a:normAutofit/>
          </a:bodyPr>
          <a:lstStyle/>
          <a:p>
            <a:r>
              <a:rPr lang="en-GB" b="1" dirty="0">
                <a:solidFill>
                  <a:schemeClr val="tx2"/>
                </a:solidFill>
              </a:rPr>
              <a:t>Four Domains of Emotional Intelligence</a:t>
            </a:r>
          </a:p>
        </p:txBody>
      </p:sp>
    </p:spTree>
    <p:extLst>
      <p:ext uri="{BB962C8B-B14F-4D97-AF65-F5344CB8AC3E}">
        <p14:creationId xmlns:p14="http://schemas.microsoft.com/office/powerpoint/2010/main" val="1654189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aniel Goleman on Emotional Intelligence">
            <a:hlinkClick r:id="" action="ppaction://media"/>
            <a:extLst>
              <a:ext uri="{FF2B5EF4-FFF2-40B4-BE49-F238E27FC236}">
                <a16:creationId xmlns:a16="http://schemas.microsoft.com/office/drawing/2014/main" id="{FF919E43-AC05-9379-3172-AFE47D386B3D}"/>
              </a:ext>
            </a:extLst>
          </p:cNvPr>
          <p:cNvPicPr>
            <a:picLocks noRot="1" noChangeAspect="1"/>
          </p:cNvPicPr>
          <p:nvPr>
            <a:videoFile r:link="rId1"/>
          </p:nvPr>
        </p:nvPicPr>
        <p:blipFill>
          <a:blip r:embed="rId3"/>
          <a:stretch>
            <a:fillRect/>
          </a:stretch>
        </p:blipFill>
        <p:spPr>
          <a:xfrm>
            <a:off x="0" y="-15240"/>
            <a:ext cx="12192000" cy="6888480"/>
          </a:xfrm>
          <a:prstGeom prst="rect">
            <a:avLst/>
          </a:prstGeom>
        </p:spPr>
      </p:pic>
    </p:spTree>
    <p:extLst>
      <p:ext uri="{BB962C8B-B14F-4D97-AF65-F5344CB8AC3E}">
        <p14:creationId xmlns:p14="http://schemas.microsoft.com/office/powerpoint/2010/main" val="2161573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Online Media 1" title="The Triune Brain">
            <a:hlinkClick r:id="" action="ppaction://media"/>
            <a:extLst>
              <a:ext uri="{FF2B5EF4-FFF2-40B4-BE49-F238E27FC236}">
                <a16:creationId xmlns:a16="http://schemas.microsoft.com/office/drawing/2014/main" id="{FB7C6F81-5B46-EA50-34A2-CFCB27CBEEE8}"/>
              </a:ext>
            </a:extLst>
          </p:cNvPr>
          <p:cNvPicPr>
            <a:picLocks noRot="1" noChangeAspect="1"/>
          </p:cNvPicPr>
          <p:nvPr>
            <a:videoFile r:link="rId1"/>
          </p:nvPr>
        </p:nvPicPr>
        <p:blipFill>
          <a:blip r:embed="rId3"/>
          <a:stretch>
            <a:fillRect/>
          </a:stretch>
        </p:blipFill>
        <p:spPr>
          <a:xfrm>
            <a:off x="26974" y="-90583"/>
            <a:ext cx="12298376" cy="6948583"/>
          </a:xfrm>
          <a:prstGeom prst="rect">
            <a:avLst/>
          </a:prstGeom>
        </p:spPr>
      </p:pic>
    </p:spTree>
    <p:extLst>
      <p:ext uri="{BB962C8B-B14F-4D97-AF65-F5344CB8AC3E}">
        <p14:creationId xmlns:p14="http://schemas.microsoft.com/office/powerpoint/2010/main" val="34624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See the source image">
            <a:extLst>
              <a:ext uri="{FF2B5EF4-FFF2-40B4-BE49-F238E27FC236}">
                <a16:creationId xmlns:a16="http://schemas.microsoft.com/office/drawing/2014/main" id="{8916C767-7C8B-4E2B-BCD6-ADE7688E28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161375" y="0"/>
            <a:ext cx="7869250" cy="569542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5C7A6B8-4F5E-5060-BCFB-FFE6E557C5B4}"/>
              </a:ext>
            </a:extLst>
          </p:cNvPr>
          <p:cNvSpPr txBox="1"/>
          <p:nvPr/>
        </p:nvSpPr>
        <p:spPr>
          <a:xfrm>
            <a:off x="923544" y="152400"/>
            <a:ext cx="9611106" cy="64633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algn="ctr"/>
            <a:r>
              <a:rPr lang="en-GB" sz="3600" b="1" dirty="0">
                <a:solidFill>
                  <a:schemeClr val="accent5">
                    <a:lumMod val="50000"/>
                  </a:schemeClr>
                </a:solidFill>
              </a:rPr>
              <a:t>MacLean’s Triune Brain Theory</a:t>
            </a:r>
          </a:p>
        </p:txBody>
      </p:sp>
    </p:spTree>
    <p:extLst>
      <p:ext uri="{BB962C8B-B14F-4D97-AF65-F5344CB8AC3E}">
        <p14:creationId xmlns:p14="http://schemas.microsoft.com/office/powerpoint/2010/main" val="2123426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4BD2DEB9-01B0-4F62-AF87-57174ECC3279}"/>
              </a:ext>
            </a:extLst>
          </p:cNvPr>
          <p:cNvPicPr>
            <a:picLocks noRot="1" noChangeAspect="1"/>
          </p:cNvPicPr>
          <p:nvPr>
            <a:videoFile r:link="rId1"/>
          </p:nvPr>
        </p:nvPicPr>
        <p:blipFill>
          <a:blip r:embed="rId4"/>
          <a:stretch>
            <a:fillRect/>
          </a:stretch>
        </p:blipFill>
        <p:spPr>
          <a:xfrm>
            <a:off x="0" y="-994254"/>
            <a:ext cx="12192000" cy="9023062"/>
          </a:xfrm>
          <a:prstGeom prst="rect">
            <a:avLst/>
          </a:prstGeom>
        </p:spPr>
      </p:pic>
    </p:spTree>
    <p:extLst>
      <p:ext uri="{BB962C8B-B14F-4D97-AF65-F5344CB8AC3E}">
        <p14:creationId xmlns:p14="http://schemas.microsoft.com/office/powerpoint/2010/main" val="2878395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965200" y="1459230"/>
            <a:ext cx="10579100" cy="3939540"/>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3800" dirty="0">
                <a:solidFill>
                  <a:srgbClr val="000000"/>
                </a:solidFill>
                <a:latin typeface="Arial" charset="0"/>
                <a:ea typeface="ＭＳ Ｐゴシック" pitchFamily="1" charset="-128"/>
              </a:rPr>
              <a:t>“First, the ineffective behavior must be brought into </a:t>
            </a:r>
            <a:r>
              <a:rPr lang="en-US" sz="3800" b="1" i="1" dirty="0">
                <a:solidFill>
                  <a:srgbClr val="000000"/>
                </a:solidFill>
                <a:latin typeface="Arial" charset="0"/>
                <a:ea typeface="ＭＳ Ｐゴシック" pitchFamily="1" charset="-128"/>
              </a:rPr>
              <a:t>awareness</a:t>
            </a:r>
            <a:r>
              <a:rPr lang="en-US" sz="3800" dirty="0">
                <a:solidFill>
                  <a:srgbClr val="000000"/>
                </a:solidFill>
                <a:latin typeface="Arial" charset="0"/>
                <a:ea typeface="ＭＳ Ｐゴシック" pitchFamily="1" charset="-128"/>
              </a:rPr>
              <a:t>.  Next, a new or more effective behavior must be </a:t>
            </a:r>
            <a:r>
              <a:rPr lang="en-US" sz="3800" b="1" i="1" dirty="0">
                <a:solidFill>
                  <a:srgbClr val="000000"/>
                </a:solidFill>
                <a:latin typeface="Arial" charset="0"/>
                <a:ea typeface="ＭＳ Ｐゴシック" pitchFamily="1" charset="-128"/>
              </a:rPr>
              <a:t>identified</a:t>
            </a:r>
            <a:r>
              <a:rPr lang="en-US" sz="3800" b="1" dirty="0">
                <a:solidFill>
                  <a:srgbClr val="000000"/>
                </a:solidFill>
                <a:latin typeface="Arial" charset="0"/>
                <a:ea typeface="ＭＳ Ｐゴシック" pitchFamily="1" charset="-128"/>
              </a:rPr>
              <a:t> </a:t>
            </a:r>
            <a:r>
              <a:rPr lang="en-US" sz="3800" dirty="0">
                <a:solidFill>
                  <a:srgbClr val="000000"/>
                </a:solidFill>
                <a:latin typeface="Arial" charset="0"/>
                <a:ea typeface="ＭＳ Ｐゴシック" pitchFamily="1" charset="-128"/>
              </a:rPr>
              <a:t>and finally the new behavior must be consciously rehearsed over and over until it is </a:t>
            </a:r>
            <a:r>
              <a:rPr lang="en-US" sz="3800" b="1" i="1" dirty="0">
                <a:solidFill>
                  <a:srgbClr val="000000"/>
                </a:solidFill>
                <a:latin typeface="Arial" charset="0"/>
                <a:ea typeface="ＭＳ Ｐゴシック" pitchFamily="1" charset="-128"/>
              </a:rPr>
              <a:t>mastered</a:t>
            </a:r>
            <a:r>
              <a:rPr lang="en-US" sz="3800" dirty="0">
                <a:solidFill>
                  <a:srgbClr val="000000"/>
                </a:solidFill>
                <a:latin typeface="Arial" charset="0"/>
                <a:ea typeface="ＭＳ Ｐゴシック" pitchFamily="1" charset="-128"/>
              </a:rPr>
              <a:t> and becomes unconscious”</a:t>
            </a:r>
            <a:endParaRPr lang="en-US" sz="4000" dirty="0">
              <a:solidFill>
                <a:srgbClr val="000000"/>
              </a:solidFill>
              <a:latin typeface="Arial" charset="0"/>
              <a:ea typeface="ＭＳ Ｐゴシック" pitchFamily="1" charset="-128"/>
            </a:endParaRPr>
          </a:p>
          <a:p>
            <a:pPr eaLnBrk="0" fontAlgn="base" hangingPunct="0">
              <a:spcBef>
                <a:spcPct val="0"/>
              </a:spcBef>
              <a:spcAft>
                <a:spcPct val="0"/>
              </a:spcAft>
            </a:pPr>
            <a:r>
              <a:rPr lang="en-US" sz="2200" dirty="0">
                <a:solidFill>
                  <a:srgbClr val="000000"/>
                </a:solidFill>
                <a:latin typeface="Arial" charset="0"/>
                <a:ea typeface="ＭＳ Ｐゴシック" pitchFamily="1" charset="-128"/>
              </a:rPr>
              <a:t>Daniel </a:t>
            </a:r>
            <a:r>
              <a:rPr lang="en-US" sz="2200" dirty="0" err="1">
                <a:solidFill>
                  <a:srgbClr val="000000"/>
                </a:solidFill>
                <a:latin typeface="Arial" charset="0"/>
                <a:ea typeface="ＭＳ Ｐゴシック" pitchFamily="1" charset="-128"/>
              </a:rPr>
              <a:t>Goleman</a:t>
            </a:r>
            <a:r>
              <a:rPr lang="en-US" sz="2200" dirty="0">
                <a:solidFill>
                  <a:srgbClr val="000000"/>
                </a:solidFill>
                <a:latin typeface="Arial" charset="0"/>
                <a:ea typeface="ＭＳ Ｐゴシック" pitchFamily="1" charset="-128"/>
              </a:rPr>
              <a:t>, “</a:t>
            </a:r>
            <a:r>
              <a:rPr lang="en-US" sz="2200" i="1" dirty="0">
                <a:solidFill>
                  <a:srgbClr val="000000"/>
                </a:solidFill>
                <a:latin typeface="Arial" charset="0"/>
                <a:ea typeface="ＭＳ Ｐゴシック" pitchFamily="1" charset="-128"/>
              </a:rPr>
              <a:t>Can emotional intelligence be learned</a:t>
            </a:r>
            <a:r>
              <a:rPr lang="en-US" sz="2200" dirty="0">
                <a:solidFill>
                  <a:srgbClr val="000000"/>
                </a:solidFill>
                <a:latin typeface="Arial" charset="0"/>
                <a:ea typeface="ＭＳ Ｐゴシック" pitchFamily="1" charset="-128"/>
              </a:rPr>
              <a:t>”</a:t>
            </a:r>
            <a:endParaRPr lang="en-US" sz="4000" dirty="0">
              <a:solidFill>
                <a:srgbClr val="000000"/>
              </a:solidFill>
              <a:latin typeface="Arial" charset="0"/>
              <a:ea typeface="ＭＳ Ｐゴシック" pitchFamily="1" charset="-128"/>
            </a:endParaRPr>
          </a:p>
        </p:txBody>
      </p:sp>
      <p:sp>
        <p:nvSpPr>
          <p:cNvPr id="2" name="TextBox 1">
            <a:extLst>
              <a:ext uri="{FF2B5EF4-FFF2-40B4-BE49-F238E27FC236}">
                <a16:creationId xmlns:a16="http://schemas.microsoft.com/office/drawing/2014/main" id="{8FD66221-8DD2-0C7E-A9BD-8E9757C10BA7}"/>
              </a:ext>
            </a:extLst>
          </p:cNvPr>
          <p:cNvSpPr txBox="1"/>
          <p:nvPr/>
        </p:nvSpPr>
        <p:spPr>
          <a:xfrm>
            <a:off x="965200" y="355600"/>
            <a:ext cx="10261600" cy="646331"/>
          </a:xfrm>
          <a:prstGeom prst="rect">
            <a:avLst/>
          </a:prstGeom>
          <a:noFill/>
        </p:spPr>
        <p:txBody>
          <a:bodyPr wrap="square" rtlCol="0">
            <a:spAutoFit/>
          </a:bodyPr>
          <a:lstStyle/>
          <a:p>
            <a:pPr algn="ctr"/>
            <a:r>
              <a:rPr lang="en-GB" sz="3600" b="1" dirty="0">
                <a:solidFill>
                  <a:schemeClr val="accent5">
                    <a:lumMod val="50000"/>
                  </a:schemeClr>
                </a:solidFill>
              </a:rPr>
              <a:t>Emotional intelligence and behaviour change</a:t>
            </a:r>
          </a:p>
        </p:txBody>
      </p:sp>
    </p:spTree>
    <p:extLst>
      <p:ext uri="{BB962C8B-B14F-4D97-AF65-F5344CB8AC3E}">
        <p14:creationId xmlns:p14="http://schemas.microsoft.com/office/powerpoint/2010/main" val="343614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nscious Competence Learning Matrix">
            <a:extLst>
              <a:ext uri="{FF2B5EF4-FFF2-40B4-BE49-F238E27FC236}">
                <a16:creationId xmlns:a16="http://schemas.microsoft.com/office/drawing/2014/main" id="{C6E8F50E-44E4-2979-0231-1622469BAF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6828" y="901048"/>
            <a:ext cx="8846372" cy="46051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DD47663-7335-4314-8D6A-27C7BC8A7606}"/>
              </a:ext>
            </a:extLst>
          </p:cNvPr>
          <p:cNvSpPr txBox="1"/>
          <p:nvPr/>
        </p:nvSpPr>
        <p:spPr>
          <a:xfrm>
            <a:off x="2130014" y="204395"/>
            <a:ext cx="7767021" cy="1323439"/>
          </a:xfrm>
          <a:prstGeom prst="rect">
            <a:avLst/>
          </a:prstGeom>
          <a:noFill/>
        </p:spPr>
        <p:txBody>
          <a:bodyPr wrap="square" rtlCol="0">
            <a:spAutoFit/>
          </a:bodyPr>
          <a:lstStyle/>
          <a:p>
            <a:pPr algn="ctr"/>
            <a:r>
              <a:rPr lang="en-GB" sz="4000" b="1" dirty="0">
                <a:solidFill>
                  <a:schemeClr val="accent5">
                    <a:lumMod val="50000"/>
                  </a:schemeClr>
                </a:solidFill>
              </a:rPr>
              <a:t>Unconscious Competence model</a:t>
            </a:r>
          </a:p>
        </p:txBody>
      </p:sp>
    </p:spTree>
    <p:extLst>
      <p:ext uri="{BB962C8B-B14F-4D97-AF65-F5344CB8AC3E}">
        <p14:creationId xmlns:p14="http://schemas.microsoft.com/office/powerpoint/2010/main" val="818858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2C90AA3-1058-0BBE-5E16-0E46827C13FD}"/>
              </a:ext>
            </a:extLst>
          </p:cNvPr>
          <p:cNvPicPr>
            <a:picLocks noChangeAspect="1"/>
          </p:cNvPicPr>
          <p:nvPr/>
        </p:nvPicPr>
        <p:blipFill>
          <a:blip r:embed="rId2"/>
          <a:stretch>
            <a:fillRect/>
          </a:stretch>
        </p:blipFill>
        <p:spPr>
          <a:xfrm>
            <a:off x="0" y="398501"/>
            <a:ext cx="12192000" cy="5010411"/>
          </a:xfrm>
          <a:prstGeom prst="rect">
            <a:avLst/>
          </a:prstGeom>
        </p:spPr>
      </p:pic>
    </p:spTree>
    <p:extLst>
      <p:ext uri="{BB962C8B-B14F-4D97-AF65-F5344CB8AC3E}">
        <p14:creationId xmlns:p14="http://schemas.microsoft.com/office/powerpoint/2010/main" val="2630564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E531BB-DAF6-9A0A-1AA1-ECD152316307}"/>
              </a:ext>
            </a:extLst>
          </p:cNvPr>
          <p:cNvPicPr>
            <a:picLocks noChangeAspect="1"/>
          </p:cNvPicPr>
          <p:nvPr/>
        </p:nvPicPr>
        <p:blipFill>
          <a:blip r:embed="rId2"/>
          <a:stretch>
            <a:fillRect/>
          </a:stretch>
        </p:blipFill>
        <p:spPr>
          <a:xfrm>
            <a:off x="0" y="-76963"/>
            <a:ext cx="12191999" cy="6934964"/>
          </a:xfrm>
          <a:prstGeom prst="rect">
            <a:avLst/>
          </a:prstGeom>
        </p:spPr>
      </p:pic>
    </p:spTree>
    <p:extLst>
      <p:ext uri="{BB962C8B-B14F-4D97-AF65-F5344CB8AC3E}">
        <p14:creationId xmlns:p14="http://schemas.microsoft.com/office/powerpoint/2010/main" val="2297944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7805AF-BCA2-42A5-88B7-40A2F256BFCE}"/>
              </a:ext>
            </a:extLst>
          </p:cNvPr>
          <p:cNvSpPr txBox="1"/>
          <p:nvPr/>
        </p:nvSpPr>
        <p:spPr>
          <a:xfrm>
            <a:off x="1653702" y="525294"/>
            <a:ext cx="4902741" cy="830997"/>
          </a:xfrm>
          <a:prstGeom prst="rect">
            <a:avLst/>
          </a:prstGeom>
          <a:noFill/>
        </p:spPr>
        <p:txBody>
          <a:bodyPr wrap="square" rtlCol="0">
            <a:spAutoFit/>
          </a:bodyPr>
          <a:lstStyle/>
          <a:p>
            <a:r>
              <a:rPr lang="en-GB" sz="4800" b="1" dirty="0">
                <a:solidFill>
                  <a:schemeClr val="accent5">
                    <a:lumMod val="50000"/>
                  </a:schemeClr>
                </a:solidFill>
              </a:rPr>
              <a:t>Mindset </a:t>
            </a:r>
          </a:p>
        </p:txBody>
      </p:sp>
      <p:sp>
        <p:nvSpPr>
          <p:cNvPr id="3" name="TextBox 2">
            <a:extLst>
              <a:ext uri="{FF2B5EF4-FFF2-40B4-BE49-F238E27FC236}">
                <a16:creationId xmlns:a16="http://schemas.microsoft.com/office/drawing/2014/main" id="{6248E140-2D33-462F-9DE1-56A9A8702551}"/>
              </a:ext>
            </a:extLst>
          </p:cNvPr>
          <p:cNvSpPr txBox="1"/>
          <p:nvPr/>
        </p:nvSpPr>
        <p:spPr>
          <a:xfrm>
            <a:off x="1027890" y="1715311"/>
            <a:ext cx="5894962" cy="3046988"/>
          </a:xfrm>
          <a:prstGeom prst="rect">
            <a:avLst/>
          </a:prstGeom>
          <a:noFill/>
        </p:spPr>
        <p:txBody>
          <a:bodyPr wrap="square" rtlCol="0">
            <a:spAutoFit/>
          </a:bodyPr>
          <a:lstStyle/>
          <a:p>
            <a:r>
              <a:rPr lang="en-GB" sz="3200" dirty="0"/>
              <a:t>To develop resilience, Varey cites Dweck (2006) who suggested individuals have one of two mindsets:</a:t>
            </a:r>
          </a:p>
          <a:p>
            <a:pPr marL="285750" indent="-285750">
              <a:buFont typeface="Arial" panose="020B0604020202020204" pitchFamily="34" charset="0"/>
              <a:buChar char="•"/>
            </a:pPr>
            <a:r>
              <a:rPr lang="en-GB" sz="3200" dirty="0"/>
              <a:t>Fixed</a:t>
            </a:r>
          </a:p>
          <a:p>
            <a:pPr marL="285750" indent="-285750">
              <a:buFont typeface="Arial" panose="020B0604020202020204" pitchFamily="34" charset="0"/>
              <a:buChar char="•"/>
            </a:pPr>
            <a:r>
              <a:rPr lang="en-GB" sz="3200" dirty="0"/>
              <a:t>Growth</a:t>
            </a:r>
          </a:p>
        </p:txBody>
      </p:sp>
      <p:pic>
        <p:nvPicPr>
          <p:cNvPr id="4098" name="Picture 2" descr="See the source image">
            <a:extLst>
              <a:ext uri="{FF2B5EF4-FFF2-40B4-BE49-F238E27FC236}">
                <a16:creationId xmlns:a16="http://schemas.microsoft.com/office/drawing/2014/main" id="{30945732-F14B-4924-A4B4-198E0517E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260" y="-1"/>
            <a:ext cx="4902741" cy="685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7424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45D067-890A-4207-8E32-40610C9A1ADB}"/>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 </a:t>
            </a:r>
          </a:p>
        </p:txBody>
      </p:sp>
      <p:pic>
        <p:nvPicPr>
          <p:cNvPr id="4" name="Picture 3">
            <a:extLst>
              <a:ext uri="{FF2B5EF4-FFF2-40B4-BE49-F238E27FC236}">
                <a16:creationId xmlns:a16="http://schemas.microsoft.com/office/drawing/2014/main" id="{10B8D5BD-3633-40A7-885D-93B591E61F99}"/>
              </a:ext>
            </a:extLst>
          </p:cNvPr>
          <p:cNvPicPr>
            <a:picLocks noChangeAspect="1"/>
          </p:cNvPicPr>
          <p:nvPr/>
        </p:nvPicPr>
        <p:blipFill>
          <a:blip r:embed="rId3"/>
          <a:stretch>
            <a:fillRect/>
          </a:stretch>
        </p:blipFill>
        <p:spPr>
          <a:xfrm>
            <a:off x="498710" y="1096013"/>
            <a:ext cx="11194579" cy="4129130"/>
          </a:xfrm>
          <a:prstGeom prst="rect">
            <a:avLst/>
          </a:prstGeom>
        </p:spPr>
      </p:pic>
      <p:sp>
        <p:nvSpPr>
          <p:cNvPr id="5" name="TextBox 4">
            <a:extLst>
              <a:ext uri="{FF2B5EF4-FFF2-40B4-BE49-F238E27FC236}">
                <a16:creationId xmlns:a16="http://schemas.microsoft.com/office/drawing/2014/main" id="{3634122F-7226-4A1E-A291-DD9D9900C30E}"/>
              </a:ext>
            </a:extLst>
          </p:cNvPr>
          <p:cNvSpPr txBox="1"/>
          <p:nvPr/>
        </p:nvSpPr>
        <p:spPr>
          <a:xfrm>
            <a:off x="2177143" y="5334000"/>
            <a:ext cx="7576457" cy="369332"/>
          </a:xfrm>
          <a:prstGeom prst="rect">
            <a:avLst/>
          </a:prstGeom>
          <a:noFill/>
        </p:spPr>
        <p:txBody>
          <a:bodyPr wrap="square" rtlCol="0">
            <a:spAutoFit/>
          </a:bodyPr>
          <a:lstStyle/>
          <a:p>
            <a:pPr algn="ctr"/>
            <a:r>
              <a:rPr lang="en-GB" i="1" dirty="0"/>
              <a:t>Adams, M. (2004)</a:t>
            </a:r>
          </a:p>
        </p:txBody>
      </p:sp>
    </p:spTree>
    <p:extLst>
      <p:ext uri="{BB962C8B-B14F-4D97-AF65-F5344CB8AC3E}">
        <p14:creationId xmlns:p14="http://schemas.microsoft.com/office/powerpoint/2010/main" val="4251611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2B5DE-4824-414B-B444-6B9850501A3F}"/>
              </a:ext>
            </a:extLst>
          </p:cNvPr>
          <p:cNvPicPr>
            <a:picLocks noChangeAspect="1"/>
          </p:cNvPicPr>
          <p:nvPr/>
        </p:nvPicPr>
        <p:blipFill>
          <a:blip r:embed="rId3"/>
          <a:stretch>
            <a:fillRect/>
          </a:stretch>
        </p:blipFill>
        <p:spPr>
          <a:xfrm>
            <a:off x="786005" y="1219201"/>
            <a:ext cx="10600451" cy="4411468"/>
          </a:xfrm>
          <a:prstGeom prst="rect">
            <a:avLst/>
          </a:prstGeom>
        </p:spPr>
      </p:pic>
      <p:sp>
        <p:nvSpPr>
          <p:cNvPr id="4" name="TextBox 3">
            <a:extLst>
              <a:ext uri="{FF2B5EF4-FFF2-40B4-BE49-F238E27FC236}">
                <a16:creationId xmlns:a16="http://schemas.microsoft.com/office/drawing/2014/main" id="{8941DE1F-4631-47E6-8E63-530268A1D2F4}"/>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spTree>
    <p:extLst>
      <p:ext uri="{BB962C8B-B14F-4D97-AF65-F5344CB8AC3E}">
        <p14:creationId xmlns:p14="http://schemas.microsoft.com/office/powerpoint/2010/main" val="12924871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9211D-19BE-423E-8EF6-E0D3E90E7B10}"/>
              </a:ext>
            </a:extLst>
          </p:cNvPr>
          <p:cNvSpPr txBox="1"/>
          <p:nvPr/>
        </p:nvSpPr>
        <p:spPr>
          <a:xfrm>
            <a:off x="1780835" y="326572"/>
            <a:ext cx="9144000" cy="769441"/>
          </a:xfrm>
          <a:prstGeom prst="rect">
            <a:avLst/>
          </a:prstGeom>
          <a:noFill/>
        </p:spPr>
        <p:txBody>
          <a:bodyPr wrap="square" rtlCol="0">
            <a:spAutoFit/>
          </a:bodyPr>
          <a:lstStyle/>
          <a:p>
            <a:pPr algn="ctr"/>
            <a:r>
              <a:rPr lang="en-GB" sz="4400" b="1" dirty="0">
                <a:solidFill>
                  <a:schemeClr val="accent5">
                    <a:lumMod val="50000"/>
                  </a:schemeClr>
                </a:solidFill>
              </a:rPr>
              <a:t>Learner/Judger Mindset Model</a:t>
            </a:r>
          </a:p>
        </p:txBody>
      </p:sp>
      <p:pic>
        <p:nvPicPr>
          <p:cNvPr id="4" name="Picture 3">
            <a:extLst>
              <a:ext uri="{FF2B5EF4-FFF2-40B4-BE49-F238E27FC236}">
                <a16:creationId xmlns:a16="http://schemas.microsoft.com/office/drawing/2014/main" id="{85C9CF9C-1F78-4A28-ABE1-8CB298891916}"/>
              </a:ext>
            </a:extLst>
          </p:cNvPr>
          <p:cNvPicPr>
            <a:picLocks noChangeAspect="1"/>
          </p:cNvPicPr>
          <p:nvPr/>
        </p:nvPicPr>
        <p:blipFill>
          <a:blip r:embed="rId3"/>
          <a:stretch>
            <a:fillRect/>
          </a:stretch>
        </p:blipFill>
        <p:spPr>
          <a:xfrm>
            <a:off x="267982" y="1611085"/>
            <a:ext cx="11795630" cy="3679371"/>
          </a:xfrm>
          <a:prstGeom prst="rect">
            <a:avLst/>
          </a:prstGeom>
        </p:spPr>
      </p:pic>
    </p:spTree>
    <p:extLst>
      <p:ext uri="{BB962C8B-B14F-4D97-AF65-F5344CB8AC3E}">
        <p14:creationId xmlns:p14="http://schemas.microsoft.com/office/powerpoint/2010/main" val="5836430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063552" y="116633"/>
            <a:ext cx="828092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4000" b="1" kern="0" dirty="0">
                <a:solidFill>
                  <a:schemeClr val="accent5">
                    <a:lumMod val="50000"/>
                  </a:schemeClr>
                </a:solidFill>
              </a:rPr>
              <a:t>Empowering vs. disempowering questions</a:t>
            </a:r>
          </a:p>
        </p:txBody>
      </p:sp>
      <p:sp>
        <p:nvSpPr>
          <p:cNvPr id="5" name="TextBox 4"/>
          <p:cNvSpPr txBox="1">
            <a:spLocks noChangeArrowheads="1"/>
          </p:cNvSpPr>
          <p:nvPr/>
        </p:nvSpPr>
        <p:spPr bwMode="auto">
          <a:xfrm>
            <a:off x="631371" y="1647666"/>
            <a:ext cx="9281053"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fontAlgn="base" hangingPunct="1">
              <a:spcBef>
                <a:spcPct val="0"/>
              </a:spcBef>
              <a:spcAft>
                <a:spcPct val="0"/>
              </a:spcAft>
              <a:defRPr/>
            </a:pPr>
            <a:r>
              <a:rPr lang="en-GB" altLang="en-US" sz="3200" b="1" kern="0" dirty="0">
                <a:solidFill>
                  <a:prstClr val="black"/>
                </a:solidFill>
              </a:rPr>
              <a:t>Empowering </a:t>
            </a:r>
            <a:r>
              <a:rPr lang="en-GB" altLang="en-US" sz="3200" kern="0" dirty="0">
                <a:solidFill>
                  <a:prstClr val="black"/>
                </a:solidFill>
              </a:rPr>
              <a:t>questions get people to think and allow them to discover their own answers, thus developing self- responsibility and transference of ownership for the results. Such questions can help them to realise how they can </a:t>
            </a:r>
          </a:p>
          <a:p>
            <a:pPr eaLnBrk="1" fontAlgn="base" hangingPunct="1">
              <a:spcBef>
                <a:spcPct val="0"/>
              </a:spcBef>
              <a:spcAft>
                <a:spcPct val="0"/>
              </a:spcAft>
              <a:defRPr/>
            </a:pPr>
            <a:r>
              <a:rPr lang="en-GB" altLang="en-US" sz="3200" kern="0" dirty="0">
                <a:solidFill>
                  <a:prstClr val="black"/>
                </a:solidFill>
              </a:rPr>
              <a:t>contribute to the whole.</a:t>
            </a:r>
          </a:p>
        </p:txBody>
      </p:sp>
      <p:pic>
        <p:nvPicPr>
          <p:cNvPr id="2" name="Picture 1"/>
          <p:cNvPicPr>
            <a:picLocks noChangeAspect="1"/>
          </p:cNvPicPr>
          <p:nvPr/>
        </p:nvPicPr>
        <p:blipFill>
          <a:blip r:embed="rId3"/>
          <a:stretch>
            <a:fillRect/>
          </a:stretch>
        </p:blipFill>
        <p:spPr>
          <a:xfrm>
            <a:off x="6908965" y="3761885"/>
            <a:ext cx="4804064" cy="1865538"/>
          </a:xfrm>
          <a:prstGeom prst="rect">
            <a:avLst/>
          </a:prstGeom>
        </p:spPr>
      </p:pic>
    </p:spTree>
    <p:extLst>
      <p:ext uri="{BB962C8B-B14F-4D97-AF65-F5344CB8AC3E}">
        <p14:creationId xmlns:p14="http://schemas.microsoft.com/office/powerpoint/2010/main" val="1505329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accent5">
                    <a:lumMod val="50000"/>
                  </a:schemeClr>
                </a:solidFill>
              </a:rPr>
              <a:t>Examples of empowering and disempowering questions</a:t>
            </a:r>
          </a:p>
        </p:txBody>
      </p:sp>
      <p:sp>
        <p:nvSpPr>
          <p:cNvPr id="3" name="Content Placeholder 2"/>
          <p:cNvSpPr>
            <a:spLocks noGrp="1"/>
          </p:cNvSpPr>
          <p:nvPr>
            <p:ph idx="1"/>
          </p:nvPr>
        </p:nvSpPr>
        <p:spPr>
          <a:xfrm>
            <a:off x="870857" y="1602868"/>
            <a:ext cx="5081127" cy="3917032"/>
          </a:xfrm>
        </p:spPr>
        <p:txBody>
          <a:bodyPr>
            <a:noAutofit/>
          </a:bodyPr>
          <a:lstStyle/>
          <a:p>
            <a:pPr marL="0" indent="0">
              <a:buNone/>
            </a:pPr>
            <a:r>
              <a:rPr lang="en-GB" sz="2800" b="1" dirty="0"/>
              <a:t>Disempowering</a:t>
            </a:r>
            <a:r>
              <a:rPr lang="en-GB" sz="2800" dirty="0"/>
              <a:t>:</a:t>
            </a:r>
          </a:p>
          <a:p>
            <a:pPr marL="0" indent="0">
              <a:buNone/>
            </a:pPr>
            <a:r>
              <a:rPr lang="en-GB" sz="2800" dirty="0"/>
              <a:t>Why can’t you just do your job?</a:t>
            </a:r>
          </a:p>
          <a:p>
            <a:pPr marL="0" indent="0">
              <a:buNone/>
            </a:pPr>
            <a:endParaRPr lang="en-GB" sz="2800" dirty="0"/>
          </a:p>
          <a:p>
            <a:pPr marL="0" indent="0">
              <a:buNone/>
            </a:pPr>
            <a:r>
              <a:rPr lang="en-GB" sz="2800" dirty="0"/>
              <a:t>Do you have to make this so difficult?</a:t>
            </a:r>
          </a:p>
          <a:p>
            <a:pPr marL="0" indent="0">
              <a:buNone/>
            </a:pPr>
            <a:r>
              <a:rPr lang="en-GB" sz="2800" dirty="0"/>
              <a:t>Why are you behind schedule?</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p:txBody>
      </p:sp>
      <p:sp>
        <p:nvSpPr>
          <p:cNvPr id="4" name="Content Placeholder 2"/>
          <p:cNvSpPr txBox="1">
            <a:spLocks/>
          </p:cNvSpPr>
          <p:nvPr/>
        </p:nvSpPr>
        <p:spPr>
          <a:xfrm>
            <a:off x="6096000" y="1602868"/>
            <a:ext cx="5505759"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800" b="1" dirty="0"/>
              <a:t>Empowering</a:t>
            </a:r>
            <a:r>
              <a:rPr lang="en-GB" sz="2800" dirty="0"/>
              <a:t>:</a:t>
            </a:r>
          </a:p>
          <a:p>
            <a:pPr marL="0" indent="0">
              <a:buNone/>
            </a:pPr>
            <a:r>
              <a:rPr lang="en-GB" sz="2800" dirty="0"/>
              <a:t>Is there anything you believe could help you achieve what’s needed?</a:t>
            </a:r>
          </a:p>
          <a:p>
            <a:pPr marL="0" indent="0">
              <a:buNone/>
            </a:pPr>
            <a:r>
              <a:rPr lang="en-GB" sz="2800" dirty="0"/>
              <a:t>What support do you </a:t>
            </a:r>
            <a:r>
              <a:rPr lang="en-GB" sz="2800"/>
              <a:t>need to do </a:t>
            </a:r>
            <a:r>
              <a:rPr lang="en-GB" sz="2800" dirty="0"/>
              <a:t>this more quickly and easily?</a:t>
            </a:r>
          </a:p>
          <a:p>
            <a:pPr marL="0" indent="0">
              <a:buNone/>
            </a:pPr>
            <a:r>
              <a:rPr lang="en-GB" sz="2800" dirty="0"/>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8993A5-D4A3-43EC-6A36-6A72B0649A8F}"/>
              </a:ext>
            </a:extLst>
          </p:cNvPr>
          <p:cNvSpPr>
            <a:spLocks noGrp="1"/>
          </p:cNvSpPr>
          <p:nvPr>
            <p:ph type="title"/>
          </p:nvPr>
        </p:nvSpPr>
        <p:spPr>
          <a:xfrm>
            <a:off x="609600" y="274638"/>
            <a:ext cx="4521798" cy="1143000"/>
          </a:xfrm>
        </p:spPr>
        <p:txBody>
          <a:bodyPr/>
          <a:lstStyle/>
          <a:p>
            <a:r>
              <a:rPr lang="en-US" b="1" dirty="0">
                <a:solidFill>
                  <a:schemeClr val="accent5">
                    <a:lumMod val="50000"/>
                  </a:schemeClr>
                </a:solidFill>
              </a:rPr>
              <a:t>Johari Window</a:t>
            </a:r>
          </a:p>
        </p:txBody>
      </p:sp>
      <p:pic>
        <p:nvPicPr>
          <p:cNvPr id="2" name="Picture 1" descr="A picture containing text, multimedia software, software, graphics software&#10;&#10;Description automatically generated">
            <a:extLst>
              <a:ext uri="{FF2B5EF4-FFF2-40B4-BE49-F238E27FC236}">
                <a16:creationId xmlns:a16="http://schemas.microsoft.com/office/drawing/2014/main" id="{2A4B4A0B-64A0-F513-C4C6-C92E8957EF1A}"/>
              </a:ext>
            </a:extLst>
          </p:cNvPr>
          <p:cNvPicPr>
            <a:picLocks noChangeAspect="1"/>
          </p:cNvPicPr>
          <p:nvPr/>
        </p:nvPicPr>
        <p:blipFill rotWithShape="1">
          <a:blip r:embed="rId2"/>
          <a:srcRect l="46298" t="28965" r="38177" b="32476"/>
          <a:stretch/>
        </p:blipFill>
        <p:spPr bwMode="auto">
          <a:xfrm>
            <a:off x="4926513" y="75304"/>
            <a:ext cx="8221693" cy="561549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18061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2895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1234549" y="228600"/>
            <a:ext cx="10217222" cy="4524315"/>
          </a:xfrm>
          <a:prstGeom prst="rect">
            <a:avLst/>
          </a:prstGeom>
          <a:noFill/>
          <a:ln w="9525">
            <a:noFill/>
            <a:miter lim="800000"/>
            <a:headEnd/>
            <a:tailEnd/>
          </a:ln>
        </p:spPr>
        <p:txBody>
          <a:bodyPr wrap="square">
            <a:spAutoFit/>
          </a:bodyPr>
          <a:lstStyle/>
          <a:p>
            <a:pPr eaLnBrk="0" hangingPunct="0"/>
            <a:endParaRPr lang="en-GB" sz="3600" dirty="0">
              <a:solidFill>
                <a:schemeClr val="tx2"/>
              </a:solidFill>
            </a:endParaRPr>
          </a:p>
          <a:p>
            <a:pPr eaLnBrk="0" hangingPunct="0"/>
            <a:r>
              <a:rPr lang="en-GB" sz="3600" dirty="0">
                <a:solidFill>
                  <a:schemeClr val="tx2"/>
                </a:solidFill>
              </a:rPr>
              <a:t>“For leaders, the first task in management has nothing to do with leading others; step one poses the challenge of knowing and managing oneself.”</a:t>
            </a:r>
          </a:p>
          <a:p>
            <a:pPr eaLnBrk="0" hangingPunct="0"/>
            <a:endParaRPr lang="en-GB" sz="3600" dirty="0">
              <a:solidFill>
                <a:schemeClr val="tx2"/>
              </a:solidFill>
            </a:endParaRPr>
          </a:p>
          <a:p>
            <a:pPr eaLnBrk="0" hangingPunct="0"/>
            <a:r>
              <a:rPr lang="en-GB" sz="3600" i="1" dirty="0">
                <a:solidFill>
                  <a:schemeClr val="tx2"/>
                </a:solidFill>
              </a:rPr>
              <a:t>Daniel </a:t>
            </a:r>
            <a:r>
              <a:rPr lang="en-GB" sz="3600" i="1" dirty="0" err="1">
                <a:solidFill>
                  <a:schemeClr val="tx2"/>
                </a:solidFill>
              </a:rPr>
              <a:t>Goleman</a:t>
            </a:r>
            <a:r>
              <a:rPr lang="en-GB" sz="3600" i="1" dirty="0">
                <a:solidFill>
                  <a:schemeClr val="tx2"/>
                </a:solidFill>
              </a:rPr>
              <a:t> (1985)</a:t>
            </a:r>
          </a:p>
          <a:p>
            <a:pPr marL="457200" indent="-457200" eaLnBrk="0" hangingPunct="0">
              <a:buFont typeface="Wingdings" panose="05000000000000000000" pitchFamily="2" charset="2"/>
              <a:buChar char="ü"/>
            </a:pPr>
            <a:endParaRPr lang="en-GB" sz="3600" i="1" dirty="0">
              <a:solidFill>
                <a:schemeClr val="tx2"/>
              </a:solidFill>
            </a:endParaRPr>
          </a:p>
        </p:txBody>
      </p:sp>
    </p:spTree>
    <p:extLst>
      <p:ext uri="{BB962C8B-B14F-4D97-AF65-F5344CB8AC3E}">
        <p14:creationId xmlns:p14="http://schemas.microsoft.com/office/powerpoint/2010/main" val="3483838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Emotional intelligence and leadership</a:t>
            </a:r>
          </a:p>
        </p:txBody>
      </p:sp>
      <p:sp>
        <p:nvSpPr>
          <p:cNvPr id="4" name="Text Box 2"/>
          <p:cNvSpPr txBox="1">
            <a:spLocks noChangeArrowheads="1"/>
          </p:cNvSpPr>
          <p:nvPr/>
        </p:nvSpPr>
        <p:spPr bwMode="auto">
          <a:xfrm>
            <a:off x="914399" y="1773238"/>
            <a:ext cx="10101943" cy="3108543"/>
          </a:xfrm>
          <a:prstGeom prst="rect">
            <a:avLst/>
          </a:prstGeom>
          <a:noFill/>
          <a:ln w="9525">
            <a:noFill/>
            <a:miter lim="800000"/>
            <a:headEnd/>
            <a:tailEnd/>
          </a:ln>
        </p:spPr>
        <p:txBody>
          <a:bodyPr wrap="square">
            <a:spAutoFit/>
          </a:bodyPr>
          <a:lstStyle/>
          <a:p>
            <a:pPr algn="ctr" eaLnBrk="0" fontAlgn="base" hangingPunct="0">
              <a:spcBef>
                <a:spcPct val="50000"/>
              </a:spcBef>
              <a:spcAft>
                <a:spcPct val="0"/>
              </a:spcAft>
            </a:pPr>
            <a:r>
              <a:rPr lang="en-US" sz="4000" dirty="0">
                <a:solidFill>
                  <a:srgbClr val="000000"/>
                </a:solidFill>
                <a:latin typeface="Arial" charset="0"/>
                <a:ea typeface="ＭＳ Ｐゴシック" pitchFamily="1" charset="-128"/>
              </a:rPr>
              <a:t>“Emotional intelligence is twice as important as cognitive abilities in predicting employee performance and accounts for more than 85% of star performance in top leaders”</a:t>
            </a:r>
          </a:p>
          <a:p>
            <a:pPr eaLnBrk="0" fontAlgn="base" hangingPunct="0">
              <a:spcBef>
                <a:spcPct val="50000"/>
              </a:spcBef>
              <a:spcAft>
                <a:spcPct val="0"/>
              </a:spcAft>
            </a:pPr>
            <a:r>
              <a:rPr lang="en-US" sz="2400" dirty="0">
                <a:solidFill>
                  <a:srgbClr val="000000"/>
                </a:solidFill>
                <a:latin typeface="Arial" charset="0"/>
                <a:ea typeface="ＭＳ Ｐゴシック" pitchFamily="1" charset="-128"/>
              </a:rPr>
              <a:t>Daniel </a:t>
            </a:r>
            <a:r>
              <a:rPr lang="en-US" sz="2400" dirty="0" err="1">
                <a:solidFill>
                  <a:srgbClr val="000000"/>
                </a:solidFill>
                <a:latin typeface="Arial" charset="0"/>
                <a:ea typeface="ＭＳ Ｐゴシック" pitchFamily="1" charset="-128"/>
              </a:rPr>
              <a:t>Goleman</a:t>
            </a:r>
            <a:r>
              <a:rPr lang="en-US" sz="2400" dirty="0">
                <a:solidFill>
                  <a:srgbClr val="000000"/>
                </a:solidFill>
                <a:latin typeface="Arial" charset="0"/>
                <a:ea typeface="ＭＳ Ｐゴシック" pitchFamily="1" charset="-128"/>
              </a:rPr>
              <a:t>, Harvard Business Review</a:t>
            </a:r>
          </a:p>
        </p:txBody>
      </p:sp>
    </p:spTree>
    <p:extLst>
      <p:ext uri="{BB962C8B-B14F-4D97-AF65-F5344CB8AC3E}">
        <p14:creationId xmlns:p14="http://schemas.microsoft.com/office/powerpoint/2010/main" val="3038513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2"/>
                </a:solidFill>
              </a:rPr>
              <a:t>Emotional Intelligence and impact on the workplace</a:t>
            </a:r>
          </a:p>
        </p:txBody>
      </p:sp>
      <p:sp>
        <p:nvSpPr>
          <p:cNvPr id="3" name="Content Placeholder 2"/>
          <p:cNvSpPr>
            <a:spLocks noGrp="1"/>
          </p:cNvSpPr>
          <p:nvPr>
            <p:ph idx="1"/>
          </p:nvPr>
        </p:nvSpPr>
        <p:spPr/>
        <p:txBody>
          <a:bodyPr>
            <a:normAutofit fontScale="92500" lnSpcReduction="20000"/>
          </a:bodyPr>
          <a:lstStyle/>
          <a:p>
            <a:r>
              <a:rPr lang="en-GB" dirty="0"/>
              <a:t>Research suggests that Emotional intelligence is positively related to job performance; </a:t>
            </a:r>
            <a:r>
              <a:rPr lang="en-GB" i="1" dirty="0"/>
              <a:t>Goleman (1998) Abraham (1999)</a:t>
            </a:r>
          </a:p>
          <a:p>
            <a:endParaRPr lang="en-GB" dirty="0"/>
          </a:p>
          <a:p>
            <a:r>
              <a:rPr lang="en-GB" dirty="0"/>
              <a:t>In fact, it has been suggested that IQ may be a less powerful predictor of outstanding leadership than EI; </a:t>
            </a:r>
            <a:r>
              <a:rPr lang="en-GB" i="1" dirty="0"/>
              <a:t>Goleman (1998), (2001), (2002)</a:t>
            </a:r>
          </a:p>
          <a:p>
            <a:endParaRPr lang="en-GB" dirty="0"/>
          </a:p>
          <a:p>
            <a:r>
              <a:rPr lang="en-GB" dirty="0"/>
              <a:t>Showing of positive emotions is associated with a high likelihood of success at work. </a:t>
            </a:r>
            <a:r>
              <a:rPr lang="en-GB" i="1" dirty="0"/>
              <a:t>Ashkanasy and Hooper (1999)</a:t>
            </a:r>
          </a:p>
          <a:p>
            <a:endParaRPr lang="en-GB" dirty="0"/>
          </a:p>
        </p:txBody>
      </p:sp>
    </p:spTree>
    <p:extLst>
      <p:ext uri="{BB962C8B-B14F-4D97-AF65-F5344CB8AC3E}">
        <p14:creationId xmlns:p14="http://schemas.microsoft.com/office/powerpoint/2010/main" val="682136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DDBBAB8-6DB5-4B13-8C6B-BFEEC6B8E453}"/>
              </a:ext>
            </a:extLst>
          </p:cNvPr>
          <p:cNvPicPr>
            <a:picLocks noChangeAspect="1"/>
          </p:cNvPicPr>
          <p:nvPr/>
        </p:nvPicPr>
        <p:blipFill>
          <a:blip r:embed="rId3"/>
          <a:stretch>
            <a:fillRect/>
          </a:stretch>
        </p:blipFill>
        <p:spPr>
          <a:xfrm>
            <a:off x="1701996" y="770965"/>
            <a:ext cx="9055651" cy="4588196"/>
          </a:xfrm>
          <a:prstGeom prst="rect">
            <a:avLst/>
          </a:prstGeom>
        </p:spPr>
      </p:pic>
      <p:sp>
        <p:nvSpPr>
          <p:cNvPr id="4" name="TextBox 3">
            <a:extLst>
              <a:ext uri="{FF2B5EF4-FFF2-40B4-BE49-F238E27FC236}">
                <a16:creationId xmlns:a16="http://schemas.microsoft.com/office/drawing/2014/main" id="{06F731E8-03EC-416E-A4B1-63346EAED256}"/>
              </a:ext>
            </a:extLst>
          </p:cNvPr>
          <p:cNvSpPr txBox="1"/>
          <p:nvPr/>
        </p:nvSpPr>
        <p:spPr>
          <a:xfrm>
            <a:off x="1434353" y="309300"/>
            <a:ext cx="10022541" cy="461665"/>
          </a:xfrm>
          <a:prstGeom prst="rect">
            <a:avLst/>
          </a:prstGeom>
          <a:noFill/>
        </p:spPr>
        <p:txBody>
          <a:bodyPr wrap="square" rtlCol="0">
            <a:spAutoFit/>
          </a:bodyPr>
          <a:lstStyle/>
          <a:p>
            <a:r>
              <a:rPr lang="en-GB" sz="2400" b="1" dirty="0">
                <a:solidFill>
                  <a:schemeClr val="accent5">
                    <a:lumMod val="75000"/>
                  </a:schemeClr>
                </a:solidFill>
              </a:rPr>
              <a:t>Letter to parents from Headteacher at Coates Lane Primary School</a:t>
            </a:r>
          </a:p>
        </p:txBody>
      </p:sp>
    </p:spTree>
    <p:extLst>
      <p:ext uri="{BB962C8B-B14F-4D97-AF65-F5344CB8AC3E}">
        <p14:creationId xmlns:p14="http://schemas.microsoft.com/office/powerpoint/2010/main" val="12540029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8EBE54-69C3-446B-B5DB-D89AA3BFA565}"/>
              </a:ext>
            </a:extLst>
          </p:cNvPr>
          <p:cNvPicPr>
            <a:picLocks noChangeAspect="1"/>
          </p:cNvPicPr>
          <p:nvPr/>
        </p:nvPicPr>
        <p:blipFill>
          <a:blip r:embed="rId3"/>
          <a:stretch>
            <a:fillRect/>
          </a:stretch>
        </p:blipFill>
        <p:spPr>
          <a:xfrm>
            <a:off x="2348754" y="200239"/>
            <a:ext cx="8516470" cy="5346393"/>
          </a:xfrm>
          <a:prstGeom prst="rect">
            <a:avLst/>
          </a:prstGeom>
        </p:spPr>
      </p:pic>
    </p:spTree>
    <p:extLst>
      <p:ext uri="{BB962C8B-B14F-4D97-AF65-F5344CB8AC3E}">
        <p14:creationId xmlns:p14="http://schemas.microsoft.com/office/powerpoint/2010/main" val="15546413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1498582A-8A85-45D7-A928-D542EEB7F465}"/>
              </a:ext>
            </a:extLst>
          </p:cNvPr>
          <p:cNvPicPr>
            <a:picLocks noChangeAspect="1"/>
          </p:cNvPicPr>
          <p:nvPr/>
        </p:nvPicPr>
        <p:blipFill rotWithShape="1">
          <a:blip r:embed="rId2">
            <a:extLst>
              <a:ext uri="{28A0092B-C50C-407E-A947-70E740481C1C}">
                <a14:useLocalDpi xmlns:a14="http://schemas.microsoft.com/office/drawing/2010/main" val="0"/>
              </a:ext>
            </a:extLst>
          </a:blip>
          <a:srcRect l="20625" t="2481" r="20875" b="813"/>
          <a:stretch/>
        </p:blipFill>
        <p:spPr>
          <a:xfrm>
            <a:off x="2529840" y="274319"/>
            <a:ext cx="7132320" cy="5303521"/>
          </a:xfrm>
          <a:prstGeom prst="rect">
            <a:avLst/>
          </a:prstGeom>
        </p:spPr>
      </p:pic>
    </p:spTree>
    <p:extLst>
      <p:ext uri="{BB962C8B-B14F-4D97-AF65-F5344CB8AC3E}">
        <p14:creationId xmlns:p14="http://schemas.microsoft.com/office/powerpoint/2010/main" val="25980903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3" name="Content Placeholder 2">
            <a:extLst>
              <a:ext uri="{FF2B5EF4-FFF2-40B4-BE49-F238E27FC236}">
                <a16:creationId xmlns:a16="http://schemas.microsoft.com/office/drawing/2014/main" id="{61E7D79B-27A1-4CD9-A9F1-773F57B753CA}"/>
              </a:ext>
            </a:extLst>
          </p:cNvPr>
          <p:cNvSpPr>
            <a:spLocks noGrp="1"/>
          </p:cNvSpPr>
          <p:nvPr>
            <p:ph idx="1"/>
          </p:nvPr>
        </p:nvSpPr>
        <p:spPr/>
        <p:txBody>
          <a:bodyPr>
            <a:normAutofit fontScale="77500" lnSpcReduction="20000"/>
          </a:bodyPr>
          <a:lstStyle/>
          <a:p>
            <a:pPr marL="0" indent="0">
              <a:buNone/>
            </a:pPr>
            <a:r>
              <a:rPr lang="en-GB" dirty="0"/>
              <a:t>Adams, M. (2012) </a:t>
            </a:r>
            <a:r>
              <a:rPr lang="en-GB" i="1" dirty="0"/>
              <a:t>Learner Mindset: The Foundation Program</a:t>
            </a:r>
          </a:p>
          <a:p>
            <a:pPr marL="0" indent="0">
              <a:buNone/>
            </a:pPr>
            <a:r>
              <a:rPr lang="en-GB" dirty="0"/>
              <a:t>Inquiry Institute Inc. Lambertville, NJ</a:t>
            </a:r>
          </a:p>
          <a:p>
            <a:pPr marL="0" indent="0">
              <a:buNone/>
            </a:pPr>
            <a:r>
              <a:rPr lang="en-GB" dirty="0"/>
              <a:t>Dweck, C. (2006) </a:t>
            </a:r>
            <a:r>
              <a:rPr lang="en-GB" i="1" dirty="0"/>
              <a:t>Mindset: Changing the Way You Fulfil Your Potential</a:t>
            </a:r>
            <a:r>
              <a:rPr lang="en-GB" dirty="0"/>
              <a:t>. USA: Random house</a:t>
            </a:r>
          </a:p>
          <a:p>
            <a:pPr marL="0" indent="0">
              <a:buNone/>
            </a:pPr>
            <a:r>
              <a:rPr lang="en-GB" dirty="0"/>
              <a:t>Goleman, D (2009) </a:t>
            </a:r>
            <a:r>
              <a:rPr lang="en-GB" i="1" dirty="0"/>
              <a:t>Emotional Intelligence: Why It Can Matter More Than IQ</a:t>
            </a:r>
            <a:r>
              <a:rPr lang="en-GB" dirty="0"/>
              <a:t>. New York: Bloomsbury</a:t>
            </a:r>
          </a:p>
          <a:p>
            <a:pPr marL="0" indent="0">
              <a:buNone/>
            </a:pPr>
            <a:r>
              <a:rPr lang="en-GB" dirty="0"/>
              <a:t>Salovey, P. and Mayer, J. D. (1990) ‘</a:t>
            </a:r>
            <a:r>
              <a:rPr lang="en-GB" i="1" dirty="0"/>
              <a:t>Emotional Intelligence’, Imagination, Cognition and Personality</a:t>
            </a:r>
            <a:r>
              <a:rPr lang="en-GB" dirty="0"/>
              <a:t>, 9(3), pp. 185–211. </a:t>
            </a:r>
            <a:r>
              <a:rPr lang="en-GB" dirty="0" err="1"/>
              <a:t>doi</a:t>
            </a:r>
            <a:r>
              <a:rPr lang="en-GB" dirty="0"/>
              <a:t>: 10.2190/DUGG-P24E-52WK-6CDG.</a:t>
            </a:r>
          </a:p>
          <a:p>
            <a:pPr marL="0" indent="0">
              <a:buNone/>
            </a:pPr>
            <a:r>
              <a:rPr lang="en-GB" dirty="0"/>
              <a:t>Varey, R.M. (2017) </a:t>
            </a:r>
            <a:r>
              <a:rPr lang="en-GB" i="1" dirty="0"/>
              <a:t>Fearless Leadership: Unlock success using the secrets of the brain. </a:t>
            </a:r>
            <a:r>
              <a:rPr lang="en-GB" dirty="0"/>
              <a:t>Leicester: Matador</a:t>
            </a:r>
            <a:endParaRPr lang="en-GB" i="1" dirty="0"/>
          </a:p>
        </p:txBody>
      </p:sp>
    </p:spTree>
    <p:extLst>
      <p:ext uri="{BB962C8B-B14F-4D97-AF65-F5344CB8AC3E}">
        <p14:creationId xmlns:p14="http://schemas.microsoft.com/office/powerpoint/2010/main" val="1432147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5" name="Content Placeholder 4">
            <a:extLst>
              <a:ext uri="{FF2B5EF4-FFF2-40B4-BE49-F238E27FC236}">
                <a16:creationId xmlns:a16="http://schemas.microsoft.com/office/drawing/2014/main" id="{A6B40B60-3948-4C50-95F5-B59CF68CA029}"/>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2800" dirty="0" err="1">
                <a:effectLst/>
                <a:latin typeface="Calibri" panose="020F0502020204030204" pitchFamily="34" charset="0"/>
                <a:ea typeface="DengXian" panose="02010600030101010101" pitchFamily="2" charset="-122"/>
                <a:cs typeface="Calibri" panose="020F0502020204030204" pitchFamily="34" charset="0"/>
              </a:rPr>
              <a:t>Borton</a:t>
            </a:r>
            <a:r>
              <a:rPr lang="en-GB" sz="2800" dirty="0">
                <a:effectLst/>
                <a:latin typeface="Calibri" panose="020F0502020204030204" pitchFamily="34" charset="0"/>
                <a:ea typeface="DengXian" panose="02010600030101010101" pitchFamily="2" charset="-122"/>
                <a:cs typeface="Calibri" panose="020F0502020204030204" pitchFamily="34" charset="0"/>
              </a:rPr>
              <a:t>, T. (1970) </a:t>
            </a:r>
            <a:r>
              <a:rPr lang="en-GB" sz="2800" i="1" dirty="0">
                <a:effectLst/>
                <a:latin typeface="Calibri" panose="020F0502020204030204" pitchFamily="34" charset="0"/>
                <a:ea typeface="DengXian" panose="02010600030101010101" pitchFamily="2" charset="-122"/>
                <a:cs typeface="Calibri" panose="020F0502020204030204" pitchFamily="34" charset="0"/>
              </a:rPr>
              <a:t>Reach, Touch and Teach</a:t>
            </a:r>
            <a:r>
              <a:rPr lang="en-GB" sz="2800" dirty="0">
                <a:effectLst/>
                <a:latin typeface="Calibri" panose="020F0502020204030204" pitchFamily="34" charset="0"/>
                <a:ea typeface="DengXian" panose="02010600030101010101" pitchFamily="2" charset="-122"/>
                <a:cs typeface="Calibri" panose="020F0502020204030204" pitchFamily="34" charset="0"/>
              </a:rPr>
              <a:t>. London: Hutchinson.</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Driscoll, J. (2007) </a:t>
            </a:r>
            <a:r>
              <a:rPr lang="en-GB" sz="2800" i="1" dirty="0">
                <a:effectLst/>
                <a:latin typeface="Calibri" panose="020F0502020204030204" pitchFamily="34" charset="0"/>
                <a:ea typeface="DengXian" panose="02010600030101010101" pitchFamily="2" charset="-122"/>
                <a:cs typeface="Calibri" panose="020F0502020204030204" pitchFamily="34" charset="0"/>
              </a:rPr>
              <a:t>Practicing Clinical Supervision: A Reflective Approach for Healthcare Professionals</a:t>
            </a:r>
            <a:r>
              <a:rPr lang="en-GB" sz="2800" dirty="0">
                <a:effectLst/>
                <a:latin typeface="Calibri" panose="020F0502020204030204" pitchFamily="34" charset="0"/>
                <a:ea typeface="DengXian" panose="02010600030101010101" pitchFamily="2" charset="-122"/>
                <a:cs typeface="Calibri" panose="020F0502020204030204" pitchFamily="34" charset="0"/>
              </a:rPr>
              <a:t>. Edinburgh: Elsevier.</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Gibbs, G. (1998) </a:t>
            </a:r>
            <a:r>
              <a:rPr lang="en-GB" sz="2800" i="1" dirty="0">
                <a:effectLst/>
                <a:latin typeface="Calibri" panose="020F0502020204030204" pitchFamily="34" charset="0"/>
                <a:ea typeface="DengXian" panose="02010600030101010101" pitchFamily="2" charset="-122"/>
                <a:cs typeface="Calibri" panose="020F0502020204030204" pitchFamily="34" charset="0"/>
              </a:rPr>
              <a:t>Learning by Doing: A Guide to Teaching and Learning Methods.</a:t>
            </a:r>
            <a:r>
              <a:rPr lang="en-GB" sz="2800" dirty="0">
                <a:effectLst/>
                <a:latin typeface="Calibri" panose="020F0502020204030204" pitchFamily="34" charset="0"/>
                <a:ea typeface="DengXian" panose="02010600030101010101" pitchFamily="2" charset="-122"/>
                <a:cs typeface="Calibri" panose="020F0502020204030204" pitchFamily="34" charset="0"/>
              </a:rPr>
              <a:t> Oxford: Further Education Unit, Oxford Polytechnic.</a:t>
            </a:r>
            <a:endParaRPr lang="en-US" sz="28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07000"/>
              </a:lnSpc>
              <a:spcAft>
                <a:spcPts val="800"/>
              </a:spcAft>
              <a:buNone/>
            </a:pPr>
            <a:r>
              <a:rPr lang="en-US" sz="2800" dirty="0">
                <a:effectLst/>
                <a:latin typeface="Calibri" panose="020F0502020204030204" pitchFamily="34" charset="0"/>
                <a:ea typeface="DengXian" panose="02010600030101010101" pitchFamily="2" charset="-122"/>
                <a:cs typeface="Calibri" panose="020F0502020204030204" pitchFamily="34" charset="0"/>
              </a:rPr>
              <a:t>Haskins, G., Thomas, M. and Johri, L., (2018) </a:t>
            </a:r>
            <a:r>
              <a:rPr lang="en-US" sz="2800" i="1" dirty="0">
                <a:effectLst/>
                <a:latin typeface="Calibri" panose="020F0502020204030204" pitchFamily="34" charset="0"/>
                <a:ea typeface="DengXian" panose="02010600030101010101" pitchFamily="2" charset="-122"/>
                <a:cs typeface="Calibri" panose="020F0502020204030204" pitchFamily="34" charset="0"/>
              </a:rPr>
              <a:t>Kindness in Leadership. </a:t>
            </a:r>
            <a:r>
              <a:rPr lang="en-US" sz="2800" dirty="0">
                <a:effectLst/>
                <a:latin typeface="Calibri" panose="020F0502020204030204" pitchFamily="34" charset="0"/>
                <a:ea typeface="DengXian" panose="02010600030101010101" pitchFamily="2" charset="-122"/>
                <a:cs typeface="Calibri" panose="020F0502020204030204" pitchFamily="34" charset="0"/>
              </a:rPr>
              <a:t>Abingdon: Routledge.</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Kolb, D. (1984) </a:t>
            </a:r>
            <a:r>
              <a:rPr lang="en-GB" sz="2800" i="1" dirty="0">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2800" dirty="0">
                <a:effectLst/>
                <a:latin typeface="Calibri" panose="020F0502020204030204" pitchFamily="34" charset="0"/>
                <a:ea typeface="DengXian" panose="02010600030101010101" pitchFamily="2" charset="-122"/>
                <a:cs typeface="Calibri" panose="020F0502020204030204" pitchFamily="34" charset="0"/>
              </a:rPr>
              <a:t> Upper Saddle River: Prentice Hall.</a:t>
            </a:r>
          </a:p>
          <a:p>
            <a:pPr marL="0" indent="0">
              <a:buNone/>
            </a:pPr>
            <a:r>
              <a:rPr lang="en-GB" sz="2800" dirty="0">
                <a:latin typeface="Calibri" panose="020F0502020204030204" pitchFamily="34" charset="0"/>
                <a:cs typeface="Calibri" panose="020F0502020204030204" pitchFamily="34" charset="0"/>
              </a:rPr>
              <a:t>Lencioni, P., (2005) </a:t>
            </a:r>
            <a:r>
              <a:rPr lang="en-GB" sz="2800" i="1" dirty="0">
                <a:latin typeface="Calibri" panose="020F0502020204030204" pitchFamily="34" charset="0"/>
                <a:cs typeface="Calibri" panose="020F0502020204030204" pitchFamily="34" charset="0"/>
              </a:rPr>
              <a:t>Overcoming the Five Dysfunctions of a Team</a:t>
            </a:r>
            <a:r>
              <a:rPr lang="en-GB" sz="2800" dirty="0">
                <a:latin typeface="Calibri" panose="020F0502020204030204" pitchFamily="34" charset="0"/>
                <a:cs typeface="Calibri" panose="020F0502020204030204" pitchFamily="34" charset="0"/>
              </a:rPr>
              <a:t>. San Francisco: Jossey-Bass.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29742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1635</Words>
  <Application>Microsoft Office PowerPoint</Application>
  <PresentationFormat>Widescreen</PresentationFormat>
  <Paragraphs>124</Paragraphs>
  <Slides>28</Slides>
  <Notes>20</Notes>
  <HiddenSlides>1</HiddenSlides>
  <MMClips>3</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28</vt:i4>
      </vt:variant>
    </vt:vector>
  </HeadingPairs>
  <TitlesOfParts>
    <vt:vector size="40" baseType="lpstr">
      <vt:lpstr>Myriad Pro</vt:lpstr>
      <vt:lpstr>Arial</vt:lpstr>
      <vt:lpstr>Arial Black</vt:lpstr>
      <vt:lpstr>Calibri</vt:lpstr>
      <vt:lpstr>Calibri Light</vt:lpstr>
      <vt:lpstr>Symbol</vt:lpstr>
      <vt:lpstr>Times New Roman</vt:lpstr>
      <vt:lpstr>Wingdings</vt:lpstr>
      <vt:lpstr>20140311PresentationUWTSDTemplate</vt:lpstr>
      <vt:lpstr>UWTSD 200_Text 2</vt:lpstr>
      <vt:lpstr>UWTSD 200_Subtitle 4</vt:lpstr>
      <vt:lpstr>Title Slide 1</vt:lpstr>
      <vt:lpstr>   Authenticity and  the Role of the  Leader   Day 6</vt:lpstr>
      <vt:lpstr>Learning Outcomes</vt:lpstr>
      <vt:lpstr>PowerPoint Presentation</vt:lpstr>
      <vt:lpstr>What is Emotional Intelligence?</vt:lpstr>
      <vt:lpstr>Four Domains of Emotional Intelligence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empowering and disempowering questions</vt:lpstr>
      <vt:lpstr>Johari Window</vt:lpstr>
      <vt:lpstr>PowerPoint Presentation</vt:lpstr>
      <vt:lpstr>Emotional intelligence and leadership</vt:lpstr>
      <vt:lpstr>Emotional Intelligence and impact on the workplace</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9</cp:revision>
  <cp:lastPrinted>2021-08-03T18:44:37Z</cp:lastPrinted>
  <dcterms:created xsi:type="dcterms:W3CDTF">2021-06-29T14:16:45Z</dcterms:created>
  <dcterms:modified xsi:type="dcterms:W3CDTF">2024-06-06T12:11:23Z</dcterms:modified>
</cp:coreProperties>
</file>