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Time structuring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Transactional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190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4347" y="375249"/>
            <a:ext cx="4436853" cy="63691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Stroke Pyramid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0136" y="481731"/>
            <a:ext cx="6515818" cy="5782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052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Structuring our relationships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489494"/>
            <a:ext cx="9601200" cy="5302370"/>
          </a:xfrm>
        </p:spPr>
        <p:txBody>
          <a:bodyPr/>
          <a:lstStyle/>
          <a:p>
            <a:r>
              <a:rPr lang="en-GB" dirty="0"/>
              <a:t>H</a:t>
            </a:r>
            <a:r>
              <a:rPr lang="en-GB" dirty="0" smtClean="0"/>
              <a:t>uman </a:t>
            </a:r>
            <a:r>
              <a:rPr lang="en-GB" dirty="0"/>
              <a:t>beings need to structure time and relationships with other people in some way. </a:t>
            </a:r>
            <a:endParaRPr lang="en-GB" dirty="0" smtClean="0"/>
          </a:p>
          <a:p>
            <a:r>
              <a:rPr lang="en-GB" dirty="0" smtClean="0"/>
              <a:t>Berne suggests  that we create </a:t>
            </a:r>
            <a:r>
              <a:rPr lang="en-GB" dirty="0"/>
              <a:t>structure out of chaos in relationships, just </a:t>
            </a:r>
            <a:r>
              <a:rPr lang="en-GB" dirty="0" smtClean="0"/>
              <a:t>as </a:t>
            </a:r>
            <a:r>
              <a:rPr lang="en-GB" dirty="0"/>
              <a:t>our </a:t>
            </a:r>
            <a:r>
              <a:rPr lang="en-GB" dirty="0" smtClean="0"/>
              <a:t>brains organise </a:t>
            </a:r>
            <a:r>
              <a:rPr lang="en-GB" dirty="0"/>
              <a:t>sensory input in terms of objects and meaningful categories</a:t>
            </a:r>
            <a:r>
              <a:rPr lang="en-GB" dirty="0" smtClean="0"/>
              <a:t>.</a:t>
            </a:r>
          </a:p>
          <a:p>
            <a:r>
              <a:rPr lang="en-GB" dirty="0"/>
              <a:t>He suggested six possible ways that people might structure their time and relationships: withdrawal, rituals, pastimes, activities</a:t>
            </a:r>
            <a:r>
              <a:rPr lang="en-GB" dirty="0" smtClean="0"/>
              <a:t>, psychological games, </a:t>
            </a:r>
            <a:r>
              <a:rPr lang="en-GB" dirty="0"/>
              <a:t>and intimacy</a:t>
            </a:r>
            <a:r>
              <a:rPr lang="en-GB" dirty="0" smtClean="0"/>
              <a:t>.</a:t>
            </a:r>
          </a:p>
          <a:p>
            <a:r>
              <a:rPr lang="en-GB" dirty="0"/>
              <a:t>The order of the possible patterns is important. The emotional intensity in our relationships increases step-by-step as we move from withdrawal to intimacy. </a:t>
            </a:r>
            <a:endParaRPr lang="en-GB" dirty="0" smtClean="0"/>
          </a:p>
          <a:p>
            <a:r>
              <a:rPr lang="en-GB" dirty="0"/>
              <a:t>While we may feel lonely and unstimulated by withdrawal, we move to a highly charged and emotionally open state when we're intimate with another person </a:t>
            </a:r>
            <a:r>
              <a:rPr lang="en-GB" dirty="0" smtClean="0"/>
              <a:t>– this requires emotional risk.</a:t>
            </a:r>
          </a:p>
          <a:p>
            <a:r>
              <a:rPr lang="en-GB" dirty="0"/>
              <a:t>During withdrawal we are emotionally very safe, and no-one can hurt as we are not in contact with anyone.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996219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3615" y="427008"/>
            <a:ext cx="3597215" cy="751936"/>
          </a:xfrm>
        </p:spPr>
        <p:txBody>
          <a:bodyPr/>
          <a:lstStyle/>
          <a:p>
            <a:r>
              <a:rPr lang="en-GB" dirty="0" smtClean="0"/>
              <a:t>withdrawal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9584" y="1782793"/>
            <a:ext cx="10463842" cy="4382218"/>
          </a:xfrm>
        </p:spPr>
        <p:txBody>
          <a:bodyPr>
            <a:normAutofit/>
          </a:bodyPr>
          <a:lstStyle/>
          <a:p>
            <a:r>
              <a:rPr lang="en-GB" sz="3200" dirty="0"/>
              <a:t>Withdrawal is spending time out of contact or out of relationship</a:t>
            </a:r>
            <a:r>
              <a:rPr lang="en-GB" sz="3200" dirty="0" smtClean="0"/>
              <a:t>.</a:t>
            </a:r>
          </a:p>
          <a:p>
            <a:r>
              <a:rPr lang="en-GB" sz="3200" dirty="0" smtClean="0"/>
              <a:t>This may take the shape of physical withdrawal, being </a:t>
            </a:r>
            <a:r>
              <a:rPr lang="en-GB" sz="3200" dirty="0"/>
              <a:t>on </a:t>
            </a:r>
            <a:r>
              <a:rPr lang="en-GB" sz="3200" dirty="0" smtClean="0"/>
              <a:t>our </a:t>
            </a:r>
            <a:r>
              <a:rPr lang="en-GB" sz="3200" dirty="0"/>
              <a:t>own. </a:t>
            </a:r>
          </a:p>
          <a:p>
            <a:r>
              <a:rPr lang="en-GB" sz="3200" dirty="0" smtClean="0"/>
              <a:t>It also may mean withdrawing </a:t>
            </a:r>
            <a:r>
              <a:rPr lang="en-GB" sz="3200" dirty="0"/>
              <a:t>on the </a:t>
            </a:r>
            <a:r>
              <a:rPr lang="en-GB" sz="3200" dirty="0" smtClean="0"/>
              <a:t>inside, where the person is physically </a:t>
            </a:r>
            <a:r>
              <a:rPr lang="en-GB" sz="3200" dirty="0"/>
              <a:t>present, but emotionally absent. </a:t>
            </a:r>
          </a:p>
          <a:p>
            <a:r>
              <a:rPr lang="en-GB" sz="3200" dirty="0" smtClean="0"/>
              <a:t>We </a:t>
            </a:r>
            <a:r>
              <a:rPr lang="en-GB" sz="3200" dirty="0"/>
              <a:t>all need </a:t>
            </a:r>
            <a:r>
              <a:rPr lang="en-GB" sz="3200" dirty="0" smtClean="0"/>
              <a:t>some time </a:t>
            </a:r>
            <a:r>
              <a:rPr lang="en-GB" sz="3200" dirty="0"/>
              <a:t>to be with ourselves </a:t>
            </a:r>
            <a:r>
              <a:rPr lang="en-GB" sz="3200" dirty="0" smtClean="0"/>
              <a:t>however, </a:t>
            </a:r>
            <a:r>
              <a:rPr lang="en-GB" sz="3200" dirty="0"/>
              <a:t>so some withdrawal time is necessary for all of us.</a:t>
            </a:r>
          </a:p>
        </p:txBody>
      </p:sp>
    </p:spTree>
    <p:extLst>
      <p:ext uri="{BB962C8B-B14F-4D97-AF65-F5344CB8AC3E}">
        <p14:creationId xmlns:p14="http://schemas.microsoft.com/office/powerpoint/2010/main" val="39394026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9366" y="369499"/>
            <a:ext cx="2326257" cy="700177"/>
          </a:xfrm>
        </p:spPr>
        <p:txBody>
          <a:bodyPr/>
          <a:lstStyle/>
          <a:p>
            <a:r>
              <a:rPr lang="en-GB" b="1" dirty="0"/>
              <a:t>Rituals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6325" y="1477992"/>
            <a:ext cx="10578860" cy="5336876"/>
          </a:xfrm>
        </p:spPr>
        <p:txBody>
          <a:bodyPr>
            <a:noAutofit/>
          </a:bodyPr>
          <a:lstStyle/>
          <a:p>
            <a:r>
              <a:rPr lang="en-GB" sz="3200" dirty="0" smtClean="0"/>
              <a:t>Highly </a:t>
            </a:r>
            <a:r>
              <a:rPr lang="en-GB" sz="3200" dirty="0"/>
              <a:t>structured and </a:t>
            </a:r>
            <a:r>
              <a:rPr lang="en-GB" sz="3200" dirty="0" smtClean="0"/>
              <a:t>stylised </a:t>
            </a:r>
            <a:r>
              <a:rPr lang="en-GB" sz="3200" dirty="0"/>
              <a:t>ways of interacting. For example, a greeting like "Hello, how are you?" and a response of </a:t>
            </a:r>
            <a:r>
              <a:rPr lang="en-GB" sz="3200" dirty="0" smtClean="0"/>
              <a:t>“I’m fine, how </a:t>
            </a:r>
            <a:r>
              <a:rPr lang="en-GB" sz="3200" dirty="0"/>
              <a:t>are you?" is a ritual. Two people are interacting, albeit in a very structured and pre-programmed way. </a:t>
            </a:r>
            <a:endParaRPr lang="en-GB" sz="3200" dirty="0" smtClean="0"/>
          </a:p>
          <a:p>
            <a:r>
              <a:rPr lang="en-GB" sz="3200" dirty="0"/>
              <a:t>R</a:t>
            </a:r>
            <a:r>
              <a:rPr lang="en-GB" sz="3200" dirty="0" smtClean="0"/>
              <a:t>ituals can give </a:t>
            </a:r>
            <a:r>
              <a:rPr lang="en-GB" sz="3200" dirty="0"/>
              <a:t>us a lot of structure and security and a possible way in to more intense </a:t>
            </a:r>
            <a:r>
              <a:rPr lang="en-GB" sz="3200" dirty="0" smtClean="0"/>
              <a:t>contact,</a:t>
            </a:r>
          </a:p>
          <a:p>
            <a:r>
              <a:rPr lang="en-GB" sz="3200" dirty="0" smtClean="0"/>
              <a:t>However, t</a:t>
            </a:r>
            <a:r>
              <a:rPr lang="en-GB" sz="3200" dirty="0"/>
              <a:t>hey contain little emotional value: you could exchange hellos with a complete stranger without much, if any, emotional contact.</a:t>
            </a:r>
          </a:p>
        </p:txBody>
      </p:sp>
    </p:spTree>
    <p:extLst>
      <p:ext uri="{BB962C8B-B14F-4D97-AF65-F5344CB8AC3E}">
        <p14:creationId xmlns:p14="http://schemas.microsoft.com/office/powerpoint/2010/main" val="3865731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283233"/>
            <a:ext cx="2780581" cy="694426"/>
          </a:xfrm>
        </p:spPr>
        <p:txBody>
          <a:bodyPr/>
          <a:lstStyle/>
          <a:p>
            <a:r>
              <a:rPr lang="en-GB" b="1" dirty="0"/>
              <a:t>Pastimes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4566" y="1236453"/>
            <a:ext cx="10601864" cy="5469148"/>
          </a:xfrm>
        </p:spPr>
        <p:txBody>
          <a:bodyPr>
            <a:noAutofit/>
          </a:bodyPr>
          <a:lstStyle/>
          <a:p>
            <a:r>
              <a:rPr lang="en-GB" sz="2800" dirty="0"/>
              <a:t>Here we make polite and easy conversation and there are culturally agreed topics we can talk about, knowing we won't get into </a:t>
            </a:r>
            <a:r>
              <a:rPr lang="en-GB" sz="2800" dirty="0" smtClean="0"/>
              <a:t>intensity of connection or potential emotional risks. </a:t>
            </a:r>
            <a:endParaRPr lang="en-GB" sz="2800" dirty="0" smtClean="0"/>
          </a:p>
          <a:p>
            <a:r>
              <a:rPr lang="en-GB" sz="2800" dirty="0"/>
              <a:t>In Britain you might talk about the weather or the food or your last holiday, but you certainly wouldn't start talking about the difficulties you are having with your mother. </a:t>
            </a:r>
            <a:endParaRPr lang="en-GB" sz="2800" dirty="0" smtClean="0"/>
          </a:p>
          <a:p>
            <a:r>
              <a:rPr lang="en-GB" sz="2800" dirty="0"/>
              <a:t>There is a bit more of an exchange involved, but it's still pretty safe, because both parties will avoid any controversial or painful topics</a:t>
            </a:r>
            <a:r>
              <a:rPr lang="en-GB" sz="2800" dirty="0" smtClean="0"/>
              <a:t>.</a:t>
            </a:r>
          </a:p>
          <a:p>
            <a:r>
              <a:rPr lang="en-GB" sz="2800" dirty="0"/>
              <a:t>This level of interaction fits with casual acquaintances and people you have only just met. It might be amusing for a while, but most people will get quite bored with it rather sooner than later.</a:t>
            </a:r>
          </a:p>
        </p:txBody>
      </p:sp>
    </p:spTree>
    <p:extLst>
      <p:ext uri="{BB962C8B-B14F-4D97-AF65-F5344CB8AC3E}">
        <p14:creationId xmlns:p14="http://schemas.microsoft.com/office/powerpoint/2010/main" val="1588559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357997"/>
            <a:ext cx="2101970" cy="65417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7187" y="1955321"/>
            <a:ext cx="10783018" cy="4065918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This </a:t>
            </a:r>
            <a:r>
              <a:rPr lang="en-GB" sz="2800" dirty="0"/>
              <a:t>is probably where many of us spend a lot of time with others. Activity stands for "goal directed activity" with others, </a:t>
            </a:r>
            <a:r>
              <a:rPr lang="en-GB" sz="2800" dirty="0" smtClean="0"/>
              <a:t>such as </a:t>
            </a:r>
            <a:r>
              <a:rPr lang="en-GB" sz="2800" dirty="0"/>
              <a:t>attending a meeting or playing </a:t>
            </a:r>
            <a:r>
              <a:rPr lang="en-GB" sz="2800" dirty="0" smtClean="0"/>
              <a:t>sports. </a:t>
            </a:r>
            <a:r>
              <a:rPr lang="en-GB" sz="2800" dirty="0"/>
              <a:t>It is time we spend </a:t>
            </a:r>
            <a:r>
              <a:rPr lang="en-GB" sz="2800" i="1" dirty="0"/>
              <a:t>doing </a:t>
            </a:r>
            <a:r>
              <a:rPr lang="en-GB" sz="2800" dirty="0" smtClean="0"/>
              <a:t>things </a:t>
            </a:r>
            <a:r>
              <a:rPr lang="en-GB" sz="2800" dirty="0"/>
              <a:t>with others, rather than just</a:t>
            </a:r>
            <a:r>
              <a:rPr lang="en-GB" sz="2800" i="1" dirty="0"/>
              <a:t> being</a:t>
            </a:r>
            <a:r>
              <a:rPr lang="en-GB" sz="2800" dirty="0"/>
              <a:t> with them. </a:t>
            </a:r>
            <a:endParaRPr lang="en-GB" sz="2800" dirty="0" smtClean="0"/>
          </a:p>
          <a:p>
            <a:r>
              <a:rPr lang="en-GB" sz="2800" dirty="0"/>
              <a:t>Activity may include work, </a:t>
            </a:r>
            <a:r>
              <a:rPr lang="en-GB" sz="2800" dirty="0" smtClean="0"/>
              <a:t>study, running </a:t>
            </a:r>
            <a:r>
              <a:rPr lang="en-GB" sz="2800" dirty="0"/>
              <a:t>a household or looking after </a:t>
            </a:r>
            <a:r>
              <a:rPr lang="en-GB" sz="2800" dirty="0" smtClean="0"/>
              <a:t>children</a:t>
            </a:r>
            <a:r>
              <a:rPr lang="en-GB" sz="2800" dirty="0"/>
              <a:t>. It's shared time, and may include </a:t>
            </a:r>
            <a:r>
              <a:rPr lang="en-GB" sz="2800" dirty="0" smtClean="0"/>
              <a:t>be enjoyable, </a:t>
            </a:r>
            <a:r>
              <a:rPr lang="en-GB" sz="2800" dirty="0"/>
              <a:t>but it may also mean we are avoiding really being with the other and meeting them fully.</a:t>
            </a:r>
          </a:p>
        </p:txBody>
      </p:sp>
    </p:spTree>
    <p:extLst>
      <p:ext uri="{BB962C8B-B14F-4D97-AF65-F5344CB8AC3E}">
        <p14:creationId xmlns:p14="http://schemas.microsoft.com/office/powerpoint/2010/main" val="23111798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369498"/>
            <a:ext cx="5328249" cy="757687"/>
          </a:xfrm>
        </p:spPr>
        <p:txBody>
          <a:bodyPr/>
          <a:lstStyle/>
          <a:p>
            <a:r>
              <a:rPr lang="en-GB" b="1" dirty="0"/>
              <a:t>Psychological Games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8046" y="1696530"/>
            <a:ext cx="10590362" cy="4830792"/>
          </a:xfrm>
        </p:spPr>
        <p:txBody>
          <a:bodyPr>
            <a:normAutofit/>
          </a:bodyPr>
          <a:lstStyle/>
          <a:p>
            <a:r>
              <a:rPr lang="en-GB" sz="3200" dirty="0"/>
              <a:t>G</a:t>
            </a:r>
            <a:r>
              <a:rPr lang="en-GB" sz="3200" dirty="0" smtClean="0"/>
              <a:t>ames </a:t>
            </a:r>
            <a:r>
              <a:rPr lang="en-GB" sz="3200" dirty="0"/>
              <a:t>are a sequence of interactions with others which involve a hidden agenda and which end up with both parties experiencing familiar bad feelings. </a:t>
            </a:r>
            <a:endParaRPr lang="en-GB" sz="3200" dirty="0" smtClean="0"/>
          </a:p>
          <a:p>
            <a:r>
              <a:rPr lang="en-GB" sz="3200" dirty="0" smtClean="0"/>
              <a:t>Games </a:t>
            </a:r>
            <a:r>
              <a:rPr lang="en-GB" sz="3200" dirty="0"/>
              <a:t>can be seen as a failed attempt to be intimate with another person. However, both parties do not take the full risk of being open and authentic with each other and the </a:t>
            </a:r>
            <a:r>
              <a:rPr lang="en-GB" sz="3200" dirty="0" smtClean="0"/>
              <a:t>result </a:t>
            </a:r>
            <a:r>
              <a:rPr lang="en-GB" sz="3200" dirty="0"/>
              <a:t>is a </a:t>
            </a:r>
            <a:r>
              <a:rPr lang="en-GB" sz="3200" dirty="0" smtClean="0"/>
              <a:t>repetitive pattern </a:t>
            </a:r>
            <a:r>
              <a:rPr lang="en-GB" sz="3200" dirty="0"/>
              <a:t>of interacting from set roles</a:t>
            </a:r>
            <a:r>
              <a:rPr lang="en-GB" sz="3200" dirty="0" smtClean="0"/>
              <a:t>.</a:t>
            </a:r>
          </a:p>
          <a:p>
            <a:r>
              <a:rPr lang="en-GB" sz="3200" dirty="0" smtClean="0"/>
              <a:t> </a:t>
            </a:r>
            <a:r>
              <a:rPr lang="en-GB" sz="3200" dirty="0" err="1"/>
              <a:t>Karpman’s</a:t>
            </a:r>
            <a:r>
              <a:rPr lang="en-GB" sz="3200" dirty="0"/>
              <a:t> Drama Triangle is an example of a psychological game.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34024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5592" y="173966"/>
            <a:ext cx="2757577" cy="64266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Intimacy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196195"/>
            <a:ext cx="10561608" cy="5382883"/>
          </a:xfrm>
        </p:spPr>
        <p:txBody>
          <a:bodyPr/>
          <a:lstStyle/>
          <a:p>
            <a:r>
              <a:rPr lang="en-GB" dirty="0"/>
              <a:t>This is an authentic encounter with another, a moment of shared openness, trust and honesty. Intimacy means emotionally intimate, not necessarily sexually </a:t>
            </a:r>
            <a:r>
              <a:rPr lang="en-GB" dirty="0" smtClean="0"/>
              <a:t>intimate, which may not involve real ‘contact’. </a:t>
            </a:r>
            <a:endParaRPr lang="en-GB" dirty="0" smtClean="0"/>
          </a:p>
          <a:p>
            <a:r>
              <a:rPr lang="en-GB" dirty="0"/>
              <a:t>An intimate encounter may be an angry argument, but conducted from a place of respect and openness to one's own feelings and those of the other(s</a:t>
            </a:r>
            <a:r>
              <a:rPr lang="en-GB" dirty="0" smtClean="0"/>
              <a:t>).</a:t>
            </a:r>
          </a:p>
          <a:p>
            <a:r>
              <a:rPr lang="en-GB" dirty="0"/>
              <a:t>Intimacy gives us the highest level of emotional intensity, but also involves taking the greatest risks </a:t>
            </a:r>
            <a:r>
              <a:rPr lang="en-GB" dirty="0" smtClean="0"/>
              <a:t>(rejection </a:t>
            </a:r>
            <a:r>
              <a:rPr lang="en-GB" dirty="0"/>
              <a:t>or </a:t>
            </a:r>
            <a:r>
              <a:rPr lang="en-GB" dirty="0" smtClean="0"/>
              <a:t>ridicule </a:t>
            </a:r>
            <a:r>
              <a:rPr lang="en-GB" dirty="0"/>
              <a:t>when showing one's true self and being open - something that most people would find emotionally very painful). </a:t>
            </a:r>
            <a:endParaRPr lang="en-GB" dirty="0" smtClean="0"/>
          </a:p>
          <a:p>
            <a:r>
              <a:rPr lang="en-GB" dirty="0"/>
              <a:t>In </a:t>
            </a:r>
            <a:r>
              <a:rPr lang="en-GB" dirty="0" smtClean="0"/>
              <a:t>many relationships, moments </a:t>
            </a:r>
            <a:r>
              <a:rPr lang="en-GB" dirty="0"/>
              <a:t>of emotional intimacy </a:t>
            </a:r>
            <a:r>
              <a:rPr lang="en-GB" dirty="0" smtClean="0"/>
              <a:t>can be missing, though they </a:t>
            </a:r>
            <a:r>
              <a:rPr lang="en-GB" dirty="0"/>
              <a:t>are </a:t>
            </a:r>
            <a:r>
              <a:rPr lang="en-GB" dirty="0" smtClean="0"/>
              <a:t>important to feel really connected. </a:t>
            </a:r>
            <a:r>
              <a:rPr lang="en-GB" dirty="0"/>
              <a:t>Intimacy </a:t>
            </a:r>
            <a:r>
              <a:rPr lang="en-GB" dirty="0" smtClean="0"/>
              <a:t>relates to attachment </a:t>
            </a:r>
            <a:r>
              <a:rPr lang="en-GB" dirty="0"/>
              <a:t>and </a:t>
            </a:r>
            <a:r>
              <a:rPr lang="en-GB" dirty="0" smtClean="0"/>
              <a:t>‘faulty’ or ‘damaged attachment makes </a:t>
            </a:r>
            <a:r>
              <a:rPr lang="en-GB" smtClean="0"/>
              <a:t>this unlikely. </a:t>
            </a:r>
            <a:endParaRPr lang="en-GB" dirty="0" smtClean="0"/>
          </a:p>
          <a:p>
            <a:r>
              <a:rPr lang="en-GB" dirty="0"/>
              <a:t>It means we are allowing the other person to impact us and change us. If relationships don't work it is often, maybe even always, caused by lack of shared intimate time.</a:t>
            </a:r>
          </a:p>
        </p:txBody>
      </p:sp>
    </p:spTree>
    <p:extLst>
      <p:ext uri="{BB962C8B-B14F-4D97-AF65-F5344CB8AC3E}">
        <p14:creationId xmlns:p14="http://schemas.microsoft.com/office/powerpoint/2010/main" val="103852041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A2E40"/>
      </a:dk2>
      <a:lt2>
        <a:srgbClr val="EBE7DD"/>
      </a:lt2>
      <a:accent1>
        <a:srgbClr val="69A1AB"/>
      </a:accent1>
      <a:accent2>
        <a:srgbClr val="F2C418"/>
      </a:accent2>
      <a:accent3>
        <a:srgbClr val="87492C"/>
      </a:accent3>
      <a:accent4>
        <a:srgbClr val="4A845E"/>
      </a:accent4>
      <a:accent5>
        <a:srgbClr val="DC9528"/>
      </a:accent5>
      <a:accent6>
        <a:srgbClr val="9A5D78"/>
      </a:accent6>
      <a:hlink>
        <a:srgbClr val="66C8E3"/>
      </a:hlink>
      <a:folHlink>
        <a:srgbClr val="B162A1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17F9D331-421E-442F-B033-AF5B21A4485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38</TotalTime>
  <Words>810</Words>
  <Application>Microsoft Office PowerPoint</Application>
  <PresentationFormat>Widescreen</PresentationFormat>
  <Paragraphs>37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Franklin Gothic Book</vt:lpstr>
      <vt:lpstr>Crop</vt:lpstr>
      <vt:lpstr>Time structuring</vt:lpstr>
      <vt:lpstr>Stroke Pyramid</vt:lpstr>
      <vt:lpstr>Structuring our relationships</vt:lpstr>
      <vt:lpstr>withdrawal</vt:lpstr>
      <vt:lpstr>Rituals</vt:lpstr>
      <vt:lpstr>Pastimes</vt:lpstr>
      <vt:lpstr>Activity</vt:lpstr>
      <vt:lpstr>Psychological Games</vt:lpstr>
      <vt:lpstr>Intimacy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structuring</dc:title>
  <dc:creator>Catherine Hancox</dc:creator>
  <cp:lastModifiedBy>Catherine Hancox</cp:lastModifiedBy>
  <cp:revision>5</cp:revision>
  <dcterms:created xsi:type="dcterms:W3CDTF">2018-11-12T12:41:41Z</dcterms:created>
  <dcterms:modified xsi:type="dcterms:W3CDTF">2018-11-12T17:09:52Z</dcterms:modified>
</cp:coreProperties>
</file>