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967" autoAdjust="0"/>
  </p:normalViewPr>
  <p:slideViewPr>
    <p:cSldViewPr snapToGrid="0">
      <p:cViewPr varScale="1">
        <p:scale>
          <a:sx n="54" d="100"/>
          <a:sy n="54" d="100"/>
        </p:scale>
        <p:origin x="13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55EE0-D8E0-42BC-B0E5-D8B02B8472DD}"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0A3D5D-9357-4930-B1A6-1D9257D82371}" type="slidenum">
              <a:rPr lang="en-US" smtClean="0"/>
              <a:t>‹#›</a:t>
            </a:fld>
            <a:endParaRPr lang="en-US"/>
          </a:p>
        </p:txBody>
      </p:sp>
    </p:spTree>
    <p:extLst>
      <p:ext uri="{BB962C8B-B14F-4D97-AF65-F5344CB8AC3E}">
        <p14:creationId xmlns:p14="http://schemas.microsoft.com/office/powerpoint/2010/main" val="421840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very evident relationship between the organization, people and the organizational performance for example: </a:t>
            </a:r>
          </a:p>
          <a:p>
            <a:endParaRPr lang="en-US" dirty="0"/>
          </a:p>
          <a:p>
            <a:r>
              <a:rPr lang="en-US" b="1" dirty="0"/>
              <a:t>Key actors: </a:t>
            </a:r>
            <a:r>
              <a:rPr lang="en-US" dirty="0"/>
              <a:t>Human resources are the key actors of every functions and management in the organization that leads to an effective performance.</a:t>
            </a:r>
          </a:p>
          <a:p>
            <a:endParaRPr lang="en-US" dirty="0"/>
          </a:p>
          <a:p>
            <a:r>
              <a:rPr lang="en-US" b="1" dirty="0"/>
              <a:t>Motivation</a:t>
            </a:r>
            <a:r>
              <a:rPr lang="en-US" dirty="0"/>
              <a:t>: When the organization is able to motivate the employees and people at the setting of their organization, the organizational performance and output will be developed more than the before. The main reason behind this is that the motivation can increase the mental strengths and the working efficiency of the employees and people in the organization.</a:t>
            </a:r>
          </a:p>
          <a:p>
            <a:endParaRPr lang="en-US" dirty="0"/>
          </a:p>
          <a:p>
            <a:r>
              <a:rPr lang="en-US" b="1" dirty="0"/>
              <a:t>Organizational environment and structure</a:t>
            </a:r>
            <a:r>
              <a:rPr lang="en-US" dirty="0"/>
              <a:t>: organizational environment and structure might affect the working ability of the employees or people within the setting of the organization. If they get a good working environment along with a scope development based organizational structure, they will be motivated and loyal to the organizations and its development and thus the organizational performance will be increased.</a:t>
            </a:r>
          </a:p>
          <a:p>
            <a:endParaRPr lang="en-US" dirty="0"/>
          </a:p>
          <a:p>
            <a:r>
              <a:rPr lang="en-US" b="1" dirty="0"/>
              <a:t>Organizational policy: </a:t>
            </a:r>
            <a:r>
              <a:rPr lang="en-US" dirty="0"/>
              <a:t>organizational policy and the regulations about the recruitment, human resources and the retention will increase the ability, skills, and experience of the people in the organization. Retention can motivate them along with it can help the organization to have veteran employees for the business and operation and all of these are very much important for the development of the organizational performance. On the other hand the motivation of the employees can also increase the employee’s retention at the setting of the organization.</a:t>
            </a:r>
          </a:p>
          <a:p>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3</a:t>
            </a:fld>
            <a:endParaRPr lang="en-US"/>
          </a:p>
        </p:txBody>
      </p:sp>
    </p:spTree>
    <p:extLst>
      <p:ext uri="{BB962C8B-B14F-4D97-AF65-F5344CB8AC3E}">
        <p14:creationId xmlns:p14="http://schemas.microsoft.com/office/powerpoint/2010/main" val="2673602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Employee’s retention, motivation and engagement</a:t>
            </a:r>
          </a:p>
          <a:p>
            <a:pPr marL="0" marR="0">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Retention</a:t>
            </a:r>
            <a:r>
              <a:rPr lang="en-US" sz="1200" dirty="0">
                <a:effectLst/>
                <a:latin typeface="Calibri" panose="020F0502020204030204" pitchFamily="34" charset="0"/>
                <a:ea typeface="Calibri" panose="020F0502020204030204" pitchFamily="34" charset="0"/>
                <a:cs typeface="Times New Roman" panose="02020603050405020304" pitchFamily="18" charset="0"/>
              </a:rPr>
              <a:t>: Employee retention or Retention is an important element of the Human resource management where the organization tends to retain the employees for a long time or as long as it is possible and favorable for the organization. Motivation and retention is quite reciprocal that means one can increase one another level in the organizational management.</a:t>
            </a:r>
          </a:p>
          <a:p>
            <a:pPr marL="0" marR="0">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b="1" dirty="0">
                <a:effectLst/>
                <a:latin typeface="Calibri" panose="020F0502020204030204" pitchFamily="34" charset="0"/>
                <a:ea typeface="Calibri" panose="020F0502020204030204" pitchFamily="34" charset="0"/>
                <a:cs typeface="Times New Roman" panose="02020603050405020304" pitchFamily="18" charset="0"/>
              </a:rPr>
              <a:t>Motivation</a:t>
            </a:r>
            <a:r>
              <a:rPr lang="en-US" sz="1200" dirty="0">
                <a:effectLst/>
                <a:latin typeface="Calibri" panose="020F0502020204030204" pitchFamily="34" charset="0"/>
                <a:ea typeface="Calibri" panose="020F0502020204030204" pitchFamily="34" charset="0"/>
                <a:cs typeface="Times New Roman" panose="02020603050405020304" pitchFamily="18" charset="0"/>
              </a:rPr>
              <a:t>: motivation is a very robust tool used and applied in the setting of the organization. There is no organization, no country, no department and no platform that does not use and apply the tool of motivation for extracting out the best performance from the employees of the organization. It refers to spur and actuate the employees or people in the organization mentally to develop their working ability, efficiency, interest and performance at the organization. Motivations are very much relevant with the positive emotional urge of the employees in the organization so that they can work with their best capacity for the development of the organization</a:t>
            </a:r>
          </a:p>
          <a:p>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Engagement</a:t>
            </a:r>
            <a:r>
              <a:rPr lang="en-US" sz="1200" kern="1200" dirty="0">
                <a:solidFill>
                  <a:schemeClr val="tx1"/>
                </a:solidFill>
                <a:effectLst/>
                <a:latin typeface="+mn-lt"/>
                <a:ea typeface="+mn-ea"/>
                <a:cs typeface="+mn-cs"/>
              </a:rPr>
              <a:t>: it is a term through which it is understood that how much the employees of the organization are physically and mentally involved in their tasks and how much dedication is being applied in their job. These refers to the level of attention and dedication of the employees in their jobs and roles. For this engagement, the motivation plays an important role and employee’s engagement has also an important relationship with the organizational performance.</a:t>
            </a:r>
          </a:p>
          <a:p>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4</a:t>
            </a:fld>
            <a:endParaRPr lang="en-US"/>
          </a:p>
        </p:txBody>
      </p:sp>
    </p:spTree>
    <p:extLst>
      <p:ext uri="{BB962C8B-B14F-4D97-AF65-F5344CB8AC3E}">
        <p14:creationId xmlns:p14="http://schemas.microsoft.com/office/powerpoint/2010/main" val="533117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Human resource management is a comprehensive issue that is very much focused on the development of the skills and performance of the employees. That is why the employee’s retention, motivation and engagement is completely informed and directed by the HRM strategies. For example: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HRM policy: </a:t>
            </a:r>
            <a:r>
              <a:rPr lang="en-US" sz="1200" kern="1200" dirty="0">
                <a:solidFill>
                  <a:schemeClr val="tx1"/>
                </a:solidFill>
                <a:effectLst/>
                <a:latin typeface="+mn-lt"/>
                <a:ea typeface="+mn-ea"/>
                <a:cs typeface="+mn-cs"/>
              </a:rPr>
              <a:t>It is one of the most important policies of HRM strategies that employees should be retained for better performance and Tesco hires the employees those have the inclination to stay in the organization for a long time.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Motivating the employees: </a:t>
            </a:r>
            <a:r>
              <a:rPr lang="en-US" sz="1200" kern="1200" dirty="0">
                <a:solidFill>
                  <a:schemeClr val="tx1"/>
                </a:solidFill>
                <a:effectLst/>
                <a:latin typeface="+mn-lt"/>
                <a:ea typeface="+mn-ea"/>
                <a:cs typeface="+mn-cs"/>
              </a:rPr>
              <a:t>HRM and its strategies apply this motivation methods the most for the development of the capacity and ability of them</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Awards and rewards</a:t>
            </a:r>
            <a:r>
              <a:rPr lang="en-US" sz="1200" kern="1200" dirty="0">
                <a:solidFill>
                  <a:schemeClr val="tx1"/>
                </a:solidFill>
                <a:effectLst/>
                <a:latin typeface="+mn-lt"/>
                <a:ea typeface="+mn-ea"/>
                <a:cs typeface="+mn-cs"/>
              </a:rPr>
              <a:t>: Awards and the rewards in the organization Tesco are used for the development of the motivation and engagement of the employees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Skills development</a:t>
            </a:r>
            <a:r>
              <a:rPr lang="en-US" sz="1200" kern="1200" dirty="0">
                <a:solidFill>
                  <a:schemeClr val="tx1"/>
                </a:solidFill>
                <a:effectLst/>
                <a:latin typeface="+mn-lt"/>
                <a:ea typeface="+mn-ea"/>
                <a:cs typeface="+mn-cs"/>
              </a:rPr>
              <a:t>: Skills development is the key areas of HRM of Tesco that also follows the motivation, retention and engagement for the continuous skills development of the employees and the people in the organization</a:t>
            </a:r>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5</a:t>
            </a:fld>
            <a:endParaRPr lang="en-US"/>
          </a:p>
        </p:txBody>
      </p:sp>
    </p:spTree>
    <p:extLst>
      <p:ext uri="{BB962C8B-B14F-4D97-AF65-F5344CB8AC3E}">
        <p14:creationId xmlns:p14="http://schemas.microsoft.com/office/powerpoint/2010/main" val="128726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2043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598384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100268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14172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7D4A6E-1621-4DD0-B545-050955969C93}" type="datetimeFigureOut">
              <a:rPr lang="en-US" smtClean="0"/>
              <a:t>10/18/2022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161909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7D4A6E-1621-4DD0-B545-050955969C93}" type="datetimeFigureOut">
              <a:rPr lang="en-US" smtClean="0"/>
              <a:t>10/18/2022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848533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7D4A6E-1621-4DD0-B545-050955969C93}" type="datetimeFigureOut">
              <a:rPr lang="en-US" smtClean="0"/>
              <a:t>10/18/2022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75897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746049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899183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936768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31988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2574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9164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666949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608228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2172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7D4A6E-1621-4DD0-B545-050955969C93}" type="datetimeFigureOut">
              <a:rPr lang="en-US" smtClean="0"/>
              <a:t>10/18/2022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459BA2-C251-41AD-B71E-A5D8BCF5403D}" type="slidenum">
              <a:rPr lang="en-US" smtClean="0"/>
              <a:t>‹#›</a:t>
            </a:fld>
            <a:endParaRPr lang="en-US"/>
          </a:p>
        </p:txBody>
      </p:sp>
    </p:spTree>
    <p:extLst>
      <p:ext uri="{BB962C8B-B14F-4D97-AF65-F5344CB8AC3E}">
        <p14:creationId xmlns:p14="http://schemas.microsoft.com/office/powerpoint/2010/main" val="1175465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01263" y="1524000"/>
            <a:ext cx="7831015" cy="2369880"/>
          </a:xfrm>
          <a:prstGeom prst="rect">
            <a:avLst/>
          </a:prstGeom>
          <a:noFill/>
        </p:spPr>
        <p:txBody>
          <a:bodyPr wrap="square" rtlCol="0">
            <a:spAutoFit/>
          </a:bodyPr>
          <a:lstStyle/>
          <a:p>
            <a:pPr algn="ctr"/>
            <a:r>
              <a:rPr lang="en-US" sz="3600" dirty="0"/>
              <a:t>Welcome to the Presentation</a:t>
            </a:r>
          </a:p>
          <a:p>
            <a:pPr algn="ctr"/>
            <a:endParaRPr lang="en-US" sz="3600" dirty="0"/>
          </a:p>
          <a:p>
            <a:pPr algn="ctr"/>
            <a:r>
              <a:rPr lang="en-US" sz="2000" dirty="0"/>
              <a:t>On</a:t>
            </a:r>
          </a:p>
          <a:p>
            <a:pPr algn="ctr"/>
            <a:endParaRPr lang="en-US" sz="2000" dirty="0"/>
          </a:p>
          <a:p>
            <a:pPr algn="ctr"/>
            <a:r>
              <a:rPr lang="en-US" sz="3600" dirty="0"/>
              <a:t>Managing People</a:t>
            </a:r>
          </a:p>
        </p:txBody>
      </p:sp>
      <p:sp>
        <p:nvSpPr>
          <p:cNvPr id="3" name="Заглавие 2">
            <a:extLst>
              <a:ext uri="{FF2B5EF4-FFF2-40B4-BE49-F238E27FC236}">
                <a16:creationId xmlns:a16="http://schemas.microsoft.com/office/drawing/2014/main" id="{803EE540-EBC7-7570-6AB6-0F8BBE2891F4}"/>
              </a:ext>
            </a:extLst>
          </p:cNvPr>
          <p:cNvSpPr>
            <a:spLocks noGrp="1"/>
          </p:cNvSpPr>
          <p:nvPr>
            <p:ph type="title"/>
          </p:nvPr>
        </p:nvSpPr>
        <p:spPr>
          <a:xfrm>
            <a:off x="677334" y="609600"/>
            <a:ext cx="8843183" cy="3284280"/>
          </a:xfrm>
        </p:spPr>
        <p:txBody>
          <a:bodyPr/>
          <a:lstStyle/>
          <a:p>
            <a:endParaRPr lang="en-GB" dirty="0">
              <a:latin typeface="Arial" panose="020B0604020202020204" pitchFamily="34" charset="0"/>
              <a:cs typeface="Arial" panose="020B0604020202020204" pitchFamily="34" charset="0"/>
            </a:endParaRPr>
          </a:p>
        </p:txBody>
      </p:sp>
      <p:sp>
        <p:nvSpPr>
          <p:cNvPr id="5" name="Текстов контейнер 4">
            <a:extLst>
              <a:ext uri="{FF2B5EF4-FFF2-40B4-BE49-F238E27FC236}">
                <a16:creationId xmlns:a16="http://schemas.microsoft.com/office/drawing/2014/main" id="{9FA4ACB7-FAF7-F6EC-E931-56AF5F86EE5E}"/>
              </a:ext>
            </a:extLst>
          </p:cNvPr>
          <p:cNvSpPr>
            <a:spLocks noGrp="1"/>
          </p:cNvSpPr>
          <p:nvPr>
            <p:ph type="body" idx="1"/>
          </p:nvPr>
        </p:nvSpPr>
        <p:spPr>
          <a:xfrm>
            <a:off x="677334" y="3893880"/>
            <a:ext cx="8984908" cy="2542778"/>
          </a:xfrm>
        </p:spPr>
        <p:txBody>
          <a:bodyPr>
            <a:normAutofit fontScale="25000" lnSpcReduction="20000"/>
          </a:bodyPr>
          <a:lstStyle/>
          <a:p>
            <a:pPr algn="just" rtl="0">
              <a:lnSpc>
                <a:spcPct val="150000"/>
              </a:lnSpc>
            </a:pPr>
            <a:br>
              <a:rPr lang="en-GB" dirty="0">
                <a:effectLst/>
                <a:latin typeface="Arial" panose="020B0604020202020204" pitchFamily="34" charset="0"/>
                <a:cs typeface="Arial" panose="020B0604020202020204" pitchFamily="34" charset="0"/>
              </a:rPr>
            </a:br>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pPr algn="just" rtl="0">
              <a:lnSpc>
                <a:spcPct val="150000"/>
              </a:lnSpc>
            </a:pPr>
            <a:br>
              <a:rPr lang="en-GB" b="0" dirty="0">
                <a:effectLst/>
              </a:rPr>
            </a:br>
            <a:br>
              <a:rPr lang="en-GB" b="0" dirty="0">
                <a:effectLst/>
              </a:rPr>
            </a:br>
            <a:endParaRPr lang="en-GB" b="0" dirty="0">
              <a:effectLst/>
            </a:endParaRPr>
          </a:p>
          <a:p>
            <a:pPr algn="just" rtl="0">
              <a:lnSpc>
                <a:spcPct val="150000"/>
              </a:lnSpc>
            </a:pPr>
            <a:br>
              <a:rPr lang="en-GB" b="0" dirty="0">
                <a:effectLst/>
              </a:rPr>
            </a:br>
            <a:br>
              <a:rPr lang="en-GB" b="0" dirty="0">
                <a:effectLst/>
              </a:rPr>
            </a:br>
            <a:endParaRPr lang="en-GB" b="0" dirty="0">
              <a:effectLst/>
            </a:endParaRPr>
          </a:p>
          <a:p>
            <a:pPr algn="just" rtl="0">
              <a:lnSpc>
                <a:spcPct val="150000"/>
              </a:lnSpc>
            </a:pPr>
            <a:br>
              <a:rPr lang="en-GB" b="0" dirty="0">
                <a:effectLst/>
              </a:rPr>
            </a:br>
            <a:br>
              <a:rPr lang="en-GB" sz="4800" b="0" dirty="0">
                <a:effectLst/>
              </a:rPr>
            </a:br>
            <a:endParaRPr lang="en-GB" sz="4800" b="0" dirty="0">
              <a:effectLst/>
            </a:endParaRPr>
          </a:p>
          <a:p>
            <a:pPr algn="just" rtl="0">
              <a:lnSpc>
                <a:spcPct val="150000"/>
              </a:lnSpc>
            </a:pPr>
            <a:endParaRPr lang="en-GB" sz="4800" dirty="0">
              <a:latin typeface="Arial" panose="020B0604020202020204" pitchFamily="34" charset="0"/>
            </a:endParaRPr>
          </a:p>
          <a:p>
            <a:pPr algn="just" rtl="0">
              <a:lnSpc>
                <a:spcPct val="150000"/>
              </a:lnSpc>
            </a:pPr>
            <a:r>
              <a:rPr lang="en-GB" sz="6400" b="0" dirty="0">
                <a:effectLst/>
                <a:latin typeface="Arial" panose="020B0604020202020204" pitchFamily="34" charset="0"/>
              </a:rPr>
              <a:t>Student </a:t>
            </a:r>
            <a:r>
              <a:rPr lang="en-GB" sz="6400" b="0" dirty="0" err="1">
                <a:effectLst/>
                <a:latin typeface="Arial" panose="020B0604020202020204" pitchFamily="34" charset="0"/>
              </a:rPr>
              <a:t>Name:</a:t>
            </a:r>
            <a:r>
              <a:rPr lang="en-GB" sz="6400" dirty="0" err="1">
                <a:latin typeface="Arial" panose="020B0604020202020204" pitchFamily="34" charset="0"/>
              </a:rPr>
              <a:t>Penka</a:t>
            </a:r>
            <a:r>
              <a:rPr lang="en-GB" sz="6400" dirty="0">
                <a:latin typeface="Arial" panose="020B0604020202020204" pitchFamily="34" charset="0"/>
              </a:rPr>
              <a:t> Ruseva                                           </a:t>
            </a:r>
            <a:r>
              <a:rPr lang="en-GB" sz="6400" b="0" dirty="0">
                <a:effectLst/>
                <a:latin typeface="Arial" panose="020B0604020202020204" pitchFamily="34" charset="0"/>
              </a:rPr>
              <a:t> Module</a:t>
            </a:r>
            <a:r>
              <a:rPr lang="en-GB" sz="4800" b="0" dirty="0">
                <a:effectLst/>
                <a:latin typeface="Arial" panose="020B0604020202020204" pitchFamily="34" charset="0"/>
              </a:rPr>
              <a:t>: </a:t>
            </a:r>
            <a:r>
              <a:rPr lang="en-GB" sz="6400" dirty="0">
                <a:latin typeface="Arial" panose="020B0604020202020204" pitchFamily="34" charset="0"/>
              </a:rPr>
              <a:t>Managing People</a:t>
            </a:r>
            <a:r>
              <a:rPr lang="en-GB" sz="6400" b="0" dirty="0">
                <a:effectLst/>
                <a:latin typeface="Arial" panose="020B0604020202020204" pitchFamily="34" charset="0"/>
              </a:rPr>
              <a:t>                                      </a:t>
            </a:r>
          </a:p>
          <a:p>
            <a:pPr algn="just" rtl="0">
              <a:lnSpc>
                <a:spcPct val="150000"/>
              </a:lnSpc>
            </a:pPr>
            <a:r>
              <a:rPr lang="en-GB" sz="4800" b="0" dirty="0">
                <a:effectLst/>
                <a:latin typeface="Arial" panose="020B0604020202020204" pitchFamily="34" charset="0"/>
              </a:rPr>
              <a:t> </a:t>
            </a:r>
            <a:r>
              <a:rPr lang="en-GB" sz="6400" b="0" dirty="0">
                <a:effectLst/>
                <a:latin typeface="Arial" panose="020B0604020202020204" pitchFamily="34" charset="0"/>
              </a:rPr>
              <a:t>Student</a:t>
            </a:r>
            <a:r>
              <a:rPr lang="en-GB" sz="4800" b="0" dirty="0">
                <a:effectLst/>
                <a:latin typeface="Arial" panose="020B0604020202020204" pitchFamily="34" charset="0"/>
              </a:rPr>
              <a:t> </a:t>
            </a:r>
            <a:r>
              <a:rPr lang="en-GB" sz="6400" b="0" dirty="0">
                <a:effectLst/>
                <a:latin typeface="Arial" panose="020B0604020202020204" pitchFamily="34" charset="0"/>
              </a:rPr>
              <a:t>ID</a:t>
            </a:r>
            <a:r>
              <a:rPr lang="en-GB" sz="4800" b="0" dirty="0">
                <a:effectLst/>
                <a:latin typeface="Arial" panose="020B0604020202020204" pitchFamily="34" charset="0"/>
              </a:rPr>
              <a:t>: </a:t>
            </a:r>
            <a:r>
              <a:rPr lang="en-GB" sz="6400" b="0" dirty="0">
                <a:effectLst/>
                <a:latin typeface="Arial" panose="020B0604020202020204" pitchFamily="34" charset="0"/>
              </a:rPr>
              <a:t>2029255                                                          Module code</a:t>
            </a:r>
            <a:r>
              <a:rPr lang="en-GB" sz="6400" dirty="0">
                <a:effectLst/>
                <a:latin typeface="Arial" panose="020B0604020202020204" pitchFamily="34" charset="0"/>
              </a:rPr>
              <a:t>: </a:t>
            </a:r>
            <a:r>
              <a:rPr lang="en-GB" sz="6400" dirty="0">
                <a:effectLst/>
                <a:latin typeface="Arial" panose="020B0604020202020204" pitchFamily="34" charset="0"/>
                <a:ea typeface="Times New Roman" panose="02020603050405020304" pitchFamily="18" charset="0"/>
              </a:rPr>
              <a:t>LCBB5004 </a:t>
            </a:r>
            <a:endParaRPr lang="en-GB" sz="6400" dirty="0">
              <a:latin typeface="Arial" panose="020B0604020202020204" pitchFamily="34" charset="0"/>
            </a:endParaRPr>
          </a:p>
          <a:p>
            <a:pPr algn="just">
              <a:lnSpc>
                <a:spcPct val="150000"/>
              </a:lnSpc>
            </a:pPr>
            <a:r>
              <a:rPr lang="en-GB" sz="6400" b="0" dirty="0">
                <a:effectLst/>
                <a:latin typeface="Arial" panose="020B0604020202020204" pitchFamily="34" charset="0"/>
              </a:rPr>
              <a:t>                                                                                          </a:t>
            </a:r>
            <a:r>
              <a:rPr lang="en-GB" sz="6400" dirty="0">
                <a:effectLst/>
                <a:latin typeface="Arial" panose="020B0604020202020204" pitchFamily="34" charset="0"/>
                <a:cs typeface="Arial" panose="020B0604020202020204" pitchFamily="34" charset="0"/>
              </a:rPr>
              <a:t>Module</a:t>
            </a:r>
            <a:r>
              <a:rPr lang="en-GB" sz="6400" dirty="0">
                <a:effectLst/>
              </a:rPr>
              <a:t> </a:t>
            </a:r>
            <a:r>
              <a:rPr lang="en-GB" sz="6400" dirty="0">
                <a:effectLst/>
                <a:latin typeface="Arial" panose="020B0604020202020204" pitchFamily="34" charset="0"/>
                <a:cs typeface="Arial" panose="020B0604020202020204" pitchFamily="34" charset="0"/>
              </a:rPr>
              <a:t>Coordinator</a:t>
            </a:r>
            <a:r>
              <a:rPr lang="en-GB" sz="6400" dirty="0">
                <a:effectLst/>
              </a:rPr>
              <a:t>: </a:t>
            </a:r>
            <a:r>
              <a:rPr lang="en-GB" sz="6400" dirty="0">
                <a:effectLst/>
                <a:latin typeface="Arial" panose="020B0604020202020204" pitchFamily="34" charset="0"/>
                <a:cs typeface="Arial" panose="020B0604020202020204" pitchFamily="34" charset="0"/>
              </a:rPr>
              <a:t>Dr</a:t>
            </a:r>
            <a:r>
              <a:rPr lang="en-GB" sz="6400" dirty="0">
                <a:effectLst/>
              </a:rPr>
              <a:t> </a:t>
            </a:r>
            <a:r>
              <a:rPr lang="en-GB" sz="6400" dirty="0" err="1">
                <a:effectLst/>
                <a:latin typeface="Arial" panose="020B0604020202020204" pitchFamily="34" charset="0"/>
                <a:cs typeface="Arial" panose="020B0604020202020204" pitchFamily="34" charset="0"/>
              </a:rPr>
              <a:t>Uju</a:t>
            </a:r>
            <a:r>
              <a:rPr lang="en-GB" sz="6400" dirty="0">
                <a:effectLst/>
              </a:rPr>
              <a:t> </a:t>
            </a:r>
            <a:r>
              <a:rPr lang="en-GB" sz="6400" dirty="0">
                <a:effectLst/>
                <a:latin typeface="Arial" panose="020B0604020202020204" pitchFamily="34" charset="0"/>
                <a:cs typeface="Arial" panose="020B0604020202020204" pitchFamily="34" charset="0"/>
              </a:rPr>
              <a:t>Ugochukwu</a:t>
            </a:r>
            <a:endParaRPr lang="en-GB" sz="6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endParaRPr lang="en-GB" sz="4000" dirty="0">
              <a:effectLst/>
              <a:latin typeface="Times New Roman" panose="02020603050405020304" pitchFamily="18" charset="0"/>
              <a:ea typeface="Times New Roman" panose="02020603050405020304" pitchFamily="18" charset="0"/>
            </a:endParaRPr>
          </a:p>
          <a:p>
            <a:pPr algn="just" rtl="0">
              <a:lnSpc>
                <a:spcPct val="150000"/>
              </a:lnSpc>
            </a:pPr>
            <a:r>
              <a:rPr lang="en-GB" sz="4800" b="0" dirty="0">
                <a:effectLst/>
              </a:rPr>
              <a:t>                                  </a:t>
            </a:r>
            <a:br>
              <a:rPr lang="en-GB" sz="4800" b="0" dirty="0">
                <a:effectLst/>
              </a:rPr>
            </a:br>
            <a:br>
              <a:rPr lang="en-GB" b="0" dirty="0">
                <a:effectLst/>
              </a:rPr>
            </a:br>
            <a:endParaRPr lang="en-GB" b="0" dirty="0">
              <a:effectLst/>
            </a:endParaRPr>
          </a:p>
          <a:p>
            <a:pPr algn="ctr" rtl="0">
              <a:lnSpc>
                <a:spcPct val="150000"/>
              </a:lnSpc>
            </a:pPr>
            <a:br>
              <a:rPr lang="en-GB" b="0" dirty="0">
                <a:effectLst/>
              </a:rPr>
            </a:br>
            <a:br>
              <a:rPr lang="en-GB" b="0" dirty="0">
                <a:effectLst/>
              </a:rPr>
            </a:br>
            <a:endParaRPr lang="en-GB" b="0" dirty="0">
              <a:effectLst/>
            </a:endParaRPr>
          </a:p>
          <a:p>
            <a:endParaRPr lang="en-GB" dirty="0"/>
          </a:p>
        </p:txBody>
      </p:sp>
    </p:spTree>
    <p:extLst>
      <p:ext uri="{BB962C8B-B14F-4D97-AF65-F5344CB8AC3E}">
        <p14:creationId xmlns:p14="http://schemas.microsoft.com/office/powerpoint/2010/main" val="213022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2344" y="1066558"/>
            <a:ext cx="8792307" cy="5642570"/>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Introduction</a:t>
            </a:r>
          </a:p>
          <a:p>
            <a:endParaRPr lang="en-US" sz="1600"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People in the organization is the salient resources for the functions and management of each activities at that organization. This people are addressed in the organization with human resources and they play a vital role in all level of performance for the progress and advancement of the organization. Human resources and its management is an important functions for the organization and every organization in the world creates their Human Resource Management wing and department for the effective management of their business with the help of the resource people. But this people and human resources have a significant relationship with the organization and the organizational performance. In this presentation this relationship will be presented in terms of the retention, motivation and the engagement of the people in the organization derived from the human resource management strategies (</a:t>
            </a:r>
            <a:r>
              <a:rPr lang="en-US" dirty="0" err="1">
                <a:latin typeface="Arial" panose="020B0604020202020204" pitchFamily="34" charset="0"/>
                <a:cs typeface="Arial" panose="020B0604020202020204" pitchFamily="34" charset="0"/>
              </a:rPr>
              <a:t>Freiling</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Fichtner</a:t>
            </a:r>
            <a:r>
              <a:rPr lang="en-US" dirty="0">
                <a:latin typeface="Arial" panose="020B0604020202020204" pitchFamily="34" charset="0"/>
                <a:cs typeface="Arial" panose="020B0604020202020204" pitchFamily="34" charset="0"/>
              </a:rPr>
              <a:t>, 2010). </a:t>
            </a:r>
          </a:p>
        </p:txBody>
      </p:sp>
    </p:spTree>
    <p:extLst>
      <p:ext uri="{BB962C8B-B14F-4D97-AF65-F5344CB8AC3E}">
        <p14:creationId xmlns:p14="http://schemas.microsoft.com/office/powerpoint/2010/main" val="1549880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8568" y="577916"/>
            <a:ext cx="7014202" cy="5539978"/>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Relationship between the people, organization and the organizational performance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There is a very evident relationship between the organization, people and the organizational performance for example: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Key actors: </a:t>
            </a:r>
            <a:r>
              <a:rPr lang="en-US" dirty="0">
                <a:latin typeface="Arial" panose="020B0604020202020204" pitchFamily="34" charset="0"/>
                <a:cs typeface="Arial" panose="020B0604020202020204" pitchFamily="34" charset="0"/>
              </a:rPr>
              <a:t>Human resources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Motivation</a:t>
            </a:r>
            <a:r>
              <a:rPr lang="en-US" dirty="0">
                <a:latin typeface="Arial" panose="020B0604020202020204" pitchFamily="34" charset="0"/>
                <a:cs typeface="Arial" panose="020B0604020202020204" pitchFamily="34" charset="0"/>
              </a:rPr>
              <a:t>: the motivation can increase the mental strengths and the working efficiency of the employees and people in the organization.</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Organizational environment and structure: </a:t>
            </a:r>
            <a:r>
              <a:rPr lang="en-US" dirty="0">
                <a:latin typeface="Arial" panose="020B0604020202020204" pitchFamily="34" charset="0"/>
                <a:cs typeface="Arial" panose="020B0604020202020204" pitchFamily="34" charset="0"/>
              </a:rPr>
              <a:t>organizational environment and structure might affect the working ability of the employees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Organizational policy: </a:t>
            </a:r>
            <a:r>
              <a:rPr lang="en-US" dirty="0">
                <a:latin typeface="Arial" panose="020B0604020202020204" pitchFamily="34" charset="0"/>
                <a:cs typeface="Arial" panose="020B0604020202020204" pitchFamily="34" charset="0"/>
              </a:rPr>
              <a:t>organizational policy and the regulations about the recruitment, human resources and the retention (</a:t>
            </a:r>
            <a:r>
              <a:rPr lang="en-US" dirty="0" err="1">
                <a:latin typeface="Arial" panose="020B0604020202020204" pitchFamily="34" charset="0"/>
                <a:cs typeface="Arial" panose="020B0604020202020204" pitchFamily="34" charset="0"/>
              </a:rPr>
              <a:t>Chandrasekar</a:t>
            </a:r>
            <a:r>
              <a:rPr lang="en-US" dirty="0">
                <a:latin typeface="Arial" panose="020B0604020202020204" pitchFamily="34" charset="0"/>
                <a:cs typeface="Arial" panose="020B0604020202020204" pitchFamily="34" charset="0"/>
              </a:rPr>
              <a:t>, 2011).</a:t>
            </a:r>
          </a:p>
        </p:txBody>
      </p:sp>
      <p:pic>
        <p:nvPicPr>
          <p:cNvPr id="3" name="Picture 2"/>
          <p:cNvPicPr>
            <a:picLocks noChangeAspect="1"/>
          </p:cNvPicPr>
          <p:nvPr/>
        </p:nvPicPr>
        <p:blipFill>
          <a:blip r:embed="rId3"/>
          <a:stretch>
            <a:fillRect/>
          </a:stretch>
        </p:blipFill>
        <p:spPr>
          <a:xfrm>
            <a:off x="6786196" y="1338629"/>
            <a:ext cx="5110765" cy="3022356"/>
          </a:xfrm>
          <a:prstGeom prst="rect">
            <a:avLst/>
          </a:prstGeom>
        </p:spPr>
      </p:pic>
    </p:spTree>
    <p:extLst>
      <p:ext uri="{BB962C8B-B14F-4D97-AF65-F5344CB8AC3E}">
        <p14:creationId xmlns:p14="http://schemas.microsoft.com/office/powerpoint/2010/main" val="1206597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5618" y="1113182"/>
            <a:ext cx="5321768" cy="4888261"/>
          </a:xfrm>
          <a:prstGeom prst="rect">
            <a:avLst/>
          </a:prstGeom>
          <a:noFill/>
        </p:spPr>
        <p:txBody>
          <a:bodyPr wrap="square" rtlCol="0">
            <a:spAutoFit/>
          </a:bodyPr>
          <a:lstStyle/>
          <a:p>
            <a:pPr algn="ctr">
              <a:lnSpc>
                <a:spcPct val="107000"/>
              </a:lnSpc>
              <a:spcAft>
                <a:spcPts val="800"/>
              </a:spcAft>
            </a:pPr>
            <a:r>
              <a:rPr lang="en-US" sz="2400" b="1" dirty="0">
                <a:effectLst/>
                <a:latin typeface="Arial" panose="020B0604020202020204" pitchFamily="34" charset="0"/>
                <a:ea typeface="Calibri" panose="020F0502020204030204" pitchFamily="34" charset="0"/>
                <a:cs typeface="Arial" panose="020B0604020202020204" pitchFamily="34" charset="0"/>
              </a:rPr>
              <a:t>Employee’s retention, motivation and engagement</a:t>
            </a:r>
          </a:p>
          <a:p>
            <a:pPr>
              <a:lnSpc>
                <a:spcPct val="107000"/>
              </a:lnSpc>
              <a:spcAft>
                <a:spcPts val="800"/>
              </a:spcAft>
            </a:pPr>
            <a:endParaRPr lang="en-US"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b="1" dirty="0">
                <a:effectLst/>
                <a:latin typeface="Arial" panose="020B0604020202020204" pitchFamily="34" charset="0"/>
                <a:ea typeface="Calibri" panose="020F0502020204030204" pitchFamily="34" charset="0"/>
                <a:cs typeface="Arial" panose="020B0604020202020204" pitchFamily="34" charset="0"/>
              </a:rPr>
              <a:t>Retention</a:t>
            </a:r>
            <a:r>
              <a:rPr lang="en-US" dirty="0">
                <a:effectLst/>
                <a:latin typeface="Arial" panose="020B0604020202020204" pitchFamily="34" charset="0"/>
                <a:ea typeface="Calibri" panose="020F0502020204030204" pitchFamily="34" charset="0"/>
                <a:cs typeface="Arial" panose="020B0604020202020204" pitchFamily="34" charset="0"/>
              </a:rPr>
              <a:t>: organization tends to retain the employees for a long time or as long as it is possible and favorable for the organization. Motivation and retention is quite reciprocal.</a:t>
            </a:r>
          </a:p>
          <a:p>
            <a:r>
              <a:rPr lang="en-US" b="1" dirty="0">
                <a:effectLst/>
                <a:latin typeface="Arial" panose="020B0604020202020204" pitchFamily="34" charset="0"/>
                <a:ea typeface="Calibri" panose="020F0502020204030204" pitchFamily="34" charset="0"/>
                <a:cs typeface="Arial" panose="020B0604020202020204" pitchFamily="34" charset="0"/>
              </a:rPr>
              <a:t>Motivation</a:t>
            </a:r>
            <a:r>
              <a:rPr lang="en-US" dirty="0">
                <a:effectLst/>
                <a:latin typeface="Arial" panose="020B0604020202020204" pitchFamily="34" charset="0"/>
                <a:ea typeface="Calibri" panose="020F0502020204030204" pitchFamily="34" charset="0"/>
                <a:cs typeface="Arial" panose="020B0604020202020204" pitchFamily="34" charset="0"/>
              </a:rPr>
              <a:t>: motivation is a very robust tool used and applied in the setting of the organization. </a:t>
            </a:r>
          </a:p>
          <a:p>
            <a:endParaRPr lang="en-US" dirty="0">
              <a:effectLst/>
              <a:latin typeface="Arial" panose="020B0604020202020204" pitchFamily="34" charset="0"/>
              <a:ea typeface="Calibri" panose="020F050202020403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Engagement</a:t>
            </a:r>
            <a:r>
              <a:rPr lang="en-US" dirty="0">
                <a:latin typeface="Arial" panose="020B0604020202020204" pitchFamily="34" charset="0"/>
                <a:cs typeface="Arial" panose="020B0604020202020204" pitchFamily="34" charset="0"/>
              </a:rPr>
              <a:t>: it is a term through which it is understood that how much the employees of the organization are physically and mentally involved in their tasks (</a:t>
            </a:r>
            <a:r>
              <a:rPr lang="en-US" dirty="0" err="1">
                <a:latin typeface="Arial" panose="020B0604020202020204" pitchFamily="34" charset="0"/>
                <a:cs typeface="Arial" panose="020B0604020202020204" pitchFamily="34" charset="0"/>
              </a:rPr>
              <a:t>Aguenza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Som</a:t>
            </a:r>
            <a:r>
              <a:rPr lang="en-US" dirty="0">
                <a:latin typeface="Arial" panose="020B0604020202020204" pitchFamily="34" charset="0"/>
                <a:cs typeface="Arial" panose="020B0604020202020204" pitchFamily="34" charset="0"/>
              </a:rPr>
              <a:t>, 2018)</a:t>
            </a:r>
          </a:p>
          <a:p>
            <a:pPr>
              <a:defRPr/>
            </a:pPr>
            <a:endParaRPr lang="en-US"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219825" y="1271988"/>
            <a:ext cx="5350852" cy="4438946"/>
          </a:xfrm>
          <a:prstGeom prst="rect">
            <a:avLst/>
          </a:prstGeom>
        </p:spPr>
      </p:pic>
    </p:spTree>
    <p:extLst>
      <p:ext uri="{BB962C8B-B14F-4D97-AF65-F5344CB8AC3E}">
        <p14:creationId xmlns:p14="http://schemas.microsoft.com/office/powerpoint/2010/main" val="3180411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447" y="524480"/>
            <a:ext cx="5052646" cy="5539978"/>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To what extent these are informed by HRM strategies</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Human resource management is a comprehensive issue that is very much focused on the development of the skills and performance of the employees. That is why the employee’s retention, motivation and engagement is completely informed and directed by the HRM strategies (Mathis, Jackson, Valentine and </a:t>
            </a:r>
            <a:r>
              <a:rPr lang="en-US" dirty="0" err="1">
                <a:latin typeface="Arial" panose="020B0604020202020204" pitchFamily="34" charset="0"/>
                <a:cs typeface="Arial" panose="020B0604020202020204" pitchFamily="34" charset="0"/>
              </a:rPr>
              <a:t>Meglich</a:t>
            </a:r>
            <a:r>
              <a:rPr lang="en-US" dirty="0">
                <a:latin typeface="Arial" panose="020B0604020202020204" pitchFamily="34" charset="0"/>
                <a:cs typeface="Arial" panose="020B0604020202020204" pitchFamily="34" charset="0"/>
              </a:rPr>
              <a:t>,  2016). For example:</a:t>
            </a:r>
          </a:p>
          <a:p>
            <a:pPr algn="just"/>
            <a:endParaRPr lang="en-US"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HRM policy</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Motivating the employees</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Awards and rewards</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Skills development</a:t>
            </a:r>
          </a:p>
        </p:txBody>
      </p:sp>
      <p:pic>
        <p:nvPicPr>
          <p:cNvPr id="3" name="Picture 2"/>
          <p:cNvPicPr>
            <a:picLocks noChangeAspect="1"/>
          </p:cNvPicPr>
          <p:nvPr/>
        </p:nvPicPr>
        <p:blipFill>
          <a:blip r:embed="rId3"/>
          <a:stretch>
            <a:fillRect/>
          </a:stretch>
        </p:blipFill>
        <p:spPr>
          <a:xfrm>
            <a:off x="6094534" y="1367122"/>
            <a:ext cx="5185318" cy="3854694"/>
          </a:xfrm>
          <a:prstGeom prst="rect">
            <a:avLst/>
          </a:prstGeom>
        </p:spPr>
      </p:pic>
    </p:spTree>
    <p:extLst>
      <p:ext uri="{BB962C8B-B14F-4D97-AF65-F5344CB8AC3E}">
        <p14:creationId xmlns:p14="http://schemas.microsoft.com/office/powerpoint/2010/main" val="373461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6922" y="940905"/>
            <a:ext cx="8468139" cy="4801314"/>
          </a:xfrm>
          <a:prstGeom prst="rect">
            <a:avLst/>
          </a:prstGeom>
          <a:noFill/>
        </p:spPr>
        <p:txBody>
          <a:bodyPr wrap="square" rtlCol="0">
            <a:spAutoFit/>
          </a:bodyPr>
          <a:lstStyle/>
          <a:p>
            <a:pPr algn="ctr">
              <a:lnSpc>
                <a:spcPct val="150000"/>
              </a:lnSpc>
            </a:pPr>
            <a:r>
              <a:rPr lang="en-US" sz="2400" b="1" dirty="0">
                <a:latin typeface="Arial" panose="020B0604020202020204" pitchFamily="34" charset="0"/>
                <a:cs typeface="Arial" panose="020B0604020202020204" pitchFamily="34" charset="0"/>
              </a:rPr>
              <a:t>Approaches to address the retention and engagement </a:t>
            </a:r>
          </a:p>
          <a:p>
            <a:pPr>
              <a:lnSpc>
                <a:spcPct val="150000"/>
              </a:lnSpc>
            </a:pPr>
            <a:r>
              <a:rPr lang="en-US" dirty="0">
                <a:latin typeface="Arial" panose="020B0604020202020204" pitchFamily="34" charset="0"/>
                <a:cs typeface="Arial" panose="020B0604020202020204" pitchFamily="34" charset="0"/>
              </a:rPr>
              <a:t>There are several approaches that Tesco can apply to address the retention of the employees of the organization. For example</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1.	Increasing the motivation of the employees</a:t>
            </a:r>
          </a:p>
          <a:p>
            <a:pPr>
              <a:lnSpc>
                <a:spcPct val="150000"/>
              </a:lnSpc>
            </a:pPr>
            <a:r>
              <a:rPr lang="en-US" dirty="0">
                <a:latin typeface="Arial" panose="020B0604020202020204" pitchFamily="34" charset="0"/>
                <a:cs typeface="Arial" panose="020B0604020202020204" pitchFamily="34" charset="0"/>
              </a:rPr>
              <a:t>2.	Increasing the awards and rewards </a:t>
            </a:r>
          </a:p>
          <a:p>
            <a:pPr>
              <a:lnSpc>
                <a:spcPct val="150000"/>
              </a:lnSpc>
            </a:pPr>
            <a:r>
              <a:rPr lang="en-US" dirty="0">
                <a:latin typeface="Arial" panose="020B0604020202020204" pitchFamily="34" charset="0"/>
                <a:cs typeface="Arial" panose="020B0604020202020204" pitchFamily="34" charset="0"/>
              </a:rPr>
              <a:t>3.	Providing effective working environment</a:t>
            </a:r>
          </a:p>
          <a:p>
            <a:pPr>
              <a:lnSpc>
                <a:spcPct val="150000"/>
              </a:lnSpc>
            </a:pPr>
            <a:r>
              <a:rPr lang="en-US" dirty="0">
                <a:latin typeface="Arial" panose="020B0604020202020204" pitchFamily="34" charset="0"/>
                <a:cs typeface="Arial" panose="020B0604020202020204" pitchFamily="34" charset="0"/>
              </a:rPr>
              <a:t>4.	Maintaining a good organizational structure and relationship</a:t>
            </a:r>
          </a:p>
          <a:p>
            <a:pPr>
              <a:lnSpc>
                <a:spcPct val="150000"/>
              </a:lnSpc>
            </a:pPr>
            <a:r>
              <a:rPr lang="en-US" dirty="0">
                <a:latin typeface="Arial" panose="020B0604020202020204" pitchFamily="34" charset="0"/>
                <a:cs typeface="Arial" panose="020B0604020202020204" pitchFamily="34" charset="0"/>
              </a:rPr>
              <a:t>5.	Developing the skills and ability of the employees</a:t>
            </a:r>
          </a:p>
          <a:p>
            <a:pPr>
              <a:lnSpc>
                <a:spcPct val="150000"/>
              </a:lnSpc>
            </a:pPr>
            <a:r>
              <a:rPr lang="en-US" dirty="0">
                <a:latin typeface="Arial" panose="020B0604020202020204" pitchFamily="34" charset="0"/>
                <a:cs typeface="Arial" panose="020B0604020202020204" pitchFamily="34" charset="0"/>
              </a:rPr>
              <a:t>6.	Reducing the turnover of the employees in the organization (Ryan,  </a:t>
            </a:r>
            <a:r>
              <a:rPr lang="en-US" dirty="0" err="1">
                <a:latin typeface="Arial" panose="020B0604020202020204" pitchFamily="34" charset="0"/>
                <a:cs typeface="Arial" panose="020B0604020202020204" pitchFamily="34" charset="0"/>
              </a:rPr>
              <a:t>Edney</a:t>
            </a:r>
            <a:r>
              <a:rPr lang="en-US" dirty="0">
                <a:latin typeface="Arial" panose="020B0604020202020204" pitchFamily="34" charset="0"/>
                <a:cs typeface="Arial" panose="020B0604020202020204" pitchFamily="34" charset="0"/>
              </a:rPr>
              <a:t> and Maher, 2017)</a:t>
            </a:r>
          </a:p>
        </p:txBody>
      </p:sp>
    </p:spTree>
    <p:extLst>
      <p:ext uri="{BB962C8B-B14F-4D97-AF65-F5344CB8AC3E}">
        <p14:creationId xmlns:p14="http://schemas.microsoft.com/office/powerpoint/2010/main" val="1510180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5217" y="1351722"/>
            <a:ext cx="7381461" cy="3554819"/>
          </a:xfrm>
          <a:prstGeom prst="rect">
            <a:avLst/>
          </a:prstGeom>
          <a:noFill/>
        </p:spPr>
        <p:txBody>
          <a:bodyPr wrap="square" rtlCol="0">
            <a:spAutoFit/>
          </a:bodyPr>
          <a:lstStyle/>
          <a:p>
            <a:pPr algn="ctr">
              <a:lnSpc>
                <a:spcPct val="150000"/>
              </a:lnSpc>
            </a:pPr>
            <a:r>
              <a:rPr lang="en-US" sz="2400" b="1" dirty="0">
                <a:latin typeface="Arial" panose="020B0604020202020204" pitchFamily="34" charset="0"/>
                <a:cs typeface="Arial" panose="020B0604020202020204" pitchFamily="34" charset="0"/>
              </a:rPr>
              <a:t>Approaches to address the motivation</a:t>
            </a:r>
          </a:p>
          <a:p>
            <a:pPr>
              <a:lnSpc>
                <a:spcPct val="150000"/>
              </a:lnSpc>
            </a:pPr>
            <a:r>
              <a:rPr lang="en-US" dirty="0">
                <a:latin typeface="Arial" panose="020B0604020202020204" pitchFamily="34" charset="0"/>
                <a:cs typeface="Arial" panose="020B0604020202020204" pitchFamily="34" charset="0"/>
              </a:rPr>
              <a:t>There are different motivation theories those are applied at the setting of Tesco for motivation of the employees for example:</a:t>
            </a:r>
          </a:p>
          <a:p>
            <a:pPr>
              <a:lnSpc>
                <a:spcPct val="150000"/>
              </a:lnSpc>
            </a:pPr>
            <a:r>
              <a:rPr lang="en-US" dirty="0">
                <a:latin typeface="Arial" panose="020B0604020202020204" pitchFamily="34" charset="0"/>
                <a:cs typeface="Arial" panose="020B0604020202020204" pitchFamily="34" charset="0"/>
              </a:rPr>
              <a:t>1.	Incentive theory</a:t>
            </a:r>
          </a:p>
          <a:p>
            <a:pPr>
              <a:lnSpc>
                <a:spcPct val="150000"/>
              </a:lnSpc>
            </a:pPr>
            <a:r>
              <a:rPr lang="en-US" dirty="0">
                <a:latin typeface="Arial" panose="020B0604020202020204" pitchFamily="34" charset="0"/>
                <a:cs typeface="Arial" panose="020B0604020202020204" pitchFamily="34" charset="0"/>
              </a:rPr>
              <a:t>2.	Maslow’s hierarchy of Needs theory</a:t>
            </a:r>
          </a:p>
          <a:p>
            <a:pPr>
              <a:lnSpc>
                <a:spcPct val="150000"/>
              </a:lnSpc>
            </a:pPr>
            <a:r>
              <a:rPr lang="en-US" dirty="0">
                <a:latin typeface="Arial" panose="020B0604020202020204" pitchFamily="34" charset="0"/>
                <a:cs typeface="Arial" panose="020B0604020202020204" pitchFamily="34" charset="0"/>
              </a:rPr>
              <a:t>3.	Herzberg’s hygiene theory</a:t>
            </a:r>
          </a:p>
          <a:p>
            <a:pPr>
              <a:lnSpc>
                <a:spcPct val="150000"/>
              </a:lnSpc>
            </a:pPr>
            <a:r>
              <a:rPr lang="en-US" dirty="0">
                <a:latin typeface="Arial" panose="020B0604020202020204" pitchFamily="34" charset="0"/>
                <a:cs typeface="Arial" panose="020B0604020202020204" pitchFamily="34" charset="0"/>
              </a:rPr>
              <a:t>4.	McClelland's need theory</a:t>
            </a:r>
          </a:p>
          <a:p>
            <a:pPr>
              <a:lnSpc>
                <a:spcPct val="150000"/>
              </a:lnSpc>
            </a:pPr>
            <a:r>
              <a:rPr lang="en-US" dirty="0">
                <a:latin typeface="Arial" panose="020B0604020202020204" pitchFamily="34" charset="0"/>
                <a:cs typeface="Arial" panose="020B0604020202020204" pitchFamily="34" charset="0"/>
              </a:rPr>
              <a:t>5.	Competence theory</a:t>
            </a:r>
          </a:p>
        </p:txBody>
      </p:sp>
    </p:spTree>
    <p:extLst>
      <p:ext uri="{BB962C8B-B14F-4D97-AF65-F5344CB8AC3E}">
        <p14:creationId xmlns:p14="http://schemas.microsoft.com/office/powerpoint/2010/main" val="280966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26435" y="795130"/>
            <a:ext cx="7646504" cy="4801314"/>
          </a:xfrm>
          <a:prstGeom prst="rect">
            <a:avLst/>
          </a:prstGeom>
          <a:noFill/>
        </p:spPr>
        <p:txBody>
          <a:bodyPr wrap="square" rtlCol="0">
            <a:spAutoFit/>
          </a:bodyPr>
          <a:lstStyle/>
          <a:p>
            <a:pPr algn="ctr">
              <a:lnSpc>
                <a:spcPct val="150000"/>
              </a:lnSpc>
            </a:pPr>
            <a:r>
              <a:rPr lang="en-US" sz="2400" b="1" dirty="0">
                <a:latin typeface="Arial" panose="020B0604020202020204" pitchFamily="34" charset="0"/>
                <a:cs typeface="Arial" panose="020B0604020202020204" pitchFamily="34" charset="0"/>
              </a:rPr>
              <a:t>Conclusion</a:t>
            </a:r>
          </a:p>
          <a:p>
            <a:pPr algn="just">
              <a:lnSpc>
                <a:spcPct val="150000"/>
              </a:lnSpc>
            </a:pPr>
            <a:r>
              <a:rPr lang="en-US" dirty="0">
                <a:latin typeface="Arial" panose="020B0604020202020204" pitchFamily="34" charset="0"/>
                <a:cs typeface="Arial" panose="020B0604020202020204" pitchFamily="34" charset="0"/>
              </a:rPr>
              <a:t>Employees and people are the key resources of the organizational performance and development. Tesco is a renowned organization that has been implementing their people’s policy considering the organization, structure, environment and many other relevant issues. But in other organization, this functions are very much under developed and the employees of the organization lose their motivation and engagement in their work that leads to the disruption of the organizational performance and development. So all of the organization should focus on the employee’s retention, motivation, organization and its structure for the best performance to accelerate the development of the organization. </a:t>
            </a:r>
          </a:p>
        </p:txBody>
      </p:sp>
    </p:spTree>
    <p:extLst>
      <p:ext uri="{BB962C8B-B14F-4D97-AF65-F5344CB8AC3E}">
        <p14:creationId xmlns:p14="http://schemas.microsoft.com/office/powerpoint/2010/main" val="1784200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3183" y="848139"/>
            <a:ext cx="8136835" cy="5416868"/>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References</a:t>
            </a:r>
          </a:p>
          <a:p>
            <a:endParaRPr lang="en-US" dirty="0"/>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Freiling</a:t>
            </a:r>
            <a:r>
              <a:rPr lang="en-US" dirty="0">
                <a:latin typeface="Arial" panose="020B0604020202020204" pitchFamily="34" charset="0"/>
                <a:cs typeface="Arial" panose="020B0604020202020204" pitchFamily="34" charset="0"/>
              </a:rPr>
              <a:t>, J. and </a:t>
            </a:r>
            <a:r>
              <a:rPr lang="en-US" dirty="0" err="1">
                <a:latin typeface="Arial" panose="020B0604020202020204" pitchFamily="34" charset="0"/>
                <a:cs typeface="Arial" panose="020B0604020202020204" pitchFamily="34" charset="0"/>
              </a:rPr>
              <a:t>Fichtner</a:t>
            </a:r>
            <a:r>
              <a:rPr lang="en-US" dirty="0">
                <a:latin typeface="Arial" panose="020B0604020202020204" pitchFamily="34" charset="0"/>
                <a:cs typeface="Arial" panose="020B0604020202020204" pitchFamily="34" charset="0"/>
              </a:rPr>
              <a:t>, H., 2010. Organizational culture as the glue between people and organization: A competence-based view on learning and competence building. German Journal of Human Resource Management, 24(2), pp.152-172.</a:t>
            </a: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Chandrasekar</a:t>
            </a:r>
            <a:r>
              <a:rPr lang="en-US" dirty="0">
                <a:latin typeface="Arial" panose="020B0604020202020204" pitchFamily="34" charset="0"/>
                <a:cs typeface="Arial" panose="020B0604020202020204" pitchFamily="34" charset="0"/>
              </a:rPr>
              <a:t>, K., 2011. Workplace environment and its impact on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performance in public sector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International journal of enterprise computing and business systems, 1(1), pp.1-19.</a:t>
            </a: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Aguenza</a:t>
            </a:r>
            <a:r>
              <a:rPr lang="en-US" dirty="0">
                <a:latin typeface="Arial" panose="020B0604020202020204" pitchFamily="34" charset="0"/>
                <a:cs typeface="Arial" panose="020B0604020202020204" pitchFamily="34" charset="0"/>
              </a:rPr>
              <a:t>, B.B. and </a:t>
            </a:r>
            <a:r>
              <a:rPr lang="en-US" dirty="0" err="1">
                <a:latin typeface="Arial" panose="020B0604020202020204" pitchFamily="34" charset="0"/>
                <a:cs typeface="Arial" panose="020B0604020202020204" pitchFamily="34" charset="0"/>
              </a:rPr>
              <a:t>Som</a:t>
            </a:r>
            <a:r>
              <a:rPr lang="en-US" dirty="0">
                <a:latin typeface="Arial" panose="020B0604020202020204" pitchFamily="34" charset="0"/>
                <a:cs typeface="Arial" panose="020B0604020202020204" pitchFamily="34" charset="0"/>
              </a:rPr>
              <a:t>, A.P.M., 2018. Motivational factors of employee retention and engagement in organizations. International Journal of Advances in Agriculture Sciences.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Mathis, R.L., Jackson, J.H., Valentine, S.R. and </a:t>
            </a:r>
            <a:r>
              <a:rPr lang="en-US" dirty="0" err="1">
                <a:latin typeface="Arial" panose="020B0604020202020204" pitchFamily="34" charset="0"/>
                <a:cs typeface="Arial" panose="020B0604020202020204" pitchFamily="34" charset="0"/>
              </a:rPr>
              <a:t>Meglich</a:t>
            </a:r>
            <a:r>
              <a:rPr lang="en-US" dirty="0">
                <a:latin typeface="Arial" panose="020B0604020202020204" pitchFamily="34" charset="0"/>
                <a:cs typeface="Arial" panose="020B0604020202020204" pitchFamily="34" charset="0"/>
              </a:rPr>
              <a:t>, P., 2016. Human resource management. </a:t>
            </a:r>
            <a:r>
              <a:rPr lang="en-US" dirty="0" err="1">
                <a:latin typeface="Arial" panose="020B0604020202020204" pitchFamily="34" charset="0"/>
                <a:cs typeface="Arial" panose="020B0604020202020204" pitchFamily="34" charset="0"/>
              </a:rPr>
              <a:t>Cengage</a:t>
            </a:r>
            <a:r>
              <a:rPr lang="en-US" dirty="0">
                <a:latin typeface="Arial" panose="020B0604020202020204" pitchFamily="34" charset="0"/>
                <a:cs typeface="Arial" panose="020B0604020202020204" pitchFamily="34" charset="0"/>
              </a:rPr>
              <a:t> Learning.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Ryan, J., </a:t>
            </a:r>
            <a:r>
              <a:rPr lang="en-US" dirty="0" err="1">
                <a:latin typeface="Arial" panose="020B0604020202020204" pitchFamily="34" charset="0"/>
                <a:cs typeface="Arial" panose="020B0604020202020204" pitchFamily="34" charset="0"/>
              </a:rPr>
              <a:t>Edney</a:t>
            </a:r>
            <a:r>
              <a:rPr lang="en-US" dirty="0">
                <a:latin typeface="Arial" panose="020B0604020202020204" pitchFamily="34" charset="0"/>
                <a:cs typeface="Arial" panose="020B0604020202020204" pitchFamily="34" charset="0"/>
              </a:rPr>
              <a:t>, S. and Maher, C., 2017. Engagement, compliance and retention with a </a:t>
            </a:r>
            <a:r>
              <a:rPr lang="en-US" dirty="0" err="1">
                <a:latin typeface="Arial" panose="020B0604020202020204" pitchFamily="34" charset="0"/>
                <a:cs typeface="Arial" panose="020B0604020202020204" pitchFamily="34" charset="0"/>
              </a:rPr>
              <a:t>gamified</a:t>
            </a:r>
            <a:r>
              <a:rPr lang="en-US" dirty="0">
                <a:latin typeface="Arial" panose="020B0604020202020204" pitchFamily="34" charset="0"/>
                <a:cs typeface="Arial" panose="020B0604020202020204" pitchFamily="34" charset="0"/>
              </a:rPr>
              <a:t> online social networking physical activity intervention. Translational behavioral medicine, 7(4), pp.702-708.</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28933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68</TotalTime>
  <Words>1586</Words>
  <Application>Microsoft Office PowerPoint</Application>
  <PresentationFormat>Широк екран</PresentationFormat>
  <Paragraphs>98</Paragraphs>
  <Slides>9</Slides>
  <Notes>3</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9</vt:i4>
      </vt:variant>
    </vt:vector>
  </HeadingPairs>
  <TitlesOfParts>
    <vt:vector size="15" baseType="lpstr">
      <vt:lpstr>Arial</vt:lpstr>
      <vt:lpstr>Calibri</vt:lpstr>
      <vt:lpstr>Times New Roman</vt:lpstr>
      <vt:lpstr>Trebuchet MS</vt:lpstr>
      <vt:lpstr>Wingdings 3</vt:lpstr>
      <vt:lpstr>Facet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Penka</cp:lastModifiedBy>
  <cp:revision>22</cp:revision>
  <dcterms:created xsi:type="dcterms:W3CDTF">2022-10-15T10:49:40Z</dcterms:created>
  <dcterms:modified xsi:type="dcterms:W3CDTF">2022-10-18T01:12:22Z</dcterms:modified>
</cp:coreProperties>
</file>