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64"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10/21/2021</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13720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10/21/2021</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25821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10/21/2021</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698838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10/21/2021</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11443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10/21/2021</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14756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10/21/2021</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515588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10/21/2021</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333338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10/21/2021</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38258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10/21/2021</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5327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10/21/2021</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53271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10/21/2021</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83891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10/21/2021</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029282760"/>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richardlfloyd.com/2012/01/28/confused-interpreting-your-congregations-numbers/"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eoplematters.in/article/compensation-benefits/rewarding-employees-eye-performance-10644"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philippinesbasiceducation.us/2012/07/education-for-life-and-work-developing.html" TargetMode="External"/><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eachonline.ca/tools-trends/making-sense-of%20micro-credentials"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theconversation.com/maybe-the-hardest-nut-for-a-new-scientist-to-crack-finding-a-job-37492" TargetMode="External"/><Relationship Id="rId7" Type="http://schemas.openxmlformats.org/officeDocument/2006/relationships/hyperlink" Target="https://lakilakibaru.or.id/sepercik-inspirasi-dari-nusa-tenggara-timur/"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hyperlink" Target="https://commons.wikimedia.org/wiki/File:Turning_The_Pages_Of_Career_Change_Cartoon.svg" TargetMode="Externa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hyperlink" Target="https://www.goalgetterpm.com/part-4-project-want-app-gap-analysis-conclusion/"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his head in his hand&#10;&#10;Description automatically generated with low confidence">
            <a:extLst>
              <a:ext uri="{FF2B5EF4-FFF2-40B4-BE49-F238E27FC236}">
                <a16:creationId xmlns:a16="http://schemas.microsoft.com/office/drawing/2014/main" id="{0B5F1F66-4321-4006-A338-5469C94F253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073" r="-1" b="-1"/>
          <a:stretch/>
        </p:blipFill>
        <p:spPr>
          <a:xfrm>
            <a:off x="1524" y="10"/>
            <a:ext cx="12188952" cy="6857990"/>
          </a:xfrm>
          <a:prstGeom prst="rect">
            <a:avLst/>
          </a:prstGeom>
        </p:spPr>
      </p:pic>
      <p:sp>
        <p:nvSpPr>
          <p:cNvPr id="26" name="Rectangle 25">
            <a:extLst>
              <a:ext uri="{FF2B5EF4-FFF2-40B4-BE49-F238E27FC236}">
                <a16:creationId xmlns:a16="http://schemas.microsoft.com/office/drawing/2014/main" id="{365A786E-9028-443F-8713-B9552D9A2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779221"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794B03-02BA-40A6-9ABC-21177ECE6BA1}"/>
              </a:ext>
            </a:extLst>
          </p:cNvPr>
          <p:cNvSpPr>
            <a:spLocks noGrp="1"/>
          </p:cNvSpPr>
          <p:nvPr>
            <p:ph type="ctrTitle"/>
          </p:nvPr>
        </p:nvSpPr>
        <p:spPr>
          <a:xfrm>
            <a:off x="960119" y="954156"/>
            <a:ext cx="6858000" cy="3657600"/>
          </a:xfrm>
        </p:spPr>
        <p:txBody>
          <a:bodyPr anchor="ctr">
            <a:normAutofit/>
          </a:bodyPr>
          <a:lstStyle/>
          <a:p>
            <a:pPr algn="l"/>
            <a:r>
              <a:rPr lang="en-GB" sz="6200" b="1">
                <a:solidFill>
                  <a:schemeClr val="bg1"/>
                </a:solidFill>
                <a:latin typeface="Arial" panose="020B0604020202020204" pitchFamily="34" charset="0"/>
                <a:cs typeface="Arial" panose="020B0604020202020204" pitchFamily="34" charset="0"/>
              </a:rPr>
              <a:t>What are Employers looking For?</a:t>
            </a:r>
          </a:p>
        </p:txBody>
      </p:sp>
    </p:spTree>
    <p:extLst>
      <p:ext uri="{BB962C8B-B14F-4D97-AF65-F5344CB8AC3E}">
        <p14:creationId xmlns:p14="http://schemas.microsoft.com/office/powerpoint/2010/main" val="2367786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BA9CF-E5D5-4B82-99CF-6BB71D512990}"/>
              </a:ext>
            </a:extLst>
          </p:cNvPr>
          <p:cNvSpPr>
            <a:spLocks noGrp="1"/>
          </p:cNvSpPr>
          <p:nvPr>
            <p:ph type="title"/>
          </p:nvPr>
        </p:nvSpPr>
        <p:spPr>
          <a:xfrm>
            <a:off x="960120" y="317814"/>
            <a:ext cx="10268712" cy="1700784"/>
          </a:xfrm>
        </p:spPr>
        <p:txBody>
          <a:bodyPr>
            <a:normAutofit/>
          </a:bodyPr>
          <a:lstStyle/>
          <a:p>
            <a:r>
              <a:rPr lang="en-GB" sz="3600" b="1" dirty="0">
                <a:latin typeface="Arial" panose="020B0604020202020204" pitchFamily="34" charset="0"/>
                <a:cs typeface="Arial" panose="020B0604020202020204" pitchFamily="34" charset="0"/>
              </a:rPr>
              <a:t>Aim</a:t>
            </a:r>
          </a:p>
        </p:txBody>
      </p:sp>
      <p:sp>
        <p:nvSpPr>
          <p:cNvPr id="15" name="Rectangle 9">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ntent Placeholder 2">
            <a:extLst>
              <a:ext uri="{FF2B5EF4-FFF2-40B4-BE49-F238E27FC236}">
                <a16:creationId xmlns:a16="http://schemas.microsoft.com/office/drawing/2014/main" id="{C0D233A7-A0E9-4201-8824-EB8ACDF009D4}"/>
              </a:ext>
            </a:extLst>
          </p:cNvPr>
          <p:cNvSpPr>
            <a:spLocks noGrp="1"/>
          </p:cNvSpPr>
          <p:nvPr>
            <p:ph idx="1"/>
          </p:nvPr>
        </p:nvSpPr>
        <p:spPr>
          <a:xfrm>
            <a:off x="960120" y="2587752"/>
            <a:ext cx="10268712" cy="3258102"/>
          </a:xfrm>
        </p:spPr>
        <p:txBody>
          <a:bodyPr>
            <a:noAutofit/>
          </a:bodyPr>
          <a:lstStyle/>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Identify the skills that employers are looking for.</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Ascertain how these skills can be obtained</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Pinpoint specific skills</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Discuss how careers are changing</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Identify what needs to be done to become more employable</a:t>
            </a:r>
          </a:p>
        </p:txBody>
      </p:sp>
    </p:spTree>
    <p:extLst>
      <p:ext uri="{BB962C8B-B14F-4D97-AF65-F5344CB8AC3E}">
        <p14:creationId xmlns:p14="http://schemas.microsoft.com/office/powerpoint/2010/main" val="3411613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2D1A35-FBD4-4CFB-8E41-C32C23A99B30}"/>
              </a:ext>
            </a:extLst>
          </p:cNvPr>
          <p:cNvSpPr>
            <a:spLocks noGrp="1"/>
          </p:cNvSpPr>
          <p:nvPr>
            <p:ph type="title"/>
          </p:nvPr>
        </p:nvSpPr>
        <p:spPr>
          <a:xfrm>
            <a:off x="960120" y="317814"/>
            <a:ext cx="10268712" cy="1700784"/>
          </a:xfrm>
        </p:spPr>
        <p:txBody>
          <a:bodyPr>
            <a:normAutofit/>
          </a:bodyPr>
          <a:lstStyle/>
          <a:p>
            <a:r>
              <a:rPr lang="en-GB" sz="3600" b="1" dirty="0">
                <a:latin typeface="Arial" panose="020B0604020202020204" pitchFamily="34" charset="0"/>
                <a:cs typeface="Arial" panose="020B0604020202020204" pitchFamily="34" charset="0"/>
              </a:rPr>
              <a:t>What skills are employers looking for?</a:t>
            </a:r>
          </a:p>
        </p:txBody>
      </p:sp>
      <p:sp>
        <p:nvSpPr>
          <p:cNvPr id="10" name="Rectangle 9">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180C296-D4C0-4EF3-88E7-D78F85E37A83}"/>
              </a:ext>
            </a:extLst>
          </p:cNvPr>
          <p:cNvSpPr>
            <a:spLocks noGrp="1"/>
          </p:cNvSpPr>
          <p:nvPr>
            <p:ph idx="1"/>
          </p:nvPr>
        </p:nvSpPr>
        <p:spPr>
          <a:xfrm>
            <a:off x="714375" y="2428875"/>
            <a:ext cx="10715625" cy="3788303"/>
          </a:xfrm>
        </p:spPr>
        <p:txBody>
          <a:bodyPr>
            <a:no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Attitudes and aptitudes are often considered to be more important than formal qualifications. Although technical and basic skills are required to get past the initial application stage, other aspects such as personal qualities, attitudes, and general aptitudes are then seen as far more critical.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Resilience is frequently cited by employers as an essential quality for people to possess – the ability to cope with setbacks and criticism, be motivated to overcome obstacles, and stay calm under pressure.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139819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84C881-39D3-4EED-9AA3-6A6227E7F8C1}"/>
              </a:ext>
            </a:extLst>
          </p:cNvPr>
          <p:cNvSpPr>
            <a:spLocks noGrp="1"/>
          </p:cNvSpPr>
          <p:nvPr>
            <p:ph type="title"/>
          </p:nvPr>
        </p:nvSpPr>
        <p:spPr>
          <a:xfrm>
            <a:off x="960120" y="317814"/>
            <a:ext cx="10268712" cy="1700784"/>
          </a:xfrm>
        </p:spPr>
        <p:txBody>
          <a:bodyPr>
            <a:normAutofit/>
          </a:bodyPr>
          <a:lstStyle/>
          <a:p>
            <a:r>
              <a:rPr lang="en-GB" sz="3600" b="1" dirty="0">
                <a:latin typeface="Arial" panose="020B0604020202020204" pitchFamily="34" charset="0"/>
                <a:cs typeface="Arial" panose="020B0604020202020204" pitchFamily="34" charset="0"/>
              </a:rPr>
              <a:t>Why are These Skills so Important?</a:t>
            </a:r>
          </a:p>
        </p:txBody>
      </p:sp>
      <p:sp>
        <p:nvSpPr>
          <p:cNvPr id="3" name="Content Placeholder 2">
            <a:extLst>
              <a:ext uri="{FF2B5EF4-FFF2-40B4-BE49-F238E27FC236}">
                <a16:creationId xmlns:a16="http://schemas.microsoft.com/office/drawing/2014/main" id="{4EF12815-3354-4B87-BAD5-5BF2DA303C16}"/>
              </a:ext>
            </a:extLst>
          </p:cNvPr>
          <p:cNvSpPr>
            <a:spLocks noGrp="1"/>
          </p:cNvSpPr>
          <p:nvPr>
            <p:ph idx="1"/>
          </p:nvPr>
        </p:nvSpPr>
        <p:spPr>
          <a:xfrm>
            <a:off x="1038516" y="2818261"/>
            <a:ext cx="5782586" cy="3721925"/>
          </a:xfrm>
        </p:spPr>
        <p:txBody>
          <a:bodyPr anchor="t">
            <a:normAutofit/>
          </a:bodyPr>
          <a:lstStyle/>
          <a:p>
            <a:pPr>
              <a:lnSpc>
                <a:spcPct val="91000"/>
              </a:lnSpc>
            </a:pPr>
            <a:r>
              <a:rPr lang="en-GB" sz="2400" dirty="0">
                <a:latin typeface="Arial" panose="020B0604020202020204" pitchFamily="34" charset="0"/>
                <a:cs typeface="Arial" panose="020B0604020202020204" pitchFamily="34" charset="0"/>
              </a:rPr>
              <a:t>A positive attitude to work, punctuality, flexibility, verbal communication skills, and the ability to make a professional introduction are all crucial when deciding whether to recruit a person. Nearly half of employers stated that they had not hired a person because they felt they did not have the right attitude.</a:t>
            </a:r>
          </a:p>
          <a:p>
            <a:pPr>
              <a:lnSpc>
                <a:spcPct val="91000"/>
              </a:lnSpc>
            </a:pPr>
            <a:r>
              <a:rPr lang="en-GB" sz="2400" dirty="0">
                <a:latin typeface="Arial" panose="020B0604020202020204" pitchFamily="34" charset="0"/>
                <a:cs typeface="Arial" panose="020B0604020202020204" pitchFamily="34" charset="0"/>
              </a:rPr>
              <a:t>Discuss……</a:t>
            </a:r>
          </a:p>
          <a:p>
            <a:pPr>
              <a:lnSpc>
                <a:spcPct val="91000"/>
              </a:lnSpc>
            </a:pPr>
            <a:endParaRPr lang="en-GB" sz="2400" dirty="0"/>
          </a:p>
        </p:txBody>
      </p:sp>
      <p:pic>
        <p:nvPicPr>
          <p:cNvPr id="5" name="Picture 4" descr="A picture containing shape&#10;&#10;Description automatically generated">
            <a:extLst>
              <a:ext uri="{FF2B5EF4-FFF2-40B4-BE49-F238E27FC236}">
                <a16:creationId xmlns:a16="http://schemas.microsoft.com/office/drawing/2014/main" id="{27B23921-1B31-425D-9A65-D0B14CA201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33136" y="3406158"/>
            <a:ext cx="4012870" cy="2257239"/>
          </a:xfrm>
          <a:prstGeom prst="rect">
            <a:avLst/>
          </a:prstGeom>
        </p:spPr>
      </p:pic>
    </p:spTree>
    <p:extLst>
      <p:ext uri="{BB962C8B-B14F-4D97-AF65-F5344CB8AC3E}">
        <p14:creationId xmlns:p14="http://schemas.microsoft.com/office/powerpoint/2010/main" val="431938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827DAB-25DD-49A6-98BD-2AB7891CDD7D}"/>
              </a:ext>
            </a:extLst>
          </p:cNvPr>
          <p:cNvSpPr>
            <a:spLocks noGrp="1"/>
          </p:cNvSpPr>
          <p:nvPr>
            <p:ph type="title"/>
          </p:nvPr>
        </p:nvSpPr>
        <p:spPr>
          <a:xfrm>
            <a:off x="960120" y="317814"/>
            <a:ext cx="10268712" cy="1700784"/>
          </a:xfrm>
        </p:spPr>
        <p:txBody>
          <a:bodyPr>
            <a:normAutofit/>
          </a:bodyPr>
          <a:lstStyle/>
          <a:p>
            <a:r>
              <a:rPr lang="en-GB" sz="3600" b="1" dirty="0">
                <a:latin typeface="Arial" panose="020B0604020202020204" pitchFamily="34" charset="0"/>
                <a:cs typeface="Arial" panose="020B0604020202020204" pitchFamily="34" charset="0"/>
              </a:rPr>
              <a:t>How Can Skills be Developed?</a:t>
            </a:r>
          </a:p>
        </p:txBody>
      </p:sp>
      <p:sp>
        <p:nvSpPr>
          <p:cNvPr id="3" name="Content Placeholder 2">
            <a:extLst>
              <a:ext uri="{FF2B5EF4-FFF2-40B4-BE49-F238E27FC236}">
                <a16:creationId xmlns:a16="http://schemas.microsoft.com/office/drawing/2014/main" id="{4C0A4D11-FD82-486E-99F7-BA6C0E9C25E9}"/>
              </a:ext>
            </a:extLst>
          </p:cNvPr>
          <p:cNvSpPr>
            <a:spLocks noGrp="1"/>
          </p:cNvSpPr>
          <p:nvPr>
            <p:ph idx="1"/>
          </p:nvPr>
        </p:nvSpPr>
        <p:spPr>
          <a:xfrm>
            <a:off x="960120" y="2784143"/>
            <a:ext cx="6141720" cy="3962097"/>
          </a:xfrm>
        </p:spPr>
        <p:txBody>
          <a:bodyPr anchor="t">
            <a:normAutofit fontScale="85000" lnSpcReduction="20000"/>
          </a:bodyPr>
          <a:lstStyle/>
          <a:p>
            <a:pPr marL="342900" indent="-342900">
              <a:lnSpc>
                <a:spcPct val="91000"/>
              </a:lnSpc>
              <a:buFont typeface="Arial" panose="020B0604020202020204" pitchFamily="34" charset="0"/>
              <a:buChar char="•"/>
            </a:pPr>
            <a:r>
              <a:rPr lang="en-GB" sz="2200" dirty="0">
                <a:latin typeface="Arial" panose="020B0604020202020204" pitchFamily="34" charset="0"/>
                <a:cs typeface="Arial" panose="020B0604020202020204" pitchFamily="34" charset="0"/>
              </a:rPr>
              <a:t>You will already possess an array of different skills however, lots of people fail to identify what these skills are.</a:t>
            </a:r>
          </a:p>
          <a:p>
            <a:pPr marL="342900" indent="-342900">
              <a:lnSpc>
                <a:spcPct val="91000"/>
              </a:lnSpc>
              <a:buFont typeface="Arial" panose="020B0604020202020204" pitchFamily="34" charset="0"/>
              <a:buChar char="•"/>
            </a:pPr>
            <a:r>
              <a:rPr lang="en-GB" sz="2200" dirty="0">
                <a:latin typeface="Arial" panose="020B0604020202020204" pitchFamily="34" charset="0"/>
                <a:cs typeface="Arial" panose="020B0604020202020204" pitchFamily="34" charset="0"/>
              </a:rPr>
              <a:t>Many skills are transferable, which means you can develop them in a learning, work, or social context and use or enhance them in other contexts. They help people to be adaptable and flexible, and to cope with change.</a:t>
            </a:r>
          </a:p>
          <a:p>
            <a:pPr marL="342900" indent="-342900">
              <a:lnSpc>
                <a:spcPct val="91000"/>
              </a:lnSpc>
              <a:buFont typeface="Arial" panose="020B0604020202020204" pitchFamily="34" charset="0"/>
              <a:buChar char="•"/>
            </a:pPr>
            <a:r>
              <a:rPr lang="en-GB" sz="2200" dirty="0">
                <a:latin typeface="Arial" panose="020B0604020202020204" pitchFamily="34" charset="0"/>
                <a:cs typeface="Arial" panose="020B0604020202020204" pitchFamily="34" charset="0"/>
              </a:rPr>
              <a:t>Transferable skills help you: do things independently, know how to find things out, think creatively, sort out problems, organise and manage your own work, get on with other people, make a good contribution in a team and show leadership.</a:t>
            </a:r>
          </a:p>
          <a:p>
            <a:pPr marL="342900" indent="-342900">
              <a:lnSpc>
                <a:spcPct val="91000"/>
              </a:lnSpc>
              <a:buFont typeface="Arial" panose="020B0604020202020204" pitchFamily="34" charset="0"/>
              <a:buChar char="•"/>
            </a:pPr>
            <a:r>
              <a:rPr lang="en-GB" sz="2200" dirty="0">
                <a:latin typeface="Arial" panose="020B0604020202020204" pitchFamily="34" charset="0"/>
                <a:cs typeface="Arial" panose="020B0604020202020204" pitchFamily="34" charset="0"/>
              </a:rPr>
              <a:t>Identify your transferable skills and share</a:t>
            </a:r>
          </a:p>
          <a:p>
            <a:pPr>
              <a:lnSpc>
                <a:spcPct val="91000"/>
              </a:lnSpc>
            </a:pPr>
            <a:endParaRPr lang="en-GB" sz="1600" dirty="0">
              <a:latin typeface="Arial" panose="020B0604020202020204" pitchFamily="34" charset="0"/>
              <a:cs typeface="Arial" panose="020B0604020202020204" pitchFamily="34" charset="0"/>
            </a:endParaRPr>
          </a:p>
        </p:txBody>
      </p:sp>
      <p:pic>
        <p:nvPicPr>
          <p:cNvPr id="5" name="Picture 4" descr="Logo, company name&#10;&#10;Description automatically generated">
            <a:extLst>
              <a:ext uri="{FF2B5EF4-FFF2-40B4-BE49-F238E27FC236}">
                <a16:creationId xmlns:a16="http://schemas.microsoft.com/office/drawing/2014/main" id="{B12FA9E9-6978-4437-941C-423CA183C68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33136" y="2915921"/>
            <a:ext cx="4282944" cy="2923040"/>
          </a:xfrm>
          <a:prstGeom prst="rect">
            <a:avLst/>
          </a:prstGeom>
        </p:spPr>
      </p:pic>
    </p:spTree>
    <p:extLst>
      <p:ext uri="{BB962C8B-B14F-4D97-AF65-F5344CB8AC3E}">
        <p14:creationId xmlns:p14="http://schemas.microsoft.com/office/powerpoint/2010/main" val="1760100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8607F2-9876-456A-BDB8-11972EB14425}"/>
              </a:ext>
            </a:extLst>
          </p:cNvPr>
          <p:cNvSpPr>
            <a:spLocks noGrp="1"/>
          </p:cNvSpPr>
          <p:nvPr>
            <p:ph type="title"/>
          </p:nvPr>
        </p:nvSpPr>
        <p:spPr>
          <a:xfrm>
            <a:off x="960120" y="317814"/>
            <a:ext cx="10268712" cy="1700784"/>
          </a:xfrm>
        </p:spPr>
        <p:txBody>
          <a:bodyPr>
            <a:normAutofit/>
          </a:bodyPr>
          <a:lstStyle/>
          <a:p>
            <a:r>
              <a:rPr lang="en-GB" sz="3600" b="1" dirty="0">
                <a:latin typeface="Arial" panose="020B0604020202020204" pitchFamily="34" charset="0"/>
                <a:cs typeface="Arial" panose="020B0604020202020204" pitchFamily="34" charset="0"/>
              </a:rPr>
              <a:t>Pinpoint Specific Skills</a:t>
            </a:r>
          </a:p>
        </p:txBody>
      </p:sp>
      <p:sp>
        <p:nvSpPr>
          <p:cNvPr id="3" name="Content Placeholder 2">
            <a:extLst>
              <a:ext uri="{FF2B5EF4-FFF2-40B4-BE49-F238E27FC236}">
                <a16:creationId xmlns:a16="http://schemas.microsoft.com/office/drawing/2014/main" id="{031E1A9B-0C4B-4A93-81D9-04B712D50579}"/>
              </a:ext>
            </a:extLst>
          </p:cNvPr>
          <p:cNvSpPr>
            <a:spLocks noGrp="1"/>
          </p:cNvSpPr>
          <p:nvPr>
            <p:ph idx="1"/>
          </p:nvPr>
        </p:nvSpPr>
        <p:spPr>
          <a:xfrm>
            <a:off x="960120" y="2587752"/>
            <a:ext cx="5869303" cy="3593592"/>
          </a:xfrm>
        </p:spPr>
        <p:txBody>
          <a:bodyPr>
            <a:normAutofit lnSpcReduction="10000"/>
          </a:bodyPr>
          <a:lstStyle/>
          <a:p>
            <a:pPr>
              <a:lnSpc>
                <a:spcPct val="91000"/>
              </a:lnSpc>
            </a:pPr>
            <a:r>
              <a:rPr lang="en-GB" sz="2000" dirty="0">
                <a:latin typeface="Arial" panose="020B0604020202020204" pitchFamily="34" charset="0"/>
                <a:cs typeface="Arial" panose="020B0604020202020204" pitchFamily="34" charset="0"/>
              </a:rPr>
              <a:t>Specific skills are those needed to do a particular job or work in a particular industry. Employers may set out the actual skills needed to do a job and cannot employ those who don’t have them. </a:t>
            </a:r>
          </a:p>
          <a:p>
            <a:pPr>
              <a:lnSpc>
                <a:spcPct val="91000"/>
              </a:lnSpc>
            </a:pPr>
            <a:r>
              <a:rPr lang="en-GB" sz="2000" dirty="0">
                <a:latin typeface="Arial" panose="020B0604020202020204" pitchFamily="34" charset="0"/>
                <a:cs typeface="Arial" panose="020B0604020202020204" pitchFamily="34" charset="0"/>
              </a:rPr>
              <a:t>They are most developed through vocational education and training, such as an apprenticeship or a foundation degree. </a:t>
            </a:r>
          </a:p>
          <a:p>
            <a:pPr>
              <a:lnSpc>
                <a:spcPct val="91000"/>
              </a:lnSpc>
            </a:pPr>
            <a:r>
              <a:rPr lang="en-GB" sz="2000" dirty="0">
                <a:latin typeface="Arial" panose="020B0604020202020204" pitchFamily="34" charset="0"/>
                <a:cs typeface="Arial" panose="020B0604020202020204" pitchFamily="34" charset="0"/>
              </a:rPr>
              <a:t>They are recognised by trade and professional bodies and may provide a licence to practise, or exempt people from having to take a professional exam after they’ve started a job.</a:t>
            </a:r>
          </a:p>
        </p:txBody>
      </p:sp>
      <p:pic>
        <p:nvPicPr>
          <p:cNvPr id="5" name="Picture 4" descr="A person holding a tablet&#10;&#10;Description automatically generated with low confidence">
            <a:extLst>
              <a:ext uri="{FF2B5EF4-FFF2-40B4-BE49-F238E27FC236}">
                <a16:creationId xmlns:a16="http://schemas.microsoft.com/office/drawing/2014/main" id="{CD78B358-D4CE-4CDD-BFE8-A9BEF9C01D0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2747" r="21786" b="-1"/>
          <a:stretch/>
        </p:blipFill>
        <p:spPr>
          <a:xfrm>
            <a:off x="7537704" y="2264989"/>
            <a:ext cx="4654296" cy="4593011"/>
          </a:xfrm>
          <a:prstGeom prst="rect">
            <a:avLst/>
          </a:prstGeom>
        </p:spPr>
      </p:pic>
    </p:spTree>
    <p:extLst>
      <p:ext uri="{BB962C8B-B14F-4D97-AF65-F5344CB8AC3E}">
        <p14:creationId xmlns:p14="http://schemas.microsoft.com/office/powerpoint/2010/main" val="4115569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64432"/>
            <a:ext cx="6255757"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711891-F356-40EB-A7E4-867786A43901}"/>
              </a:ext>
            </a:extLst>
          </p:cNvPr>
          <p:cNvSpPr>
            <a:spLocks noGrp="1"/>
          </p:cNvSpPr>
          <p:nvPr>
            <p:ph type="title"/>
          </p:nvPr>
        </p:nvSpPr>
        <p:spPr>
          <a:xfrm>
            <a:off x="960120" y="990599"/>
            <a:ext cx="4857751" cy="1563989"/>
          </a:xfrm>
        </p:spPr>
        <p:txBody>
          <a:bodyPr>
            <a:normAutofit/>
          </a:bodyPr>
          <a:lstStyle/>
          <a:p>
            <a:r>
              <a:rPr lang="en-GB" sz="3100" b="1">
                <a:latin typeface="Arial" panose="020B0604020202020204" pitchFamily="34" charset="0"/>
                <a:cs typeface="Arial" panose="020B0604020202020204" pitchFamily="34" charset="0"/>
              </a:rPr>
              <a:t>Discuss how careers are Changing</a:t>
            </a:r>
          </a:p>
        </p:txBody>
      </p:sp>
      <p:pic>
        <p:nvPicPr>
          <p:cNvPr id="8" name="Picture 7" descr="Text&#10;&#10;Description automatically generated">
            <a:extLst>
              <a:ext uri="{FF2B5EF4-FFF2-40B4-BE49-F238E27FC236}">
                <a16:creationId xmlns:a16="http://schemas.microsoft.com/office/drawing/2014/main" id="{ECD38D64-C877-45CF-91B7-945D4822F46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76467" y="1120226"/>
            <a:ext cx="2176814" cy="1447581"/>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66AB1A14-C029-424C-9D40-20F12439836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350251" y="889854"/>
            <a:ext cx="2176272" cy="1904237"/>
          </a:xfrm>
          <a:prstGeom prst="rect">
            <a:avLst/>
          </a:prstGeom>
        </p:spPr>
      </p:pic>
      <p:sp>
        <p:nvSpPr>
          <p:cNvPr id="3" name="Content Placeholder 2">
            <a:extLst>
              <a:ext uri="{FF2B5EF4-FFF2-40B4-BE49-F238E27FC236}">
                <a16:creationId xmlns:a16="http://schemas.microsoft.com/office/drawing/2014/main" id="{8B9326C7-775E-4EA9-BCC3-7E77BCF95838}"/>
              </a:ext>
            </a:extLst>
          </p:cNvPr>
          <p:cNvSpPr>
            <a:spLocks noGrp="1"/>
          </p:cNvSpPr>
          <p:nvPr>
            <p:ph idx="1"/>
          </p:nvPr>
        </p:nvSpPr>
        <p:spPr>
          <a:xfrm>
            <a:off x="960120" y="3071908"/>
            <a:ext cx="4924426" cy="3121659"/>
          </a:xfrm>
        </p:spPr>
        <p:txBody>
          <a:bodyPr>
            <a:normAutofit/>
          </a:bodyPr>
          <a:lstStyle/>
          <a:p>
            <a:pPr>
              <a:lnSpc>
                <a:spcPct val="91000"/>
              </a:lnSpc>
            </a:pPr>
            <a:r>
              <a:rPr lang="en-GB" sz="2200" dirty="0">
                <a:latin typeface="Arial" panose="020B0604020202020204" pitchFamily="34" charset="0"/>
                <a:cs typeface="Arial" panose="020B0604020202020204" pitchFamily="34" charset="0"/>
              </a:rPr>
              <a:t>Jobs are increasingly done on the move, any time of the day, in almost any location. Career paths are no longer linear – people are more likely than ever to switch careers, work for employers of different sizes, and set up their own businesses.</a:t>
            </a:r>
          </a:p>
          <a:p>
            <a:pPr>
              <a:lnSpc>
                <a:spcPct val="91000"/>
              </a:lnSpc>
            </a:pPr>
            <a:r>
              <a:rPr lang="en-GB" sz="2200" dirty="0">
                <a:latin typeface="Arial" panose="020B0604020202020204" pitchFamily="34" charset="0"/>
                <a:cs typeface="Arial" panose="020B0604020202020204" pitchFamily="34" charset="0"/>
              </a:rPr>
              <a:t>Discuss……</a:t>
            </a:r>
          </a:p>
          <a:p>
            <a:pPr>
              <a:lnSpc>
                <a:spcPct val="91000"/>
              </a:lnSpc>
            </a:pPr>
            <a:endParaRPr lang="en-GB" sz="2200" dirty="0">
              <a:latin typeface="Arial" panose="020B0604020202020204" pitchFamily="34" charset="0"/>
              <a:cs typeface="Arial" panose="020B0604020202020204" pitchFamily="34" charset="0"/>
            </a:endParaRPr>
          </a:p>
        </p:txBody>
      </p:sp>
      <p:pic>
        <p:nvPicPr>
          <p:cNvPr id="5" name="Picture 4" descr="A picture containing text, sky, sign, outdoor&#10;&#10;Description automatically generated">
            <a:extLst>
              <a:ext uri="{FF2B5EF4-FFF2-40B4-BE49-F238E27FC236}">
                <a16:creationId xmlns:a16="http://schemas.microsoft.com/office/drawing/2014/main" id="{2D4CF36D-D382-4701-84F1-44BE3212333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261560" y="3429000"/>
            <a:ext cx="3765868" cy="2438400"/>
          </a:xfrm>
          <a:prstGeom prst="rect">
            <a:avLst/>
          </a:prstGeom>
        </p:spPr>
      </p:pic>
    </p:spTree>
    <p:extLst>
      <p:ext uri="{BB962C8B-B14F-4D97-AF65-F5344CB8AC3E}">
        <p14:creationId xmlns:p14="http://schemas.microsoft.com/office/powerpoint/2010/main" val="1012899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08017-2BFA-44A1-9DC5-B35A87178961}"/>
              </a:ext>
            </a:extLst>
          </p:cNvPr>
          <p:cNvSpPr>
            <a:spLocks noGrp="1"/>
          </p:cNvSpPr>
          <p:nvPr>
            <p:ph type="title"/>
          </p:nvPr>
        </p:nvSpPr>
        <p:spPr>
          <a:xfrm>
            <a:off x="960120" y="317814"/>
            <a:ext cx="10268712" cy="1700784"/>
          </a:xfrm>
        </p:spPr>
        <p:txBody>
          <a:bodyPr>
            <a:normAutofit/>
          </a:bodyPr>
          <a:lstStyle/>
          <a:p>
            <a:r>
              <a:rPr lang="en-GB" sz="3600" b="1" dirty="0">
                <a:latin typeface="Arial" panose="020B0604020202020204" pitchFamily="34" charset="0"/>
                <a:cs typeface="Arial" panose="020B0604020202020204" pitchFamily="34" charset="0"/>
              </a:rPr>
              <a:t>What Needs to Be Done to Become more Employable?</a:t>
            </a:r>
          </a:p>
        </p:txBody>
      </p:sp>
      <p:sp>
        <p:nvSpPr>
          <p:cNvPr id="3" name="Content Placeholder 2">
            <a:extLst>
              <a:ext uri="{FF2B5EF4-FFF2-40B4-BE49-F238E27FC236}">
                <a16:creationId xmlns:a16="http://schemas.microsoft.com/office/drawing/2014/main" id="{911D6EC2-B79E-4925-8239-EFB8465C08F8}"/>
              </a:ext>
            </a:extLst>
          </p:cNvPr>
          <p:cNvSpPr>
            <a:spLocks noGrp="1"/>
          </p:cNvSpPr>
          <p:nvPr>
            <p:ph idx="1"/>
          </p:nvPr>
        </p:nvSpPr>
        <p:spPr>
          <a:xfrm>
            <a:off x="960120" y="2784143"/>
            <a:ext cx="5782586" cy="3433031"/>
          </a:xfrm>
        </p:spPr>
        <p:txBody>
          <a:bodyPr anchor="t">
            <a:normAutofit/>
          </a:bodyPr>
          <a:lstStyle/>
          <a:p>
            <a:r>
              <a:rPr lang="en-GB" sz="2400" dirty="0">
                <a:latin typeface="Arial" panose="020B0604020202020204" pitchFamily="34" charset="0"/>
                <a:cs typeface="Arial" panose="020B0604020202020204" pitchFamily="34" charset="0"/>
              </a:rPr>
              <a:t>Careers of the future will require certain skills, qualities, and aptitudes, so you will need to be adaptable, flexible, willing to up-skill, and motivated to adjust to different work environments.</a:t>
            </a:r>
          </a:p>
          <a:p>
            <a:r>
              <a:rPr lang="en-GB" sz="2400" dirty="0">
                <a:latin typeface="Arial" panose="020B0604020202020204" pitchFamily="34" charset="0"/>
                <a:cs typeface="Arial" panose="020B0604020202020204" pitchFamily="34" charset="0"/>
              </a:rPr>
              <a:t>What are your thoughts on this?</a:t>
            </a:r>
          </a:p>
          <a:p>
            <a:endParaRPr lang="en-GB" dirty="0">
              <a:latin typeface="Arial" panose="020B0604020202020204" pitchFamily="34" charset="0"/>
              <a:cs typeface="Arial" panose="020B0604020202020204" pitchFamily="34" charset="0"/>
            </a:endParaRPr>
          </a:p>
          <a:p>
            <a:endParaRPr lang="en-GB" dirty="0"/>
          </a:p>
        </p:txBody>
      </p:sp>
      <p:pic>
        <p:nvPicPr>
          <p:cNvPr id="5" name="Picture 4" descr="Diagram, schematic&#10;&#10;Description automatically generated">
            <a:extLst>
              <a:ext uri="{FF2B5EF4-FFF2-40B4-BE49-F238E27FC236}">
                <a16:creationId xmlns:a16="http://schemas.microsoft.com/office/drawing/2014/main" id="{7FDF2750-3057-4D5B-886A-CE988DD9C1E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33136" y="2929630"/>
            <a:ext cx="4012870" cy="3210296"/>
          </a:xfrm>
          <a:prstGeom prst="rect">
            <a:avLst/>
          </a:prstGeom>
        </p:spPr>
      </p:pic>
    </p:spTree>
    <p:extLst>
      <p:ext uri="{BB962C8B-B14F-4D97-AF65-F5344CB8AC3E}">
        <p14:creationId xmlns:p14="http://schemas.microsoft.com/office/powerpoint/2010/main" val="1651270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F41CE-8820-404B-9BAA-3DE6A0600DA8}"/>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E602E6E-5B17-4D87-ADDD-B6570E7EFA7C}"/>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Marsh, R. (2012) </a:t>
            </a:r>
            <a:r>
              <a:rPr lang="en-GB" sz="2000" i="1" dirty="0">
                <a:latin typeface="Arial" panose="020B0604020202020204" pitchFamily="34" charset="0"/>
                <a:cs typeface="Arial" panose="020B0604020202020204" pitchFamily="34" charset="0"/>
              </a:rPr>
              <a:t>Skills for Employability Pre-Employment</a:t>
            </a:r>
            <a:r>
              <a:rPr lang="en-GB" sz="2000" dirty="0">
                <a:latin typeface="Arial" panose="020B0604020202020204" pitchFamily="34" charset="0"/>
                <a:cs typeface="Arial" panose="020B0604020202020204" pitchFamily="34" charset="0"/>
              </a:rPr>
              <a:t>. Wrexham: Crystal Publishing. </a:t>
            </a:r>
          </a:p>
          <a:p>
            <a:r>
              <a:rPr lang="en-GB" sz="2000" dirty="0">
                <a:latin typeface="Arial" panose="020B0604020202020204" pitchFamily="34" charset="0"/>
                <a:cs typeface="Arial" panose="020B0604020202020204" pitchFamily="34" charset="0"/>
              </a:rPr>
              <a:t>Gravells, A. (2014) </a:t>
            </a:r>
            <a:r>
              <a:rPr lang="en-GB" sz="2000" i="1" dirty="0">
                <a:latin typeface="Arial" panose="020B0604020202020204" pitchFamily="34" charset="0"/>
                <a:cs typeface="Arial" panose="020B0604020202020204" pitchFamily="34" charset="0"/>
              </a:rPr>
              <a:t>Delivering Employability Skills in the Lifelong Learning Sector</a:t>
            </a:r>
            <a:r>
              <a:rPr lang="en-GB" sz="2000" dirty="0">
                <a:latin typeface="Arial" panose="020B0604020202020204" pitchFamily="34" charset="0"/>
                <a:cs typeface="Arial" panose="020B0604020202020204" pitchFamily="34" charset="0"/>
              </a:rPr>
              <a:t>. London: Sage</a:t>
            </a:r>
          </a:p>
        </p:txBody>
      </p:sp>
    </p:spTree>
    <p:extLst>
      <p:ext uri="{BB962C8B-B14F-4D97-AF65-F5344CB8AC3E}">
        <p14:creationId xmlns:p14="http://schemas.microsoft.com/office/powerpoint/2010/main" val="1739352212"/>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docProps/app.xml><?xml version="1.0" encoding="utf-8"?>
<Properties xmlns="http://schemas.openxmlformats.org/officeDocument/2006/extended-properties" xmlns:vt="http://schemas.openxmlformats.org/officeDocument/2006/docPropsVTypes">
  <TotalTime>182</TotalTime>
  <Words>565</Words>
  <Application>Microsoft Office PowerPoint</Application>
  <PresentationFormat>Widescreen</PresentationFormat>
  <Paragraphs>32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Franklin Gothic Demi Cond</vt:lpstr>
      <vt:lpstr>Franklin Gothic Medium</vt:lpstr>
      <vt:lpstr>Wingdings</vt:lpstr>
      <vt:lpstr>JuxtaposeVTI</vt:lpstr>
      <vt:lpstr>What are Employers looking For?</vt:lpstr>
      <vt:lpstr>Aim</vt:lpstr>
      <vt:lpstr>What skills are employers looking for?</vt:lpstr>
      <vt:lpstr>Why are These Skills so Important?</vt:lpstr>
      <vt:lpstr>How Can Skills be Developed?</vt:lpstr>
      <vt:lpstr>Pinpoint Specific Skills</vt:lpstr>
      <vt:lpstr>Discuss how careers are Changing</vt:lpstr>
      <vt:lpstr>What Needs to Be Done to Become more Employable?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Employers looking For?</dc:title>
  <dc:creator>Joanna Fender</dc:creator>
  <cp:lastModifiedBy>Joanna Fender</cp:lastModifiedBy>
  <cp:revision>61</cp:revision>
  <dcterms:created xsi:type="dcterms:W3CDTF">2021-10-21T12:46:44Z</dcterms:created>
  <dcterms:modified xsi:type="dcterms:W3CDTF">2021-10-21T15:49:10Z</dcterms:modified>
</cp:coreProperties>
</file>