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63" r:id="rId4"/>
    <p:sldId id="258" r:id="rId5"/>
    <p:sldId id="259"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FBC934-19AA-48F2-BD40-B0ACAE35FAA5}" v="26" dt="2026-07-03T19:34:22.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89467" autoAdjust="0"/>
  </p:normalViewPr>
  <p:slideViewPr>
    <p:cSldViewPr snapToGrid="0">
      <p:cViewPr varScale="1">
        <p:scale>
          <a:sx n="99" d="100"/>
          <a:sy n="99" d="100"/>
        </p:scale>
        <p:origin x="1026" y="7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y Grace" userId="16c8319b0386e1a1" providerId="LiveId" clId="{89571145-3784-4B80-BC7F-4221D6E0ACA2}"/>
    <pc:docChg chg="undo redo custSel addSld delSld modSld sldOrd">
      <pc:chgData name="Bethany Grace" userId="16c8319b0386e1a1" providerId="LiveId" clId="{89571145-3784-4B80-BC7F-4221D6E0ACA2}" dt="2026-07-03T21:29:54.868" v="7304" actId="20577"/>
      <pc:docMkLst>
        <pc:docMk/>
      </pc:docMkLst>
      <pc:sldChg chg="modSp mod modNotesTx">
        <pc:chgData name="Bethany Grace" userId="16c8319b0386e1a1" providerId="LiveId" clId="{89571145-3784-4B80-BC7F-4221D6E0ACA2}" dt="2026-07-03T19:38:31.041" v="7301" actId="20577"/>
        <pc:sldMkLst>
          <pc:docMk/>
          <pc:sldMk cId="1243984414" sldId="256"/>
        </pc:sldMkLst>
        <pc:spChg chg="mod">
          <ac:chgData name="Bethany Grace" userId="16c8319b0386e1a1" providerId="LiveId" clId="{89571145-3784-4B80-BC7F-4221D6E0ACA2}" dt="2026-07-03T19:38:31.041" v="7301" actId="20577"/>
          <ac:spMkLst>
            <pc:docMk/>
            <pc:sldMk cId="1243984414" sldId="256"/>
            <ac:spMk id="2" creationId="{A4865004-98DC-ACF7-7DD8-B1F529D38B2F}"/>
          </ac:spMkLst>
        </pc:spChg>
        <pc:spChg chg="mod">
          <ac:chgData name="Bethany Grace" userId="16c8319b0386e1a1" providerId="LiveId" clId="{89571145-3784-4B80-BC7F-4221D6E0ACA2}" dt="2026-07-01T13:13:51.208" v="5390" actId="122"/>
          <ac:spMkLst>
            <pc:docMk/>
            <pc:sldMk cId="1243984414" sldId="256"/>
            <ac:spMk id="3" creationId="{C3BE3138-37A0-72E6-1AE4-850630D31CC4}"/>
          </ac:spMkLst>
        </pc:spChg>
      </pc:sldChg>
      <pc:sldChg chg="addSp delSp modSp new mod setBg modNotesTx">
        <pc:chgData name="Bethany Grace" userId="16c8319b0386e1a1" providerId="LiveId" clId="{89571145-3784-4B80-BC7F-4221D6E0ACA2}" dt="2026-07-03T19:38:35" v="7303" actId="20577"/>
        <pc:sldMkLst>
          <pc:docMk/>
          <pc:sldMk cId="1733983138" sldId="257"/>
        </pc:sldMkLst>
        <pc:spChg chg="mod">
          <ac:chgData name="Bethany Grace" userId="16c8319b0386e1a1" providerId="LiveId" clId="{89571145-3784-4B80-BC7F-4221D6E0ACA2}" dt="2026-07-01T12:40:53.873" v="4798" actId="26606"/>
          <ac:spMkLst>
            <pc:docMk/>
            <pc:sldMk cId="1733983138" sldId="257"/>
            <ac:spMk id="2" creationId="{AC483EDD-19E8-2EDF-2A36-F8EE0C24149B}"/>
          </ac:spMkLst>
        </pc:spChg>
        <pc:spChg chg="mod ord">
          <ac:chgData name="Bethany Grace" userId="16c8319b0386e1a1" providerId="LiveId" clId="{89571145-3784-4B80-BC7F-4221D6E0ACA2}" dt="2026-07-03T19:38:35" v="7303" actId="20577"/>
          <ac:spMkLst>
            <pc:docMk/>
            <pc:sldMk cId="1733983138" sldId="257"/>
            <ac:spMk id="3" creationId="{75B5FCBF-9CB6-500A-A0CB-D733E362475F}"/>
          </ac:spMkLst>
        </pc:spChg>
        <pc:spChg chg="add">
          <ac:chgData name="Bethany Grace" userId="16c8319b0386e1a1" providerId="LiveId" clId="{89571145-3784-4B80-BC7F-4221D6E0ACA2}" dt="2026-07-01T12:40:53.873" v="4798" actId="26606"/>
          <ac:spMkLst>
            <pc:docMk/>
            <pc:sldMk cId="1733983138" sldId="257"/>
            <ac:spMk id="57" creationId="{3BCB5F6A-9EB0-40B0-9D13-3023E9A20508}"/>
          </ac:spMkLst>
        </pc:spChg>
        <pc:picChg chg="add mod ord">
          <ac:chgData name="Bethany Grace" userId="16c8319b0386e1a1" providerId="LiveId" clId="{89571145-3784-4B80-BC7F-4221D6E0ACA2}" dt="2026-07-01T12:40:53.873" v="4798" actId="26606"/>
          <ac:picMkLst>
            <pc:docMk/>
            <pc:sldMk cId="1733983138" sldId="257"/>
            <ac:picMk id="5" creationId="{3991A652-858D-31A0-73A0-88DB331ADF56}"/>
          </ac:picMkLst>
        </pc:picChg>
      </pc:sldChg>
      <pc:sldChg chg="addSp delSp modSp new mod setBg modNotesTx">
        <pc:chgData name="Bethany Grace" userId="16c8319b0386e1a1" providerId="LiveId" clId="{89571145-3784-4B80-BC7F-4221D6E0ACA2}" dt="2026-07-02T11:01:02.159" v="5464" actId="20577"/>
        <pc:sldMkLst>
          <pc:docMk/>
          <pc:sldMk cId="3958377141" sldId="258"/>
        </pc:sldMkLst>
        <pc:spChg chg="mod">
          <ac:chgData name="Bethany Grace" userId="16c8319b0386e1a1" providerId="LiveId" clId="{89571145-3784-4B80-BC7F-4221D6E0ACA2}" dt="2026-07-01T21:54:24.976" v="5416" actId="26606"/>
          <ac:spMkLst>
            <pc:docMk/>
            <pc:sldMk cId="3958377141" sldId="258"/>
            <ac:spMk id="2" creationId="{5CAB7FBF-F0C6-F2B4-2FD5-412E2E096735}"/>
          </ac:spMkLst>
        </pc:spChg>
        <pc:spChg chg="mod ord">
          <ac:chgData name="Bethany Grace" userId="16c8319b0386e1a1" providerId="LiveId" clId="{89571145-3784-4B80-BC7F-4221D6E0ACA2}" dt="2026-07-02T10:58:05.332" v="5454" actId="20577"/>
          <ac:spMkLst>
            <pc:docMk/>
            <pc:sldMk cId="3958377141" sldId="258"/>
            <ac:spMk id="3" creationId="{6644B2E4-CEB7-FAAB-260A-9C86BDA33E0C}"/>
          </ac:spMkLst>
        </pc:spChg>
        <pc:spChg chg="add">
          <ac:chgData name="Bethany Grace" userId="16c8319b0386e1a1" providerId="LiveId" clId="{89571145-3784-4B80-BC7F-4221D6E0ACA2}" dt="2026-07-01T21:54:24.976" v="5416" actId="26606"/>
          <ac:spMkLst>
            <pc:docMk/>
            <pc:sldMk cId="3958377141" sldId="258"/>
            <ac:spMk id="16" creationId="{3BCB5F6A-9EB0-40B0-9D13-3023E9A20508}"/>
          </ac:spMkLst>
        </pc:spChg>
        <pc:picChg chg="add mod ord">
          <ac:chgData name="Bethany Grace" userId="16c8319b0386e1a1" providerId="LiveId" clId="{89571145-3784-4B80-BC7F-4221D6E0ACA2}" dt="2026-07-01T21:54:24.976" v="5416" actId="26606"/>
          <ac:picMkLst>
            <pc:docMk/>
            <pc:sldMk cId="3958377141" sldId="258"/>
            <ac:picMk id="11" creationId="{847F0E67-B728-2072-6B29-1C12E9454F29}"/>
          </ac:picMkLst>
        </pc:picChg>
      </pc:sldChg>
      <pc:sldChg chg="addSp delSp modSp new mod ord setBg modNotesTx">
        <pc:chgData name="Bethany Grace" userId="16c8319b0386e1a1" providerId="LiveId" clId="{89571145-3784-4B80-BC7F-4221D6E0ACA2}" dt="2026-07-02T12:33:59.684" v="5822" actId="20577"/>
        <pc:sldMkLst>
          <pc:docMk/>
          <pc:sldMk cId="1255840386" sldId="259"/>
        </pc:sldMkLst>
        <pc:spChg chg="mod">
          <ac:chgData name="Bethany Grace" userId="16c8319b0386e1a1" providerId="LiveId" clId="{89571145-3784-4B80-BC7F-4221D6E0ACA2}" dt="2026-07-01T13:13:04.789" v="5379" actId="26606"/>
          <ac:spMkLst>
            <pc:docMk/>
            <pc:sldMk cId="1255840386" sldId="259"/>
            <ac:spMk id="2" creationId="{F30D0E61-6F4F-5AD8-D18D-1A86C392D889}"/>
          </ac:spMkLst>
        </pc:spChg>
        <pc:spChg chg="mod">
          <ac:chgData name="Bethany Grace" userId="16c8319b0386e1a1" providerId="LiveId" clId="{89571145-3784-4B80-BC7F-4221D6E0ACA2}" dt="2026-07-01T13:13:16.838" v="5387" actId="27636"/>
          <ac:spMkLst>
            <pc:docMk/>
            <pc:sldMk cId="1255840386" sldId="259"/>
            <ac:spMk id="3" creationId="{C91C6515-57A7-9A41-25AE-3448E23E24F7}"/>
          </ac:spMkLst>
        </pc:spChg>
        <pc:picChg chg="add mod ord">
          <ac:chgData name="Bethany Grace" userId="16c8319b0386e1a1" providerId="LiveId" clId="{89571145-3784-4B80-BC7F-4221D6E0ACA2}" dt="2026-07-01T13:13:07.669" v="5380" actId="1076"/>
          <ac:picMkLst>
            <pc:docMk/>
            <pc:sldMk cId="1255840386" sldId="259"/>
            <ac:picMk id="5" creationId="{B625A9AE-CB77-55D2-6BCE-D4665D09BE18}"/>
          </ac:picMkLst>
        </pc:picChg>
      </pc:sldChg>
      <pc:sldChg chg="addSp modSp new mod setBg addAnim modAnim modNotesTx">
        <pc:chgData name="Bethany Grace" userId="16c8319b0386e1a1" providerId="LiveId" clId="{89571145-3784-4B80-BC7F-4221D6E0ACA2}" dt="2026-07-03T21:29:54.868" v="7304" actId="20577"/>
        <pc:sldMkLst>
          <pc:docMk/>
          <pc:sldMk cId="4154179726" sldId="261"/>
        </pc:sldMkLst>
        <pc:spChg chg="mod">
          <ac:chgData name="Bethany Grace" userId="16c8319b0386e1a1" providerId="LiveId" clId="{89571145-3784-4B80-BC7F-4221D6E0ACA2}" dt="2026-07-02T22:03:00.454" v="7051" actId="1076"/>
          <ac:spMkLst>
            <pc:docMk/>
            <pc:sldMk cId="4154179726" sldId="261"/>
            <ac:spMk id="2" creationId="{CC7622FF-7D3A-E864-38F2-74DF9F993906}"/>
          </ac:spMkLst>
        </pc:spChg>
        <pc:spChg chg="mod">
          <ac:chgData name="Bethany Grace" userId="16c8319b0386e1a1" providerId="LiveId" clId="{89571145-3784-4B80-BC7F-4221D6E0ACA2}" dt="2026-07-03T21:29:54.868" v="7304" actId="20577"/>
          <ac:spMkLst>
            <pc:docMk/>
            <pc:sldMk cId="4154179726" sldId="261"/>
            <ac:spMk id="3" creationId="{2666F1B3-D4C4-289D-E501-A1CE0654C9B1}"/>
          </ac:spMkLst>
        </pc:spChg>
        <pc:spChg chg="add">
          <ac:chgData name="Bethany Grace" userId="16c8319b0386e1a1" providerId="LiveId" clId="{89571145-3784-4B80-BC7F-4221D6E0ACA2}" dt="2026-07-02T21:55:19.928" v="6641" actId="26606"/>
          <ac:spMkLst>
            <pc:docMk/>
            <pc:sldMk cId="4154179726" sldId="261"/>
            <ac:spMk id="14" creationId="{3F088236-D655-4F88-B238-E16762358025}"/>
          </ac:spMkLst>
        </pc:spChg>
        <pc:spChg chg="add">
          <ac:chgData name="Bethany Grace" userId="16c8319b0386e1a1" providerId="LiveId" clId="{89571145-3784-4B80-BC7F-4221D6E0ACA2}" dt="2026-07-02T21:55:19.928" v="6641" actId="26606"/>
          <ac:spMkLst>
            <pc:docMk/>
            <pc:sldMk cId="4154179726" sldId="261"/>
            <ac:spMk id="16" creationId="{3DAC0C92-199E-475C-9390-119A9B027276}"/>
          </ac:spMkLst>
        </pc:spChg>
        <pc:spChg chg="add">
          <ac:chgData name="Bethany Grace" userId="16c8319b0386e1a1" providerId="LiveId" clId="{89571145-3784-4B80-BC7F-4221D6E0ACA2}" dt="2026-07-02T21:55:19.928" v="6641" actId="26606"/>
          <ac:spMkLst>
            <pc:docMk/>
            <pc:sldMk cId="4154179726" sldId="261"/>
            <ac:spMk id="18" creationId="{C4CFB339-0ED8-4FE2-9EF1-6D1375B8499B}"/>
          </ac:spMkLst>
        </pc:spChg>
        <pc:spChg chg="add">
          <ac:chgData name="Bethany Grace" userId="16c8319b0386e1a1" providerId="LiveId" clId="{89571145-3784-4B80-BC7F-4221D6E0ACA2}" dt="2026-07-02T21:55:19.928" v="6641" actId="26606"/>
          <ac:spMkLst>
            <pc:docMk/>
            <pc:sldMk cId="4154179726" sldId="261"/>
            <ac:spMk id="20" creationId="{31896C80-2069-4431-9C19-83B913734490}"/>
          </ac:spMkLst>
        </pc:spChg>
        <pc:spChg chg="add">
          <ac:chgData name="Bethany Grace" userId="16c8319b0386e1a1" providerId="LiveId" clId="{89571145-3784-4B80-BC7F-4221D6E0ACA2}" dt="2026-07-02T21:55:19.928" v="6641" actId="26606"/>
          <ac:spMkLst>
            <pc:docMk/>
            <pc:sldMk cId="4154179726" sldId="261"/>
            <ac:spMk id="22" creationId="{BF120A21-0841-4823-B0C4-28AEBCEF9B78}"/>
          </ac:spMkLst>
        </pc:spChg>
        <pc:spChg chg="add">
          <ac:chgData name="Bethany Grace" userId="16c8319b0386e1a1" providerId="LiveId" clId="{89571145-3784-4B80-BC7F-4221D6E0ACA2}" dt="2026-07-02T21:55:19.928" v="6641" actId="26606"/>
          <ac:spMkLst>
            <pc:docMk/>
            <pc:sldMk cId="4154179726" sldId="261"/>
            <ac:spMk id="24" creationId="{DBB05BAE-BBD3-4289-899F-A6851503C6B0}"/>
          </ac:spMkLst>
        </pc:spChg>
        <pc:spChg chg="add">
          <ac:chgData name="Bethany Grace" userId="16c8319b0386e1a1" providerId="LiveId" clId="{89571145-3784-4B80-BC7F-4221D6E0ACA2}" dt="2026-07-02T21:55:19.928" v="6641" actId="26606"/>
          <ac:spMkLst>
            <pc:docMk/>
            <pc:sldMk cId="4154179726" sldId="261"/>
            <ac:spMk id="26" creationId="{9874D11C-36F5-4BBE-A490-019A54E953B0}"/>
          </ac:spMkLst>
        </pc:spChg>
        <pc:picChg chg="add mod ord">
          <ac:chgData name="Bethany Grace" userId="16c8319b0386e1a1" providerId="LiveId" clId="{89571145-3784-4B80-BC7F-4221D6E0ACA2}" dt="2026-07-02T21:55:19.928" v="6641" actId="26606"/>
          <ac:picMkLst>
            <pc:docMk/>
            <pc:sldMk cId="4154179726" sldId="261"/>
            <ac:picMk id="5" creationId="{0425C969-D60A-7C80-5EC8-D86B7B52A044}"/>
          </ac:picMkLst>
        </pc:picChg>
      </pc:sldChg>
      <pc:sldChg chg="modSp new mod">
        <pc:chgData name="Bethany Grace" userId="16c8319b0386e1a1" providerId="LiveId" clId="{89571145-3784-4B80-BC7F-4221D6E0ACA2}" dt="2026-07-03T19:36:25.686" v="7297" actId="20577"/>
        <pc:sldMkLst>
          <pc:docMk/>
          <pc:sldMk cId="3764224646" sldId="262"/>
        </pc:sldMkLst>
        <pc:spChg chg="mod">
          <ac:chgData name="Bethany Grace" userId="16c8319b0386e1a1" providerId="LiveId" clId="{89571145-3784-4B80-BC7F-4221D6E0ACA2}" dt="2026-07-03T19:36:25.686" v="7297" actId="20577"/>
          <ac:spMkLst>
            <pc:docMk/>
            <pc:sldMk cId="3764224646" sldId="262"/>
            <ac:spMk id="2" creationId="{6D715CB1-AF44-D1E5-9D7E-8C67C8403A6B}"/>
          </ac:spMkLst>
        </pc:spChg>
        <pc:spChg chg="mod">
          <ac:chgData name="Bethany Grace" userId="16c8319b0386e1a1" providerId="LiveId" clId="{89571145-3784-4B80-BC7F-4221D6E0ACA2}" dt="2026-07-03T19:34:02.342" v="7296" actId="27636"/>
          <ac:spMkLst>
            <pc:docMk/>
            <pc:sldMk cId="3764224646" sldId="262"/>
            <ac:spMk id="3" creationId="{49980B6C-55DA-E4FE-B61A-5534C09AE55E}"/>
          </ac:spMkLst>
        </pc:spChg>
      </pc:sldChg>
      <pc:sldChg chg="addSp delSp modSp new mod ord setBg">
        <pc:chgData name="Bethany Grace" userId="16c8319b0386e1a1" providerId="LiveId" clId="{89571145-3784-4B80-BC7F-4221D6E0ACA2}" dt="2026-07-01T12:51:09.020" v="5036" actId="26606"/>
        <pc:sldMkLst>
          <pc:docMk/>
          <pc:sldMk cId="2227490389" sldId="263"/>
        </pc:sldMkLst>
        <pc:spChg chg="mod">
          <ac:chgData name="Bethany Grace" userId="16c8319b0386e1a1" providerId="LiveId" clId="{89571145-3784-4B80-BC7F-4221D6E0ACA2}" dt="2026-07-01T12:51:09.020" v="5036" actId="26606"/>
          <ac:spMkLst>
            <pc:docMk/>
            <pc:sldMk cId="2227490389" sldId="263"/>
            <ac:spMk id="2" creationId="{C55F2612-5E79-3C8D-BF2A-19BD6CE41317}"/>
          </ac:spMkLst>
        </pc:spChg>
        <pc:spChg chg="mod">
          <ac:chgData name="Bethany Grace" userId="16c8319b0386e1a1" providerId="LiveId" clId="{89571145-3784-4B80-BC7F-4221D6E0ACA2}" dt="2026-07-01T12:51:09.020" v="5036" actId="26606"/>
          <ac:spMkLst>
            <pc:docMk/>
            <pc:sldMk cId="2227490389" sldId="263"/>
            <ac:spMk id="3" creationId="{A947181E-67F9-0CA8-8ED8-1D96382679BB}"/>
          </ac:spMkLst>
        </pc:spChg>
        <pc:picChg chg="add mod">
          <ac:chgData name="Bethany Grace" userId="16c8319b0386e1a1" providerId="LiveId" clId="{89571145-3784-4B80-BC7F-4221D6E0ACA2}" dt="2026-07-01T12:51:09.020" v="5036" actId="26606"/>
          <ac:picMkLst>
            <pc:docMk/>
            <pc:sldMk cId="2227490389" sldId="263"/>
            <ac:picMk id="5" creationId="{309A069B-3B56-B5B7-9E70-B69D329C1AA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79A9AB-00CF-4E9D-9194-0406AF479C1E}" type="datetimeFigureOut">
              <a:rPr lang="en-GB" smtClean="0"/>
              <a:t>03/07/2026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2F8CB5-8CA4-4C6C-B6F7-B306CCD69A52}" type="slidenum">
              <a:rPr lang="en-GB" smtClean="0"/>
              <a:t>‹#›</a:t>
            </a:fld>
            <a:endParaRPr lang="en-GB"/>
          </a:p>
        </p:txBody>
      </p:sp>
    </p:spTree>
    <p:extLst>
      <p:ext uri="{BB962C8B-B14F-4D97-AF65-F5344CB8AC3E}">
        <p14:creationId xmlns:p14="http://schemas.microsoft.com/office/powerpoint/2010/main" val="4124898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Hello I am Bethany Grace and I am presenting on the article Luck swallows everything by Galen Strawson, published in 1998.</a:t>
            </a:r>
          </a:p>
        </p:txBody>
      </p:sp>
      <p:sp>
        <p:nvSpPr>
          <p:cNvPr id="4" name="Slide Number Placeholder 3"/>
          <p:cNvSpPr>
            <a:spLocks noGrp="1"/>
          </p:cNvSpPr>
          <p:nvPr>
            <p:ph type="sldNum" sz="quarter" idx="5"/>
          </p:nvPr>
        </p:nvSpPr>
        <p:spPr/>
        <p:txBody>
          <a:bodyPr/>
          <a:lstStyle/>
          <a:p>
            <a:fld id="{DA2F8CB5-8CA4-4C6C-B6F7-B306CCD69A52}" type="slidenum">
              <a:rPr lang="en-GB" smtClean="0"/>
              <a:t>1</a:t>
            </a:fld>
            <a:endParaRPr lang="en-GB"/>
          </a:p>
        </p:txBody>
      </p:sp>
    </p:spTree>
    <p:extLst>
      <p:ext uri="{BB962C8B-B14F-4D97-AF65-F5344CB8AC3E}">
        <p14:creationId xmlns:p14="http://schemas.microsoft.com/office/powerpoint/2010/main" val="2463943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r>
              <a:rPr lang="en-GB" dirty="0"/>
              <a:t>Comment: Strawson connects the concept of moral responsibility as an important element of the conversation.</a:t>
            </a:r>
          </a:p>
          <a:p>
            <a:endParaRPr lang="en-GB" dirty="0"/>
          </a:p>
          <a:p>
            <a:r>
              <a:rPr lang="en-GB" dirty="0"/>
              <a:t>Critics have described him Strawson as a sceptic (</a:t>
            </a:r>
            <a:r>
              <a:rPr lang="en-GB" sz="1200" b="0" i="0" kern="1200" dirty="0">
                <a:solidFill>
                  <a:schemeClr val="tx1"/>
                </a:solidFill>
                <a:effectLst/>
                <a:latin typeface="+mn-lt"/>
                <a:ea typeface="+mn-ea"/>
                <a:cs typeface="+mn-cs"/>
              </a:rPr>
              <a:t>Gholami and </a:t>
            </a:r>
            <a:r>
              <a:rPr lang="en-GB" sz="1200" b="0" i="0" kern="1200" dirty="0" err="1">
                <a:solidFill>
                  <a:schemeClr val="tx1"/>
                </a:solidFill>
                <a:effectLst/>
                <a:latin typeface="+mn-lt"/>
                <a:ea typeface="+mn-ea"/>
                <a:cs typeface="+mn-cs"/>
              </a:rPr>
              <a:t>Khazaee</a:t>
            </a:r>
            <a:r>
              <a:rPr lang="en-GB" sz="1200" b="0" i="0" kern="1200" dirty="0">
                <a:solidFill>
                  <a:schemeClr val="tx1"/>
                </a:solidFill>
                <a:effectLst/>
                <a:latin typeface="+mn-lt"/>
                <a:ea typeface="+mn-ea"/>
                <a:cs typeface="+mn-cs"/>
              </a:rPr>
              <a:t>, 2024).</a:t>
            </a:r>
            <a:endParaRPr lang="en-GB" dirty="0"/>
          </a:p>
        </p:txBody>
      </p:sp>
      <p:sp>
        <p:nvSpPr>
          <p:cNvPr id="4" name="Slide Number Placeholder 3"/>
          <p:cNvSpPr>
            <a:spLocks noGrp="1"/>
          </p:cNvSpPr>
          <p:nvPr>
            <p:ph type="sldNum" sz="quarter" idx="5"/>
          </p:nvPr>
        </p:nvSpPr>
        <p:spPr/>
        <p:txBody>
          <a:bodyPr/>
          <a:lstStyle/>
          <a:p>
            <a:fld id="{DA2F8CB5-8CA4-4C6C-B6F7-B306CCD69A52}" type="slidenum">
              <a:rPr lang="en-GB" smtClean="0"/>
              <a:t>2</a:t>
            </a:fld>
            <a:endParaRPr lang="en-GB"/>
          </a:p>
        </p:txBody>
      </p:sp>
    </p:spTree>
    <p:extLst>
      <p:ext uri="{BB962C8B-B14F-4D97-AF65-F5344CB8AC3E}">
        <p14:creationId xmlns:p14="http://schemas.microsoft.com/office/powerpoint/2010/main" val="474784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Strawson introduces several important perspectives on this debate.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Compatibilists believe that we are free agents no matter if determinism is true or not. We are free to make choices based on the circumstances we find ourselves in, even if those choices are determined. This means that we are morally responsible for what we do. </a:t>
            </a:r>
          </a:p>
          <a:p>
            <a:endParaRPr lang="en-GB" dirty="0"/>
          </a:p>
        </p:txBody>
      </p:sp>
      <p:sp>
        <p:nvSpPr>
          <p:cNvPr id="4" name="Slide Number Placeholder 3"/>
          <p:cNvSpPr>
            <a:spLocks noGrp="1"/>
          </p:cNvSpPr>
          <p:nvPr>
            <p:ph type="sldNum" sz="quarter" idx="5"/>
          </p:nvPr>
        </p:nvSpPr>
        <p:spPr/>
        <p:txBody>
          <a:bodyPr/>
          <a:lstStyle/>
          <a:p>
            <a:fld id="{DA2F8CB5-8CA4-4C6C-B6F7-B306CCD69A52}" type="slidenum">
              <a:rPr lang="en-GB" smtClean="0"/>
              <a:t>3</a:t>
            </a:fld>
            <a:endParaRPr lang="en-GB"/>
          </a:p>
        </p:txBody>
      </p:sp>
    </p:spTree>
    <p:extLst>
      <p:ext uri="{BB962C8B-B14F-4D97-AF65-F5344CB8AC3E}">
        <p14:creationId xmlns:p14="http://schemas.microsoft.com/office/powerpoint/2010/main" val="3005128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Strawson goes on to discuss the incompatibilist perspectives.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Liberarians</a:t>
            </a:r>
            <a:r>
              <a:rPr lang="en-GB" dirty="0"/>
              <a:t> also believe that we have free will, however, they do not believe that free will is compatible with determinism. In this case, for free will to exists, determinism would not be able to.</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Pessimists believe in determinism. They argue that the freedom we have is not strong enough to for us to have ultimate responsibility over our actions. We have no control over why we are the way we are and why we think the way we do, therefore, free will would only be possible if we had the power of self-origination.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Comment:</a:t>
            </a:r>
          </a:p>
          <a:p>
            <a:endParaRPr lang="en-GB" dirty="0"/>
          </a:p>
        </p:txBody>
      </p:sp>
      <p:sp>
        <p:nvSpPr>
          <p:cNvPr id="4" name="Slide Number Placeholder 3"/>
          <p:cNvSpPr>
            <a:spLocks noGrp="1"/>
          </p:cNvSpPr>
          <p:nvPr>
            <p:ph type="sldNum" sz="quarter" idx="5"/>
          </p:nvPr>
        </p:nvSpPr>
        <p:spPr/>
        <p:txBody>
          <a:bodyPr/>
          <a:lstStyle/>
          <a:p>
            <a:fld id="{DA2F8CB5-8CA4-4C6C-B6F7-B306CCD69A52}" type="slidenum">
              <a:rPr lang="en-GB" smtClean="0"/>
              <a:t>4</a:t>
            </a:fld>
            <a:endParaRPr lang="en-GB"/>
          </a:p>
        </p:txBody>
      </p:sp>
    </p:spTree>
    <p:extLst>
      <p:ext uri="{BB962C8B-B14F-4D97-AF65-F5344CB8AC3E}">
        <p14:creationId xmlns:p14="http://schemas.microsoft.com/office/powerpoint/2010/main" val="1036547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There are some interesting concepts that Strawson discusses in the article such as the idea of Heaven and Hell, self-origination and luck.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Self-origination: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We do not have ultimate responsibility because our character is determined by luck: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Comment:</a:t>
            </a:r>
          </a:p>
          <a:p>
            <a:endParaRPr lang="en-GB" dirty="0"/>
          </a:p>
        </p:txBody>
      </p:sp>
      <p:sp>
        <p:nvSpPr>
          <p:cNvPr id="4" name="Slide Number Placeholder 3"/>
          <p:cNvSpPr>
            <a:spLocks noGrp="1"/>
          </p:cNvSpPr>
          <p:nvPr>
            <p:ph type="sldNum" sz="quarter" idx="5"/>
          </p:nvPr>
        </p:nvSpPr>
        <p:spPr/>
        <p:txBody>
          <a:bodyPr/>
          <a:lstStyle/>
          <a:p>
            <a:fld id="{DA2F8CB5-8CA4-4C6C-B6F7-B306CCD69A52}" type="slidenum">
              <a:rPr lang="en-GB" smtClean="0"/>
              <a:t>5</a:t>
            </a:fld>
            <a:endParaRPr lang="en-GB"/>
          </a:p>
        </p:txBody>
      </p:sp>
    </p:spTree>
    <p:extLst>
      <p:ext uri="{BB962C8B-B14F-4D97-AF65-F5344CB8AC3E}">
        <p14:creationId xmlns:p14="http://schemas.microsoft.com/office/powerpoint/2010/main" val="2233346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Ultimately after presenting the different positions on the debate, Strawson settles on a position whereby he believes that luck determines…</a:t>
            </a:r>
          </a:p>
          <a:p>
            <a:endParaRPr lang="en-GB" dirty="0"/>
          </a:p>
          <a:p>
            <a:r>
              <a:rPr lang="en-GB" dirty="0"/>
              <a:t>While the arguments for hard determinism are compelling and nobody would argue against the laws of physic, cause and effect, I find it difficult to completely reject the idea that we have free will, and I’m more inclined to pick a compatibilist position.</a:t>
            </a:r>
          </a:p>
          <a:p>
            <a:endParaRPr lang="en-GB" dirty="0"/>
          </a:p>
          <a:p>
            <a:r>
              <a:rPr lang="en-GB" dirty="0"/>
              <a:t>The issue is the extent of which determinism influences our actions.</a:t>
            </a:r>
          </a:p>
          <a:p>
            <a:endParaRPr lang="en-GB" dirty="0"/>
          </a:p>
          <a:p>
            <a:r>
              <a:rPr lang="en-GB" dirty="0"/>
              <a:t>Strawson’s idea of luck is appealing because it has a level of unpredictability. </a:t>
            </a:r>
          </a:p>
        </p:txBody>
      </p:sp>
      <p:sp>
        <p:nvSpPr>
          <p:cNvPr id="4" name="Slide Number Placeholder 3"/>
          <p:cNvSpPr>
            <a:spLocks noGrp="1"/>
          </p:cNvSpPr>
          <p:nvPr>
            <p:ph type="sldNum" sz="quarter" idx="5"/>
          </p:nvPr>
        </p:nvSpPr>
        <p:spPr/>
        <p:txBody>
          <a:bodyPr/>
          <a:lstStyle/>
          <a:p>
            <a:fld id="{DA2F8CB5-8CA4-4C6C-B6F7-B306CCD69A52}" type="slidenum">
              <a:rPr lang="en-GB" smtClean="0"/>
              <a:t>6</a:t>
            </a:fld>
            <a:endParaRPr lang="en-GB"/>
          </a:p>
        </p:txBody>
      </p:sp>
    </p:spTree>
    <p:extLst>
      <p:ext uri="{BB962C8B-B14F-4D97-AF65-F5344CB8AC3E}">
        <p14:creationId xmlns:p14="http://schemas.microsoft.com/office/powerpoint/2010/main" val="1300924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4101705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180457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2676979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DF21B3-DD1E-4684-A817-4F11AE3F6A35}"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3260943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DF21B3-DD1E-4684-A817-4F11AE3F6A35}" type="datetimeFigureOut">
              <a:rPr lang="en-GB" smtClean="0"/>
              <a:t>03/07/2026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1010523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DF21B3-DD1E-4684-A817-4F11AE3F6A35}" type="datetimeFigureOut">
              <a:rPr lang="en-GB" smtClean="0"/>
              <a:t>03/07/2026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900842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DF21B3-DD1E-4684-A817-4F11AE3F6A35}" type="datetimeFigureOut">
              <a:rPr lang="en-GB" smtClean="0"/>
              <a:t>03/07/2026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1285063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DF21B3-DD1E-4684-A817-4F11AE3F6A35}"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341497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21B3-DD1E-4684-A817-4F11AE3F6A35}"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3257965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3049934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68683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1330939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343654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3147466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32417349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DF21B3-DD1E-4684-A817-4F11AE3F6A35}"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F19660-A74E-4929-B07A-EB76331026EC}" type="slidenum">
              <a:rPr lang="en-GB" smtClean="0"/>
              <a:t>‹#›</a:t>
            </a:fld>
            <a:endParaRPr lang="en-GB"/>
          </a:p>
        </p:txBody>
      </p:sp>
    </p:spTree>
    <p:extLst>
      <p:ext uri="{BB962C8B-B14F-4D97-AF65-F5344CB8AC3E}">
        <p14:creationId xmlns:p14="http://schemas.microsoft.com/office/powerpoint/2010/main" val="4138063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0DF21B3-DD1E-4684-A817-4F11AE3F6A35}" type="datetimeFigureOut">
              <a:rPr lang="en-GB" smtClean="0"/>
              <a:t>03/07/2026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4F19660-A74E-4929-B07A-EB76331026EC}" type="slidenum">
              <a:rPr lang="en-GB" smtClean="0"/>
              <a:t>‹#›</a:t>
            </a:fld>
            <a:endParaRPr lang="en-GB"/>
          </a:p>
        </p:txBody>
      </p:sp>
    </p:spTree>
    <p:extLst>
      <p:ext uri="{BB962C8B-B14F-4D97-AF65-F5344CB8AC3E}">
        <p14:creationId xmlns:p14="http://schemas.microsoft.com/office/powerpoint/2010/main" val="36519787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65004-98DC-ACF7-7DD8-B1F529D38B2F}"/>
              </a:ext>
            </a:extLst>
          </p:cNvPr>
          <p:cNvSpPr>
            <a:spLocks noGrp="1"/>
          </p:cNvSpPr>
          <p:nvPr>
            <p:ph type="ctrTitle"/>
          </p:nvPr>
        </p:nvSpPr>
        <p:spPr/>
        <p:txBody>
          <a:bodyPr/>
          <a:lstStyle/>
          <a:p>
            <a:pPr algn="ctr"/>
            <a:r>
              <a:rPr lang="en-GB" dirty="0"/>
              <a:t>Luck Swallows Everything</a:t>
            </a:r>
          </a:p>
        </p:txBody>
      </p:sp>
      <p:sp>
        <p:nvSpPr>
          <p:cNvPr id="3" name="Subtitle 2">
            <a:extLst>
              <a:ext uri="{FF2B5EF4-FFF2-40B4-BE49-F238E27FC236}">
                <a16:creationId xmlns:a16="http://schemas.microsoft.com/office/drawing/2014/main" id="{C3BE3138-37A0-72E6-1AE4-850630D31CC4}"/>
              </a:ext>
            </a:extLst>
          </p:cNvPr>
          <p:cNvSpPr>
            <a:spLocks noGrp="1"/>
          </p:cNvSpPr>
          <p:nvPr>
            <p:ph type="subTitle" idx="1"/>
          </p:nvPr>
        </p:nvSpPr>
        <p:spPr/>
        <p:txBody>
          <a:bodyPr/>
          <a:lstStyle/>
          <a:p>
            <a:pPr algn="ctr"/>
            <a:r>
              <a:rPr lang="en-GB" b="1" dirty="0"/>
              <a:t>Introduction to Metaphysics and Epistemology (HPPH4901)</a:t>
            </a:r>
          </a:p>
          <a:p>
            <a:pPr algn="ctr"/>
            <a:r>
              <a:rPr lang="en-GB" dirty="0"/>
              <a:t>Bethany Grace</a:t>
            </a:r>
          </a:p>
        </p:txBody>
      </p:sp>
    </p:spTree>
    <p:extLst>
      <p:ext uri="{BB962C8B-B14F-4D97-AF65-F5344CB8AC3E}">
        <p14:creationId xmlns:p14="http://schemas.microsoft.com/office/powerpoint/2010/main" val="1243984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83EDD-19E8-2EDF-2A36-F8EE0C24149B}"/>
              </a:ext>
            </a:extLst>
          </p:cNvPr>
          <p:cNvSpPr>
            <a:spLocks noGrp="1"/>
          </p:cNvSpPr>
          <p:nvPr>
            <p:ph type="title"/>
          </p:nvPr>
        </p:nvSpPr>
        <p:spPr>
          <a:xfrm>
            <a:off x="5536734" y="609600"/>
            <a:ext cx="3737268" cy="1320800"/>
          </a:xfrm>
        </p:spPr>
        <p:txBody>
          <a:bodyPr>
            <a:normAutofit/>
          </a:bodyPr>
          <a:lstStyle/>
          <a:p>
            <a:r>
              <a:rPr lang="en-GB"/>
              <a:t>Introduction:</a:t>
            </a:r>
            <a:endParaRPr lang="en-GB" dirty="0"/>
          </a:p>
        </p:txBody>
      </p:sp>
      <p:sp>
        <p:nvSpPr>
          <p:cNvPr id="3" name="Content Placeholder 2">
            <a:extLst>
              <a:ext uri="{FF2B5EF4-FFF2-40B4-BE49-F238E27FC236}">
                <a16:creationId xmlns:a16="http://schemas.microsoft.com/office/drawing/2014/main" id="{75B5FCBF-9CB6-500A-A0CB-D733E362475F}"/>
              </a:ext>
            </a:extLst>
          </p:cNvPr>
          <p:cNvSpPr>
            <a:spLocks noGrp="1"/>
          </p:cNvSpPr>
          <p:nvPr>
            <p:ph idx="1"/>
          </p:nvPr>
        </p:nvSpPr>
        <p:spPr>
          <a:xfrm>
            <a:off x="5118123" y="1953325"/>
            <a:ext cx="5068293" cy="4295075"/>
          </a:xfrm>
        </p:spPr>
        <p:txBody>
          <a:bodyPr>
            <a:normAutofit fontScale="92500" lnSpcReduction="20000"/>
          </a:bodyPr>
          <a:lstStyle/>
          <a:p>
            <a:r>
              <a:rPr lang="en-GB" sz="2600" i="1" dirty="0"/>
              <a:t>Luck Swallows Everything</a:t>
            </a:r>
            <a:r>
              <a:rPr lang="en-GB" sz="2600" dirty="0"/>
              <a:t>, Galen Strawson, 1998. </a:t>
            </a:r>
          </a:p>
          <a:p>
            <a:endParaRPr lang="en-GB" sz="2600" dirty="0"/>
          </a:p>
          <a:p>
            <a:r>
              <a:rPr lang="en-GB" sz="2600" dirty="0"/>
              <a:t>Are we free agents?</a:t>
            </a:r>
          </a:p>
          <a:p>
            <a:endParaRPr lang="en-GB" sz="2600" dirty="0"/>
          </a:p>
          <a:p>
            <a:r>
              <a:rPr lang="en-GB" sz="2600" dirty="0"/>
              <a:t>Can we be morally responsible for what we do?</a:t>
            </a:r>
          </a:p>
          <a:p>
            <a:pPr marL="0" indent="0">
              <a:buNone/>
            </a:pPr>
            <a:endParaRPr lang="en-GB" sz="2600" dirty="0"/>
          </a:p>
          <a:p>
            <a:r>
              <a:rPr lang="en-GB" sz="2600" dirty="0"/>
              <a:t>Strawson poses the idea that everything in life comes down to luck. </a:t>
            </a:r>
          </a:p>
          <a:p>
            <a:endParaRPr lang="en-GB" dirty="0"/>
          </a:p>
          <a:p>
            <a:endParaRPr lang="en-GB" dirty="0"/>
          </a:p>
          <a:p>
            <a:endParaRPr lang="en-GB" dirty="0"/>
          </a:p>
          <a:p>
            <a:endParaRPr lang="en-GB" dirty="0"/>
          </a:p>
          <a:p>
            <a:endParaRPr lang="en-GB" dirty="0"/>
          </a:p>
          <a:p>
            <a:endParaRPr lang="en-GB" dirty="0"/>
          </a:p>
          <a:p>
            <a:endParaRPr lang="en-GB" dirty="0"/>
          </a:p>
        </p:txBody>
      </p:sp>
      <p:pic>
        <p:nvPicPr>
          <p:cNvPr id="5" name="Picture 4" descr="Dewdrops on four-leaf clover">
            <a:extLst>
              <a:ext uri="{FF2B5EF4-FFF2-40B4-BE49-F238E27FC236}">
                <a16:creationId xmlns:a16="http://schemas.microsoft.com/office/drawing/2014/main" id="{3991A652-858D-31A0-73A0-88DB331ADF56}"/>
              </a:ext>
            </a:extLst>
          </p:cNvPr>
          <p:cNvPicPr>
            <a:picLocks noChangeAspect="1"/>
          </p:cNvPicPr>
          <p:nvPr/>
        </p:nvPicPr>
        <p:blipFill>
          <a:blip r:embed="rId3">
            <a:extLst>
              <a:ext uri="{28A0092B-C50C-407E-A947-70E740481C1C}">
                <a14:useLocalDpi xmlns:a14="http://schemas.microsoft.com/office/drawing/2010/main" val="0"/>
              </a:ext>
            </a:extLst>
          </a:blip>
          <a:srcRect l="23170" r="24319"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57" name="Isosceles Triangle 56">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33983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F2612-5E79-3C8D-BF2A-19BD6CE41317}"/>
              </a:ext>
            </a:extLst>
          </p:cNvPr>
          <p:cNvSpPr>
            <a:spLocks noGrp="1"/>
          </p:cNvSpPr>
          <p:nvPr>
            <p:ph type="title"/>
          </p:nvPr>
        </p:nvSpPr>
        <p:spPr>
          <a:xfrm>
            <a:off x="677334" y="609600"/>
            <a:ext cx="8596668" cy="1320800"/>
          </a:xfrm>
        </p:spPr>
        <p:txBody>
          <a:bodyPr anchor="t">
            <a:normAutofit/>
          </a:bodyPr>
          <a:lstStyle/>
          <a:p>
            <a:r>
              <a:rPr lang="en-GB" dirty="0"/>
              <a:t>Compatibilism:</a:t>
            </a:r>
          </a:p>
        </p:txBody>
      </p:sp>
      <p:sp>
        <p:nvSpPr>
          <p:cNvPr id="3" name="Content Placeholder 2">
            <a:extLst>
              <a:ext uri="{FF2B5EF4-FFF2-40B4-BE49-F238E27FC236}">
                <a16:creationId xmlns:a16="http://schemas.microsoft.com/office/drawing/2014/main" id="{A947181E-67F9-0CA8-8ED8-1D96382679BB}"/>
              </a:ext>
            </a:extLst>
          </p:cNvPr>
          <p:cNvSpPr>
            <a:spLocks noGrp="1"/>
          </p:cNvSpPr>
          <p:nvPr>
            <p:ph idx="1"/>
          </p:nvPr>
        </p:nvSpPr>
        <p:spPr>
          <a:xfrm>
            <a:off x="6336286" y="2160589"/>
            <a:ext cx="4247894" cy="4308791"/>
          </a:xfrm>
        </p:spPr>
        <p:txBody>
          <a:bodyPr>
            <a:normAutofit/>
          </a:bodyPr>
          <a:lstStyle/>
          <a:p>
            <a:r>
              <a:rPr lang="en-GB" sz="2400" dirty="0"/>
              <a:t>Free will is compatible with determinism.</a:t>
            </a:r>
          </a:p>
          <a:p>
            <a:endParaRPr lang="en-GB" sz="2400" dirty="0"/>
          </a:p>
          <a:p>
            <a:r>
              <a:rPr lang="en-GB" sz="2400" dirty="0"/>
              <a:t>Humans are capable of self-conscious thoughts.</a:t>
            </a:r>
          </a:p>
          <a:p>
            <a:endParaRPr lang="en-GB" sz="2400" dirty="0"/>
          </a:p>
          <a:p>
            <a:r>
              <a:rPr lang="en-GB" sz="2400" dirty="0"/>
              <a:t>You still have a choice even if your decision is determined.</a:t>
            </a:r>
          </a:p>
          <a:p>
            <a:endParaRPr lang="en-GB" sz="2400" dirty="0"/>
          </a:p>
          <a:p>
            <a:endParaRPr lang="en-GB" sz="2400" dirty="0"/>
          </a:p>
          <a:p>
            <a:endParaRPr lang="en-GB" sz="2400" dirty="0"/>
          </a:p>
          <a:p>
            <a:endParaRPr lang="en-GB" sz="2400" dirty="0"/>
          </a:p>
          <a:p>
            <a:pPr marL="0" indent="0">
              <a:buNone/>
            </a:pPr>
            <a:endParaRPr lang="en-GB" sz="2400" dirty="0"/>
          </a:p>
        </p:txBody>
      </p:sp>
      <p:pic>
        <p:nvPicPr>
          <p:cNvPr id="5" name="Picture 4" descr="Thought squiggles of little boy">
            <a:extLst>
              <a:ext uri="{FF2B5EF4-FFF2-40B4-BE49-F238E27FC236}">
                <a16:creationId xmlns:a16="http://schemas.microsoft.com/office/drawing/2014/main" id="{309A069B-3B56-B5B7-9E70-B69D329C1AAD}"/>
              </a:ext>
            </a:extLst>
          </p:cNvPr>
          <p:cNvPicPr>
            <a:picLocks noChangeAspect="1"/>
          </p:cNvPicPr>
          <p:nvPr/>
        </p:nvPicPr>
        <p:blipFill>
          <a:blip r:embed="rId3">
            <a:extLst>
              <a:ext uri="{28A0092B-C50C-407E-A947-70E740481C1C}">
                <a14:useLocalDpi xmlns:a14="http://schemas.microsoft.com/office/drawing/2010/main" val="0"/>
              </a:ext>
            </a:extLst>
          </a:blip>
          <a:srcRect r="3" b="5812"/>
          <a:stretch>
            <a:fillRect/>
          </a:stretch>
        </p:blipFill>
        <p:spPr>
          <a:xfrm>
            <a:off x="677334" y="2159331"/>
            <a:ext cx="5423429" cy="3882362"/>
          </a:xfrm>
          <a:prstGeom prst="rect">
            <a:avLst/>
          </a:prstGeom>
        </p:spPr>
      </p:pic>
    </p:spTree>
    <p:extLst>
      <p:ext uri="{BB962C8B-B14F-4D97-AF65-F5344CB8AC3E}">
        <p14:creationId xmlns:p14="http://schemas.microsoft.com/office/powerpoint/2010/main" val="2227490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B7FBF-F0C6-F2B4-2FD5-412E2E096735}"/>
              </a:ext>
            </a:extLst>
          </p:cNvPr>
          <p:cNvSpPr>
            <a:spLocks noGrp="1"/>
          </p:cNvSpPr>
          <p:nvPr>
            <p:ph type="title"/>
          </p:nvPr>
        </p:nvSpPr>
        <p:spPr>
          <a:xfrm>
            <a:off x="5536734" y="609600"/>
            <a:ext cx="3737268" cy="1320800"/>
          </a:xfrm>
        </p:spPr>
        <p:txBody>
          <a:bodyPr>
            <a:normAutofit/>
          </a:bodyPr>
          <a:lstStyle/>
          <a:p>
            <a:r>
              <a:rPr lang="en-GB"/>
              <a:t>Incompatibilism:</a:t>
            </a:r>
            <a:endParaRPr lang="en-GB" dirty="0"/>
          </a:p>
        </p:txBody>
      </p:sp>
      <p:sp>
        <p:nvSpPr>
          <p:cNvPr id="3" name="Content Placeholder 2">
            <a:extLst>
              <a:ext uri="{FF2B5EF4-FFF2-40B4-BE49-F238E27FC236}">
                <a16:creationId xmlns:a16="http://schemas.microsoft.com/office/drawing/2014/main" id="{6644B2E4-CEB7-FAAB-260A-9C86BDA33E0C}"/>
              </a:ext>
            </a:extLst>
          </p:cNvPr>
          <p:cNvSpPr>
            <a:spLocks noGrp="1"/>
          </p:cNvSpPr>
          <p:nvPr>
            <p:ph idx="1"/>
          </p:nvPr>
        </p:nvSpPr>
        <p:spPr>
          <a:xfrm>
            <a:off x="5209563" y="2160589"/>
            <a:ext cx="4064439" cy="3880773"/>
          </a:xfrm>
        </p:spPr>
        <p:txBody>
          <a:bodyPr>
            <a:normAutofit/>
          </a:bodyPr>
          <a:lstStyle/>
          <a:p>
            <a:endParaRPr lang="en-GB" dirty="0"/>
          </a:p>
          <a:p>
            <a:r>
              <a:rPr lang="en-GB" sz="2400" dirty="0"/>
              <a:t>Libertarianism: Determinism is false.</a:t>
            </a:r>
          </a:p>
          <a:p>
            <a:endParaRPr lang="en-GB" sz="2400" dirty="0"/>
          </a:p>
          <a:p>
            <a:pPr marL="0" indent="0">
              <a:buNone/>
            </a:pPr>
            <a:endParaRPr lang="en-GB" sz="2400" dirty="0"/>
          </a:p>
          <a:p>
            <a:r>
              <a:rPr lang="en-GB" sz="2400" dirty="0"/>
              <a:t>Pessimism: We are not free agents because of determinism. </a:t>
            </a:r>
          </a:p>
        </p:txBody>
      </p:sp>
      <p:pic>
        <p:nvPicPr>
          <p:cNvPr id="11" name="Picture 10" descr="Person and maze illustration">
            <a:extLst>
              <a:ext uri="{FF2B5EF4-FFF2-40B4-BE49-F238E27FC236}">
                <a16:creationId xmlns:a16="http://schemas.microsoft.com/office/drawing/2014/main" id="{847F0E67-B728-2072-6B29-1C12E9454F29}"/>
              </a:ext>
            </a:extLst>
          </p:cNvPr>
          <p:cNvPicPr>
            <a:picLocks noChangeAspect="1"/>
          </p:cNvPicPr>
          <p:nvPr/>
        </p:nvPicPr>
        <p:blipFill>
          <a:blip r:embed="rId3">
            <a:extLst>
              <a:ext uri="{28A0092B-C50C-407E-A947-70E740481C1C}">
                <a14:useLocalDpi xmlns:a14="http://schemas.microsoft.com/office/drawing/2010/main" val="0"/>
              </a:ext>
            </a:extLst>
          </a:blip>
          <a:srcRect t="15148" r="1"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6" name="Isosceles Triangle 1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58377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D0E61-6F4F-5AD8-D18D-1A86C392D889}"/>
              </a:ext>
            </a:extLst>
          </p:cNvPr>
          <p:cNvSpPr>
            <a:spLocks noGrp="1"/>
          </p:cNvSpPr>
          <p:nvPr>
            <p:ph type="title"/>
          </p:nvPr>
        </p:nvSpPr>
        <p:spPr>
          <a:xfrm>
            <a:off x="676746" y="609600"/>
            <a:ext cx="3729076" cy="1320800"/>
          </a:xfrm>
        </p:spPr>
        <p:txBody>
          <a:bodyPr anchor="ctr">
            <a:normAutofit/>
          </a:bodyPr>
          <a:lstStyle/>
          <a:p>
            <a:r>
              <a:rPr lang="en-GB" dirty="0"/>
              <a:t>Strawson’s arguments:</a:t>
            </a:r>
          </a:p>
        </p:txBody>
      </p:sp>
      <p:sp>
        <p:nvSpPr>
          <p:cNvPr id="3" name="Content Placeholder 2">
            <a:extLst>
              <a:ext uri="{FF2B5EF4-FFF2-40B4-BE49-F238E27FC236}">
                <a16:creationId xmlns:a16="http://schemas.microsoft.com/office/drawing/2014/main" id="{C91C6515-57A7-9A41-25AE-3448E23E24F7}"/>
              </a:ext>
            </a:extLst>
          </p:cNvPr>
          <p:cNvSpPr>
            <a:spLocks noGrp="1"/>
          </p:cNvSpPr>
          <p:nvPr>
            <p:ph idx="1"/>
          </p:nvPr>
        </p:nvSpPr>
        <p:spPr>
          <a:xfrm>
            <a:off x="685167" y="2160589"/>
            <a:ext cx="4346058" cy="4087811"/>
          </a:xfrm>
        </p:spPr>
        <p:txBody>
          <a:bodyPr>
            <a:normAutofit lnSpcReduction="10000"/>
          </a:bodyPr>
          <a:lstStyle/>
          <a:p>
            <a:pPr marL="0" indent="0">
              <a:buNone/>
            </a:pPr>
            <a:endParaRPr lang="en-GB" dirty="0"/>
          </a:p>
          <a:p>
            <a:r>
              <a:rPr lang="en-GB" sz="2600" dirty="0"/>
              <a:t>Heaven and Hell.</a:t>
            </a:r>
          </a:p>
          <a:p>
            <a:endParaRPr lang="en-GB" sz="2600" dirty="0"/>
          </a:p>
          <a:p>
            <a:r>
              <a:rPr lang="en-GB" sz="2600" dirty="0"/>
              <a:t>Self-origination.</a:t>
            </a:r>
          </a:p>
          <a:p>
            <a:pPr marL="0" indent="0">
              <a:buNone/>
            </a:pPr>
            <a:endParaRPr lang="en-GB" sz="2600" dirty="0"/>
          </a:p>
          <a:p>
            <a:r>
              <a:rPr lang="en-GB" sz="2600" dirty="0"/>
              <a:t>We do not have ultimate responsibility because our character is determined by luck.</a:t>
            </a:r>
          </a:p>
          <a:p>
            <a:endParaRPr lang="en-GB" dirty="0"/>
          </a:p>
          <a:p>
            <a:endParaRPr lang="en-GB" dirty="0"/>
          </a:p>
          <a:p>
            <a:endParaRPr lang="en-GB" dirty="0"/>
          </a:p>
          <a:p>
            <a:endParaRPr lang="en-GB" dirty="0"/>
          </a:p>
        </p:txBody>
      </p:sp>
      <p:pic>
        <p:nvPicPr>
          <p:cNvPr id="5" name="Picture 4" descr="Floating pair of dice">
            <a:extLst>
              <a:ext uri="{FF2B5EF4-FFF2-40B4-BE49-F238E27FC236}">
                <a16:creationId xmlns:a16="http://schemas.microsoft.com/office/drawing/2014/main" id="{B625A9AE-CB77-55D2-6BCE-D4665D09BE18}"/>
              </a:ext>
            </a:extLst>
          </p:cNvPr>
          <p:cNvPicPr>
            <a:picLocks noChangeAspect="1"/>
          </p:cNvPicPr>
          <p:nvPr/>
        </p:nvPicPr>
        <p:blipFill>
          <a:blip r:embed="rId3">
            <a:extLst>
              <a:ext uri="{28A0092B-C50C-407E-A947-70E740481C1C}">
                <a14:useLocalDpi xmlns:a14="http://schemas.microsoft.com/office/drawing/2010/main" val="0"/>
              </a:ext>
            </a:extLst>
          </a:blip>
          <a:srcRect t="8772" r="-2" b="4659"/>
          <a:stretch>
            <a:fillRect/>
          </a:stretch>
        </p:blipFill>
        <p:spPr>
          <a:xfrm>
            <a:off x="5031225" y="1270000"/>
            <a:ext cx="4602747" cy="3984474"/>
          </a:xfrm>
          <a:prstGeom prst="rect">
            <a:avLst/>
          </a:prstGeom>
        </p:spPr>
      </p:pic>
    </p:spTree>
    <p:extLst>
      <p:ext uri="{BB962C8B-B14F-4D97-AF65-F5344CB8AC3E}">
        <p14:creationId xmlns:p14="http://schemas.microsoft.com/office/powerpoint/2010/main" val="1255840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ile of horseshoes around a metal stake on the grass">
            <a:extLst>
              <a:ext uri="{FF2B5EF4-FFF2-40B4-BE49-F238E27FC236}">
                <a16:creationId xmlns:a16="http://schemas.microsoft.com/office/drawing/2014/main" id="{0425C969-D60A-7C80-5EC8-D86B7B52A044}"/>
              </a:ext>
            </a:extLst>
          </p:cNvPr>
          <p:cNvPicPr>
            <a:picLocks noChangeAspect="1"/>
          </p:cNvPicPr>
          <p:nvPr/>
        </p:nvPicPr>
        <p:blipFill>
          <a:blip r:embed="rId3">
            <a:extLst>
              <a:ext uri="{28A0092B-C50C-407E-A947-70E740481C1C}">
                <a14:useLocalDpi xmlns:a14="http://schemas.microsoft.com/office/drawing/2010/main" val="0"/>
              </a:ext>
            </a:extLst>
          </a:blip>
          <a:srcRect l="10054" r="12837"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C7622FF-7D3A-E864-38F2-74DF9F993906}"/>
              </a:ext>
            </a:extLst>
          </p:cNvPr>
          <p:cNvSpPr>
            <a:spLocks noGrp="1"/>
          </p:cNvSpPr>
          <p:nvPr>
            <p:ph type="title"/>
          </p:nvPr>
        </p:nvSpPr>
        <p:spPr>
          <a:xfrm>
            <a:off x="153516" y="459739"/>
            <a:ext cx="3851123" cy="132080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2666F1B3-D4C4-289D-E501-A1CE0654C9B1}"/>
              </a:ext>
            </a:extLst>
          </p:cNvPr>
          <p:cNvSpPr>
            <a:spLocks noGrp="1"/>
          </p:cNvSpPr>
          <p:nvPr>
            <p:ph idx="1"/>
          </p:nvPr>
        </p:nvSpPr>
        <p:spPr>
          <a:xfrm>
            <a:off x="153516" y="1120139"/>
            <a:ext cx="4872510" cy="5360669"/>
          </a:xfrm>
        </p:spPr>
        <p:txBody>
          <a:bodyPr>
            <a:noAutofit/>
          </a:bodyPr>
          <a:lstStyle/>
          <a:p>
            <a:r>
              <a:rPr lang="en-GB" sz="2400" dirty="0"/>
              <a:t>Strawson believes luck determines who we are.</a:t>
            </a:r>
          </a:p>
          <a:p>
            <a:endParaRPr lang="en-GB" sz="2400" dirty="0"/>
          </a:p>
          <a:p>
            <a:r>
              <a:rPr lang="en-GB" sz="2400" dirty="0"/>
              <a:t>The idea that we are free agents or that we have moral responsibility depends on perspective.</a:t>
            </a:r>
          </a:p>
          <a:p>
            <a:endParaRPr lang="en-GB" sz="2400" dirty="0"/>
          </a:p>
          <a:p>
            <a:r>
              <a:rPr lang="en-GB" sz="2400" dirty="0"/>
              <a:t>Each side of the debate has convincing arguments, but it is impossible to come to a universal agreement.</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54179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15CB1-AF44-D1E5-9D7E-8C67C8403A6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49980B6C-55DA-E4FE-B61A-5534C09AE55E}"/>
              </a:ext>
            </a:extLst>
          </p:cNvPr>
          <p:cNvSpPr>
            <a:spLocks noGrp="1"/>
          </p:cNvSpPr>
          <p:nvPr>
            <p:ph idx="1"/>
          </p:nvPr>
        </p:nvSpPr>
        <p:spPr>
          <a:xfrm>
            <a:off x="677334" y="1655545"/>
            <a:ext cx="8596668" cy="4385817"/>
          </a:xfrm>
        </p:spPr>
        <p:txBody>
          <a:bodyPr>
            <a:normAutofit fontScale="92500" lnSpcReduction="20000"/>
          </a:bodyPr>
          <a:lstStyle/>
          <a:p>
            <a:pPr marL="0" indent="0">
              <a:buNone/>
            </a:pPr>
            <a:r>
              <a:rPr lang="en-GB" sz="2000" dirty="0"/>
              <a:t>Caruso, Gregg, ‘Skepticism About Moral Responsibility’, in </a:t>
            </a:r>
            <a:r>
              <a:rPr lang="en-GB" sz="2000" i="1" dirty="0"/>
              <a:t>The Stanford Encyclopedia of Philosophy</a:t>
            </a:r>
            <a:r>
              <a:rPr lang="en-GB" sz="2000" dirty="0"/>
              <a:t>, (Metaphysics Research Lab, Stanford University, 2026). &lt;https://plato.stanford.edu/archives/sum2026/entries/skepticism-moral-responsibility/&gt; [accessed 2 July 2026]</a:t>
            </a:r>
          </a:p>
          <a:p>
            <a:pPr marL="0" indent="0">
              <a:buNone/>
            </a:pPr>
            <a:r>
              <a:rPr lang="en-GB" sz="2000" dirty="0"/>
              <a:t>Strawson, Galen, ‘Luck Swallows Everything', </a:t>
            </a:r>
            <a:r>
              <a:rPr lang="en-GB" sz="2000" i="1" dirty="0"/>
              <a:t>Naturalism</a:t>
            </a:r>
            <a:r>
              <a:rPr lang="en-GB" sz="2000" dirty="0"/>
              <a:t>, (1998). &lt;https://www.naturalism.org/philosophy/free-will/luck-swallows-everything&gt; [accessed 3 July 2026]</a:t>
            </a:r>
          </a:p>
          <a:p>
            <a:pPr marL="0" indent="0">
              <a:buNone/>
            </a:pPr>
            <a:r>
              <a:rPr lang="en-GB" sz="2000" dirty="0"/>
              <a:t>Talbert, Matthew, ‘Moral Responsibility’, in </a:t>
            </a:r>
            <a:r>
              <a:rPr lang="en-GB" sz="2000" i="1" dirty="0"/>
              <a:t>The Stanford Encyclopedia of Philosophy</a:t>
            </a:r>
            <a:r>
              <a:rPr lang="en-GB" sz="2000" dirty="0"/>
              <a:t>, (Metaphysics Research Lab, Stanford University, 2026). &lt;https://plato.stanford.edu/archives/sum2026/entries/moral-responsibility/&gt; [accessed 2 July 2026]</a:t>
            </a:r>
          </a:p>
          <a:p>
            <a:pPr marL="0" indent="0">
              <a:buNone/>
            </a:pPr>
            <a:r>
              <a:rPr lang="en-GB" sz="2000" dirty="0"/>
              <a:t>Vihvelin, Kadri, ‘Arguments for Incompatibilism’, in </a:t>
            </a:r>
            <a:r>
              <a:rPr lang="en-GB" sz="2000" i="1" dirty="0"/>
              <a:t>The Stanford Encyclopedia of Philosophy</a:t>
            </a:r>
            <a:r>
              <a:rPr lang="en-GB" sz="2000" dirty="0"/>
              <a:t>, (Metaphysics Research Lab, Stanford University, 2022). &lt;https://plato.stanford.edu/archives/fall2022/entries/incompatibilism-arguments/&gt; [accessed 2 July 2026]</a:t>
            </a:r>
          </a:p>
          <a:p>
            <a:pPr marL="0" indent="0">
              <a:buNone/>
            </a:pPr>
            <a:endParaRPr lang="en-GB" sz="1600" dirty="0"/>
          </a:p>
        </p:txBody>
      </p:sp>
    </p:spTree>
    <p:extLst>
      <p:ext uri="{BB962C8B-B14F-4D97-AF65-F5344CB8AC3E}">
        <p14:creationId xmlns:p14="http://schemas.microsoft.com/office/powerpoint/2010/main" val="376422464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1410</TotalTime>
  <Words>725</Words>
  <Application>Microsoft Office PowerPoint</Application>
  <PresentationFormat>Widescreen</PresentationFormat>
  <Paragraphs>86</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Trebuchet MS</vt:lpstr>
      <vt:lpstr>Wingdings 3</vt:lpstr>
      <vt:lpstr>Facet</vt:lpstr>
      <vt:lpstr>Luck Swallows Everything</vt:lpstr>
      <vt:lpstr>Introduction:</vt:lpstr>
      <vt:lpstr>Compatibilism:</vt:lpstr>
      <vt:lpstr>Incompatibilism:</vt:lpstr>
      <vt:lpstr>Strawson’s arguments:</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Bethany Grace</dc:creator>
  <cp:lastModifiedBy>Bethany Grace</cp:lastModifiedBy>
  <cp:revision>1</cp:revision>
  <dcterms:created xsi:type="dcterms:W3CDTF">2026-06-25T12:31:15Z</dcterms:created>
  <dcterms:modified xsi:type="dcterms:W3CDTF">2026-07-03T21:30:05Z</dcterms:modified>
</cp:coreProperties>
</file>