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77" r:id="rId3"/>
    <p:sldId id="271" r:id="rId4"/>
    <p:sldId id="274" r:id="rId5"/>
    <p:sldId id="27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772" autoAdjust="0"/>
  </p:normalViewPr>
  <p:slideViewPr>
    <p:cSldViewPr snapToGrid="0">
      <p:cViewPr varScale="1">
        <p:scale>
          <a:sx n="41" d="100"/>
          <a:sy n="41" d="100"/>
        </p:scale>
        <p:origin x="186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281638-8302-4FAE-A667-D52EA8C31589}"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355B4-33C4-4E28-B4D2-A5FA8CDDCBDB}" type="slidenum">
              <a:rPr lang="en-GB" smtClean="0"/>
              <a:t>‹#›</a:t>
            </a:fld>
            <a:endParaRPr lang="en-GB"/>
          </a:p>
        </p:txBody>
      </p:sp>
    </p:spTree>
    <p:extLst>
      <p:ext uri="{BB962C8B-B14F-4D97-AF65-F5344CB8AC3E}">
        <p14:creationId xmlns:p14="http://schemas.microsoft.com/office/powerpoint/2010/main" val="2813102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Glynn Vivian Art Gallery is a free entry Art museum located in the heart of Swansea. And it was made possible when the well-travelled artist Richard Glynn Vivian who was born in Swansea offered his artwork to the city, and in 1905 with the Gallery itself being built in 1911.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 years on, In October 2011 the gallery was closed temporarily for a £6 million redevelopment and restoration project, and opened again 5 years later in October 2016 with new upgraded features.</a:t>
            </a:r>
          </a:p>
        </p:txBody>
      </p:sp>
      <p:sp>
        <p:nvSpPr>
          <p:cNvPr id="4" name="Slide Number Placeholder 3"/>
          <p:cNvSpPr>
            <a:spLocks noGrp="1"/>
          </p:cNvSpPr>
          <p:nvPr>
            <p:ph type="sldNum" sz="quarter" idx="5"/>
          </p:nvPr>
        </p:nvSpPr>
        <p:spPr/>
        <p:txBody>
          <a:bodyPr/>
          <a:lstStyle/>
          <a:p>
            <a:fld id="{DB3355B4-33C4-4E28-B4D2-A5FA8CDDCBDB}" type="slidenum">
              <a:rPr lang="en-GB" smtClean="0"/>
              <a:t>1</a:t>
            </a:fld>
            <a:endParaRPr lang="en-GB"/>
          </a:p>
        </p:txBody>
      </p:sp>
    </p:spTree>
    <p:extLst>
      <p:ext uri="{BB962C8B-B14F-4D97-AF65-F5344CB8AC3E}">
        <p14:creationId xmlns:p14="http://schemas.microsoft.com/office/powerpoint/2010/main" val="3931332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More accessible attraction - new entrance and a new passenger lift to allow full physical access to all exhibitions and collection galleries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 new lecture space and community room</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 dedicated library and archive devoted to visitor research</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 new café, shop and full wi-fi access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dirty="0">
                <a:solidFill>
                  <a:schemeClr val="tx1"/>
                </a:solidFill>
                <a:effectLst/>
                <a:latin typeface="+mn-lt"/>
                <a:ea typeface="+mn-ea"/>
                <a:cs typeface="+mn-cs"/>
              </a:rPr>
              <a:t>Conservation of the 1911 Grade II* Listed building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rgbClr val="FF0000"/>
                </a:solidFill>
                <a:effectLst/>
                <a:latin typeface="+mn-lt"/>
                <a:ea typeface="+mn-ea"/>
                <a:cs typeface="+mn-cs"/>
              </a:rPr>
              <a:t>The redevelopment and restoration project has been funded by the Arts Council of Wales, Swansea Council, the Welsh Government and the Heritage Lottery Fund. </a:t>
            </a:r>
          </a:p>
          <a:p>
            <a:r>
              <a:rPr lang="en-GB" sz="1200" b="0" i="0" u="none" strike="noStrike" kern="1200" dirty="0">
                <a:solidFill>
                  <a:srgbClr val="FF0000"/>
                </a:solidFill>
                <a:effectLst/>
                <a:latin typeface="+mn-lt"/>
                <a:ea typeface="+mn-ea"/>
                <a:cs typeface="+mn-cs"/>
              </a:rPr>
              <a:t>Funding was also secured through the Building Enhancement Programme grant scheme run by Swansea Council and funded by the European Regional Development Fund. </a:t>
            </a:r>
            <a:br>
              <a:rPr lang="en-GB" sz="1200" b="0" i="0" u="none" strike="noStrike" kern="1200" dirty="0">
                <a:solidFill>
                  <a:srgbClr val="FF0000"/>
                </a:solidFill>
                <a:effectLst/>
                <a:latin typeface="+mn-lt"/>
                <a:ea typeface="+mn-ea"/>
                <a:cs typeface="+mn-cs"/>
              </a:rPr>
            </a:br>
            <a:r>
              <a:rPr lang="en-GB" sz="1200" b="0" i="0" u="none" strike="noStrike" kern="1200" dirty="0">
                <a:solidFill>
                  <a:srgbClr val="FF0000"/>
                </a:solidFill>
                <a:effectLst/>
                <a:latin typeface="+mn-lt"/>
                <a:ea typeface="+mn-ea"/>
                <a:cs typeface="+mn-cs"/>
              </a:rPr>
              <a:t>Funding has also been generously donated by the Friends of the Glynn Vivian to support the conservation of objects in the collection, provide equipment for the new learning studio and publish a new visitor guide to the Gallery.  </a:t>
            </a:r>
          </a:p>
          <a:p>
            <a:endParaRPr lang="en-GB" b="0" dirty="0"/>
          </a:p>
        </p:txBody>
      </p:sp>
      <p:sp>
        <p:nvSpPr>
          <p:cNvPr id="4" name="Slide Number Placeholder 3"/>
          <p:cNvSpPr>
            <a:spLocks noGrp="1"/>
          </p:cNvSpPr>
          <p:nvPr>
            <p:ph type="sldNum" sz="quarter" idx="5"/>
          </p:nvPr>
        </p:nvSpPr>
        <p:spPr/>
        <p:txBody>
          <a:bodyPr/>
          <a:lstStyle/>
          <a:p>
            <a:fld id="{DB3355B4-33C4-4E28-B4D2-A5FA8CDDCBDB}" type="slidenum">
              <a:rPr lang="en-GB" smtClean="0"/>
              <a:t>2</a:t>
            </a:fld>
            <a:endParaRPr lang="en-GB"/>
          </a:p>
        </p:txBody>
      </p:sp>
    </p:spTree>
    <p:extLst>
      <p:ext uri="{BB962C8B-B14F-4D97-AF65-F5344CB8AC3E}">
        <p14:creationId xmlns:p14="http://schemas.microsoft.com/office/powerpoint/2010/main" val="2616718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Rationale</a:t>
            </a:r>
          </a:p>
          <a:p>
            <a:r>
              <a:rPr lang="en-GB" sz="1200" kern="1200" dirty="0">
                <a:solidFill>
                  <a:schemeClr val="tx1"/>
                </a:solidFill>
                <a:effectLst/>
                <a:latin typeface="+mn-lt"/>
                <a:ea typeface="+mn-ea"/>
                <a:cs typeface="+mn-cs"/>
              </a:rPr>
              <a:t>The reason why we have addressed this as a project is because there is a need for the attraction to increase visitor numbers as well as looking for ways to increase economic value. And with the new developments in place the Glynn Vivian has the potential to become the perfect venue for corporate events.</a:t>
            </a:r>
          </a:p>
        </p:txBody>
      </p:sp>
      <p:sp>
        <p:nvSpPr>
          <p:cNvPr id="4" name="Slide Number Placeholder 3"/>
          <p:cNvSpPr>
            <a:spLocks noGrp="1"/>
          </p:cNvSpPr>
          <p:nvPr>
            <p:ph type="sldNum" sz="quarter" idx="5"/>
          </p:nvPr>
        </p:nvSpPr>
        <p:spPr/>
        <p:txBody>
          <a:bodyPr/>
          <a:lstStyle/>
          <a:p>
            <a:fld id="{DB3355B4-33C4-4E28-B4D2-A5FA8CDDCBDB}" type="slidenum">
              <a:rPr lang="en-GB" smtClean="0"/>
              <a:t>3</a:t>
            </a:fld>
            <a:endParaRPr lang="en-GB"/>
          </a:p>
        </p:txBody>
      </p:sp>
    </p:spTree>
    <p:extLst>
      <p:ext uri="{BB962C8B-B14F-4D97-AF65-F5344CB8AC3E}">
        <p14:creationId xmlns:p14="http://schemas.microsoft.com/office/powerpoint/2010/main" val="3042127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buFont typeface="Wingdings" panose="05000000000000000000" pitchFamily="2" charset="2"/>
              <a:buChar char="v"/>
            </a:pPr>
            <a:r>
              <a:rPr lang="en-GB" dirty="0"/>
              <a:t>1. Corporate Packages - </a:t>
            </a:r>
            <a:r>
              <a:rPr lang="en-GB" sz="1200" dirty="0"/>
              <a:t>birthdays, parties, business gatherings, conferences, gala dinners – There are catering facilities available after the redevelopment. </a:t>
            </a:r>
          </a:p>
          <a:p>
            <a:pPr lvl="0">
              <a:lnSpc>
                <a:spcPct val="100000"/>
              </a:lnSpc>
              <a:buFont typeface="Wingdings" panose="05000000000000000000" pitchFamily="2" charset="2"/>
              <a:buChar char="v"/>
            </a:pPr>
            <a:endParaRPr lang="en-GB" sz="1200" dirty="0">
              <a:ln w="0"/>
              <a:effectLst>
                <a:outerShdw blurRad="38100" dist="19050" dir="2700000" algn="tl" rotWithShape="0">
                  <a:schemeClr val="dk1">
                    <a:alpha val="40000"/>
                  </a:schemeClr>
                </a:outerShdw>
              </a:effectLst>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dirty="0"/>
              <a:t>2. (Website is ongoing atm) </a:t>
            </a:r>
          </a:p>
          <a:p>
            <a:pPr lvl="0">
              <a:lnSpc>
                <a:spcPct val="100000"/>
              </a:lnSpc>
              <a:buFont typeface="Wingdings" panose="05000000000000000000" pitchFamily="2" charset="2"/>
              <a:buNone/>
            </a:pPr>
            <a:endParaRPr lang="en-GB" sz="1200" dirty="0">
              <a:ln w="0"/>
              <a:effectLst>
                <a:outerShdw blurRad="38100" dist="19050" dir="2700000" algn="tl" rotWithShape="0">
                  <a:schemeClr val="dk1">
                    <a:alpha val="40000"/>
                  </a:schemeClr>
                </a:outerShdw>
              </a:effectLst>
            </a:endParaRPr>
          </a:p>
          <a:p>
            <a:pPr lvl="0">
              <a:lnSpc>
                <a:spcPct val="100000"/>
              </a:lnSpc>
              <a:buFont typeface="Wingdings" panose="05000000000000000000" pitchFamily="2" charset="2"/>
              <a:buChar char="v"/>
            </a:pPr>
            <a:r>
              <a:rPr lang="en-GB" sz="1200" dirty="0"/>
              <a:t>3. Investigate into the packages and approach of competitors towards corporate events</a:t>
            </a:r>
          </a:p>
          <a:p>
            <a:pPr lvl="0">
              <a:lnSpc>
                <a:spcPct val="100000"/>
              </a:lnSpc>
              <a:buFont typeface="Wingdings" panose="05000000000000000000" pitchFamily="2" charset="2"/>
              <a:buChar char="v"/>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Primary research – Competitor analysis through observations and interviews</a:t>
            </a:r>
          </a:p>
          <a:p>
            <a:r>
              <a:rPr lang="en-GB" sz="1200" kern="1200" dirty="0">
                <a:solidFill>
                  <a:schemeClr val="tx1"/>
                </a:solidFill>
                <a:effectLst/>
                <a:latin typeface="+mn-lt"/>
                <a:ea typeface="+mn-ea"/>
                <a:cs typeface="+mn-cs"/>
              </a:rPr>
              <a:t>Secondary research – Case studies, event management, company websites, </a:t>
            </a:r>
          </a:p>
        </p:txBody>
      </p:sp>
      <p:sp>
        <p:nvSpPr>
          <p:cNvPr id="4" name="Slide Number Placeholder 3"/>
          <p:cNvSpPr>
            <a:spLocks noGrp="1"/>
          </p:cNvSpPr>
          <p:nvPr>
            <p:ph type="sldNum" sz="quarter" idx="5"/>
          </p:nvPr>
        </p:nvSpPr>
        <p:spPr/>
        <p:txBody>
          <a:bodyPr/>
          <a:lstStyle/>
          <a:p>
            <a:fld id="{DB3355B4-33C4-4E28-B4D2-A5FA8CDDCBDB}" type="slidenum">
              <a:rPr lang="en-GB" smtClean="0"/>
              <a:t>4</a:t>
            </a:fld>
            <a:endParaRPr lang="en-GB"/>
          </a:p>
        </p:txBody>
      </p:sp>
    </p:spTree>
    <p:extLst>
      <p:ext uri="{BB962C8B-B14F-4D97-AF65-F5344CB8AC3E}">
        <p14:creationId xmlns:p14="http://schemas.microsoft.com/office/powerpoint/2010/main" val="1960585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Personally I think I’ve got the experience in the industry to tackle this project, I’ve worked in hotels and in the hospitality industry over last 3 years.</a:t>
            </a:r>
          </a:p>
          <a:p>
            <a:r>
              <a:rPr lang="en-GB" sz="1200" kern="1200" dirty="0">
                <a:solidFill>
                  <a:schemeClr val="tx1"/>
                </a:solidFill>
                <a:effectLst/>
                <a:latin typeface="+mn-lt"/>
                <a:ea typeface="+mn-ea"/>
                <a:cs typeface="+mn-cs"/>
              </a:rPr>
              <a:t>But the most important point is that from a young age I’ve always been interested in Art and I’m really motivated to make the Glynn Vivian Art gallery improve its awareness and stature.</a:t>
            </a:r>
          </a:p>
        </p:txBody>
      </p:sp>
      <p:sp>
        <p:nvSpPr>
          <p:cNvPr id="4" name="Slide Number Placeholder 3"/>
          <p:cNvSpPr>
            <a:spLocks noGrp="1"/>
          </p:cNvSpPr>
          <p:nvPr>
            <p:ph type="sldNum" sz="quarter" idx="5"/>
          </p:nvPr>
        </p:nvSpPr>
        <p:spPr/>
        <p:txBody>
          <a:bodyPr/>
          <a:lstStyle/>
          <a:p>
            <a:fld id="{DB3355B4-33C4-4E28-B4D2-A5FA8CDDCBDB}" type="slidenum">
              <a:rPr lang="en-GB" smtClean="0"/>
              <a:t>5</a:t>
            </a:fld>
            <a:endParaRPr lang="en-GB"/>
          </a:p>
        </p:txBody>
      </p:sp>
    </p:spTree>
    <p:extLst>
      <p:ext uri="{BB962C8B-B14F-4D97-AF65-F5344CB8AC3E}">
        <p14:creationId xmlns:p14="http://schemas.microsoft.com/office/powerpoint/2010/main" val="155304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A61C-C705-4AA0-9DD6-CDC1DCCAC6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1B162F-366C-46A3-B8D0-04C0B06F0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F0D5CF-A367-4C21-B08F-17C9B39618E7}"/>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5" name="Footer Placeholder 4">
            <a:extLst>
              <a:ext uri="{FF2B5EF4-FFF2-40B4-BE49-F238E27FC236}">
                <a16:creationId xmlns:a16="http://schemas.microsoft.com/office/drawing/2014/main" id="{9B1AF16A-4FB3-4C9C-B62C-C36852B89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BEB6A-8CE9-4D5D-A516-888394908534}"/>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3325323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FBD64-FED4-42EE-BDD1-ACA43024DB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55822A-73B2-43F4-B092-E55BD2D1EB7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B9F074-2D7E-41B8-8078-E33D0B841555}"/>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5" name="Footer Placeholder 4">
            <a:extLst>
              <a:ext uri="{FF2B5EF4-FFF2-40B4-BE49-F238E27FC236}">
                <a16:creationId xmlns:a16="http://schemas.microsoft.com/office/drawing/2014/main" id="{CAFBA591-5402-4E23-9601-60E1B3B0A9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B392EF-05BE-48E9-8AFB-56D257DFC2B1}"/>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1890287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70DA-6C71-45AC-A3C2-3C6E461A2C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0D659B-5293-4103-A226-66961171F4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4846DF6-C4C7-41DD-8E90-4CEB21EBDC50}"/>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5" name="Footer Placeholder 4">
            <a:extLst>
              <a:ext uri="{FF2B5EF4-FFF2-40B4-BE49-F238E27FC236}">
                <a16:creationId xmlns:a16="http://schemas.microsoft.com/office/drawing/2014/main" id="{F3FB6774-20E5-4C6B-8F81-0F5063EDB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442DD-93A8-48D3-A784-B675CAC978E2}"/>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3295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DF0EA-BCF8-441B-8B37-C1B040E37B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D3A40A-5C13-468A-B9E7-0008AA05F17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01C5E9-E1B9-4D52-BCAD-63E9FBB056B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716F1A-4384-4352-A699-97D7C8E6DDC7}"/>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6" name="Footer Placeholder 5">
            <a:extLst>
              <a:ext uri="{FF2B5EF4-FFF2-40B4-BE49-F238E27FC236}">
                <a16:creationId xmlns:a16="http://schemas.microsoft.com/office/drawing/2014/main" id="{8B4A7F67-4174-4C18-A9DA-11C7F87CE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5E5A6C-8AD1-4D1F-BE4E-517BC83BF468}"/>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3425096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10E42-708D-4694-83CB-D7082AE11D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0829B1-88E9-4FB3-9D32-6B412D8E10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5799409-B3B6-487B-9C54-CC8674E0053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5E40D4-13BB-442E-B34F-584C079DD5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7096A55-82A4-4351-AA6C-2A46D0AF39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11B021-9943-4CB1-84DC-00A71C0F6277}"/>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8" name="Footer Placeholder 7">
            <a:extLst>
              <a:ext uri="{FF2B5EF4-FFF2-40B4-BE49-F238E27FC236}">
                <a16:creationId xmlns:a16="http://schemas.microsoft.com/office/drawing/2014/main" id="{629697D4-0EC7-497C-B71E-6733D793C2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BD78E4-A13C-4497-B7B9-23115955451C}"/>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635928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1A7D2-BAA9-41FD-BEC7-968122306F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EB3A06-11EB-4410-AF8F-B485AB4BC838}"/>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4" name="Footer Placeholder 3">
            <a:extLst>
              <a:ext uri="{FF2B5EF4-FFF2-40B4-BE49-F238E27FC236}">
                <a16:creationId xmlns:a16="http://schemas.microsoft.com/office/drawing/2014/main" id="{F2D5C8CF-115D-4EE0-AA82-E7AF7F2048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9E8A92-0B66-4736-BED3-76E0EE782B72}"/>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2617786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37C123-2512-4DA4-9B2E-487CC63A9A4B}"/>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3" name="Footer Placeholder 2">
            <a:extLst>
              <a:ext uri="{FF2B5EF4-FFF2-40B4-BE49-F238E27FC236}">
                <a16:creationId xmlns:a16="http://schemas.microsoft.com/office/drawing/2014/main" id="{07CBB6D3-E796-47D2-95F8-EF1E577675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9ED7F8-C129-4240-A6A3-0DDA28951F19}"/>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3642102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E8F88-4781-42E3-99B6-33C266DEDE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35E18B-F054-44CE-8401-FED46CB65C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BD7261-02AE-4E2C-BCE1-B33FF917D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717AAAA-662A-469F-88F3-589B949C4B2C}"/>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6" name="Footer Placeholder 5">
            <a:extLst>
              <a:ext uri="{FF2B5EF4-FFF2-40B4-BE49-F238E27FC236}">
                <a16:creationId xmlns:a16="http://schemas.microsoft.com/office/drawing/2014/main" id="{DB9DE8DC-4F1E-4141-9295-1B4D4933B1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D02FC4-3C91-48E7-8424-B888BDB3E5BE}"/>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2150815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81251-B48D-45CA-9AD4-AA0F9D9D9F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B71016-84A6-43F0-95ED-B757F762A4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86D977-D1AB-4D24-B261-266FC4A629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A98FC2D-EB53-487B-B824-4C7DE1F8D1E8}"/>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6" name="Footer Placeholder 5">
            <a:extLst>
              <a:ext uri="{FF2B5EF4-FFF2-40B4-BE49-F238E27FC236}">
                <a16:creationId xmlns:a16="http://schemas.microsoft.com/office/drawing/2014/main" id="{CDF724E4-A1E7-48E9-B2F8-5187A9335D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77768E-4C6B-4AE2-A5AC-32EC4B4D9DB9}"/>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1478098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55A99-B7D4-4BE3-9B81-6D2E41845E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F6CC65-FD83-4DE1-A9D8-24EA111D5FD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D01D7F-E2B6-4CB0-AE5B-632114C2E099}"/>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5" name="Footer Placeholder 4">
            <a:extLst>
              <a:ext uri="{FF2B5EF4-FFF2-40B4-BE49-F238E27FC236}">
                <a16:creationId xmlns:a16="http://schemas.microsoft.com/office/drawing/2014/main" id="{8F1B007F-CD4A-44AF-9C26-47B8BCF89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DD139-AB2C-477E-926D-92FE7E64AF4C}"/>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2488604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C23E6D-29BE-40D7-8A66-9390B0C1EA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7F3C97-6761-44C4-9DAF-4E801BAC23A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6FF4F-7A7E-4BB3-8B7B-0E5E67D81289}"/>
              </a:ext>
            </a:extLst>
          </p:cNvPr>
          <p:cNvSpPr>
            <a:spLocks noGrp="1"/>
          </p:cNvSpPr>
          <p:nvPr>
            <p:ph type="dt" sz="half" idx="10"/>
          </p:nvPr>
        </p:nvSpPr>
        <p:spPr/>
        <p:txBody>
          <a:bodyPr/>
          <a:lstStyle/>
          <a:p>
            <a:fld id="{C5290543-B60B-475C-99FA-B5E6D2F3E283}" type="datetimeFigureOut">
              <a:rPr lang="en-GB" smtClean="0"/>
              <a:t>26/02/2019</a:t>
            </a:fld>
            <a:endParaRPr lang="en-GB"/>
          </a:p>
        </p:txBody>
      </p:sp>
      <p:sp>
        <p:nvSpPr>
          <p:cNvPr id="5" name="Footer Placeholder 4">
            <a:extLst>
              <a:ext uri="{FF2B5EF4-FFF2-40B4-BE49-F238E27FC236}">
                <a16:creationId xmlns:a16="http://schemas.microsoft.com/office/drawing/2014/main" id="{CCEDB151-773A-48AF-B297-75825150DA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D5CC3A-A6F1-49F6-8274-13D8C2BAC10D}"/>
              </a:ext>
            </a:extLst>
          </p:cNvPr>
          <p:cNvSpPr>
            <a:spLocks noGrp="1"/>
          </p:cNvSpPr>
          <p:nvPr>
            <p:ph type="sldNum" sz="quarter" idx="12"/>
          </p:nvPr>
        </p:nvSpPr>
        <p:spPr/>
        <p:txBody>
          <a:bodyPr/>
          <a:lstStyle/>
          <a:p>
            <a:fld id="{6653968D-E248-4C60-90EC-817A83BE5818}" type="slidenum">
              <a:rPr lang="en-GB" smtClean="0"/>
              <a:t>‹#›</a:t>
            </a:fld>
            <a:endParaRPr lang="en-GB"/>
          </a:p>
        </p:txBody>
      </p:sp>
    </p:spTree>
    <p:extLst>
      <p:ext uri="{BB962C8B-B14F-4D97-AF65-F5344CB8AC3E}">
        <p14:creationId xmlns:p14="http://schemas.microsoft.com/office/powerpoint/2010/main" val="2542435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E077BD-8171-4D8A-8C08-B939F3E39A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54222F-21B6-4C84-B6E4-B5250F354D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5FF51-9E55-400E-AA72-98ED6B6FA9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290543-B60B-475C-99FA-B5E6D2F3E283}" type="datetimeFigureOut">
              <a:rPr lang="en-GB" smtClean="0"/>
              <a:t>26/02/2019</a:t>
            </a:fld>
            <a:endParaRPr lang="en-GB"/>
          </a:p>
        </p:txBody>
      </p:sp>
      <p:sp>
        <p:nvSpPr>
          <p:cNvPr id="5" name="Footer Placeholder 4">
            <a:extLst>
              <a:ext uri="{FF2B5EF4-FFF2-40B4-BE49-F238E27FC236}">
                <a16:creationId xmlns:a16="http://schemas.microsoft.com/office/drawing/2014/main" id="{3200B2C0-2EFA-43DB-9CFD-82FF0C7FD6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5C838-571F-4ACE-8FA8-56CA81509B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53968D-E248-4C60-90EC-817A83BE5818}" type="slidenum">
              <a:rPr lang="en-GB" smtClean="0"/>
              <a:t>‹#›</a:t>
            </a:fld>
            <a:endParaRPr lang="en-GB"/>
          </a:p>
        </p:txBody>
      </p:sp>
    </p:spTree>
    <p:extLst>
      <p:ext uri="{BB962C8B-B14F-4D97-AF65-F5344CB8AC3E}">
        <p14:creationId xmlns:p14="http://schemas.microsoft.com/office/powerpoint/2010/main" val="2718361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room&#10;&#10;Description automatically generated">
            <a:extLst>
              <a:ext uri="{FF2B5EF4-FFF2-40B4-BE49-F238E27FC236}">
                <a16:creationId xmlns:a16="http://schemas.microsoft.com/office/drawing/2014/main" id="{E6D58AA8-E0D8-47C9-BEA6-5315CFB9CC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80" y="0"/>
            <a:ext cx="12216680" cy="6857999"/>
          </a:xfrm>
          <a:prstGeom prst="rect">
            <a:avLst/>
          </a:prstGeom>
        </p:spPr>
      </p:pic>
      <p:sp>
        <p:nvSpPr>
          <p:cNvPr id="13" name="Rectangle 12">
            <a:extLst>
              <a:ext uri="{FF2B5EF4-FFF2-40B4-BE49-F238E27FC236}">
                <a16:creationId xmlns:a16="http://schemas.microsoft.com/office/drawing/2014/main" id="{FC5413FE-BE45-44B1-AA10-217469131CD7}"/>
              </a:ext>
            </a:extLst>
          </p:cNvPr>
          <p:cNvSpPr/>
          <p:nvPr/>
        </p:nvSpPr>
        <p:spPr>
          <a:xfrm>
            <a:off x="2328807" y="4106323"/>
            <a:ext cx="7855227" cy="1015663"/>
          </a:xfrm>
          <a:prstGeom prst="rect">
            <a:avLst/>
          </a:prstGeom>
          <a:noFill/>
        </p:spPr>
        <p:txBody>
          <a:bodyPr wrap="none" lIns="91440" tIns="45720" rIns="91440" bIns="45720">
            <a:spAutoFit/>
          </a:bodyPr>
          <a:lstStyle/>
          <a:p>
            <a:pPr algn="ctr"/>
            <a:r>
              <a:rPr lang="en-GB" sz="6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Glynn Vivian Art Gallery</a:t>
            </a:r>
          </a:p>
        </p:txBody>
      </p:sp>
    </p:spTree>
    <p:extLst>
      <p:ext uri="{BB962C8B-B14F-4D97-AF65-F5344CB8AC3E}">
        <p14:creationId xmlns:p14="http://schemas.microsoft.com/office/powerpoint/2010/main" val="1953985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638F5E5-2CA6-4A14-9AB3-26315D195DEC}"/>
              </a:ext>
            </a:extLst>
          </p:cNvPr>
          <p:cNvPicPr>
            <a:picLocks noChangeAspect="1"/>
          </p:cNvPicPr>
          <p:nvPr/>
        </p:nvPicPr>
        <p:blipFill>
          <a:blip r:embed="rId3"/>
          <a:stretch>
            <a:fillRect/>
          </a:stretch>
        </p:blipFill>
        <p:spPr>
          <a:xfrm>
            <a:off x="0" y="1"/>
            <a:ext cx="12192000" cy="6858000"/>
          </a:xfrm>
          <a:prstGeom prst="rect">
            <a:avLst/>
          </a:prstGeom>
        </p:spPr>
      </p:pic>
    </p:spTree>
    <p:extLst>
      <p:ext uri="{BB962C8B-B14F-4D97-AF65-F5344CB8AC3E}">
        <p14:creationId xmlns:p14="http://schemas.microsoft.com/office/powerpoint/2010/main" val="3633072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EE61BD0-4538-4ACA-ADB1-0D1D1104DB96}"/>
              </a:ext>
            </a:extLst>
          </p:cNvPr>
          <p:cNvSpPr txBox="1">
            <a:spLocks/>
          </p:cNvSpPr>
          <p:nvPr/>
        </p:nvSpPr>
        <p:spPr>
          <a:xfrm>
            <a:off x="382771" y="425303"/>
            <a:ext cx="11632019"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9600" b="1" dirty="0">
                <a:ln w="12700" cmpd="sng">
                  <a:solidFill>
                    <a:schemeClr val="accent4"/>
                  </a:solidFill>
                  <a:prstDash val="solid"/>
                </a:ln>
                <a:solidFill>
                  <a:schemeClr val="bg1"/>
                </a:solidFill>
                <a:latin typeface="+mn-lt"/>
                <a:ea typeface="+mn-ea"/>
                <a:cs typeface="+mn-cs"/>
              </a:rPr>
              <a:t>Project Aim</a:t>
            </a:r>
          </a:p>
        </p:txBody>
      </p:sp>
      <p:sp>
        <p:nvSpPr>
          <p:cNvPr id="17" name="Rectangle 16">
            <a:extLst>
              <a:ext uri="{FF2B5EF4-FFF2-40B4-BE49-F238E27FC236}">
                <a16:creationId xmlns:a16="http://schemas.microsoft.com/office/drawing/2014/main" id="{16E58C5F-75F3-4DC8-A63A-28255109BFDD}"/>
              </a:ext>
            </a:extLst>
          </p:cNvPr>
          <p:cNvSpPr/>
          <p:nvPr/>
        </p:nvSpPr>
        <p:spPr>
          <a:xfrm>
            <a:off x="326065" y="2001587"/>
            <a:ext cx="11865935" cy="1446550"/>
          </a:xfrm>
          <a:prstGeom prst="rect">
            <a:avLst/>
          </a:prstGeom>
          <a:noFill/>
        </p:spPr>
        <p:txBody>
          <a:bodyPr wrap="square" lIns="91440" tIns="45720" rIns="91440" bIns="45720">
            <a:spAutoFit/>
          </a:bodyPr>
          <a:lstStyle/>
          <a:p>
            <a:pPr algn="ctr"/>
            <a:r>
              <a:rPr lang="en-GB" sz="4400" b="0" cap="none" spc="0" dirty="0">
                <a:ln w="0"/>
                <a:solidFill>
                  <a:schemeClr val="tx1"/>
                </a:solidFill>
                <a:effectLst>
                  <a:outerShdw blurRad="38100" dist="19050" dir="2700000" algn="tl" rotWithShape="0">
                    <a:schemeClr val="dk1">
                      <a:alpha val="40000"/>
                    </a:schemeClr>
                  </a:outerShdw>
                </a:effectLst>
              </a:rPr>
              <a:t>Research into growing the corporate business for the Glynn Vivian Art Gallery</a:t>
            </a:r>
          </a:p>
        </p:txBody>
      </p:sp>
    </p:spTree>
    <p:extLst>
      <p:ext uri="{BB962C8B-B14F-4D97-AF65-F5344CB8AC3E}">
        <p14:creationId xmlns:p14="http://schemas.microsoft.com/office/powerpoint/2010/main" val="3375610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6184" y="249382"/>
            <a:ext cx="11666075" cy="1302971"/>
          </a:xfrm>
        </p:spPr>
        <p:txBody>
          <a:bodyPr>
            <a:noAutofit/>
          </a:bodyPr>
          <a:lstStyle/>
          <a:p>
            <a:pPr algn="ctr"/>
            <a:r>
              <a:rPr lang="en-GB" sz="9600" b="1" dirty="0">
                <a:ln w="12700" cmpd="sng">
                  <a:solidFill>
                    <a:schemeClr val="accent4"/>
                  </a:solidFill>
                  <a:prstDash val="solid"/>
                </a:ln>
                <a:solidFill>
                  <a:schemeClr val="bg1"/>
                </a:solidFill>
                <a:latin typeface="+mn-lt"/>
                <a:ea typeface="+mn-ea"/>
                <a:cs typeface="+mn-cs"/>
              </a:rPr>
              <a:t>Project Objectives</a:t>
            </a:r>
          </a:p>
        </p:txBody>
      </p:sp>
      <p:sp>
        <p:nvSpPr>
          <p:cNvPr id="3" name="Content Placeholder 2"/>
          <p:cNvSpPr>
            <a:spLocks noGrp="1"/>
          </p:cNvSpPr>
          <p:nvPr>
            <p:ph idx="1"/>
          </p:nvPr>
        </p:nvSpPr>
        <p:spPr>
          <a:xfrm>
            <a:off x="361507" y="2038276"/>
            <a:ext cx="11618872" cy="4511379"/>
          </a:xfrm>
        </p:spPr>
        <p:txBody>
          <a:bodyPr>
            <a:normAutofit lnSpcReduction="10000"/>
          </a:bodyPr>
          <a:lstStyle/>
          <a:p>
            <a:pPr>
              <a:lnSpc>
                <a:spcPct val="100000"/>
              </a:lnSpc>
              <a:buFont typeface="Wingdings" panose="05000000000000000000" pitchFamily="2" charset="2"/>
              <a:buChar char="v"/>
            </a:pPr>
            <a:r>
              <a:rPr lang="en-GB" sz="4000" dirty="0">
                <a:ln w="0"/>
                <a:effectLst>
                  <a:outerShdw blurRad="38100" dist="19050" dir="2700000" algn="tl" rotWithShape="0">
                    <a:schemeClr val="dk1">
                      <a:alpha val="40000"/>
                    </a:schemeClr>
                  </a:outerShdw>
                </a:effectLst>
              </a:rPr>
              <a:t>To Identify corporate packages that would benefit the attraction </a:t>
            </a:r>
          </a:p>
          <a:p>
            <a:pPr marL="0" indent="0">
              <a:lnSpc>
                <a:spcPct val="100000"/>
              </a:lnSpc>
              <a:buNone/>
            </a:pPr>
            <a:endParaRPr lang="en-GB" sz="4000" dirty="0">
              <a:ln w="0"/>
              <a:effectLst>
                <a:outerShdw blurRad="38100" dist="19050" dir="2700000" algn="tl" rotWithShape="0">
                  <a:schemeClr val="dk1">
                    <a:alpha val="40000"/>
                  </a:schemeClr>
                </a:outerShdw>
              </a:effectLst>
            </a:endParaRPr>
          </a:p>
          <a:p>
            <a:pPr>
              <a:lnSpc>
                <a:spcPct val="100000"/>
              </a:lnSpc>
              <a:buFont typeface="Wingdings" panose="05000000000000000000" pitchFamily="2" charset="2"/>
              <a:buChar char="v"/>
            </a:pPr>
            <a:r>
              <a:rPr lang="en-GB" sz="4000" dirty="0">
                <a:ln w="0"/>
                <a:effectLst>
                  <a:outerShdw blurRad="38100" dist="19050" dir="2700000" algn="tl" rotWithShape="0">
                    <a:schemeClr val="dk1">
                      <a:alpha val="40000"/>
                    </a:schemeClr>
                  </a:outerShdw>
                </a:effectLst>
              </a:rPr>
              <a:t>To generate marketing campaign ideas to attract corporate business</a:t>
            </a:r>
          </a:p>
          <a:p>
            <a:pPr marL="0" indent="0">
              <a:lnSpc>
                <a:spcPct val="100000"/>
              </a:lnSpc>
              <a:buNone/>
            </a:pPr>
            <a:endParaRPr lang="en-GB" sz="4000" dirty="0">
              <a:ln w="0"/>
              <a:effectLst>
                <a:outerShdw blurRad="38100" dist="19050" dir="2700000" algn="tl" rotWithShape="0">
                  <a:schemeClr val="dk1">
                    <a:alpha val="40000"/>
                  </a:schemeClr>
                </a:outerShdw>
              </a:effectLst>
            </a:endParaRPr>
          </a:p>
          <a:p>
            <a:pPr lvl="0">
              <a:lnSpc>
                <a:spcPct val="100000"/>
              </a:lnSpc>
              <a:buFont typeface="Wingdings" panose="05000000000000000000" pitchFamily="2" charset="2"/>
              <a:buChar char="v"/>
            </a:pPr>
            <a:r>
              <a:rPr lang="en-GB" sz="4000" dirty="0">
                <a:ln w="0"/>
                <a:effectLst>
                  <a:outerShdw blurRad="38100" dist="19050" dir="2700000" algn="tl" rotWithShape="0">
                    <a:schemeClr val="dk1">
                      <a:alpha val="40000"/>
                    </a:schemeClr>
                  </a:outerShdw>
                </a:effectLst>
              </a:rPr>
              <a:t>To analyse competitors corporate approach  </a:t>
            </a:r>
          </a:p>
          <a:p>
            <a:pPr marL="0" lvl="0" indent="0">
              <a:lnSpc>
                <a:spcPct val="100000"/>
              </a:lnSpc>
              <a:buNone/>
            </a:pPr>
            <a:endParaRPr lang="en-GB" sz="4000" dirty="0">
              <a:ln w="0"/>
              <a:effectLst>
                <a:outerShdw blurRad="38100" dist="19050" dir="2700000" algn="tl" rotWithShape="0">
                  <a:schemeClr val="dk1">
                    <a:alpha val="40000"/>
                  </a:schemeClr>
                </a:outerShdw>
              </a:effectLst>
            </a:endParaRPr>
          </a:p>
          <a:p>
            <a:endParaRPr lang="en-GB" dirty="0"/>
          </a:p>
        </p:txBody>
      </p:sp>
    </p:spTree>
    <p:extLst>
      <p:ext uri="{BB962C8B-B14F-4D97-AF65-F5344CB8AC3E}">
        <p14:creationId xmlns:p14="http://schemas.microsoft.com/office/powerpoint/2010/main" val="3772286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07534" y="304800"/>
            <a:ext cx="11184466" cy="6146799"/>
          </a:xfrm>
        </p:spPr>
        <p:txBody>
          <a:bodyPr>
            <a:noAutofit/>
          </a:bodyPr>
          <a:lstStyle/>
          <a:p>
            <a:r>
              <a:rPr lang="en-GB" sz="19900" b="1" dirty="0">
                <a:ln w="12700" cmpd="sng">
                  <a:solidFill>
                    <a:schemeClr val="accent4"/>
                  </a:solidFill>
                  <a:prstDash val="solid"/>
                </a:ln>
                <a:solidFill>
                  <a:schemeClr val="bg1"/>
                </a:solidFill>
                <a:latin typeface="+mn-lt"/>
                <a:ea typeface="+mn-ea"/>
                <a:cs typeface="+mn-cs"/>
              </a:rPr>
              <a:t>Why Me?</a:t>
            </a:r>
          </a:p>
        </p:txBody>
      </p:sp>
    </p:spTree>
    <p:extLst>
      <p:ext uri="{BB962C8B-B14F-4D97-AF65-F5344CB8AC3E}">
        <p14:creationId xmlns:p14="http://schemas.microsoft.com/office/powerpoint/2010/main" val="9301113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1089</TotalTime>
  <Words>436</Words>
  <Application>Microsoft Office PowerPoint</Application>
  <PresentationFormat>Widescreen</PresentationFormat>
  <Paragraphs>37</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Wingdings</vt:lpstr>
      <vt:lpstr>Office Theme</vt:lpstr>
      <vt:lpstr>PowerPoint Presentation</vt:lpstr>
      <vt:lpstr>PowerPoint Presentation</vt:lpstr>
      <vt:lpstr>PowerPoint Presentation</vt:lpstr>
      <vt:lpstr>Project Objectives</vt:lpstr>
      <vt:lpstr>Why 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BID Presentation </dc:title>
  <dc:creator>Thomas Fowler</dc:creator>
  <cp:lastModifiedBy>Thomas Fowler</cp:lastModifiedBy>
  <cp:revision>83</cp:revision>
  <dcterms:created xsi:type="dcterms:W3CDTF">2019-02-02T13:02:44Z</dcterms:created>
  <dcterms:modified xsi:type="dcterms:W3CDTF">2019-02-26T20:02:39Z</dcterms:modified>
</cp:coreProperties>
</file>