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73"/>
  </p:notesMasterIdLst>
  <p:sldIdLst>
    <p:sldId id="256" r:id="rId3"/>
    <p:sldId id="261" r:id="rId4"/>
    <p:sldId id="377" r:id="rId5"/>
    <p:sldId id="437" r:id="rId6"/>
    <p:sldId id="449" r:id="rId7"/>
    <p:sldId id="381" r:id="rId8"/>
    <p:sldId id="382" r:id="rId9"/>
    <p:sldId id="383" r:id="rId10"/>
    <p:sldId id="441" r:id="rId11"/>
    <p:sldId id="442" r:id="rId12"/>
    <p:sldId id="443" r:id="rId13"/>
    <p:sldId id="444" r:id="rId14"/>
    <p:sldId id="446" r:id="rId15"/>
    <p:sldId id="447" r:id="rId16"/>
    <p:sldId id="448" r:id="rId17"/>
    <p:sldId id="451" r:id="rId18"/>
    <p:sldId id="453" r:id="rId19"/>
    <p:sldId id="391" r:id="rId20"/>
    <p:sldId id="392" r:id="rId21"/>
    <p:sldId id="457" r:id="rId22"/>
    <p:sldId id="393" r:id="rId23"/>
    <p:sldId id="460" r:id="rId24"/>
    <p:sldId id="395" r:id="rId25"/>
    <p:sldId id="462" r:id="rId26"/>
    <p:sldId id="463" r:id="rId27"/>
    <p:sldId id="464" r:id="rId28"/>
    <p:sldId id="465" r:id="rId29"/>
    <p:sldId id="467" r:id="rId30"/>
    <p:sldId id="468" r:id="rId31"/>
    <p:sldId id="469" r:id="rId32"/>
    <p:sldId id="470" r:id="rId33"/>
    <p:sldId id="471" r:id="rId34"/>
    <p:sldId id="473" r:id="rId35"/>
    <p:sldId id="474" r:id="rId36"/>
    <p:sldId id="475" r:id="rId37"/>
    <p:sldId id="476" r:id="rId38"/>
    <p:sldId id="477" r:id="rId39"/>
    <p:sldId id="479" r:id="rId40"/>
    <p:sldId id="480" r:id="rId41"/>
    <p:sldId id="481" r:id="rId42"/>
    <p:sldId id="482" r:id="rId43"/>
    <p:sldId id="483" r:id="rId44"/>
    <p:sldId id="484" r:id="rId45"/>
    <p:sldId id="485" r:id="rId46"/>
    <p:sldId id="487" r:id="rId47"/>
    <p:sldId id="488" r:id="rId48"/>
    <p:sldId id="489" r:id="rId49"/>
    <p:sldId id="493" r:id="rId50"/>
    <p:sldId id="494" r:id="rId51"/>
    <p:sldId id="495" r:id="rId52"/>
    <p:sldId id="496" r:id="rId53"/>
    <p:sldId id="498" r:id="rId54"/>
    <p:sldId id="499" r:id="rId55"/>
    <p:sldId id="500" r:id="rId56"/>
    <p:sldId id="501" r:id="rId57"/>
    <p:sldId id="424" r:id="rId58"/>
    <p:sldId id="503" r:id="rId59"/>
    <p:sldId id="497" r:id="rId60"/>
    <p:sldId id="506" r:id="rId61"/>
    <p:sldId id="507" r:id="rId62"/>
    <p:sldId id="508" r:id="rId63"/>
    <p:sldId id="509" r:id="rId64"/>
    <p:sldId id="510" r:id="rId65"/>
    <p:sldId id="430" r:id="rId66"/>
    <p:sldId id="431" r:id="rId67"/>
    <p:sldId id="432" r:id="rId68"/>
    <p:sldId id="433" r:id="rId69"/>
    <p:sldId id="434" r:id="rId70"/>
    <p:sldId id="435" r:id="rId71"/>
    <p:sldId id="436" r:id="rId7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5" d="100"/>
          <a:sy n="105" d="100"/>
        </p:scale>
        <p:origin x="166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01/07/2026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9024506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3.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link-springer-com.ezproxy.uwtsd.ac.uk/article/10.1007/s11186-017-9301-7#citeas"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l0OXiLA1r30" TargetMode="External"/><Relationship Id="rId2" Type="http://schemas.openxmlformats.org/officeDocument/2006/relationships/image" Target="../media/image8.png"/><Relationship Id="rId1" Type="http://schemas.openxmlformats.org/officeDocument/2006/relationships/slideLayout" Target="../slideLayouts/slideLayout3.xml"/><Relationship Id="rId4" Type="http://schemas.openxmlformats.org/officeDocument/2006/relationships/hyperlink" Target="https://www.youtube.com/watch?v=0wqovctNVrg"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bbc.co.uk/news/world-europe-38708485" TargetMode="Externa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dI0MVV5UjKc" TargetMode="Externa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media/uwtsd-website/content-assets/documents/strategies-policies/2.1-Staff-Intellectual-Property-Policy.pdf" TargetMode="External"/><Relationship Id="rId2" Type="http://schemas.openxmlformats.org/officeDocument/2006/relationships/hyperlink" Target="https://www.uwtsd.ac.uk/media/uwtsd-website/content-assets/documents/academic-office/aqh-chapters/chapters---en/Intellectual-Property-Policy-Students-Final.pdf" TargetMode="Externa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hyperlink" Target="https://thefinancialanalyst.net/2024/12/03/natwest-eyes-full-privatization-by-2025-a-turning-point-for-uk-economy/" TargetMode="External"/><Relationship Id="rId2" Type="http://schemas.openxmlformats.org/officeDocument/2006/relationships/image" Target="../media/image23.png"/><Relationship Id="rId1" Type="http://schemas.openxmlformats.org/officeDocument/2006/relationships/slideLayout" Target="../slideLayouts/slideLayout3.xml"/><Relationship Id="rId6" Type="http://schemas.openxmlformats.org/officeDocument/2006/relationships/hyperlink" Target="https://hansard.parliament.uk/Commons/2024-07-29/debates/665BE82F-65E7-4D1E-973B-D2F4837ACA17/PassengerRailwayServicesPublicOwnershipBill" TargetMode="External"/><Relationship Id="rId5" Type="http://schemas.openxmlformats.org/officeDocument/2006/relationships/hyperlink" Target="https://hansard.parliament.uk/commons/2022-10-31/debates/D2E93BD7-1A0E-40FA-8829-0B3D9412F589/PublicOwnershipOfEnergyCompanies" TargetMode="External"/><Relationship Id="rId4" Type="http://schemas.openxmlformats.org/officeDocument/2006/relationships/image" Target="../media/image2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9670840.001.0001/acref-9780199670840-e-1428?rskey=oEz3He&amp;result=1" TargetMode="External"/><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onlinelibrary-wiley-com.ezproxy.uwtsd.ac.uk/doi/abs/10.1111/jopp.12132" TargetMode="Externa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theguardian.com/us-news/2019/sep/24/donald-trump-un-address-denounces-globalism" TargetMode="External"/><Relationship Id="rId1" Type="http://schemas.openxmlformats.org/officeDocument/2006/relationships/slideLayout" Target="../slideLayouts/slideLayout3.xml"/><Relationship Id="rId4" Type="http://schemas.openxmlformats.org/officeDocument/2006/relationships/image" Target="../media/image28.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theguardian.com/business/2008/dec/28/markets-credit-crunch-banking-2008" TargetMode="Externa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hyperlink" Target="https://librarysearch.uwtsd.ac.uk/discovery/search?query=any,contains,Brexit%20Sovereignty&amp;tab=Everything&amp;search_scope=Search_ELEC&amp;vid=44WHELF_UWTSD:44WHELF_UWTSD_VU1&amp;offset=0" TargetMode="Externa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immi.homeaffairs.gov.au/visas/getting-a-visa/visa-listing/skilled-independent-189/points-table" TargetMode="Externa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8" Type="http://schemas.openxmlformats.org/officeDocument/2006/relationships/hyperlink" Target="https://www-oxfordreference-com.ezproxy.uwtsd.ac.uk/display/10.1093/acref/9780199670840.001.0001/acref-9780199670840-e-1042?rskey=UVSlCN&amp;result=1" TargetMode="External"/><Relationship Id="rId3" Type="http://schemas.openxmlformats.org/officeDocument/2006/relationships/hyperlink" Target="https://www.youtube.com/watch?v=dI0MVV5UjKc" TargetMode="External"/><Relationship Id="rId7" Type="http://schemas.openxmlformats.org/officeDocument/2006/relationships/hyperlink" Target="https://www-jstor-org.ezproxy.uwtsd.ac.uk/stable/27645265?sid=primo&amp;seq=5#metadata_info_tab_contents" TargetMode="External"/><Relationship Id="rId2" Type="http://schemas.openxmlformats.org/officeDocument/2006/relationships/hyperlink" Target="https://immi.homeaffairs.gov.au/visas/getting-a-visa/visa-listing/skilled-independent-189/points-table" TargetMode="External"/><Relationship Id="rId1" Type="http://schemas.openxmlformats.org/officeDocument/2006/relationships/slideLayout" Target="../slideLayouts/slideLayout8.xml"/><Relationship Id="rId6" Type="http://schemas.openxmlformats.org/officeDocument/2006/relationships/hyperlink" Target="https://www.theguardian.com/us-news/2019/sep/24/donald-trump-un-address-denounces-globalism" TargetMode="External"/><Relationship Id="rId5" Type="http://schemas.openxmlformats.org/officeDocument/2006/relationships/hyperlink" Target="https://onlinelibrary-wiley-com.ezproxy.uwtsd.ac.uk/doi/abs/10.1111/jopp.12132" TargetMode="External"/><Relationship Id="rId4" Type="http://schemas.openxmlformats.org/officeDocument/2006/relationships/hyperlink" Target="https://www.bbc.co.uk/news/world-europe-38708485" TargetMode="External"/><Relationship Id="rId9" Type="http://schemas.openxmlformats.org/officeDocument/2006/relationships/hyperlink" Target="https://link-springer-com.ezproxy.uwtsd.ac.uk/article/10.1007/s11186-017-9301-7#citeas" TargetMode="External"/></Relationships>
</file>

<file path=ppt/slides/_rels/slide66.xml.rels><?xml version="1.0" encoding="UTF-8" standalone="yes"?>
<Relationships xmlns="http://schemas.openxmlformats.org/package/2006/relationships"><Relationship Id="rId8" Type="http://schemas.openxmlformats.org/officeDocument/2006/relationships/hyperlink" Target="https://thefinancialanalyst.net/2024/12/03/natwest-eyes-full-privatization-by-2025-a-turning-point-for-uk-economy/" TargetMode="External"/><Relationship Id="rId3" Type="http://schemas.openxmlformats.org/officeDocument/2006/relationships/hyperlink" Target="https://link.springer.com/book/10.1007/978-3-030-20249-1" TargetMode="External"/><Relationship Id="rId7" Type="http://schemas.openxmlformats.org/officeDocument/2006/relationships/hyperlink" Target="https://hansard.parliament.uk/Commons/2024-07-29/debates/665BE82F-65E7-4D1E-973B-D2F4837ACA17/PassengerRailwayServicesPublicOwnershipBill" TargetMode="External"/><Relationship Id="rId2" Type="http://schemas.openxmlformats.org/officeDocument/2006/relationships/hyperlink" Target="https://journals-sagepub-com.ezproxy.uwtsd.ac.uk/doi/full/10.1177/0094582X18767396#articleCitationDownloadContainer" TargetMode="External"/><Relationship Id="rId1" Type="http://schemas.openxmlformats.org/officeDocument/2006/relationships/slideLayout" Target="../slideLayouts/slideLayout8.xml"/><Relationship Id="rId6" Type="http://schemas.openxmlformats.org/officeDocument/2006/relationships/hyperlink" Target="https://hansard.parliament.uk/commons/2022-10-31/debates/D2E93BD7-1A0E-40FA-8829-0B3D9412F589/PublicOwnershipOfEnergyCompanies" TargetMode="External"/><Relationship Id="rId5" Type="http://schemas.openxmlformats.org/officeDocument/2006/relationships/hyperlink" Target="https://www-fulcrum-org.ezproxy.uwtsd.ac.uk/concern/monographs/nk322f241" TargetMode="External"/><Relationship Id="rId4" Type="http://schemas.openxmlformats.org/officeDocument/2006/relationships/hyperlink" Target="https://www-jstor-org.ezproxy.uwtsd.ac.uk/stable/26426529" TargetMode="External"/><Relationship Id="rId9" Type="http://schemas.openxmlformats.org/officeDocument/2006/relationships/hyperlink" Target="https://plato.stanford.edu/entries/common-good/" TargetMode="External"/></Relationships>
</file>

<file path=ppt/slides/_rels/slide67.xml.rels><?xml version="1.0" encoding="UTF-8" standalone="yes"?>
<Relationships xmlns="http://schemas.openxmlformats.org/package/2006/relationships"><Relationship Id="rId8" Type="http://schemas.openxmlformats.org/officeDocument/2006/relationships/hyperlink" Target="https://www.proquest.com/docview/1953965441?accountid=130472&amp;parentSessionId=u1nNOdpS6wBkVWKiAY6X0wvCktKq%2F7FStJdNEJTZizM%3D&amp;pq-origsite=primo&amp;sourcetype=Scholarly%20Journals" TargetMode="External"/><Relationship Id="rId3" Type="http://schemas.openxmlformats.org/officeDocument/2006/relationships/hyperlink" Target="https://elgar.blog/2016/04/27/what-puts-the-pop-in-populist-rhetoric-by-donald-r-lamagdeleine/" TargetMode="External"/><Relationship Id="rId7" Type="http://schemas.openxmlformats.org/officeDocument/2006/relationships/hyperlink" Target="https://www.proquest.com/docview/1683780043?accountid=130472&amp;parentSessionId=eksUiCV%2BrGdHWvJFP5zP72usSBEs8GooafnE2h%2B7p6s%3D&amp;pq-origsite=primo&amp;sourcetype=Scholarly%20Journals" TargetMode="External"/><Relationship Id="rId2" Type="http://schemas.openxmlformats.org/officeDocument/2006/relationships/hyperlink" Target="https://www-jstor-org.ezproxy.uwtsd.ac.uk/stable/23076372?seq=1" TargetMode="External"/><Relationship Id="rId1" Type="http://schemas.openxmlformats.org/officeDocument/2006/relationships/slideLayout" Target="../slideLayouts/slideLayout8.xml"/><Relationship Id="rId6" Type="http://schemas.openxmlformats.org/officeDocument/2006/relationships/hyperlink" Target="https://onlinelibrary-wiley-com.ezproxy.uwtsd.ac.uk/doi/full/10.1111/1467-923X.12364" TargetMode="External"/><Relationship Id="rId5" Type="http://schemas.openxmlformats.org/officeDocument/2006/relationships/hyperlink" Target="https://www.lawsociety.org.uk/public/for-public-visitors/common-legal-issues/buying-a-home/freehold-leasehold-and-commonhold" TargetMode="External"/><Relationship Id="rId10" Type="http://schemas.openxmlformats.org/officeDocument/2006/relationships/hyperlink" Target="https://archive.org/details/modernlatinameri0000skid/page/n9/mode/2up" TargetMode="External"/><Relationship Id="rId4" Type="http://schemas.openxmlformats.org/officeDocument/2006/relationships/hyperlink" Target="https://www-oxfordreference-com.ezproxy.uwtsd.ac.uk/display/10.1093/acref/9780199684984.001.0001/acref-9780199684984" TargetMode="External"/><Relationship Id="rId9" Type="http://schemas.openxmlformats.org/officeDocument/2006/relationships/hyperlink" Target="https://www.theguardian.com/business/2008/dec/28/markets-credit-crunch-banking-2008" TargetMode="External"/></Relationships>
</file>

<file path=ppt/slides/_rels/slide68.xml.rels><?xml version="1.0" encoding="UTF-8" standalone="yes"?>
<Relationships xmlns="http://schemas.openxmlformats.org/package/2006/relationships"><Relationship Id="rId8" Type="http://schemas.openxmlformats.org/officeDocument/2006/relationships/hyperlink" Target="https://www.cambridge.org/core/journals/cambridge-law-journal/article/towards-a-taxonomy-for-public-and-common-property/A3990CDEC9A3F5F0D429F4D70D3D3DB8" TargetMode="External"/><Relationship Id="rId3" Type="http://schemas.openxmlformats.org/officeDocument/2006/relationships/hyperlink" Target="https://journals.sagepub.com/doi/10.1177/01914537221084003" TargetMode="External"/><Relationship Id="rId7" Type="http://schemas.openxmlformats.org/officeDocument/2006/relationships/hyperlink" Target="https://www.google.co.uk/books/edition/What_is_Property/K_8wAAAAMAAJ?hl=en&amp;gbpv=0" TargetMode="External"/><Relationship Id="rId2" Type="http://schemas.openxmlformats.org/officeDocument/2006/relationships/hyperlink" Target="https://www.youtube.com/watch?v=0wqovctNVrg" TargetMode="External"/><Relationship Id="rId1" Type="http://schemas.openxmlformats.org/officeDocument/2006/relationships/slideLayout" Target="../slideLayouts/slideLayout8.xml"/><Relationship Id="rId6" Type="http://schemas.openxmlformats.org/officeDocument/2006/relationships/hyperlink" Target="https://research-ebsco-com.ezproxy.uwtsd.ac.uk/c/onvpsy/viewer/html/3q33fn3lnb" TargetMode="External"/><Relationship Id="rId5" Type="http://schemas.openxmlformats.org/officeDocument/2006/relationships/hyperlink" Target="https://www-fulcrum-org.ezproxy.uwtsd.ac.uk/concern/monographs/j67314402" TargetMode="External"/><Relationship Id="rId4" Type="http://schemas.openxmlformats.org/officeDocument/2006/relationships/hyperlink" Target="https://www.forbes.com/lists/global2000/" TargetMode="External"/></Relationships>
</file>

<file path=ppt/slides/_rels/slide69.xml.rels><?xml version="1.0" encoding="UTF-8" standalone="yes"?>
<Relationships xmlns="http://schemas.openxmlformats.org/package/2006/relationships"><Relationship Id="rId8" Type="http://schemas.openxmlformats.org/officeDocument/2006/relationships/hyperlink" Target="https://www.uwtsd.ac.uk/sites/default/files/2024-01/Intellectual-Property-Policy-Students-Final.pdf" TargetMode="External"/><Relationship Id="rId3" Type="http://schemas.openxmlformats.org/officeDocument/2006/relationships/hyperlink" Target="https://www.taylorfrancis.com/books/edit/10.4324/9781351205474/populism-passions-paolo-cossarini-fernando-vallesp%C3%ADn" TargetMode="External"/><Relationship Id="rId7" Type="http://schemas.openxmlformats.org/officeDocument/2006/relationships/hyperlink" Target="https://www.uwtsd.ac.uk/about/governance-and-management/strategies-and-policies" TargetMode="External"/><Relationship Id="rId2" Type="http://schemas.openxmlformats.org/officeDocument/2006/relationships/hyperlink" Target="https://intellectdiscover.com/content/journals/10.1386/ajms.7.3.501_1" TargetMode="External"/><Relationship Id="rId1" Type="http://schemas.openxmlformats.org/officeDocument/2006/relationships/slideLayout" Target="../slideLayouts/slideLayout8.xml"/><Relationship Id="rId6" Type="http://schemas.openxmlformats.org/officeDocument/2006/relationships/hyperlink" Target="https://www.parliament.uk/about/living-heritage/transformingsociety/towncountry/landscape/overview/enclosingland/" TargetMode="External"/><Relationship Id="rId5" Type="http://schemas.openxmlformats.org/officeDocument/2006/relationships/hyperlink" Target="https://assets.publishing.service.gov.uk/media/57a08d6e40f0b64974001862/R7857Rev.pdf" TargetMode="External"/><Relationship Id="rId4" Type="http://schemas.openxmlformats.org/officeDocument/2006/relationships/hyperlink" Target="https://www.youtube.com/watch?v=l0OXiLA1r30" TargetMode="External"/><Relationship Id="rId9" Type="http://schemas.openxmlformats.org/officeDocument/2006/relationships/hyperlink" Target="https://journals-sagepub-com.ezproxy.uwtsd.ac.uk/doi/10.1177/1743872119828010" TargetMode="External"/></Relationships>
</file>

<file path=ppt/slides/_rels/slide70.xml.rels><?xml version="1.0" encoding="UTF-8" standalone="yes"?>
<Relationships xmlns="http://schemas.openxmlformats.org/package/2006/relationships"><Relationship Id="rId3" Type="http://schemas.openxmlformats.org/officeDocument/2006/relationships/hyperlink" Target="https://datacatalog.worldbank.org/search/dataset/0038130" TargetMode="External"/><Relationship Id="rId2" Type="http://schemas.openxmlformats.org/officeDocument/2006/relationships/hyperlink" Target="https://hwb.gov.wales/curriculum-for-wales/" TargetMode="External"/><Relationship Id="rId1" Type="http://schemas.openxmlformats.org/officeDocument/2006/relationships/slideLayout" Target="../slideLayouts/slideLayout8.xml"/><Relationship Id="rId4" Type="http://schemas.openxmlformats.org/officeDocument/2006/relationships/hyperlink" Target="https://data.worldbank.org/indicator/ny.gdp.mktp.cd?locations=e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2: Political Discourse – Language, Inequality &amp; Diversity (Part 4)</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EC715-957E-A630-2C10-20A0A89BBC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A0634C-91AF-F1A4-505E-6C8FDCF484B8}"/>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Political Concepts</a:t>
            </a:r>
            <a:br>
              <a:rPr lang="en-GB" sz="4800" b="1" dirty="0">
                <a:solidFill>
                  <a:schemeClr val="accent1">
                    <a:lumMod val="75000"/>
                  </a:schemeClr>
                </a:solidFill>
              </a:rPr>
            </a:br>
            <a:r>
              <a:rPr lang="en-GB" sz="4800" b="1" dirty="0">
                <a:solidFill>
                  <a:schemeClr val="accent1">
                    <a:lumMod val="75000"/>
                  </a:schemeClr>
                </a:solidFill>
              </a:rPr>
              <a:t>Relating to Equity &amp; Diversity</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Demagogue</a:t>
            </a:r>
          </a:p>
        </p:txBody>
      </p:sp>
    </p:spTree>
    <p:extLst>
      <p:ext uri="{BB962C8B-B14F-4D97-AF65-F5344CB8AC3E}">
        <p14:creationId xmlns:p14="http://schemas.microsoft.com/office/powerpoint/2010/main" val="419541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C871A-66AA-EB78-73AA-154CE50570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598AE4-611E-9215-C63F-71228B46CBA2}"/>
              </a:ext>
            </a:extLst>
          </p:cNvPr>
          <p:cNvSpPr>
            <a:spLocks noGrp="1"/>
          </p:cNvSpPr>
          <p:nvPr>
            <p:ph type="title"/>
          </p:nvPr>
        </p:nvSpPr>
        <p:spPr>
          <a:xfrm>
            <a:off x="1147572" y="277212"/>
            <a:ext cx="6172200" cy="529568"/>
          </a:xfrm>
        </p:spPr>
        <p:txBody>
          <a:bodyPr>
            <a:noAutofit/>
          </a:bodyPr>
          <a:lstStyle/>
          <a:p>
            <a:pPr algn="ctr"/>
            <a:r>
              <a:rPr lang="en-GB" b="1" dirty="0">
                <a:solidFill>
                  <a:schemeClr val="accent1">
                    <a:lumMod val="75000"/>
                  </a:schemeClr>
                </a:solidFill>
              </a:rPr>
              <a:t>Demagogue</a:t>
            </a:r>
          </a:p>
        </p:txBody>
      </p:sp>
      <p:sp>
        <p:nvSpPr>
          <p:cNvPr id="6" name="TextBox 5">
            <a:extLst>
              <a:ext uri="{FF2B5EF4-FFF2-40B4-BE49-F238E27FC236}">
                <a16:creationId xmlns:a16="http://schemas.microsoft.com/office/drawing/2014/main" id="{A35C60B7-C507-1159-B1DA-39077BAADE5B}"/>
              </a:ext>
            </a:extLst>
          </p:cNvPr>
          <p:cNvSpPr txBox="1"/>
          <p:nvPr/>
        </p:nvSpPr>
        <p:spPr>
          <a:xfrm>
            <a:off x="143508" y="863967"/>
            <a:ext cx="8856984" cy="4478149"/>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000" dirty="0">
                <a:solidFill>
                  <a:schemeClr val="accent1">
                    <a:lumMod val="75000"/>
                  </a:schemeClr>
                </a:solidFill>
              </a:rPr>
              <a:t>The term </a:t>
            </a:r>
            <a:r>
              <a:rPr lang="en-GB" sz="2000" b="1" dirty="0">
                <a:solidFill>
                  <a:schemeClr val="accent1">
                    <a:lumMod val="75000"/>
                  </a:schemeClr>
                </a:solidFill>
              </a:rPr>
              <a:t>demagogue </a:t>
            </a:r>
            <a:r>
              <a:rPr lang="en-GB" sz="2000" dirty="0">
                <a:solidFill>
                  <a:schemeClr val="accent1">
                    <a:lumMod val="75000"/>
                  </a:schemeClr>
                </a:solidFill>
              </a:rPr>
              <a:t> is thought to have the same root as democracy = </a:t>
            </a:r>
            <a:r>
              <a:rPr lang="en-GB" sz="2000" i="1" dirty="0">
                <a:solidFill>
                  <a:schemeClr val="accent1">
                    <a:lumMod val="75000"/>
                  </a:schemeClr>
                </a:solidFill>
              </a:rPr>
              <a:t>demos</a:t>
            </a:r>
            <a:r>
              <a:rPr lang="en-GB" sz="2000" dirty="0">
                <a:solidFill>
                  <a:schemeClr val="accent1">
                    <a:lumMod val="75000"/>
                  </a:schemeClr>
                </a:solidFill>
              </a:rPr>
              <a:t> the people</a:t>
            </a:r>
          </a:p>
          <a:p>
            <a:pPr marL="257175" indent="-257175">
              <a:spcBef>
                <a:spcPts val="450"/>
              </a:spcBef>
              <a:buFont typeface="Arial" panose="020B0604020202020204" pitchFamily="34" charset="0"/>
              <a:buChar char="•"/>
            </a:pPr>
            <a:r>
              <a:rPr lang="en-GB" sz="2000" dirty="0">
                <a:solidFill>
                  <a:schemeClr val="accent1">
                    <a:lumMod val="75000"/>
                  </a:schemeClr>
                </a:solidFill>
              </a:rPr>
              <a:t>However, even in Ancient Greece is was used to mean a person who could easily persuade the crowd to vote for them ( a rabble rouser – see Plato)</a:t>
            </a:r>
          </a:p>
          <a:p>
            <a:pPr marL="257175" indent="-257175">
              <a:spcBef>
                <a:spcPts val="450"/>
              </a:spcBef>
              <a:buFont typeface="Arial" panose="020B0604020202020204" pitchFamily="34" charset="0"/>
              <a:buChar char="•"/>
            </a:pPr>
            <a:r>
              <a:rPr lang="en-GB" sz="2000" dirty="0">
                <a:solidFill>
                  <a:schemeClr val="accent1">
                    <a:lumMod val="75000"/>
                  </a:schemeClr>
                </a:solidFill>
              </a:rPr>
              <a:t>In contemporary society it is used pejoratively to indicate a politician who appeals to the mob</a:t>
            </a:r>
          </a:p>
          <a:p>
            <a:pPr marL="257175" indent="-257175">
              <a:spcBef>
                <a:spcPts val="450"/>
              </a:spcBef>
              <a:buFont typeface="Arial" panose="020B0604020202020204" pitchFamily="34" charset="0"/>
              <a:buChar char="•"/>
            </a:pPr>
            <a:r>
              <a:rPr lang="en-GB" sz="2000" dirty="0">
                <a:solidFill>
                  <a:schemeClr val="accent1">
                    <a:lumMod val="75000"/>
                  </a:schemeClr>
                </a:solidFill>
              </a:rPr>
              <a:t>It is often used to refer to a politician who uses emotive and prejudicial language to gain popular support</a:t>
            </a:r>
          </a:p>
          <a:p>
            <a:pPr marL="257175" indent="-257175">
              <a:spcBef>
                <a:spcPts val="450"/>
              </a:spcBef>
              <a:buFont typeface="Arial" panose="020B0604020202020204" pitchFamily="34" charset="0"/>
              <a:buChar char="•"/>
            </a:pPr>
            <a:r>
              <a:rPr lang="en-GB" sz="2000" dirty="0">
                <a:solidFill>
                  <a:schemeClr val="accent1">
                    <a:lumMod val="75000"/>
                  </a:schemeClr>
                </a:solidFill>
              </a:rPr>
              <a:t>Hahl </a:t>
            </a:r>
            <a:r>
              <a:rPr lang="en-GB" sz="2000" i="1" dirty="0">
                <a:solidFill>
                  <a:schemeClr val="accent1">
                    <a:lumMod val="75000"/>
                  </a:schemeClr>
                </a:solidFill>
              </a:rPr>
              <a:t>et al</a:t>
            </a:r>
            <a:r>
              <a:rPr lang="en-GB" sz="2000" dirty="0">
                <a:solidFill>
                  <a:schemeClr val="accent1">
                    <a:lumMod val="75000"/>
                  </a:schemeClr>
                </a:solidFill>
              </a:rPr>
              <a:t> (2018) have argued that the demagogue uses </a:t>
            </a:r>
            <a:r>
              <a:rPr lang="en-GB" sz="2000" b="1" dirty="0">
                <a:solidFill>
                  <a:schemeClr val="accent1">
                    <a:lumMod val="75000"/>
                  </a:schemeClr>
                </a:solidFill>
              </a:rPr>
              <a:t>"common-knowledge" lies</a:t>
            </a:r>
            <a:r>
              <a:rPr lang="en-GB" sz="2000" dirty="0">
                <a:solidFill>
                  <a:schemeClr val="accent1">
                    <a:lumMod val="75000"/>
                  </a:schemeClr>
                </a:solidFill>
              </a:rPr>
              <a:t> and that such lies can signal authenticity in a </a:t>
            </a:r>
            <a:r>
              <a:rPr lang="en-GB" sz="2000" b="1" dirty="0">
                <a:solidFill>
                  <a:schemeClr val="accent1">
                    <a:lumMod val="75000"/>
                  </a:schemeClr>
                </a:solidFill>
              </a:rPr>
              <a:t>politically illegitimate system</a:t>
            </a:r>
            <a:r>
              <a:rPr lang="en-GB" sz="2000" dirty="0">
                <a:solidFill>
                  <a:schemeClr val="accent1">
                    <a:lumMod val="75000"/>
                  </a:schemeClr>
                </a:solidFill>
              </a:rPr>
              <a:t>. (we will return to this idea in our Theme on Fake News and Post Truth)</a:t>
            </a:r>
          </a:p>
          <a:p>
            <a:pPr marL="257175" indent="-257175">
              <a:spcBef>
                <a:spcPts val="450"/>
              </a:spcBef>
              <a:buFont typeface="Arial" panose="020B0604020202020204" pitchFamily="34" charset="0"/>
              <a:buChar char="•"/>
            </a:pPr>
            <a:r>
              <a:rPr lang="en-GB" sz="2000" dirty="0">
                <a:solidFill>
                  <a:schemeClr val="accent1">
                    <a:lumMod val="75000"/>
                  </a:schemeClr>
                </a:solidFill>
              </a:rPr>
              <a:t>Often, they do so for their own interests or simply in order to get elected</a:t>
            </a:r>
          </a:p>
          <a:p>
            <a:pPr marL="257175" indent="-257175">
              <a:spcBef>
                <a:spcPts val="450"/>
              </a:spcBef>
              <a:buFont typeface="Arial" panose="020B0604020202020204" pitchFamily="34" charset="0"/>
              <a:buChar char="•"/>
            </a:pPr>
            <a:r>
              <a:rPr lang="en-GB" sz="2000" dirty="0">
                <a:solidFill>
                  <a:schemeClr val="accent1">
                    <a:lumMod val="75000"/>
                  </a:schemeClr>
                </a:solidFill>
              </a:rPr>
              <a:t>As such it is strongly linked with the concept of </a:t>
            </a:r>
            <a:r>
              <a:rPr lang="en-GB" sz="2000" b="1" dirty="0">
                <a:solidFill>
                  <a:schemeClr val="accent1">
                    <a:lumMod val="75000"/>
                  </a:schemeClr>
                </a:solidFill>
              </a:rPr>
              <a:t>populism</a:t>
            </a:r>
            <a:endParaRPr lang="en-GB" sz="2000" dirty="0">
              <a:solidFill>
                <a:schemeClr val="accent1">
                  <a:lumMod val="75000"/>
                </a:schemeClr>
              </a:solidFill>
            </a:endParaRPr>
          </a:p>
        </p:txBody>
      </p:sp>
      <p:sp>
        <p:nvSpPr>
          <p:cNvPr id="5" name="TextBox 4">
            <a:extLst>
              <a:ext uri="{FF2B5EF4-FFF2-40B4-BE49-F238E27FC236}">
                <a16:creationId xmlns:a16="http://schemas.microsoft.com/office/drawing/2014/main" id="{260A60DA-77AD-E07A-A298-69F9225A6A97}"/>
              </a:ext>
            </a:extLst>
          </p:cNvPr>
          <p:cNvSpPr txBox="1"/>
          <p:nvPr/>
        </p:nvSpPr>
        <p:spPr>
          <a:xfrm>
            <a:off x="914400" y="5285844"/>
            <a:ext cx="6190488" cy="369332"/>
          </a:xfrm>
          <a:prstGeom prst="rect">
            <a:avLst/>
          </a:prstGeom>
          <a:noFill/>
        </p:spPr>
        <p:txBody>
          <a:bodyPr wrap="square" rtlCol="0">
            <a:spAutoFit/>
          </a:bodyPr>
          <a:lstStyle/>
          <a:p>
            <a:pPr algn="ctr"/>
            <a:r>
              <a:rPr lang="en-GB" i="1" dirty="0">
                <a:solidFill>
                  <a:schemeClr val="accent1">
                    <a:lumMod val="75000"/>
                  </a:schemeClr>
                </a:solidFill>
              </a:rPr>
              <a:t>Can you think of any contemporary examples of a demagogue?</a:t>
            </a:r>
          </a:p>
        </p:txBody>
      </p:sp>
      <p:pic>
        <p:nvPicPr>
          <p:cNvPr id="7" name="Picture 6" descr="Icon - Qustion Mark">
            <a:extLst>
              <a:ext uri="{FF2B5EF4-FFF2-40B4-BE49-F238E27FC236}">
                <a16:creationId xmlns:a16="http://schemas.microsoft.com/office/drawing/2014/main" id="{2E60EA82-B401-B8FC-89D0-DC0AC7DA82F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104888" y="5163464"/>
            <a:ext cx="621485" cy="621485"/>
          </a:xfrm>
          <a:prstGeom prst="rect">
            <a:avLst/>
          </a:prstGeom>
        </p:spPr>
      </p:pic>
    </p:spTree>
    <p:extLst>
      <p:ext uri="{BB962C8B-B14F-4D97-AF65-F5344CB8AC3E}">
        <p14:creationId xmlns:p14="http://schemas.microsoft.com/office/powerpoint/2010/main" val="2497504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E2960-267A-F2D1-110B-7AC993BA74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DCE5C7-2B6C-514C-CAE3-533805A3306A}"/>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Political Concepts</a:t>
            </a:r>
            <a:br>
              <a:rPr lang="en-GB" sz="4800" b="1" dirty="0">
                <a:solidFill>
                  <a:schemeClr val="accent1">
                    <a:lumMod val="75000"/>
                  </a:schemeClr>
                </a:solidFill>
              </a:rPr>
            </a:br>
            <a:r>
              <a:rPr lang="en-GB" sz="4800" b="1" dirty="0">
                <a:solidFill>
                  <a:schemeClr val="accent1">
                    <a:lumMod val="75000"/>
                  </a:schemeClr>
                </a:solidFill>
              </a:rPr>
              <a:t>Relating to Equity &amp; Diversity</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Populism</a:t>
            </a:r>
          </a:p>
        </p:txBody>
      </p:sp>
    </p:spTree>
    <p:extLst>
      <p:ext uri="{BB962C8B-B14F-4D97-AF65-F5344CB8AC3E}">
        <p14:creationId xmlns:p14="http://schemas.microsoft.com/office/powerpoint/2010/main" val="3176753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7888" y="163133"/>
            <a:ext cx="6172200" cy="529568"/>
          </a:xfrm>
        </p:spPr>
        <p:txBody>
          <a:bodyPr>
            <a:noAutofit/>
          </a:bodyPr>
          <a:lstStyle/>
          <a:p>
            <a:pPr algn="ctr"/>
            <a:r>
              <a:rPr lang="en-GB" b="1" dirty="0">
                <a:solidFill>
                  <a:schemeClr val="accent1">
                    <a:lumMod val="75000"/>
                  </a:schemeClr>
                </a:solidFill>
              </a:rPr>
              <a:t>Populism</a:t>
            </a:r>
          </a:p>
        </p:txBody>
      </p:sp>
      <p:sp>
        <p:nvSpPr>
          <p:cNvPr id="6" name="TextBox 5"/>
          <p:cNvSpPr txBox="1"/>
          <p:nvPr/>
        </p:nvSpPr>
        <p:spPr>
          <a:xfrm>
            <a:off x="143508" y="815877"/>
            <a:ext cx="8856984" cy="3118803"/>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000" dirty="0">
                <a:solidFill>
                  <a:schemeClr val="accent1">
                    <a:lumMod val="75000"/>
                  </a:schemeClr>
                </a:solidFill>
              </a:rPr>
              <a:t>In its political sense </a:t>
            </a:r>
            <a:r>
              <a:rPr lang="en-GB" sz="2000" b="1" dirty="0">
                <a:solidFill>
                  <a:schemeClr val="accent1">
                    <a:lumMod val="75000"/>
                  </a:schemeClr>
                </a:solidFill>
              </a:rPr>
              <a:t>populism </a:t>
            </a:r>
            <a:r>
              <a:rPr lang="en-GB" sz="2000" dirty="0">
                <a:solidFill>
                  <a:schemeClr val="accent1">
                    <a:lumMod val="75000"/>
                  </a:schemeClr>
                </a:solidFill>
              </a:rPr>
              <a:t>is applied to a politician or party which supports or claims to support the interests of the mass population</a:t>
            </a:r>
          </a:p>
          <a:p>
            <a:pPr marL="257175" indent="-257175">
              <a:spcBef>
                <a:spcPts val="450"/>
              </a:spcBef>
              <a:buFont typeface="Arial" panose="020B0604020202020204" pitchFamily="34" charset="0"/>
              <a:buChar char="•"/>
            </a:pPr>
            <a:r>
              <a:rPr lang="en-GB" sz="2000" b="1" dirty="0">
                <a:solidFill>
                  <a:schemeClr val="accent1">
                    <a:lumMod val="75000"/>
                  </a:schemeClr>
                </a:solidFill>
              </a:rPr>
              <a:t>Populists</a:t>
            </a:r>
            <a:r>
              <a:rPr lang="en-GB" sz="2000" dirty="0">
                <a:solidFill>
                  <a:schemeClr val="accent1">
                    <a:lumMod val="75000"/>
                  </a:schemeClr>
                </a:solidFill>
              </a:rPr>
              <a:t> will usually claim to be ‘standing up for the man in the street’ (see Steel, 2018)</a:t>
            </a:r>
          </a:p>
          <a:p>
            <a:pPr marL="257175" indent="-257175">
              <a:spcBef>
                <a:spcPts val="450"/>
              </a:spcBef>
              <a:buFont typeface="Arial" panose="020B0604020202020204" pitchFamily="34" charset="0"/>
              <a:buChar char="•"/>
            </a:pPr>
            <a:r>
              <a:rPr lang="en-GB" sz="2000" dirty="0">
                <a:solidFill>
                  <a:schemeClr val="accent1">
                    <a:lumMod val="75000"/>
                  </a:schemeClr>
                </a:solidFill>
              </a:rPr>
              <a:t>They position themselves on the side of the ‘average’ man (and, sometimes woman) against elites and outsiders (or ‘enemies’)</a:t>
            </a:r>
          </a:p>
          <a:p>
            <a:pPr marL="257175" indent="-257175">
              <a:spcBef>
                <a:spcPts val="450"/>
              </a:spcBef>
              <a:buFont typeface="Arial" panose="020B0604020202020204" pitchFamily="34" charset="0"/>
              <a:buChar char="•"/>
            </a:pPr>
            <a:r>
              <a:rPr lang="en-GB" sz="2000" dirty="0">
                <a:solidFill>
                  <a:schemeClr val="accent1">
                    <a:lumMod val="75000"/>
                  </a:schemeClr>
                </a:solidFill>
              </a:rPr>
              <a:t>Politicians of any party may appeal to populist sentiment when it suits them, and denounce such appeals when that suits them.</a:t>
            </a:r>
          </a:p>
          <a:p>
            <a:pPr marL="257175" indent="-257175">
              <a:spcBef>
                <a:spcPts val="450"/>
              </a:spcBef>
              <a:buFont typeface="Arial" panose="020B0604020202020204" pitchFamily="34" charset="0"/>
              <a:buChar char="•"/>
            </a:pPr>
            <a:r>
              <a:rPr lang="en-GB" sz="2000" dirty="0">
                <a:solidFill>
                  <a:schemeClr val="accent1">
                    <a:lumMod val="75000"/>
                  </a:schemeClr>
                </a:solidFill>
              </a:rPr>
              <a:t>The ‘enemies’ that a populist focuses on can vary but they often include;</a:t>
            </a:r>
          </a:p>
        </p:txBody>
      </p:sp>
      <p:sp>
        <p:nvSpPr>
          <p:cNvPr id="3" name="TextBox 2"/>
          <p:cNvSpPr txBox="1"/>
          <p:nvPr/>
        </p:nvSpPr>
        <p:spPr>
          <a:xfrm>
            <a:off x="1499616" y="4066998"/>
            <a:ext cx="2395887" cy="1323439"/>
          </a:xfrm>
          <a:prstGeom prst="rect">
            <a:avLst/>
          </a:prstGeom>
          <a:noFill/>
        </p:spPr>
        <p:txBody>
          <a:bodyPr wrap="square" rtlCol="0">
            <a:spAutoFit/>
          </a:bodyPr>
          <a:lstStyle/>
          <a:p>
            <a:pPr marL="214313" indent="-214313">
              <a:buFont typeface="Arial" panose="020B0604020202020204" pitchFamily="34" charset="0"/>
              <a:buChar char="•"/>
            </a:pPr>
            <a:r>
              <a:rPr lang="en-GB" sz="2000" dirty="0">
                <a:solidFill>
                  <a:schemeClr val="accent1">
                    <a:lumMod val="75000"/>
                  </a:schemeClr>
                </a:solidFill>
              </a:rPr>
              <a:t>‘Big’ government</a:t>
            </a:r>
          </a:p>
          <a:p>
            <a:pPr marL="214313" indent="-214313">
              <a:buFont typeface="Arial" panose="020B0604020202020204" pitchFamily="34" charset="0"/>
              <a:buChar char="•"/>
            </a:pPr>
            <a:r>
              <a:rPr lang="en-GB" sz="2000" dirty="0">
                <a:solidFill>
                  <a:schemeClr val="accent1">
                    <a:lumMod val="75000"/>
                  </a:schemeClr>
                </a:solidFill>
              </a:rPr>
              <a:t>‘Big’ business</a:t>
            </a:r>
          </a:p>
          <a:p>
            <a:pPr marL="214313" indent="-214313">
              <a:buFont typeface="Arial" panose="020B0604020202020204" pitchFamily="34" charset="0"/>
              <a:buChar char="•"/>
            </a:pPr>
            <a:r>
              <a:rPr lang="en-GB" sz="2000" dirty="0">
                <a:solidFill>
                  <a:schemeClr val="accent1">
                    <a:lumMod val="75000"/>
                  </a:schemeClr>
                </a:solidFill>
              </a:rPr>
              <a:t>Trade Unions</a:t>
            </a:r>
          </a:p>
          <a:p>
            <a:pPr marL="214313" indent="-214313">
              <a:buFont typeface="Arial" panose="020B0604020202020204" pitchFamily="34" charset="0"/>
              <a:buChar char="•"/>
            </a:pPr>
            <a:r>
              <a:rPr lang="en-GB" sz="2000" dirty="0">
                <a:solidFill>
                  <a:schemeClr val="accent1">
                    <a:lumMod val="75000"/>
                  </a:schemeClr>
                </a:solidFill>
              </a:rPr>
              <a:t>Intellectuals</a:t>
            </a:r>
          </a:p>
        </p:txBody>
      </p:sp>
      <p:sp>
        <p:nvSpPr>
          <p:cNvPr id="8" name="TextBox 7"/>
          <p:cNvSpPr txBox="1"/>
          <p:nvPr/>
        </p:nvSpPr>
        <p:spPr>
          <a:xfrm>
            <a:off x="4643414" y="4072988"/>
            <a:ext cx="2322258" cy="1323439"/>
          </a:xfrm>
          <a:prstGeom prst="rect">
            <a:avLst/>
          </a:prstGeom>
          <a:noFill/>
        </p:spPr>
        <p:txBody>
          <a:bodyPr wrap="square" rtlCol="0">
            <a:spAutoFit/>
          </a:bodyPr>
          <a:lstStyle/>
          <a:p>
            <a:pPr marL="214313" indent="-214313">
              <a:buFont typeface="Arial" panose="020B0604020202020204" pitchFamily="34" charset="0"/>
              <a:buChar char="•"/>
            </a:pPr>
            <a:r>
              <a:rPr lang="en-GB" sz="2000" dirty="0">
                <a:solidFill>
                  <a:schemeClr val="accent1">
                    <a:lumMod val="75000"/>
                  </a:schemeClr>
                </a:solidFill>
              </a:rPr>
              <a:t>‘Experts’</a:t>
            </a:r>
          </a:p>
          <a:p>
            <a:pPr marL="214313" indent="-214313">
              <a:buFont typeface="Arial" panose="020B0604020202020204" pitchFamily="34" charset="0"/>
              <a:buChar char="•"/>
            </a:pPr>
            <a:r>
              <a:rPr lang="en-GB" sz="2000" dirty="0">
                <a:solidFill>
                  <a:schemeClr val="accent1">
                    <a:lumMod val="75000"/>
                  </a:schemeClr>
                </a:solidFill>
              </a:rPr>
              <a:t>Religious groups</a:t>
            </a:r>
          </a:p>
          <a:p>
            <a:pPr marL="214313" indent="-214313">
              <a:buFont typeface="Arial" panose="020B0604020202020204" pitchFamily="34" charset="0"/>
              <a:buChar char="•"/>
            </a:pPr>
            <a:r>
              <a:rPr lang="en-GB" sz="2000" dirty="0">
                <a:solidFill>
                  <a:schemeClr val="accent1">
                    <a:lumMod val="75000"/>
                  </a:schemeClr>
                </a:solidFill>
              </a:rPr>
              <a:t>Racial groups</a:t>
            </a:r>
          </a:p>
          <a:p>
            <a:pPr marL="214313" indent="-214313">
              <a:buFont typeface="Arial" panose="020B0604020202020204" pitchFamily="34" charset="0"/>
              <a:buChar char="•"/>
            </a:pPr>
            <a:r>
              <a:rPr lang="en-GB" sz="2000" dirty="0">
                <a:solidFill>
                  <a:schemeClr val="accent1">
                    <a:lumMod val="75000"/>
                  </a:schemeClr>
                </a:solidFill>
              </a:rPr>
              <a:t>Immigrants</a:t>
            </a:r>
          </a:p>
        </p:txBody>
      </p:sp>
    </p:spTree>
    <p:extLst>
      <p:ext uri="{BB962C8B-B14F-4D97-AF65-F5344CB8AC3E}">
        <p14:creationId xmlns:p14="http://schemas.microsoft.com/office/powerpoint/2010/main" val="943372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68068"/>
            <a:ext cx="6172200" cy="529568"/>
          </a:xfrm>
        </p:spPr>
        <p:txBody>
          <a:bodyPr>
            <a:noAutofit/>
          </a:bodyPr>
          <a:lstStyle/>
          <a:p>
            <a:pPr algn="ctr"/>
            <a:r>
              <a:rPr lang="en-GB" b="1" dirty="0">
                <a:solidFill>
                  <a:schemeClr val="accent1">
                    <a:lumMod val="75000"/>
                  </a:schemeClr>
                </a:solidFill>
              </a:rPr>
              <a:t>Populism</a:t>
            </a:r>
          </a:p>
        </p:txBody>
      </p:sp>
      <p:sp>
        <p:nvSpPr>
          <p:cNvPr id="6" name="TextBox 5"/>
          <p:cNvSpPr txBox="1"/>
          <p:nvPr/>
        </p:nvSpPr>
        <p:spPr>
          <a:xfrm>
            <a:off x="197514" y="833378"/>
            <a:ext cx="8748972" cy="4796185"/>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In our exploration of the complexity and ‘normative’ nature of political concepts it should be noted that populism can not only have many targets</a:t>
            </a:r>
          </a:p>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Populism</a:t>
            </a:r>
            <a:r>
              <a:rPr lang="en-GB" sz="2200" dirty="0">
                <a:solidFill>
                  <a:schemeClr val="accent1">
                    <a:lumMod val="75000"/>
                  </a:schemeClr>
                </a:solidFill>
              </a:rPr>
              <a:t> can be located on the </a:t>
            </a:r>
            <a:r>
              <a:rPr lang="en-GB" sz="2200" b="1" dirty="0">
                <a:solidFill>
                  <a:schemeClr val="accent1">
                    <a:lumMod val="75000"/>
                  </a:schemeClr>
                </a:solidFill>
              </a:rPr>
              <a:t>left-wing</a:t>
            </a:r>
            <a:r>
              <a:rPr lang="en-GB" sz="2200" dirty="0">
                <a:solidFill>
                  <a:schemeClr val="accent1">
                    <a:lumMod val="75000"/>
                  </a:schemeClr>
                </a:solidFill>
              </a:rPr>
              <a:t> (e.g. Hugo Chaves in Venezuela) or </a:t>
            </a:r>
            <a:r>
              <a:rPr lang="en-GB" sz="2200" b="1" dirty="0">
                <a:solidFill>
                  <a:schemeClr val="accent1">
                    <a:lumMod val="75000"/>
                  </a:schemeClr>
                </a:solidFill>
              </a:rPr>
              <a:t>right-wing </a:t>
            </a:r>
            <a:r>
              <a:rPr lang="en-GB" sz="2200" dirty="0">
                <a:solidFill>
                  <a:schemeClr val="accent1">
                    <a:lumMod val="75000"/>
                  </a:schemeClr>
                </a:solidFill>
              </a:rPr>
              <a:t>(e.g. Marine Le Pen in France) of the political spectrum</a:t>
            </a:r>
          </a:p>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Populists</a:t>
            </a:r>
            <a:r>
              <a:rPr lang="en-GB" sz="2200" dirty="0">
                <a:solidFill>
                  <a:schemeClr val="accent1">
                    <a:lumMod val="75000"/>
                  </a:schemeClr>
                </a:solidFill>
              </a:rPr>
              <a:t> can position themselves as </a:t>
            </a:r>
            <a:r>
              <a:rPr lang="en-GB" sz="2200" b="1" dirty="0">
                <a:solidFill>
                  <a:schemeClr val="accent1">
                    <a:lumMod val="75000"/>
                  </a:schemeClr>
                </a:solidFill>
              </a:rPr>
              <a:t>authoritarian</a:t>
            </a:r>
            <a:r>
              <a:rPr lang="en-GB" sz="2200" dirty="0">
                <a:solidFill>
                  <a:schemeClr val="accent1">
                    <a:lumMod val="75000"/>
                  </a:schemeClr>
                </a:solidFill>
              </a:rPr>
              <a:t> (e.g. Viktor Orbȧn in Hungary) or </a:t>
            </a:r>
            <a:r>
              <a:rPr lang="en-GB" sz="2200" b="1" dirty="0">
                <a:solidFill>
                  <a:schemeClr val="accent1">
                    <a:lumMod val="75000"/>
                  </a:schemeClr>
                </a:solidFill>
              </a:rPr>
              <a:t>libertarian</a:t>
            </a:r>
            <a:r>
              <a:rPr lang="en-GB" sz="2200" dirty="0">
                <a:solidFill>
                  <a:schemeClr val="accent1">
                    <a:lumMod val="75000"/>
                  </a:schemeClr>
                </a:solidFill>
              </a:rPr>
              <a:t> (e.g. Javier Milei in Argentina)</a:t>
            </a:r>
            <a:endParaRPr lang="en-GB" sz="2200" b="1"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Populism can be positioned anywhere on the </a:t>
            </a:r>
            <a:r>
              <a:rPr lang="en-GB" sz="2200" b="1" i="1" dirty="0">
                <a:solidFill>
                  <a:schemeClr val="accent1">
                    <a:lumMod val="75000"/>
                  </a:schemeClr>
                </a:solidFill>
              </a:rPr>
              <a:t>political compass</a:t>
            </a:r>
            <a:r>
              <a:rPr lang="en-GB" sz="2200" dirty="0">
                <a:solidFill>
                  <a:schemeClr val="accent1">
                    <a:lumMod val="75000"/>
                  </a:schemeClr>
                </a:solidFill>
              </a:rPr>
              <a:t> depending on where the thinking of the populace is located</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Thus, populists will say what is </a:t>
            </a:r>
            <a:r>
              <a:rPr lang="en-GB" sz="2200" b="1" dirty="0">
                <a:solidFill>
                  <a:schemeClr val="accent1">
                    <a:lumMod val="75000"/>
                  </a:schemeClr>
                </a:solidFill>
              </a:rPr>
              <a:t>popular</a:t>
            </a:r>
            <a:r>
              <a:rPr lang="en-GB" sz="2200" dirty="0">
                <a:solidFill>
                  <a:schemeClr val="accent1">
                    <a:lumMod val="75000"/>
                  </a:schemeClr>
                </a:solidFill>
              </a:rPr>
              <a:t> not what is </a:t>
            </a:r>
            <a:r>
              <a:rPr lang="en-GB" sz="2200" b="1" dirty="0">
                <a:solidFill>
                  <a:schemeClr val="accent1">
                    <a:lumMod val="75000"/>
                  </a:schemeClr>
                </a:solidFill>
              </a:rPr>
              <a:t>true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Examples of populists from history include;</a:t>
            </a:r>
          </a:p>
        </p:txBody>
      </p:sp>
    </p:spTree>
    <p:extLst>
      <p:ext uri="{BB962C8B-B14F-4D97-AF65-F5344CB8AC3E}">
        <p14:creationId xmlns:p14="http://schemas.microsoft.com/office/powerpoint/2010/main" val="1771090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5B34A-4F46-F60E-B090-C2B2304363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3DD5E7-2CA0-FBE5-244B-422F64BF4571}"/>
              </a:ext>
            </a:extLst>
          </p:cNvPr>
          <p:cNvSpPr>
            <a:spLocks noGrp="1"/>
          </p:cNvSpPr>
          <p:nvPr>
            <p:ph type="title"/>
          </p:nvPr>
        </p:nvSpPr>
        <p:spPr>
          <a:xfrm>
            <a:off x="1485900" y="277212"/>
            <a:ext cx="6172200" cy="529568"/>
          </a:xfrm>
        </p:spPr>
        <p:txBody>
          <a:bodyPr>
            <a:noAutofit/>
          </a:bodyPr>
          <a:lstStyle/>
          <a:p>
            <a:pPr algn="ctr"/>
            <a:r>
              <a:rPr lang="en-GB" b="1" dirty="0">
                <a:solidFill>
                  <a:schemeClr val="accent1">
                    <a:lumMod val="75000"/>
                  </a:schemeClr>
                </a:solidFill>
              </a:rPr>
              <a:t>Populism in History</a:t>
            </a:r>
          </a:p>
        </p:txBody>
      </p:sp>
      <p:sp>
        <p:nvSpPr>
          <p:cNvPr id="6" name="TextBox 5">
            <a:extLst>
              <a:ext uri="{FF2B5EF4-FFF2-40B4-BE49-F238E27FC236}">
                <a16:creationId xmlns:a16="http://schemas.microsoft.com/office/drawing/2014/main" id="{717CE870-9ED3-CEBB-C8F8-B1FE8D7EA846}"/>
              </a:ext>
            </a:extLst>
          </p:cNvPr>
          <p:cNvSpPr txBox="1"/>
          <p:nvPr/>
        </p:nvSpPr>
        <p:spPr>
          <a:xfrm>
            <a:off x="215803" y="1018704"/>
            <a:ext cx="8748972" cy="2187778"/>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b="1" dirty="0">
                <a:solidFill>
                  <a:schemeClr val="accent1">
                    <a:lumMod val="75000"/>
                  </a:schemeClr>
                </a:solidFill>
              </a:rPr>
              <a:t>Napoleon Bonaparte </a:t>
            </a:r>
            <a:r>
              <a:rPr lang="en-GB" sz="2200" dirty="0">
                <a:solidFill>
                  <a:schemeClr val="accent1">
                    <a:lumMod val="75000"/>
                  </a:schemeClr>
                </a:solidFill>
              </a:rPr>
              <a:t>(1769-1821) – set himself against both the monarchy (Ancien Regime) and the radical revolutionaries (Jacobins) as a champion of ‘the people’.</a:t>
            </a:r>
          </a:p>
          <a:p>
            <a:pPr marL="257175" indent="-257175">
              <a:spcBef>
                <a:spcPts val="450"/>
              </a:spcBef>
              <a:buFont typeface="Arial" panose="020B0604020202020204" pitchFamily="34" charset="0"/>
              <a:buChar char="•"/>
            </a:pPr>
            <a:r>
              <a:rPr lang="en-GB" sz="2200" dirty="0">
                <a:solidFill>
                  <a:schemeClr val="accent1">
                    <a:lumMod val="75000"/>
                  </a:schemeClr>
                </a:solidFill>
              </a:rPr>
              <a:t>He manipulated public opinion through art and pamphlets to show himself as the champion of the people and the saviour of France in the face of aggression from Britain, Austria and Russia  (Hanley, 2008)</a:t>
            </a:r>
          </a:p>
        </p:txBody>
      </p:sp>
      <p:pic>
        <p:nvPicPr>
          <p:cNvPr id="3" name="Picture 2">
            <a:extLst>
              <a:ext uri="{FF2B5EF4-FFF2-40B4-BE49-F238E27FC236}">
                <a16:creationId xmlns:a16="http://schemas.microsoft.com/office/drawing/2014/main" id="{8C7337FC-7296-0AB4-CC0E-7479CA3B8F2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15803" y="3591019"/>
            <a:ext cx="2844029" cy="1671605"/>
          </a:xfrm>
          <a:prstGeom prst="rect">
            <a:avLst/>
          </a:prstGeom>
        </p:spPr>
      </p:pic>
      <p:pic>
        <p:nvPicPr>
          <p:cNvPr id="8" name="Picture 7">
            <a:extLst>
              <a:ext uri="{FF2B5EF4-FFF2-40B4-BE49-F238E27FC236}">
                <a16:creationId xmlns:a16="http://schemas.microsoft.com/office/drawing/2014/main" id="{37D147A2-EDF2-594E-E75D-FE3F602BC24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394712" y="3588713"/>
            <a:ext cx="2323096" cy="1687010"/>
          </a:xfrm>
          <a:prstGeom prst="rect">
            <a:avLst/>
          </a:prstGeom>
        </p:spPr>
      </p:pic>
      <p:pic>
        <p:nvPicPr>
          <p:cNvPr id="9" name="Picture 8">
            <a:extLst>
              <a:ext uri="{FF2B5EF4-FFF2-40B4-BE49-F238E27FC236}">
                <a16:creationId xmlns:a16="http://schemas.microsoft.com/office/drawing/2014/main" id="{54CC7E4C-8CCF-9D17-06FB-66A832FC2CA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52689" y="3560920"/>
            <a:ext cx="2875508" cy="1701704"/>
          </a:xfrm>
          <a:prstGeom prst="rect">
            <a:avLst/>
          </a:prstGeom>
        </p:spPr>
      </p:pic>
    </p:spTree>
    <p:extLst>
      <p:ext uri="{BB962C8B-B14F-4D97-AF65-F5344CB8AC3E}">
        <p14:creationId xmlns:p14="http://schemas.microsoft.com/office/powerpoint/2010/main" val="1207100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FE2E3-AB5B-08DA-8FEE-0C68F6253636}"/>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77AA1801-BBEA-F787-9F5C-44BC26A3E26C}"/>
              </a:ext>
            </a:extLst>
          </p:cNvPr>
          <p:cNvSpPr txBox="1"/>
          <p:nvPr/>
        </p:nvSpPr>
        <p:spPr>
          <a:xfrm>
            <a:off x="197514" y="1046831"/>
            <a:ext cx="8748972" cy="453970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dirty="0">
                <a:solidFill>
                  <a:schemeClr val="accent1">
                    <a:lumMod val="75000"/>
                  </a:schemeClr>
                </a:solidFill>
              </a:rPr>
              <a:t>Examples of populists from history include;</a:t>
            </a:r>
            <a:endParaRPr lang="en-GB" sz="2400" b="1" dirty="0">
              <a:solidFill>
                <a:schemeClr val="accent1">
                  <a:lumMod val="75000"/>
                </a:schemeClr>
              </a:solidFill>
            </a:endParaRPr>
          </a:p>
          <a:p>
            <a:pPr marL="257175" indent="-257175">
              <a:spcBef>
                <a:spcPts val="450"/>
              </a:spcBef>
              <a:buFont typeface="Arial" panose="020B0604020202020204" pitchFamily="34" charset="0"/>
              <a:buChar char="•"/>
            </a:pPr>
            <a:r>
              <a:rPr lang="en-GB" sz="2400" b="1" dirty="0">
                <a:solidFill>
                  <a:schemeClr val="accent1">
                    <a:lumMod val="75000"/>
                  </a:schemeClr>
                </a:solidFill>
              </a:rPr>
              <a:t>Juan Peron </a:t>
            </a:r>
            <a:r>
              <a:rPr lang="en-GB" sz="2400" dirty="0">
                <a:solidFill>
                  <a:schemeClr val="accent1">
                    <a:lumMod val="75000"/>
                  </a:schemeClr>
                </a:solidFill>
              </a:rPr>
              <a:t>(1895–1974) – an Argentinian, authoritarian populist who was originally inspired by European </a:t>
            </a:r>
            <a:r>
              <a:rPr lang="en-GB" sz="2400" i="1" dirty="0">
                <a:solidFill>
                  <a:schemeClr val="accent1">
                    <a:lumMod val="75000"/>
                  </a:schemeClr>
                </a:solidFill>
              </a:rPr>
              <a:t>(right wing) </a:t>
            </a:r>
            <a:r>
              <a:rPr lang="en-GB" sz="2400" b="1" dirty="0">
                <a:solidFill>
                  <a:schemeClr val="accent1">
                    <a:lumMod val="75000"/>
                  </a:schemeClr>
                </a:solidFill>
              </a:rPr>
              <a:t>Fascism </a:t>
            </a:r>
          </a:p>
          <a:p>
            <a:pPr marL="257175" indent="-257175">
              <a:spcBef>
                <a:spcPts val="450"/>
              </a:spcBef>
              <a:buFont typeface="Arial" panose="020B0604020202020204" pitchFamily="34" charset="0"/>
              <a:buChar char="•"/>
            </a:pPr>
            <a:r>
              <a:rPr lang="en-GB" sz="2400" dirty="0">
                <a:solidFill>
                  <a:schemeClr val="accent1">
                    <a:lumMod val="75000"/>
                  </a:schemeClr>
                </a:solidFill>
              </a:rPr>
              <a:t>He mobilised </a:t>
            </a:r>
            <a:r>
              <a:rPr lang="en-GB" sz="2400" b="1" dirty="0">
                <a:solidFill>
                  <a:schemeClr val="accent1">
                    <a:lumMod val="75000"/>
                  </a:schemeClr>
                </a:solidFill>
              </a:rPr>
              <a:t>Trade Union </a:t>
            </a:r>
            <a:r>
              <a:rPr lang="en-GB" sz="2400" dirty="0">
                <a:solidFill>
                  <a:schemeClr val="accent1">
                    <a:lumMod val="75000"/>
                  </a:schemeClr>
                </a:solidFill>
              </a:rPr>
              <a:t>support to gain power </a:t>
            </a:r>
            <a:r>
              <a:rPr lang="en-GB" sz="2400" i="1" dirty="0">
                <a:solidFill>
                  <a:schemeClr val="accent1">
                    <a:lumMod val="75000"/>
                  </a:schemeClr>
                </a:solidFill>
              </a:rPr>
              <a:t>(left-wing)</a:t>
            </a:r>
          </a:p>
          <a:p>
            <a:pPr marL="257175" indent="-257175">
              <a:spcBef>
                <a:spcPts val="450"/>
              </a:spcBef>
              <a:buFont typeface="Arial" panose="020B0604020202020204" pitchFamily="34" charset="0"/>
              <a:buChar char="•"/>
            </a:pPr>
            <a:r>
              <a:rPr lang="en-GB" sz="2400" dirty="0">
                <a:solidFill>
                  <a:schemeClr val="accent1">
                    <a:lumMod val="75000"/>
                  </a:schemeClr>
                </a:solidFill>
              </a:rPr>
              <a:t>His policies included the </a:t>
            </a:r>
            <a:r>
              <a:rPr lang="en-GB" sz="2400" b="1" dirty="0">
                <a:solidFill>
                  <a:schemeClr val="accent1">
                    <a:lumMod val="75000"/>
                  </a:schemeClr>
                </a:solidFill>
              </a:rPr>
              <a:t>enfranchisement of women</a:t>
            </a:r>
            <a:r>
              <a:rPr lang="en-GB" sz="2400" dirty="0">
                <a:solidFill>
                  <a:schemeClr val="accent1">
                    <a:lumMod val="75000"/>
                  </a:schemeClr>
                </a:solidFill>
              </a:rPr>
              <a:t>, </a:t>
            </a:r>
            <a:r>
              <a:rPr lang="en-GB" sz="2400" i="1" dirty="0">
                <a:solidFill>
                  <a:schemeClr val="accent1">
                    <a:lumMod val="75000"/>
                  </a:schemeClr>
                </a:solidFill>
              </a:rPr>
              <a:t>(left-wing)</a:t>
            </a:r>
          </a:p>
          <a:p>
            <a:pPr marL="257175" indent="-257175">
              <a:spcBef>
                <a:spcPts val="450"/>
              </a:spcBef>
              <a:buFont typeface="Arial" panose="020B0604020202020204" pitchFamily="34" charset="0"/>
              <a:buChar char="•"/>
            </a:pPr>
            <a:r>
              <a:rPr lang="en-GB" sz="2400" dirty="0">
                <a:solidFill>
                  <a:schemeClr val="accent1">
                    <a:lumMod val="75000"/>
                  </a:schemeClr>
                </a:solidFill>
              </a:rPr>
              <a:t>He pursued </a:t>
            </a:r>
            <a:r>
              <a:rPr lang="en-GB" sz="2400" b="1" dirty="0">
                <a:solidFill>
                  <a:schemeClr val="accent1">
                    <a:lumMod val="75000"/>
                  </a:schemeClr>
                </a:solidFill>
              </a:rPr>
              <a:t>Protectionist</a:t>
            </a:r>
            <a:r>
              <a:rPr lang="en-GB" sz="2400" dirty="0">
                <a:solidFill>
                  <a:schemeClr val="accent1">
                    <a:lumMod val="75000"/>
                  </a:schemeClr>
                </a:solidFill>
              </a:rPr>
              <a:t> trade and economic policies to protect Argentinian businesses </a:t>
            </a:r>
            <a:r>
              <a:rPr lang="en-GB" sz="2400" i="1" dirty="0">
                <a:solidFill>
                  <a:schemeClr val="accent1">
                    <a:lumMod val="75000"/>
                  </a:schemeClr>
                </a:solidFill>
              </a:rPr>
              <a:t>(right wing)</a:t>
            </a:r>
          </a:p>
          <a:p>
            <a:pPr marL="257175" indent="-257175">
              <a:spcBef>
                <a:spcPts val="450"/>
              </a:spcBef>
              <a:buFont typeface="Arial" panose="020B0604020202020204" pitchFamily="34" charset="0"/>
              <a:buChar char="•"/>
            </a:pPr>
            <a:r>
              <a:rPr lang="en-GB" sz="2400" dirty="0">
                <a:solidFill>
                  <a:schemeClr val="accent1">
                    <a:lumMod val="75000"/>
                  </a:schemeClr>
                </a:solidFill>
              </a:rPr>
              <a:t>He also used State intervention and </a:t>
            </a:r>
            <a:r>
              <a:rPr lang="en-GB" sz="2400" b="1" dirty="0">
                <a:solidFill>
                  <a:schemeClr val="accent1">
                    <a:lumMod val="75000"/>
                  </a:schemeClr>
                </a:solidFill>
              </a:rPr>
              <a:t>nationalisation</a:t>
            </a:r>
            <a:r>
              <a:rPr lang="en-GB" sz="2400" dirty="0">
                <a:solidFill>
                  <a:schemeClr val="accent1">
                    <a:lumMod val="75000"/>
                  </a:schemeClr>
                </a:solidFill>
              </a:rPr>
              <a:t> </a:t>
            </a:r>
            <a:r>
              <a:rPr lang="en-GB" sz="2400" i="1" dirty="0">
                <a:solidFill>
                  <a:schemeClr val="accent1">
                    <a:lumMod val="75000"/>
                  </a:schemeClr>
                </a:solidFill>
              </a:rPr>
              <a:t>(left-wing) </a:t>
            </a:r>
            <a:r>
              <a:rPr lang="en-GB" sz="2400" dirty="0">
                <a:solidFill>
                  <a:schemeClr val="accent1">
                    <a:lumMod val="75000"/>
                  </a:schemeClr>
                </a:solidFill>
              </a:rPr>
              <a:t>to support and develop industry (for example he nationalised the railways in the 1940’s)</a:t>
            </a:r>
          </a:p>
          <a:p>
            <a:pPr algn="r">
              <a:spcBef>
                <a:spcPts val="450"/>
              </a:spcBef>
            </a:pPr>
            <a:r>
              <a:rPr lang="en-GB" sz="2400" dirty="0">
                <a:solidFill>
                  <a:schemeClr val="accent1">
                    <a:lumMod val="75000"/>
                  </a:schemeClr>
                </a:solidFill>
              </a:rPr>
              <a:t>(Goldstein, 2018)</a:t>
            </a:r>
          </a:p>
        </p:txBody>
      </p:sp>
      <p:sp>
        <p:nvSpPr>
          <p:cNvPr id="5" name="Title 1">
            <a:extLst>
              <a:ext uri="{FF2B5EF4-FFF2-40B4-BE49-F238E27FC236}">
                <a16:creationId xmlns:a16="http://schemas.microsoft.com/office/drawing/2014/main" id="{B2A1B754-982C-D306-5B28-96D43B3EFED2}"/>
              </a:ext>
            </a:extLst>
          </p:cNvPr>
          <p:cNvSpPr>
            <a:spLocks noGrp="1"/>
          </p:cNvSpPr>
          <p:nvPr>
            <p:ph type="title"/>
          </p:nvPr>
        </p:nvSpPr>
        <p:spPr>
          <a:xfrm>
            <a:off x="1485900" y="277212"/>
            <a:ext cx="6172200" cy="529568"/>
          </a:xfrm>
        </p:spPr>
        <p:txBody>
          <a:bodyPr>
            <a:noAutofit/>
          </a:bodyPr>
          <a:lstStyle/>
          <a:p>
            <a:pPr algn="ctr"/>
            <a:r>
              <a:rPr lang="en-GB" b="1" dirty="0">
                <a:solidFill>
                  <a:schemeClr val="accent1">
                    <a:lumMod val="75000"/>
                  </a:schemeClr>
                </a:solidFill>
              </a:rPr>
              <a:t>Populism in History</a:t>
            </a:r>
          </a:p>
        </p:txBody>
      </p:sp>
    </p:spTree>
    <p:extLst>
      <p:ext uri="{BB962C8B-B14F-4D97-AF65-F5344CB8AC3E}">
        <p14:creationId xmlns:p14="http://schemas.microsoft.com/office/powerpoint/2010/main" val="1576038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7D33E-09CA-2CEF-A229-2B0AF3A6161C}"/>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70FA239B-05DD-C515-6011-6178E40450B3}"/>
              </a:ext>
            </a:extLst>
          </p:cNvPr>
          <p:cNvSpPr txBox="1"/>
          <p:nvPr/>
        </p:nvSpPr>
        <p:spPr>
          <a:xfrm>
            <a:off x="144516" y="1015305"/>
            <a:ext cx="8532948" cy="4008790"/>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Examples of populists from history include;</a:t>
            </a:r>
            <a:endParaRPr lang="en-GB" sz="2200" b="1" dirty="0">
              <a:solidFill>
                <a:schemeClr val="accent1">
                  <a:lumMod val="75000"/>
                </a:schemeClr>
              </a:solidFill>
            </a:endParaRPr>
          </a:p>
          <a:p>
            <a:pPr marL="257175" indent="-257175">
              <a:spcBef>
                <a:spcPts val="450"/>
              </a:spcBef>
              <a:buFont typeface="Arial" panose="020B0604020202020204" pitchFamily="34" charset="0"/>
              <a:buChar char="•"/>
            </a:pPr>
            <a:r>
              <a:rPr lang="en-GB" sz="2200" b="1" dirty="0">
                <a:solidFill>
                  <a:schemeClr val="accent1">
                    <a:lumMod val="75000"/>
                  </a:schemeClr>
                </a:solidFill>
              </a:rPr>
              <a:t>Fidel Castro </a:t>
            </a:r>
            <a:r>
              <a:rPr lang="en-GB" sz="2200" dirty="0">
                <a:solidFill>
                  <a:schemeClr val="accent1">
                    <a:lumMod val="75000"/>
                  </a:schemeClr>
                </a:solidFill>
              </a:rPr>
              <a:t>(1926-2016) – a </a:t>
            </a:r>
            <a:r>
              <a:rPr lang="en-GB" sz="2200" i="1" dirty="0">
                <a:solidFill>
                  <a:schemeClr val="accent1">
                    <a:lumMod val="75000"/>
                  </a:schemeClr>
                </a:solidFill>
              </a:rPr>
              <a:t>left-wing</a:t>
            </a:r>
            <a:r>
              <a:rPr lang="en-GB" sz="2200" dirty="0">
                <a:solidFill>
                  <a:schemeClr val="accent1">
                    <a:lumMod val="75000"/>
                  </a:schemeClr>
                </a:solidFill>
              </a:rPr>
              <a:t>, Cuban revolutionary who gained wide-spread popular support for the overthrow of the Batista Government in the 1950s </a:t>
            </a:r>
          </a:p>
          <a:p>
            <a:pPr marL="257175" indent="-257175">
              <a:spcBef>
                <a:spcPts val="450"/>
              </a:spcBef>
              <a:buFont typeface="Arial" panose="020B0604020202020204" pitchFamily="34" charset="0"/>
              <a:buChar char="•"/>
            </a:pPr>
            <a:r>
              <a:rPr lang="en-GB" sz="2200" dirty="0">
                <a:solidFill>
                  <a:schemeClr val="accent1">
                    <a:lumMod val="75000"/>
                  </a:schemeClr>
                </a:solidFill>
              </a:rPr>
              <a:t>Although his regime later became more </a:t>
            </a:r>
            <a:r>
              <a:rPr lang="en-GB" sz="2200" b="1" dirty="0">
                <a:solidFill>
                  <a:schemeClr val="accent1">
                    <a:lumMod val="75000"/>
                  </a:schemeClr>
                </a:solidFill>
              </a:rPr>
              <a:t>communist</a:t>
            </a:r>
            <a:r>
              <a:rPr lang="en-GB" sz="2200" dirty="0">
                <a:solidFill>
                  <a:schemeClr val="accent1">
                    <a:lumMod val="75000"/>
                  </a:schemeClr>
                </a:solidFill>
              </a:rPr>
              <a:t> and </a:t>
            </a:r>
            <a:r>
              <a:rPr lang="en-GB" sz="2200" b="1" dirty="0">
                <a:solidFill>
                  <a:schemeClr val="accent1">
                    <a:lumMod val="75000"/>
                  </a:schemeClr>
                </a:solidFill>
              </a:rPr>
              <a:t>authoritarian</a:t>
            </a:r>
            <a:r>
              <a:rPr lang="en-GB" sz="2200" dirty="0">
                <a:solidFill>
                  <a:schemeClr val="accent1">
                    <a:lumMod val="75000"/>
                  </a:schemeClr>
                </a:solidFill>
              </a:rPr>
              <a:t> his initial mass appeal was due to his populist attacks on government corruption, U.S domination of the economy and a ‘vague opposition to capitalism’ (Mazucco, No Date)</a:t>
            </a:r>
          </a:p>
          <a:p>
            <a:pPr marL="257175" indent="-257175">
              <a:spcBef>
                <a:spcPts val="450"/>
              </a:spcBef>
              <a:buFont typeface="Arial" panose="020B0604020202020204" pitchFamily="34" charset="0"/>
              <a:buChar char="•"/>
            </a:pPr>
            <a:r>
              <a:rPr lang="en-GB" sz="2200" dirty="0">
                <a:solidFill>
                  <a:schemeClr val="accent1">
                    <a:lumMod val="75000"/>
                  </a:schemeClr>
                </a:solidFill>
              </a:rPr>
              <a:t>He also emphasised that Cuba had become a ‘tropical playground’ for rich Americans (i.e. the ‘enemy’) whilst Cubans were living in poverty (Moruzzi, 2008)</a:t>
            </a:r>
          </a:p>
        </p:txBody>
      </p:sp>
      <p:sp>
        <p:nvSpPr>
          <p:cNvPr id="7" name="TextBox 6">
            <a:extLst>
              <a:ext uri="{FF2B5EF4-FFF2-40B4-BE49-F238E27FC236}">
                <a16:creationId xmlns:a16="http://schemas.microsoft.com/office/drawing/2014/main" id="{138A1779-ACA3-D491-D552-83F11FC02273}"/>
              </a:ext>
            </a:extLst>
          </p:cNvPr>
          <p:cNvSpPr txBox="1"/>
          <p:nvPr/>
        </p:nvSpPr>
        <p:spPr>
          <a:xfrm>
            <a:off x="2551310" y="5065149"/>
            <a:ext cx="3586865" cy="707886"/>
          </a:xfrm>
          <a:prstGeom prst="rect">
            <a:avLst/>
          </a:prstGeom>
          <a:noFill/>
        </p:spPr>
        <p:txBody>
          <a:bodyPr wrap="square" rtlCol="0">
            <a:spAutoFit/>
          </a:bodyPr>
          <a:lstStyle/>
          <a:p>
            <a:pPr algn="ctr"/>
            <a:r>
              <a:rPr lang="en-GB" sz="2000" i="1" dirty="0">
                <a:solidFill>
                  <a:schemeClr val="accent1">
                    <a:lumMod val="75000"/>
                  </a:schemeClr>
                </a:solidFill>
              </a:rPr>
              <a:t>Can you think of any other examples of populist politicians?</a:t>
            </a:r>
          </a:p>
        </p:txBody>
      </p:sp>
      <p:pic>
        <p:nvPicPr>
          <p:cNvPr id="10" name="Picture 9" descr="Icon - Question Mark">
            <a:extLst>
              <a:ext uri="{FF2B5EF4-FFF2-40B4-BE49-F238E27FC236}">
                <a16:creationId xmlns:a16="http://schemas.microsoft.com/office/drawing/2014/main" id="{FA324246-077C-9E40-D5AC-6D5A85577B1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84079" y="5072665"/>
            <a:ext cx="700370" cy="700370"/>
          </a:xfrm>
          <a:prstGeom prst="rect">
            <a:avLst/>
          </a:prstGeom>
        </p:spPr>
      </p:pic>
      <p:sp>
        <p:nvSpPr>
          <p:cNvPr id="5" name="Title 1">
            <a:extLst>
              <a:ext uri="{FF2B5EF4-FFF2-40B4-BE49-F238E27FC236}">
                <a16:creationId xmlns:a16="http://schemas.microsoft.com/office/drawing/2014/main" id="{A0D16482-1EF8-BFAD-CFB6-FE4F2C919869}"/>
              </a:ext>
            </a:extLst>
          </p:cNvPr>
          <p:cNvSpPr>
            <a:spLocks noGrp="1"/>
          </p:cNvSpPr>
          <p:nvPr>
            <p:ph type="title"/>
          </p:nvPr>
        </p:nvSpPr>
        <p:spPr>
          <a:xfrm>
            <a:off x="1485900" y="277212"/>
            <a:ext cx="6172200" cy="529568"/>
          </a:xfrm>
        </p:spPr>
        <p:txBody>
          <a:bodyPr>
            <a:noAutofit/>
          </a:bodyPr>
          <a:lstStyle/>
          <a:p>
            <a:pPr algn="ctr"/>
            <a:r>
              <a:rPr lang="en-GB" b="1" dirty="0">
                <a:solidFill>
                  <a:schemeClr val="accent1">
                    <a:lumMod val="75000"/>
                  </a:schemeClr>
                </a:solidFill>
              </a:rPr>
              <a:t>Populism in History</a:t>
            </a:r>
          </a:p>
        </p:txBody>
      </p:sp>
    </p:spTree>
    <p:extLst>
      <p:ext uri="{BB962C8B-B14F-4D97-AF65-F5344CB8AC3E}">
        <p14:creationId xmlns:p14="http://schemas.microsoft.com/office/powerpoint/2010/main" val="370289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13327-538C-310D-5522-B58CAD19D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1C0918-EF3D-B2EC-48AA-D21CA94812E9}"/>
              </a:ext>
            </a:extLst>
          </p:cNvPr>
          <p:cNvSpPr>
            <a:spLocks noGrp="1"/>
          </p:cNvSpPr>
          <p:nvPr>
            <p:ph type="title"/>
          </p:nvPr>
        </p:nvSpPr>
        <p:spPr>
          <a:xfrm>
            <a:off x="1431894" y="186041"/>
            <a:ext cx="6172200" cy="529568"/>
          </a:xfrm>
        </p:spPr>
        <p:txBody>
          <a:bodyPr>
            <a:noAutofit/>
          </a:bodyPr>
          <a:lstStyle/>
          <a:p>
            <a:pPr algn="ctr"/>
            <a:r>
              <a:rPr lang="en-GB" b="1" dirty="0">
                <a:solidFill>
                  <a:schemeClr val="accent1">
                    <a:lumMod val="75000"/>
                  </a:schemeClr>
                </a:solidFill>
              </a:rPr>
              <a:t>Populism</a:t>
            </a:r>
          </a:p>
        </p:txBody>
      </p:sp>
      <p:sp>
        <p:nvSpPr>
          <p:cNvPr id="6" name="TextBox 5">
            <a:extLst>
              <a:ext uri="{FF2B5EF4-FFF2-40B4-BE49-F238E27FC236}">
                <a16:creationId xmlns:a16="http://schemas.microsoft.com/office/drawing/2014/main" id="{D8E9B1D3-CF76-0A4D-F2AB-6B54F69D9919}"/>
              </a:ext>
            </a:extLst>
          </p:cNvPr>
          <p:cNvSpPr txBox="1"/>
          <p:nvPr/>
        </p:nvSpPr>
        <p:spPr>
          <a:xfrm>
            <a:off x="89502" y="754381"/>
            <a:ext cx="8856984" cy="5088573"/>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So, we have seen that ‘populism’ can take many, varied and often ‘opportunist’ forms (mixing ideological approaches according to circumstance)</a:t>
            </a:r>
          </a:p>
          <a:p>
            <a:pPr marL="257175" indent="-257175">
              <a:spcBef>
                <a:spcPts val="450"/>
              </a:spcBef>
              <a:buFont typeface="Arial" panose="020B0604020202020204" pitchFamily="34" charset="0"/>
              <a:buChar char="•"/>
            </a:pPr>
            <a:r>
              <a:rPr lang="en-GB" sz="2200" dirty="0">
                <a:solidFill>
                  <a:schemeClr val="accent1">
                    <a:lumMod val="75000"/>
                  </a:schemeClr>
                </a:solidFill>
              </a:rPr>
              <a:t>This diversity has lead theorists such as Rogers Brubaker, Professor of Sociology at UCLA, to ask, rhetorically, whether there is such a thing as ‘populism’</a:t>
            </a:r>
          </a:p>
          <a:p>
            <a:pPr marL="257175" indent="-257175">
              <a:spcBef>
                <a:spcPts val="450"/>
              </a:spcBef>
              <a:buFont typeface="Arial" panose="020B0604020202020204" pitchFamily="34" charset="0"/>
              <a:buChar char="•"/>
            </a:pPr>
            <a:r>
              <a:rPr lang="en-GB" sz="2200" dirty="0">
                <a:solidFill>
                  <a:schemeClr val="accent1">
                    <a:lumMod val="75000"/>
                  </a:schemeClr>
                </a:solidFill>
              </a:rPr>
              <a:t>Brubaker, goes on to argue that a contemporary phenomena of populism can indeed be detected and that it has two discernible features;</a:t>
            </a:r>
          </a:p>
          <a:p>
            <a:pPr marL="257175" indent="-257175">
              <a:spcBef>
                <a:spcPts val="450"/>
              </a:spcBef>
              <a:buFont typeface="Arial" panose="020B0604020202020204" pitchFamily="34" charset="0"/>
              <a:buChar char="•"/>
            </a:pPr>
            <a:r>
              <a:rPr lang="en-GB" sz="2200" dirty="0">
                <a:solidFill>
                  <a:schemeClr val="accent1">
                    <a:lumMod val="75000"/>
                  </a:schemeClr>
                </a:solidFill>
              </a:rPr>
              <a:t>Firstly, he finds that, regardless of the political focus (i.e. right wing, left wing, authoritarian, libertarian etc.) </a:t>
            </a:r>
            <a:r>
              <a:rPr lang="en-GB" sz="2200" b="1" dirty="0">
                <a:solidFill>
                  <a:schemeClr val="accent1">
                    <a:lumMod val="75000"/>
                  </a:schemeClr>
                </a:solidFill>
              </a:rPr>
              <a:t>populism </a:t>
            </a:r>
            <a:r>
              <a:rPr lang="en-GB" sz="2200" dirty="0">
                <a:solidFill>
                  <a:schemeClr val="accent1">
                    <a:lumMod val="75000"/>
                  </a:schemeClr>
                </a:solidFill>
              </a:rPr>
              <a:t>can be identified by its “discursive and stylistic repertoire” (</a:t>
            </a:r>
            <a:r>
              <a:rPr lang="en-GB" sz="2200" dirty="0">
                <a:solidFill>
                  <a:schemeClr val="accent5"/>
                </a:solidFill>
                <a:hlinkClick r:id="rId2">
                  <a:extLst>
                    <a:ext uri="{A12FA001-AC4F-418D-AE19-62706E023703}">
                      <ahyp:hlinkClr xmlns:ahyp="http://schemas.microsoft.com/office/drawing/2018/hyperlinkcolor" val="tx"/>
                    </a:ext>
                  </a:extLst>
                </a:hlinkClick>
              </a:rPr>
              <a:t>Brubaker, 2017</a:t>
            </a:r>
            <a:r>
              <a:rPr lang="en-GB" sz="2200" dirty="0">
                <a:solidFill>
                  <a:schemeClr val="accent5"/>
                </a:solidFill>
              </a:rPr>
              <a:t>, no page</a:t>
            </a:r>
            <a:r>
              <a:rPr lang="en-GB" sz="2200" dirty="0">
                <a:solidFill>
                  <a:schemeClr val="accent1">
                    <a:lumMod val="75000"/>
                  </a:schemeClr>
                </a:solidFill>
              </a:rPr>
              <a:t>)</a:t>
            </a:r>
          </a:p>
          <a:p>
            <a:pPr marL="257175" indent="-257175">
              <a:spcBef>
                <a:spcPts val="450"/>
              </a:spcBef>
              <a:buFont typeface="Arial" panose="020B0604020202020204" pitchFamily="34" charset="0"/>
              <a:buChar char="•"/>
            </a:pPr>
            <a:r>
              <a:rPr lang="en-GB" sz="2200" dirty="0">
                <a:solidFill>
                  <a:schemeClr val="accent1">
                    <a:lumMod val="75000"/>
                  </a:schemeClr>
                </a:solidFill>
              </a:rPr>
              <a:t>That is to say a number of common elements which, “while […] more or less standardized, and in some ways even scripted, […] leave room for improvisation and elaboration” (Brubaker, 2017, no page)</a:t>
            </a:r>
          </a:p>
        </p:txBody>
      </p:sp>
    </p:spTree>
    <p:extLst>
      <p:ext uri="{BB962C8B-B14F-4D97-AF65-F5344CB8AC3E}">
        <p14:creationId xmlns:p14="http://schemas.microsoft.com/office/powerpoint/2010/main" val="3726174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A463F6-433A-71CD-4677-AF902D056B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230791-CBC1-22AF-3893-6084EB06CA65}"/>
              </a:ext>
            </a:extLst>
          </p:cNvPr>
          <p:cNvSpPr>
            <a:spLocks noGrp="1"/>
          </p:cNvSpPr>
          <p:nvPr>
            <p:ph type="title"/>
          </p:nvPr>
        </p:nvSpPr>
        <p:spPr>
          <a:xfrm>
            <a:off x="1485900" y="269080"/>
            <a:ext cx="6172200" cy="529568"/>
          </a:xfrm>
        </p:spPr>
        <p:txBody>
          <a:bodyPr>
            <a:noAutofit/>
          </a:bodyPr>
          <a:lstStyle/>
          <a:p>
            <a:pPr algn="ctr"/>
            <a:r>
              <a:rPr lang="en-GB" b="1" dirty="0">
                <a:solidFill>
                  <a:schemeClr val="accent1">
                    <a:lumMod val="75000"/>
                  </a:schemeClr>
                </a:solidFill>
              </a:rPr>
              <a:t>Populism</a:t>
            </a:r>
          </a:p>
        </p:txBody>
      </p:sp>
      <p:sp>
        <p:nvSpPr>
          <p:cNvPr id="6" name="TextBox 5">
            <a:extLst>
              <a:ext uri="{FF2B5EF4-FFF2-40B4-BE49-F238E27FC236}">
                <a16:creationId xmlns:a16="http://schemas.microsoft.com/office/drawing/2014/main" id="{707E4EE2-CBCD-E2E0-4E94-31D8595848C7}"/>
              </a:ext>
            </a:extLst>
          </p:cNvPr>
          <p:cNvSpPr txBox="1"/>
          <p:nvPr/>
        </p:nvSpPr>
        <p:spPr>
          <a:xfrm>
            <a:off x="89502" y="927815"/>
            <a:ext cx="8964996" cy="2003112"/>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dirty="0">
                <a:solidFill>
                  <a:schemeClr val="accent1">
                    <a:lumMod val="75000"/>
                  </a:schemeClr>
                </a:solidFill>
              </a:rPr>
              <a:t>He continues “they must be filled out with particular content and adapted to local circumstances when they are used’ (Brubaker, 2017, no page)</a:t>
            </a:r>
          </a:p>
          <a:p>
            <a:pPr marL="257175" indent="-257175">
              <a:spcBef>
                <a:spcPts val="450"/>
              </a:spcBef>
              <a:buFont typeface="Arial" panose="020B0604020202020204" pitchFamily="34" charset="0"/>
              <a:buChar char="•"/>
            </a:pPr>
            <a:r>
              <a:rPr lang="en-GB" sz="2400" dirty="0">
                <a:solidFill>
                  <a:schemeClr val="accent1">
                    <a:lumMod val="75000"/>
                  </a:schemeClr>
                </a:solidFill>
              </a:rPr>
              <a:t>Thus, the populist politician can take ‘off the peg’ tropes and then tailor them to their own political needs</a:t>
            </a:r>
          </a:p>
        </p:txBody>
      </p:sp>
      <p:sp>
        <p:nvSpPr>
          <p:cNvPr id="5" name="TextBox 4">
            <a:extLst>
              <a:ext uri="{FF2B5EF4-FFF2-40B4-BE49-F238E27FC236}">
                <a16:creationId xmlns:a16="http://schemas.microsoft.com/office/drawing/2014/main" id="{9275F883-A02A-DAFE-A968-E1A0F32CBF89}"/>
              </a:ext>
            </a:extLst>
          </p:cNvPr>
          <p:cNvSpPr txBox="1"/>
          <p:nvPr/>
        </p:nvSpPr>
        <p:spPr>
          <a:xfrm>
            <a:off x="2042179" y="2834581"/>
            <a:ext cx="3910901" cy="738664"/>
          </a:xfrm>
          <a:prstGeom prst="rect">
            <a:avLst/>
          </a:prstGeom>
          <a:noFill/>
        </p:spPr>
        <p:txBody>
          <a:bodyPr wrap="square" rtlCol="0">
            <a:spAutoFit/>
          </a:bodyPr>
          <a:lstStyle/>
          <a:p>
            <a:pPr algn="ctr"/>
            <a:r>
              <a:rPr lang="en-GB" sz="2100" i="1" dirty="0">
                <a:solidFill>
                  <a:schemeClr val="accent1">
                    <a:lumMod val="75000"/>
                  </a:schemeClr>
                </a:solidFill>
              </a:rPr>
              <a:t>Can you think of any examples of these tropes?</a:t>
            </a:r>
          </a:p>
        </p:txBody>
      </p:sp>
      <p:pic>
        <p:nvPicPr>
          <p:cNvPr id="7" name="Picture 6" descr="Icon - Question Mark">
            <a:extLst>
              <a:ext uri="{FF2B5EF4-FFF2-40B4-BE49-F238E27FC236}">
                <a16:creationId xmlns:a16="http://schemas.microsoft.com/office/drawing/2014/main" id="{F8B387FD-7469-1ABC-721B-BDAA36C3F3E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953080" y="2880227"/>
            <a:ext cx="647372" cy="647372"/>
          </a:xfrm>
          <a:prstGeom prst="rect">
            <a:avLst/>
          </a:prstGeom>
        </p:spPr>
      </p:pic>
      <p:sp>
        <p:nvSpPr>
          <p:cNvPr id="8" name="TextBox 7">
            <a:extLst>
              <a:ext uri="{FF2B5EF4-FFF2-40B4-BE49-F238E27FC236}">
                <a16:creationId xmlns:a16="http://schemas.microsoft.com/office/drawing/2014/main" id="{3FBBC030-F261-8CA3-A9A6-E34E3FD55C00}"/>
              </a:ext>
            </a:extLst>
          </p:cNvPr>
          <p:cNvSpPr txBox="1"/>
          <p:nvPr/>
        </p:nvSpPr>
        <p:spPr>
          <a:xfrm>
            <a:off x="89502" y="3554394"/>
            <a:ext cx="8964996" cy="243656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dirty="0">
                <a:solidFill>
                  <a:schemeClr val="accent1">
                    <a:lumMod val="75000"/>
                  </a:schemeClr>
                </a:solidFill>
              </a:rPr>
              <a:t>Two examples include;</a:t>
            </a:r>
          </a:p>
          <a:p>
            <a:pPr marL="257175" indent="-257175">
              <a:spcBef>
                <a:spcPts val="450"/>
              </a:spcBef>
              <a:buFont typeface="Arial" panose="020B0604020202020204" pitchFamily="34" charset="0"/>
              <a:buChar char="•"/>
            </a:pPr>
            <a:r>
              <a:rPr lang="en-GB" sz="2400" dirty="0">
                <a:solidFill>
                  <a:schemeClr val="accent1">
                    <a:lumMod val="75000"/>
                  </a:schemeClr>
                </a:solidFill>
              </a:rPr>
              <a:t>“Our movement is about replacing a failed and corrupt […] political establishment with a new government controlled by you, the American people.”  </a:t>
            </a:r>
            <a:r>
              <a:rPr lang="en-GB" sz="2400" dirty="0">
                <a:solidFill>
                  <a:schemeClr val="accent5"/>
                </a:solidFill>
                <a:hlinkClick r:id="rId3">
                  <a:extLst>
                    <a:ext uri="{A12FA001-AC4F-418D-AE19-62706E023703}">
                      <ahyp:hlinkClr xmlns:ahyp="http://schemas.microsoft.com/office/drawing/2018/hyperlinkcolor" val="tx"/>
                    </a:ext>
                  </a:extLst>
                </a:hlinkClick>
              </a:rPr>
              <a:t>Donald Trump, 2016 </a:t>
            </a:r>
            <a:r>
              <a:rPr lang="en-GB" sz="2400" dirty="0">
                <a:solidFill>
                  <a:schemeClr val="accent1">
                    <a:lumMod val="75000"/>
                  </a:schemeClr>
                </a:solidFill>
              </a:rPr>
              <a:t>(USA)</a:t>
            </a:r>
          </a:p>
          <a:p>
            <a:pPr marL="257175" indent="-257175">
              <a:spcBef>
                <a:spcPts val="450"/>
              </a:spcBef>
              <a:buFont typeface="Arial" panose="020B0604020202020204" pitchFamily="34" charset="0"/>
              <a:buChar char="•"/>
            </a:pPr>
            <a:r>
              <a:rPr lang="en-GB" sz="2400" dirty="0">
                <a:solidFill>
                  <a:schemeClr val="accent1">
                    <a:lumMod val="75000"/>
                  </a:schemeClr>
                </a:solidFill>
              </a:rPr>
              <a:t>"We will defend God, country, and family “ </a:t>
            </a:r>
            <a:r>
              <a:rPr lang="en-GB" sz="2400" dirty="0">
                <a:solidFill>
                  <a:schemeClr val="accent5"/>
                </a:solidFill>
                <a:hlinkClick r:id="rId4">
                  <a:extLst>
                    <a:ext uri="{A12FA001-AC4F-418D-AE19-62706E023703}">
                      <ahyp:hlinkClr xmlns:ahyp="http://schemas.microsoft.com/office/drawing/2018/hyperlinkcolor" val="tx"/>
                    </a:ext>
                  </a:extLst>
                </a:hlinkClick>
              </a:rPr>
              <a:t>Giorgia Meloni, 2019 </a:t>
            </a:r>
            <a:r>
              <a:rPr lang="en-GB" sz="2400" dirty="0">
                <a:solidFill>
                  <a:schemeClr val="accent1">
                    <a:lumMod val="75000"/>
                  </a:schemeClr>
                </a:solidFill>
              </a:rPr>
              <a:t>(Italy)</a:t>
            </a:r>
          </a:p>
        </p:txBody>
      </p:sp>
    </p:spTree>
    <p:extLst>
      <p:ext uri="{BB962C8B-B14F-4D97-AF65-F5344CB8AC3E}">
        <p14:creationId xmlns:p14="http://schemas.microsoft.com/office/powerpoint/2010/main" val="1313485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5E8E9-27E7-E080-DC21-1DF26DBB0E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CD6CDF-2646-ED78-A6F5-586B1D85C158}"/>
              </a:ext>
            </a:extLst>
          </p:cNvPr>
          <p:cNvSpPr>
            <a:spLocks noGrp="1"/>
          </p:cNvSpPr>
          <p:nvPr>
            <p:ph type="title"/>
          </p:nvPr>
        </p:nvSpPr>
        <p:spPr>
          <a:xfrm>
            <a:off x="1485900" y="209781"/>
            <a:ext cx="6172200" cy="529568"/>
          </a:xfrm>
        </p:spPr>
        <p:txBody>
          <a:bodyPr>
            <a:noAutofit/>
          </a:bodyPr>
          <a:lstStyle/>
          <a:p>
            <a:pPr algn="ctr"/>
            <a:r>
              <a:rPr lang="en-GB" b="1" dirty="0">
                <a:solidFill>
                  <a:schemeClr val="accent1">
                    <a:lumMod val="75000"/>
                  </a:schemeClr>
                </a:solidFill>
              </a:rPr>
              <a:t>Populism</a:t>
            </a:r>
          </a:p>
        </p:txBody>
      </p:sp>
      <p:sp>
        <p:nvSpPr>
          <p:cNvPr id="6" name="TextBox 5">
            <a:extLst>
              <a:ext uri="{FF2B5EF4-FFF2-40B4-BE49-F238E27FC236}">
                <a16:creationId xmlns:a16="http://schemas.microsoft.com/office/drawing/2014/main" id="{2682560A-B149-C52A-2BEA-271193A9A94A}"/>
              </a:ext>
            </a:extLst>
          </p:cNvPr>
          <p:cNvSpPr txBox="1"/>
          <p:nvPr/>
        </p:nvSpPr>
        <p:spPr>
          <a:xfrm>
            <a:off x="82685" y="1060410"/>
            <a:ext cx="8978630" cy="4529445"/>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800" dirty="0">
                <a:solidFill>
                  <a:schemeClr val="accent1">
                    <a:lumMod val="75000"/>
                  </a:schemeClr>
                </a:solidFill>
              </a:rPr>
              <a:t>Brubaker acknowledges that his argument is preceded by that of Robert S. Jansen, a sociologist at the University of Michigan</a:t>
            </a:r>
          </a:p>
          <a:p>
            <a:pPr marL="257175" indent="-257175">
              <a:spcBef>
                <a:spcPts val="450"/>
              </a:spcBef>
              <a:buFont typeface="Arial" panose="020B0604020202020204" pitchFamily="34" charset="0"/>
              <a:buChar char="•"/>
            </a:pPr>
            <a:r>
              <a:rPr lang="en-GB" sz="2800" dirty="0">
                <a:solidFill>
                  <a:schemeClr val="accent1">
                    <a:lumMod val="75000"/>
                  </a:schemeClr>
                </a:solidFill>
              </a:rPr>
              <a:t>Jansen, in his essay, </a:t>
            </a:r>
            <a:r>
              <a:rPr lang="en-GB" sz="2800" i="1" dirty="0">
                <a:solidFill>
                  <a:schemeClr val="accent1">
                    <a:lumMod val="75000"/>
                  </a:schemeClr>
                </a:solidFill>
              </a:rPr>
              <a:t>Populist Mobilization: A New Theoretical Approach to Populism</a:t>
            </a:r>
            <a:r>
              <a:rPr lang="en-GB" sz="2800" dirty="0">
                <a:solidFill>
                  <a:schemeClr val="accent1">
                    <a:lumMod val="75000"/>
                  </a:schemeClr>
                </a:solidFill>
              </a:rPr>
              <a:t>, argues that the sociology of politics can no longer ignore modern populism</a:t>
            </a:r>
          </a:p>
          <a:p>
            <a:pPr marL="257175" indent="-257175">
              <a:spcBef>
                <a:spcPts val="450"/>
              </a:spcBef>
              <a:buFont typeface="Arial" panose="020B0604020202020204" pitchFamily="34" charset="0"/>
              <a:buChar char="•"/>
            </a:pPr>
            <a:r>
              <a:rPr lang="en-GB" sz="2800" dirty="0">
                <a:solidFill>
                  <a:schemeClr val="accent1">
                    <a:lumMod val="75000"/>
                  </a:schemeClr>
                </a:solidFill>
              </a:rPr>
              <a:t>He argues that in the past it was purposefully overlooked precisely because it was amorphous and “plagued by conceptual confusion and disagreement” (Jansen, 2011 p.75)</a:t>
            </a:r>
          </a:p>
        </p:txBody>
      </p:sp>
    </p:spTree>
    <p:extLst>
      <p:ext uri="{BB962C8B-B14F-4D97-AF65-F5344CB8AC3E}">
        <p14:creationId xmlns:p14="http://schemas.microsoft.com/office/powerpoint/2010/main" val="590712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A1ACF-FD6D-8724-8F72-A565FB14AA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C3A32-8FA3-9948-03A3-DA612013B81E}"/>
              </a:ext>
            </a:extLst>
          </p:cNvPr>
          <p:cNvSpPr>
            <a:spLocks noGrp="1"/>
          </p:cNvSpPr>
          <p:nvPr>
            <p:ph type="title"/>
          </p:nvPr>
        </p:nvSpPr>
        <p:spPr>
          <a:xfrm>
            <a:off x="1485900" y="209781"/>
            <a:ext cx="6172200" cy="529568"/>
          </a:xfrm>
        </p:spPr>
        <p:txBody>
          <a:bodyPr>
            <a:noAutofit/>
          </a:bodyPr>
          <a:lstStyle/>
          <a:p>
            <a:pPr algn="ctr"/>
            <a:r>
              <a:rPr lang="en-GB" b="1" dirty="0">
                <a:solidFill>
                  <a:schemeClr val="accent1">
                    <a:lumMod val="75000"/>
                  </a:schemeClr>
                </a:solidFill>
              </a:rPr>
              <a:t>Populism</a:t>
            </a:r>
          </a:p>
        </p:txBody>
      </p:sp>
      <p:sp>
        <p:nvSpPr>
          <p:cNvPr id="6" name="TextBox 5">
            <a:extLst>
              <a:ext uri="{FF2B5EF4-FFF2-40B4-BE49-F238E27FC236}">
                <a16:creationId xmlns:a16="http://schemas.microsoft.com/office/drawing/2014/main" id="{EFE906AD-9326-04CE-B390-3EE4B2D4D865}"/>
              </a:ext>
            </a:extLst>
          </p:cNvPr>
          <p:cNvSpPr txBox="1"/>
          <p:nvPr/>
        </p:nvSpPr>
        <p:spPr>
          <a:xfrm>
            <a:off x="0" y="768580"/>
            <a:ext cx="8978630" cy="4896212"/>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800" dirty="0">
                <a:solidFill>
                  <a:schemeClr val="accent1">
                    <a:lumMod val="75000"/>
                  </a:schemeClr>
                </a:solidFill>
              </a:rPr>
              <a:t>Focusing primarily on Latin America, Jansen argues that the increase in what he calls ‘populist mobilisation’ is a dangerous development in which politicians such as Peru’s Alberto Fujimori, Venezuela’s Hugo Chavez and Bolivia’s Evo Morales are ‘mobilising marginalised sectors’ by ‘articulating an anti-elite, nationalist rhetoric’ (Jansen, 2011 p.82)</a:t>
            </a:r>
          </a:p>
          <a:p>
            <a:pPr marL="257175" indent="-257175">
              <a:spcBef>
                <a:spcPts val="450"/>
              </a:spcBef>
              <a:buFont typeface="Arial" panose="020B0604020202020204" pitchFamily="34" charset="0"/>
              <a:buChar char="•"/>
            </a:pPr>
            <a:r>
              <a:rPr lang="en-GB" sz="2800" dirty="0">
                <a:solidFill>
                  <a:schemeClr val="accent1">
                    <a:lumMod val="75000"/>
                  </a:schemeClr>
                </a:solidFill>
              </a:rPr>
              <a:t>In this way, regardless of the political aims of the populist politician, populism should be seen as a ‘mode of political practice’ (Jansen, 2011 p.81) in which groups are scape-goated and the </a:t>
            </a:r>
            <a:r>
              <a:rPr lang="en-GB" sz="2800" b="1" dirty="0">
                <a:solidFill>
                  <a:schemeClr val="accent1">
                    <a:lumMod val="75000"/>
                  </a:schemeClr>
                </a:solidFill>
              </a:rPr>
              <a:t>rule of law</a:t>
            </a:r>
            <a:r>
              <a:rPr lang="en-GB" sz="2800" dirty="0">
                <a:solidFill>
                  <a:schemeClr val="accent1">
                    <a:lumMod val="75000"/>
                  </a:schemeClr>
                </a:solidFill>
              </a:rPr>
              <a:t> can be ignored</a:t>
            </a:r>
          </a:p>
        </p:txBody>
      </p:sp>
    </p:spTree>
    <p:extLst>
      <p:ext uri="{BB962C8B-B14F-4D97-AF65-F5344CB8AC3E}">
        <p14:creationId xmlns:p14="http://schemas.microsoft.com/office/powerpoint/2010/main" val="3721372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5FE51A-B7EF-3819-C83B-95EB8615FC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F1EAE6-5F84-8C16-CA35-2B434DEC2171}"/>
              </a:ext>
            </a:extLst>
          </p:cNvPr>
          <p:cNvSpPr>
            <a:spLocks noGrp="1"/>
          </p:cNvSpPr>
          <p:nvPr>
            <p:ph type="title"/>
          </p:nvPr>
        </p:nvSpPr>
        <p:spPr>
          <a:xfrm>
            <a:off x="1181109" y="177486"/>
            <a:ext cx="6172200" cy="529568"/>
          </a:xfrm>
        </p:spPr>
        <p:txBody>
          <a:bodyPr>
            <a:noAutofit/>
          </a:bodyPr>
          <a:lstStyle/>
          <a:p>
            <a:pPr algn="ctr"/>
            <a:r>
              <a:rPr lang="en-GB" b="1" dirty="0">
                <a:solidFill>
                  <a:schemeClr val="accent1">
                    <a:lumMod val="75000"/>
                  </a:schemeClr>
                </a:solidFill>
              </a:rPr>
              <a:t>Populism</a:t>
            </a:r>
          </a:p>
        </p:txBody>
      </p:sp>
      <p:sp>
        <p:nvSpPr>
          <p:cNvPr id="6" name="TextBox 5">
            <a:extLst>
              <a:ext uri="{FF2B5EF4-FFF2-40B4-BE49-F238E27FC236}">
                <a16:creationId xmlns:a16="http://schemas.microsoft.com/office/drawing/2014/main" id="{58926C20-85EE-7CB5-6562-61271BA9D70C}"/>
              </a:ext>
            </a:extLst>
          </p:cNvPr>
          <p:cNvSpPr txBox="1"/>
          <p:nvPr/>
        </p:nvSpPr>
        <p:spPr>
          <a:xfrm>
            <a:off x="41721" y="933782"/>
            <a:ext cx="8964996" cy="2067233"/>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000" dirty="0">
                <a:solidFill>
                  <a:schemeClr val="accent1">
                    <a:lumMod val="75000"/>
                  </a:schemeClr>
                </a:solidFill>
              </a:rPr>
              <a:t>It is interesting to note that this 21</a:t>
            </a:r>
            <a:r>
              <a:rPr lang="en-GB" sz="2000" baseline="30000" dirty="0">
                <a:solidFill>
                  <a:schemeClr val="accent1">
                    <a:lumMod val="75000"/>
                  </a:schemeClr>
                </a:solidFill>
              </a:rPr>
              <a:t>st</a:t>
            </a:r>
            <a:r>
              <a:rPr lang="en-GB" sz="2000" dirty="0">
                <a:solidFill>
                  <a:schemeClr val="accent1">
                    <a:lumMod val="75000"/>
                  </a:schemeClr>
                </a:solidFill>
              </a:rPr>
              <a:t> century concern with the rise of what has been called ‘neo-populism’ mirrors the concerns of Plato and Aristotle </a:t>
            </a:r>
          </a:p>
          <a:p>
            <a:pPr marL="257175" indent="-257175">
              <a:spcBef>
                <a:spcPts val="450"/>
              </a:spcBef>
              <a:buFont typeface="Arial" panose="020B0604020202020204" pitchFamily="34" charset="0"/>
              <a:buChar char="•"/>
            </a:pPr>
            <a:r>
              <a:rPr lang="en-GB" sz="2000" dirty="0">
                <a:solidFill>
                  <a:schemeClr val="accent1">
                    <a:lumMod val="75000"/>
                  </a:schemeClr>
                </a:solidFill>
              </a:rPr>
              <a:t>As we saw earlier, they too were concerned with the power of the demagogue and the appeal to mass democracy</a:t>
            </a:r>
          </a:p>
          <a:p>
            <a:pPr marL="257175" indent="-257175">
              <a:spcBef>
                <a:spcPts val="450"/>
              </a:spcBef>
              <a:buFont typeface="Arial" panose="020B0604020202020204" pitchFamily="34" charset="0"/>
              <a:buChar char="•"/>
            </a:pPr>
            <a:r>
              <a:rPr lang="en-GB" sz="2000" dirty="0">
                <a:solidFill>
                  <a:schemeClr val="accent1">
                    <a:lumMod val="75000"/>
                  </a:schemeClr>
                </a:solidFill>
              </a:rPr>
              <a:t>Concern regarding the rise of populism has also been expressed by the previous Pope, Francis</a:t>
            </a:r>
          </a:p>
        </p:txBody>
      </p:sp>
      <p:pic>
        <p:nvPicPr>
          <p:cNvPr id="3" name="Picture 2" descr="Icon - online source">
            <a:hlinkClick r:id="rId2"/>
            <a:extLst>
              <a:ext uri="{FF2B5EF4-FFF2-40B4-BE49-F238E27FC236}">
                <a16:creationId xmlns:a16="http://schemas.microsoft.com/office/drawing/2014/main" id="{BD030250-6985-F4BC-7DA5-741DFEDB1AE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843809" y="3065727"/>
            <a:ext cx="641119" cy="641119"/>
          </a:xfrm>
          <a:prstGeom prst="rect">
            <a:avLst/>
          </a:prstGeom>
        </p:spPr>
      </p:pic>
      <p:sp>
        <p:nvSpPr>
          <p:cNvPr id="4" name="TextBox 3">
            <a:extLst>
              <a:ext uri="{FF2B5EF4-FFF2-40B4-BE49-F238E27FC236}">
                <a16:creationId xmlns:a16="http://schemas.microsoft.com/office/drawing/2014/main" id="{613A0B09-98D5-777F-C4A3-95BC312DB05D}"/>
              </a:ext>
            </a:extLst>
          </p:cNvPr>
          <p:cNvSpPr txBox="1"/>
          <p:nvPr/>
        </p:nvSpPr>
        <p:spPr>
          <a:xfrm>
            <a:off x="3599892" y="3227744"/>
            <a:ext cx="2754306" cy="300082"/>
          </a:xfrm>
          <a:prstGeom prst="rect">
            <a:avLst/>
          </a:prstGeom>
          <a:noFill/>
        </p:spPr>
        <p:txBody>
          <a:bodyPr wrap="square" rtlCol="0">
            <a:spAutoFit/>
          </a:bodyPr>
          <a:lstStyle/>
          <a:p>
            <a:r>
              <a:rPr lang="en-GB" sz="1350" dirty="0">
                <a:solidFill>
                  <a:schemeClr val="accent1">
                    <a:lumMod val="75000"/>
                  </a:schemeClr>
                </a:solidFill>
              </a:rPr>
              <a:t>1. BBC News (2017) </a:t>
            </a:r>
          </a:p>
        </p:txBody>
      </p:sp>
      <p:sp>
        <p:nvSpPr>
          <p:cNvPr id="7" name="TextBox 6">
            <a:extLst>
              <a:ext uri="{FF2B5EF4-FFF2-40B4-BE49-F238E27FC236}">
                <a16:creationId xmlns:a16="http://schemas.microsoft.com/office/drawing/2014/main" id="{E3C1BAD1-EFDD-90D4-DB67-9AF68A0CFDF7}"/>
              </a:ext>
            </a:extLst>
          </p:cNvPr>
          <p:cNvSpPr txBox="1"/>
          <p:nvPr/>
        </p:nvSpPr>
        <p:spPr>
          <a:xfrm>
            <a:off x="245296" y="3727777"/>
            <a:ext cx="8761421" cy="2067233"/>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000" dirty="0">
                <a:solidFill>
                  <a:schemeClr val="accent1">
                    <a:lumMod val="75000"/>
                  </a:schemeClr>
                </a:solidFill>
              </a:rPr>
              <a:t>The Pope has warned that one of the tropes that can be used by populists is religion</a:t>
            </a:r>
          </a:p>
          <a:p>
            <a:pPr marL="257175" indent="-257175">
              <a:spcBef>
                <a:spcPts val="450"/>
              </a:spcBef>
              <a:buFont typeface="Arial" panose="020B0604020202020204" pitchFamily="34" charset="0"/>
              <a:buChar char="•"/>
            </a:pPr>
            <a:r>
              <a:rPr lang="en-GB" sz="2000" dirty="0">
                <a:solidFill>
                  <a:schemeClr val="accent1">
                    <a:lumMod val="75000"/>
                  </a:schemeClr>
                </a:solidFill>
              </a:rPr>
              <a:t>He has criticised the use of Catholicism by </a:t>
            </a:r>
            <a:r>
              <a:rPr lang="en-GB" sz="2000" b="1" dirty="0">
                <a:solidFill>
                  <a:schemeClr val="accent1">
                    <a:lumMod val="75000"/>
                  </a:schemeClr>
                </a:solidFill>
              </a:rPr>
              <a:t>nationalist populist </a:t>
            </a:r>
            <a:r>
              <a:rPr lang="en-GB" sz="2000" dirty="0">
                <a:solidFill>
                  <a:schemeClr val="accent1">
                    <a:lumMod val="75000"/>
                  </a:schemeClr>
                </a:solidFill>
              </a:rPr>
              <a:t>politicians such as Matteo </a:t>
            </a:r>
            <a:r>
              <a:rPr lang="en-GB" sz="2000" dirty="0" err="1">
                <a:solidFill>
                  <a:schemeClr val="accent1">
                    <a:lumMod val="75000"/>
                  </a:schemeClr>
                </a:solidFill>
              </a:rPr>
              <a:t>Salvini</a:t>
            </a:r>
            <a:r>
              <a:rPr lang="en-GB" sz="2000" dirty="0">
                <a:solidFill>
                  <a:schemeClr val="accent1">
                    <a:lumMod val="75000"/>
                  </a:schemeClr>
                </a:solidFill>
              </a:rPr>
              <a:t> who have appealed to traditional Catholic values </a:t>
            </a:r>
          </a:p>
          <a:p>
            <a:pPr marL="257175" indent="-257175">
              <a:spcBef>
                <a:spcPts val="450"/>
              </a:spcBef>
              <a:buFont typeface="Arial" panose="020B0604020202020204" pitchFamily="34" charset="0"/>
              <a:buChar char="•"/>
            </a:pPr>
            <a:r>
              <a:rPr lang="en-GB" sz="2000" dirty="0">
                <a:solidFill>
                  <a:schemeClr val="accent1">
                    <a:lumMod val="75000"/>
                  </a:schemeClr>
                </a:solidFill>
              </a:rPr>
              <a:t>As well as by Latin American </a:t>
            </a:r>
            <a:r>
              <a:rPr lang="en-GB" sz="2000" b="1" dirty="0">
                <a:solidFill>
                  <a:schemeClr val="accent1">
                    <a:lumMod val="75000"/>
                  </a:schemeClr>
                </a:solidFill>
              </a:rPr>
              <a:t>left-wing populists </a:t>
            </a:r>
            <a:r>
              <a:rPr lang="en-GB" sz="2000" dirty="0">
                <a:solidFill>
                  <a:schemeClr val="accent1">
                    <a:lumMod val="75000"/>
                  </a:schemeClr>
                </a:solidFill>
              </a:rPr>
              <a:t>who have adopted liberation theology to their cause</a:t>
            </a:r>
          </a:p>
        </p:txBody>
      </p:sp>
      <p:sp>
        <p:nvSpPr>
          <p:cNvPr id="5" name="TextBox 4">
            <a:extLst>
              <a:ext uri="{FF2B5EF4-FFF2-40B4-BE49-F238E27FC236}">
                <a16:creationId xmlns:a16="http://schemas.microsoft.com/office/drawing/2014/main" id="{29B47BBC-7725-D2DC-7995-973C8182CA07}"/>
              </a:ext>
            </a:extLst>
          </p:cNvPr>
          <p:cNvSpPr txBox="1"/>
          <p:nvPr/>
        </p:nvSpPr>
        <p:spPr>
          <a:xfrm>
            <a:off x="6252410" y="5624136"/>
            <a:ext cx="2646294" cy="300082"/>
          </a:xfrm>
          <a:prstGeom prst="rect">
            <a:avLst/>
          </a:prstGeom>
          <a:noFill/>
        </p:spPr>
        <p:txBody>
          <a:bodyPr wrap="square" rtlCol="0">
            <a:spAutoFit/>
          </a:bodyPr>
          <a:lstStyle/>
          <a:p>
            <a:pPr algn="r"/>
            <a:r>
              <a:rPr lang="en-GB" sz="1350" dirty="0">
                <a:solidFill>
                  <a:schemeClr val="accent1">
                    <a:lumMod val="75000"/>
                  </a:schemeClr>
                </a:solidFill>
              </a:rPr>
              <a:t>(See for example </a:t>
            </a:r>
            <a:r>
              <a:rPr lang="en-GB" sz="1350" dirty="0" err="1">
                <a:solidFill>
                  <a:schemeClr val="accent1">
                    <a:lumMod val="75000"/>
                  </a:schemeClr>
                </a:solidFill>
              </a:rPr>
              <a:t>Mőller</a:t>
            </a:r>
            <a:r>
              <a:rPr lang="en-GB" sz="1350" dirty="0">
                <a:solidFill>
                  <a:schemeClr val="accent1">
                    <a:lumMod val="75000"/>
                  </a:schemeClr>
                </a:solidFill>
              </a:rPr>
              <a:t>, 2024) </a:t>
            </a:r>
          </a:p>
        </p:txBody>
      </p:sp>
    </p:spTree>
    <p:extLst>
      <p:ext uri="{BB962C8B-B14F-4D97-AF65-F5344CB8AC3E}">
        <p14:creationId xmlns:p14="http://schemas.microsoft.com/office/powerpoint/2010/main" val="2028530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5B31D2-8742-DB24-A94D-E8DE4B8E4D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47A9D9-7B67-AFBB-51B0-7CB56FFE4740}"/>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Political Concepts</a:t>
            </a:r>
            <a:br>
              <a:rPr lang="en-GB" sz="4800" b="1" dirty="0">
                <a:solidFill>
                  <a:schemeClr val="accent1">
                    <a:lumMod val="75000"/>
                  </a:schemeClr>
                </a:solidFill>
              </a:rPr>
            </a:br>
            <a:r>
              <a:rPr lang="en-GB" sz="4800" b="1" dirty="0">
                <a:solidFill>
                  <a:schemeClr val="accent1">
                    <a:lumMod val="75000"/>
                  </a:schemeClr>
                </a:solidFill>
              </a:rPr>
              <a:t>Relating to Equity &amp; Diversity</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Property</a:t>
            </a:r>
          </a:p>
        </p:txBody>
      </p:sp>
    </p:spTree>
    <p:extLst>
      <p:ext uri="{BB962C8B-B14F-4D97-AF65-F5344CB8AC3E}">
        <p14:creationId xmlns:p14="http://schemas.microsoft.com/office/powerpoint/2010/main" val="889774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59C22-49AF-3EF3-FD83-0615054CC5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2C9ABD-E4F4-4EFF-6110-E46EA8368704}"/>
              </a:ext>
            </a:extLst>
          </p:cNvPr>
          <p:cNvSpPr>
            <a:spLocks noGrp="1"/>
          </p:cNvSpPr>
          <p:nvPr>
            <p:ph type="title"/>
          </p:nvPr>
        </p:nvSpPr>
        <p:spPr>
          <a:xfrm>
            <a:off x="1202436" y="195774"/>
            <a:ext cx="6172200" cy="529568"/>
          </a:xfrm>
        </p:spPr>
        <p:txBody>
          <a:bodyPr>
            <a:noAutofit/>
          </a:bodyPr>
          <a:lstStyle/>
          <a:p>
            <a:pPr algn="ctr"/>
            <a:r>
              <a:rPr lang="en-GB" b="1" dirty="0">
                <a:solidFill>
                  <a:schemeClr val="accent1">
                    <a:lumMod val="75000"/>
                  </a:schemeClr>
                </a:solidFill>
              </a:rPr>
              <a:t>Property</a:t>
            </a:r>
          </a:p>
        </p:txBody>
      </p:sp>
      <p:sp>
        <p:nvSpPr>
          <p:cNvPr id="6" name="TextBox 5">
            <a:extLst>
              <a:ext uri="{FF2B5EF4-FFF2-40B4-BE49-F238E27FC236}">
                <a16:creationId xmlns:a16="http://schemas.microsoft.com/office/drawing/2014/main" id="{56903839-C487-A8E6-3852-F2478F634403}"/>
              </a:ext>
            </a:extLst>
          </p:cNvPr>
          <p:cNvSpPr txBox="1"/>
          <p:nvPr/>
        </p:nvSpPr>
        <p:spPr>
          <a:xfrm>
            <a:off x="359532" y="919965"/>
            <a:ext cx="8424936" cy="4667945"/>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The anarchist Pierre-Joseph Proudon (1840) asked the question </a:t>
            </a:r>
            <a:r>
              <a:rPr lang="en-GB" sz="2400" i="1" dirty="0">
                <a:solidFill>
                  <a:schemeClr val="accent1">
                    <a:lumMod val="75000"/>
                  </a:schemeClr>
                </a:solidFill>
              </a:rPr>
              <a:t>What is Property?</a:t>
            </a:r>
            <a:r>
              <a:rPr lang="en-GB" sz="2400" dirty="0">
                <a:solidFill>
                  <a:schemeClr val="accent1">
                    <a:lumMod val="75000"/>
                  </a:schemeClr>
                </a:solidFill>
              </a:rPr>
              <a:t> in his book of that name.</a:t>
            </a:r>
            <a:endParaRPr lang="en-GB" sz="2400" i="1"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For him the answer was simple. “Property is theft” (Proudon, 1840)</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Property is an important, and complex, concept as it is central to many of the political perspectives that we will look at in the next Theme</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It informs most economic and legal systems and therefore the notion of social justice</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Brown </a:t>
            </a:r>
            <a:r>
              <a:rPr lang="en-GB" sz="2400" i="1" dirty="0">
                <a:solidFill>
                  <a:schemeClr val="accent1">
                    <a:lumMod val="75000"/>
                  </a:schemeClr>
                </a:solidFill>
              </a:rPr>
              <a:t>et al </a:t>
            </a:r>
            <a:r>
              <a:rPr lang="en-GB" sz="2400" dirty="0">
                <a:solidFill>
                  <a:schemeClr val="accent1">
                    <a:lumMod val="75000"/>
                  </a:schemeClr>
                </a:solidFill>
              </a:rPr>
              <a:t>(2018)  define property as; “A legal relation between a ‘person’ and a ‘thing’”</a:t>
            </a:r>
          </a:p>
        </p:txBody>
      </p:sp>
    </p:spTree>
    <p:extLst>
      <p:ext uri="{BB962C8B-B14F-4D97-AF65-F5344CB8AC3E}">
        <p14:creationId xmlns:p14="http://schemas.microsoft.com/office/powerpoint/2010/main" val="2068915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891" y="187943"/>
            <a:ext cx="6172200" cy="529568"/>
          </a:xfrm>
        </p:spPr>
        <p:txBody>
          <a:bodyPr>
            <a:noAutofit/>
          </a:bodyPr>
          <a:lstStyle/>
          <a:p>
            <a:pPr algn="ctr"/>
            <a:r>
              <a:rPr lang="en-GB" b="1" dirty="0">
                <a:solidFill>
                  <a:schemeClr val="accent1">
                    <a:lumMod val="75000"/>
                  </a:schemeClr>
                </a:solidFill>
              </a:rPr>
              <a:t>Property</a:t>
            </a:r>
          </a:p>
        </p:txBody>
      </p:sp>
      <p:sp>
        <p:nvSpPr>
          <p:cNvPr id="3" name="TextBox 2"/>
          <p:cNvSpPr txBox="1"/>
          <p:nvPr/>
        </p:nvSpPr>
        <p:spPr>
          <a:xfrm>
            <a:off x="1412649" y="840055"/>
            <a:ext cx="6264696" cy="415498"/>
          </a:xfrm>
          <a:prstGeom prst="rect">
            <a:avLst/>
          </a:prstGeom>
          <a:noFill/>
        </p:spPr>
        <p:txBody>
          <a:bodyPr wrap="square" rtlCol="0">
            <a:spAutoFit/>
          </a:bodyPr>
          <a:lstStyle/>
          <a:p>
            <a:pPr algn="ctr"/>
            <a:r>
              <a:rPr lang="en-GB" sz="2100" b="1" dirty="0">
                <a:solidFill>
                  <a:schemeClr val="accent1">
                    <a:lumMod val="75000"/>
                  </a:schemeClr>
                </a:solidFill>
              </a:rPr>
              <a:t>Illustrative Examples</a:t>
            </a:r>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82296" y="1356664"/>
            <a:ext cx="1491837" cy="835429"/>
          </a:xfrm>
          <a:prstGeom prst="rect">
            <a:avLst/>
          </a:prstGeom>
        </p:spPr>
      </p:pic>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47696" y="1130298"/>
            <a:ext cx="1122232" cy="1160950"/>
          </a:xfrm>
          <a:prstGeom prst="rect">
            <a:avLst/>
          </a:prstGeom>
        </p:spPr>
      </p:pic>
      <p:sp>
        <p:nvSpPr>
          <p:cNvPr id="7" name="TextBox 6"/>
          <p:cNvSpPr txBox="1"/>
          <p:nvPr/>
        </p:nvSpPr>
        <p:spPr>
          <a:xfrm>
            <a:off x="894052" y="2205176"/>
            <a:ext cx="1458162" cy="300082"/>
          </a:xfrm>
          <a:prstGeom prst="rect">
            <a:avLst/>
          </a:prstGeom>
          <a:noFill/>
        </p:spPr>
        <p:txBody>
          <a:bodyPr wrap="square" rtlCol="0">
            <a:spAutoFit/>
          </a:bodyPr>
          <a:lstStyle/>
          <a:p>
            <a:pPr algn="ctr"/>
            <a:r>
              <a:rPr lang="en-GB" sz="1350" b="1" dirty="0">
                <a:solidFill>
                  <a:schemeClr val="accent1">
                    <a:lumMod val="75000"/>
                  </a:schemeClr>
                </a:solidFill>
              </a:rPr>
              <a:t>Some Money</a:t>
            </a:r>
          </a:p>
        </p:txBody>
      </p:sp>
      <p:sp>
        <p:nvSpPr>
          <p:cNvPr id="8" name="TextBox 7"/>
          <p:cNvSpPr txBox="1"/>
          <p:nvPr/>
        </p:nvSpPr>
        <p:spPr>
          <a:xfrm>
            <a:off x="6501906" y="2306966"/>
            <a:ext cx="1026114" cy="300082"/>
          </a:xfrm>
          <a:prstGeom prst="rect">
            <a:avLst/>
          </a:prstGeom>
          <a:noFill/>
        </p:spPr>
        <p:txBody>
          <a:bodyPr wrap="square" rtlCol="0">
            <a:spAutoFit/>
          </a:bodyPr>
          <a:lstStyle/>
          <a:p>
            <a:pPr algn="ctr"/>
            <a:r>
              <a:rPr lang="en-GB" sz="1350" b="1" dirty="0">
                <a:solidFill>
                  <a:schemeClr val="accent1">
                    <a:lumMod val="75000"/>
                  </a:schemeClr>
                </a:solidFill>
              </a:rPr>
              <a:t>Her Money</a:t>
            </a:r>
          </a:p>
        </p:txBody>
      </p:sp>
      <p:pic>
        <p:nvPicPr>
          <p:cNvPr id="9" name="Picture 8"/>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94052" y="2748522"/>
            <a:ext cx="1480081" cy="972472"/>
          </a:xfrm>
          <a:prstGeom prst="rect">
            <a:avLst/>
          </a:prstGeom>
        </p:spPr>
      </p:pic>
      <p:pic>
        <p:nvPicPr>
          <p:cNvPr id="10" name="Picture 9"/>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606423" y="2607048"/>
            <a:ext cx="1026114" cy="1108203"/>
          </a:xfrm>
          <a:prstGeom prst="rect">
            <a:avLst/>
          </a:prstGeom>
        </p:spPr>
      </p:pic>
      <p:sp>
        <p:nvSpPr>
          <p:cNvPr id="11" name="TextBox 10"/>
          <p:cNvSpPr txBox="1"/>
          <p:nvPr/>
        </p:nvSpPr>
        <p:spPr>
          <a:xfrm>
            <a:off x="1110076" y="3778213"/>
            <a:ext cx="1026114" cy="300082"/>
          </a:xfrm>
          <a:prstGeom prst="rect">
            <a:avLst/>
          </a:prstGeom>
          <a:noFill/>
        </p:spPr>
        <p:txBody>
          <a:bodyPr wrap="square" rtlCol="0">
            <a:spAutoFit/>
          </a:bodyPr>
          <a:lstStyle/>
          <a:p>
            <a:pPr algn="ctr"/>
            <a:r>
              <a:rPr lang="en-GB" sz="1350" b="1" dirty="0">
                <a:solidFill>
                  <a:schemeClr val="accent1">
                    <a:lumMod val="75000"/>
                  </a:schemeClr>
                </a:solidFill>
              </a:rPr>
              <a:t>A House</a:t>
            </a:r>
          </a:p>
        </p:txBody>
      </p:sp>
      <p:sp>
        <p:nvSpPr>
          <p:cNvPr id="12" name="TextBox 11"/>
          <p:cNvSpPr txBox="1"/>
          <p:nvPr/>
        </p:nvSpPr>
        <p:spPr>
          <a:xfrm>
            <a:off x="6643814" y="3733074"/>
            <a:ext cx="1026114" cy="300082"/>
          </a:xfrm>
          <a:prstGeom prst="rect">
            <a:avLst/>
          </a:prstGeom>
          <a:noFill/>
        </p:spPr>
        <p:txBody>
          <a:bodyPr wrap="square" rtlCol="0">
            <a:spAutoFit/>
          </a:bodyPr>
          <a:lstStyle/>
          <a:p>
            <a:pPr algn="ctr"/>
            <a:r>
              <a:rPr lang="en-GB" sz="1350" b="1" dirty="0">
                <a:solidFill>
                  <a:schemeClr val="accent1">
                    <a:lumMod val="75000"/>
                  </a:schemeClr>
                </a:solidFill>
              </a:rPr>
              <a:t>Her House</a:t>
            </a:r>
          </a:p>
        </p:txBody>
      </p:sp>
      <p:pic>
        <p:nvPicPr>
          <p:cNvPr id="14" name="Picture 13"/>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98358" y="4161824"/>
            <a:ext cx="837832" cy="937574"/>
          </a:xfrm>
          <a:prstGeom prst="rect">
            <a:avLst/>
          </a:prstGeom>
        </p:spPr>
      </p:pic>
      <p:pic>
        <p:nvPicPr>
          <p:cNvPr id="15" name="Picture 14"/>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467235" y="4200747"/>
            <a:ext cx="1224524" cy="689873"/>
          </a:xfrm>
          <a:prstGeom prst="rect">
            <a:avLst/>
          </a:prstGeom>
        </p:spPr>
      </p:pic>
      <p:sp>
        <p:nvSpPr>
          <p:cNvPr id="16" name="TextBox 15"/>
          <p:cNvSpPr txBox="1"/>
          <p:nvPr/>
        </p:nvSpPr>
        <p:spPr>
          <a:xfrm>
            <a:off x="1121035" y="5130097"/>
            <a:ext cx="1026114" cy="300082"/>
          </a:xfrm>
          <a:prstGeom prst="rect">
            <a:avLst/>
          </a:prstGeom>
          <a:noFill/>
        </p:spPr>
        <p:txBody>
          <a:bodyPr wrap="square" rtlCol="0">
            <a:spAutoFit/>
          </a:bodyPr>
          <a:lstStyle/>
          <a:p>
            <a:pPr algn="ctr"/>
            <a:r>
              <a:rPr lang="en-GB" sz="1350" b="1" dirty="0">
                <a:solidFill>
                  <a:schemeClr val="accent1">
                    <a:lumMod val="75000"/>
                  </a:schemeClr>
                </a:solidFill>
              </a:rPr>
              <a:t>An idea</a:t>
            </a:r>
          </a:p>
        </p:txBody>
      </p:sp>
      <p:sp>
        <p:nvSpPr>
          <p:cNvPr id="17" name="TextBox 16"/>
          <p:cNvSpPr txBox="1"/>
          <p:nvPr/>
        </p:nvSpPr>
        <p:spPr>
          <a:xfrm>
            <a:off x="6595755" y="4928842"/>
            <a:ext cx="1026114" cy="300082"/>
          </a:xfrm>
          <a:prstGeom prst="rect">
            <a:avLst/>
          </a:prstGeom>
          <a:noFill/>
        </p:spPr>
        <p:txBody>
          <a:bodyPr wrap="square" rtlCol="0">
            <a:spAutoFit/>
          </a:bodyPr>
          <a:lstStyle/>
          <a:p>
            <a:pPr algn="ctr"/>
            <a:r>
              <a:rPr lang="en-GB" sz="1350" b="1" dirty="0">
                <a:solidFill>
                  <a:schemeClr val="accent1">
                    <a:lumMod val="75000"/>
                  </a:schemeClr>
                </a:solidFill>
              </a:rPr>
              <a:t>Her Idea</a:t>
            </a:r>
          </a:p>
        </p:txBody>
      </p:sp>
      <p:sp>
        <p:nvSpPr>
          <p:cNvPr id="18" name="Right Arrow 17"/>
          <p:cNvSpPr/>
          <p:nvPr/>
        </p:nvSpPr>
        <p:spPr>
          <a:xfrm>
            <a:off x="3397149" y="1578559"/>
            <a:ext cx="2295696" cy="3678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9" name="Right Arrow 18"/>
          <p:cNvSpPr/>
          <p:nvPr/>
        </p:nvSpPr>
        <p:spPr>
          <a:xfrm>
            <a:off x="3505161" y="2898135"/>
            <a:ext cx="2187684" cy="3678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ight Arrow 19"/>
          <p:cNvSpPr/>
          <p:nvPr/>
        </p:nvSpPr>
        <p:spPr>
          <a:xfrm>
            <a:off x="3505161" y="4405214"/>
            <a:ext cx="2187684" cy="3953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1" name="TextBox 20"/>
          <p:cNvSpPr txBox="1"/>
          <p:nvPr/>
        </p:nvSpPr>
        <p:spPr>
          <a:xfrm>
            <a:off x="813816" y="5513848"/>
            <a:ext cx="7922850" cy="338554"/>
          </a:xfrm>
          <a:prstGeom prst="rect">
            <a:avLst/>
          </a:prstGeom>
          <a:noFill/>
        </p:spPr>
        <p:txBody>
          <a:bodyPr wrap="square" rtlCol="0">
            <a:spAutoFit/>
          </a:bodyPr>
          <a:lstStyle/>
          <a:p>
            <a:pPr algn="ctr"/>
            <a:r>
              <a:rPr lang="en-GB" sz="1600" dirty="0">
                <a:solidFill>
                  <a:schemeClr val="accent1">
                    <a:lumMod val="75000"/>
                  </a:schemeClr>
                </a:solidFill>
              </a:rPr>
              <a:t>Therefore, something can be considered property when someone claims ownership of it</a:t>
            </a:r>
          </a:p>
        </p:txBody>
      </p:sp>
    </p:spTree>
    <p:extLst>
      <p:ext uri="{BB962C8B-B14F-4D97-AF65-F5344CB8AC3E}">
        <p14:creationId xmlns:p14="http://schemas.microsoft.com/office/powerpoint/2010/main" val="353922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0"/>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7"/>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1" grpId="0"/>
      <p:bldP spid="12" grpId="0"/>
      <p:bldP spid="16" grpId="0"/>
      <p:bldP spid="17" grpId="0"/>
      <p:bldP spid="18" grpId="0" animBg="1"/>
      <p:bldP spid="19" grpId="0" animBg="1"/>
      <p:bldP spid="20" grpId="0" animBg="1"/>
      <p:bldP spid="2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13933"/>
            <a:ext cx="6172200" cy="529568"/>
          </a:xfrm>
        </p:spPr>
        <p:txBody>
          <a:bodyPr>
            <a:noAutofit/>
          </a:bodyPr>
          <a:lstStyle/>
          <a:p>
            <a:pPr algn="ctr"/>
            <a:r>
              <a:rPr lang="en-GB" b="1" dirty="0">
                <a:solidFill>
                  <a:schemeClr val="accent1">
                    <a:lumMod val="75000"/>
                  </a:schemeClr>
                </a:solidFill>
              </a:rPr>
              <a:t>Property - Money</a:t>
            </a:r>
          </a:p>
        </p:txBody>
      </p:sp>
      <p:sp>
        <p:nvSpPr>
          <p:cNvPr id="6" name="TextBox 5"/>
          <p:cNvSpPr txBox="1"/>
          <p:nvPr/>
        </p:nvSpPr>
        <p:spPr>
          <a:xfrm>
            <a:off x="305526" y="892455"/>
            <a:ext cx="8640960" cy="1574790"/>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From the previous slide we can see that property can be ‘concrete’ e.g. ‘my house’</a:t>
            </a:r>
          </a:p>
          <a:p>
            <a:pPr marL="257175" indent="-257175">
              <a:spcBef>
                <a:spcPts val="450"/>
              </a:spcBef>
              <a:buFont typeface="Arial" panose="020B0604020202020204" pitchFamily="34" charset="0"/>
              <a:buChar char="•"/>
            </a:pPr>
            <a:r>
              <a:rPr lang="en-GB" sz="2200" dirty="0">
                <a:solidFill>
                  <a:schemeClr val="accent1">
                    <a:lumMod val="75000"/>
                  </a:schemeClr>
                </a:solidFill>
              </a:rPr>
              <a:t>It can also be ‘abstract’  e.g. ‘my idea’</a:t>
            </a:r>
          </a:p>
          <a:p>
            <a:pPr marL="257175" indent="-257175">
              <a:spcBef>
                <a:spcPts val="450"/>
              </a:spcBef>
              <a:buFont typeface="Arial" panose="020B0604020202020204" pitchFamily="34" charset="0"/>
              <a:buChar char="•"/>
            </a:pPr>
            <a:r>
              <a:rPr lang="en-GB" sz="2200" dirty="0">
                <a:solidFill>
                  <a:schemeClr val="accent1">
                    <a:lumMod val="75000"/>
                  </a:schemeClr>
                </a:solidFill>
              </a:rPr>
              <a:t>Interestingly , money is both concrete </a:t>
            </a:r>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675453" y="2598768"/>
            <a:ext cx="1793094" cy="1118005"/>
          </a:xfrm>
          <a:prstGeom prst="rect">
            <a:avLst/>
          </a:prstGeom>
        </p:spPr>
      </p:pic>
      <p:sp>
        <p:nvSpPr>
          <p:cNvPr id="7" name="TextBox 6"/>
          <p:cNvSpPr txBox="1"/>
          <p:nvPr/>
        </p:nvSpPr>
        <p:spPr>
          <a:xfrm>
            <a:off x="413538" y="4020705"/>
            <a:ext cx="6588732" cy="430887"/>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And abstract</a:t>
            </a:r>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009819" y="4451592"/>
            <a:ext cx="5648281" cy="1342019"/>
          </a:xfrm>
          <a:prstGeom prst="rect">
            <a:avLst/>
          </a:prstGeom>
        </p:spPr>
      </p:pic>
    </p:spTree>
    <p:extLst>
      <p:ext uri="{BB962C8B-B14F-4D97-AF65-F5344CB8AC3E}">
        <p14:creationId xmlns:p14="http://schemas.microsoft.com/office/powerpoint/2010/main" val="246277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883D2-54C6-E776-7C5A-91A353B7F9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CEBA18-CFE9-4C4B-1855-3E7D2265DFFC}"/>
              </a:ext>
            </a:extLst>
          </p:cNvPr>
          <p:cNvSpPr>
            <a:spLocks noGrp="1"/>
          </p:cNvSpPr>
          <p:nvPr>
            <p:ph type="title"/>
          </p:nvPr>
        </p:nvSpPr>
        <p:spPr>
          <a:xfrm>
            <a:off x="1485900" y="213933"/>
            <a:ext cx="6172200" cy="529568"/>
          </a:xfrm>
        </p:spPr>
        <p:txBody>
          <a:bodyPr>
            <a:noAutofit/>
          </a:bodyPr>
          <a:lstStyle/>
          <a:p>
            <a:pPr algn="ctr"/>
            <a:r>
              <a:rPr lang="en-GB" b="1" dirty="0">
                <a:solidFill>
                  <a:schemeClr val="accent1">
                    <a:lumMod val="75000"/>
                  </a:schemeClr>
                </a:solidFill>
              </a:rPr>
              <a:t>Property - Money</a:t>
            </a:r>
          </a:p>
        </p:txBody>
      </p:sp>
      <p:sp>
        <p:nvSpPr>
          <p:cNvPr id="6" name="TextBox 5">
            <a:extLst>
              <a:ext uri="{FF2B5EF4-FFF2-40B4-BE49-F238E27FC236}">
                <a16:creationId xmlns:a16="http://schemas.microsoft.com/office/drawing/2014/main" id="{3E458E78-3125-D6E3-34EC-9935A33B9099}"/>
              </a:ext>
            </a:extLst>
          </p:cNvPr>
          <p:cNvSpPr txBox="1"/>
          <p:nvPr/>
        </p:nvSpPr>
        <p:spPr>
          <a:xfrm>
            <a:off x="305526" y="892455"/>
            <a:ext cx="8640960" cy="769441"/>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This short video, from the Bank of England explains this apparent paradox: </a:t>
            </a:r>
          </a:p>
        </p:txBody>
      </p:sp>
      <p:pic>
        <p:nvPicPr>
          <p:cNvPr id="8" name="Picture 7" descr="A blue button with a computer monitor&#10;&#10;AI-generated content may be incorrect.">
            <a:hlinkClick r:id="rId2"/>
            <a:extLst>
              <a:ext uri="{FF2B5EF4-FFF2-40B4-BE49-F238E27FC236}">
                <a16:creationId xmlns:a16="http://schemas.microsoft.com/office/drawing/2014/main" id="{91B1CB03-AADC-3C41-C498-CA892D8BA0D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516284" y="1835479"/>
            <a:ext cx="1815430" cy="1914906"/>
          </a:xfrm>
          <a:prstGeom prst="rect">
            <a:avLst/>
          </a:prstGeom>
        </p:spPr>
      </p:pic>
      <p:sp>
        <p:nvSpPr>
          <p:cNvPr id="9" name="TextBox 8">
            <a:extLst>
              <a:ext uri="{FF2B5EF4-FFF2-40B4-BE49-F238E27FC236}">
                <a16:creationId xmlns:a16="http://schemas.microsoft.com/office/drawing/2014/main" id="{CBABF898-4E8F-6B43-BAFE-9D6AF2FA2FCC}"/>
              </a:ext>
            </a:extLst>
          </p:cNvPr>
          <p:cNvSpPr txBox="1"/>
          <p:nvPr/>
        </p:nvSpPr>
        <p:spPr>
          <a:xfrm>
            <a:off x="3180415" y="3750385"/>
            <a:ext cx="2487168" cy="369332"/>
          </a:xfrm>
          <a:prstGeom prst="rect">
            <a:avLst/>
          </a:prstGeom>
          <a:noFill/>
        </p:spPr>
        <p:txBody>
          <a:bodyPr wrap="square" rtlCol="0">
            <a:spAutoFit/>
          </a:bodyPr>
          <a:lstStyle/>
          <a:p>
            <a:r>
              <a:rPr lang="en-GB" dirty="0">
                <a:solidFill>
                  <a:schemeClr val="accent1">
                    <a:lumMod val="75000"/>
                  </a:schemeClr>
                </a:solidFill>
              </a:rPr>
              <a:t>(Bank of England, 2013)</a:t>
            </a:r>
          </a:p>
        </p:txBody>
      </p:sp>
      <p:sp>
        <p:nvSpPr>
          <p:cNvPr id="10" name="TextBox 9">
            <a:extLst>
              <a:ext uri="{FF2B5EF4-FFF2-40B4-BE49-F238E27FC236}">
                <a16:creationId xmlns:a16="http://schemas.microsoft.com/office/drawing/2014/main" id="{CC060F17-BF2E-E854-F381-5CEF372945DF}"/>
              </a:ext>
            </a:extLst>
          </p:cNvPr>
          <p:cNvSpPr txBox="1"/>
          <p:nvPr/>
        </p:nvSpPr>
        <p:spPr>
          <a:xfrm>
            <a:off x="2526982" y="4576878"/>
            <a:ext cx="3794034" cy="954107"/>
          </a:xfrm>
          <a:prstGeom prst="rect">
            <a:avLst/>
          </a:prstGeom>
          <a:noFill/>
        </p:spPr>
        <p:txBody>
          <a:bodyPr wrap="square" rtlCol="0">
            <a:spAutoFit/>
          </a:bodyPr>
          <a:lstStyle/>
          <a:p>
            <a:pPr algn="ctr">
              <a:spcBef>
                <a:spcPts val="450"/>
              </a:spcBef>
            </a:pPr>
            <a:r>
              <a:rPr lang="en-GB" sz="2800" dirty="0">
                <a:solidFill>
                  <a:schemeClr val="accent1">
                    <a:lumMod val="75000"/>
                  </a:schemeClr>
                </a:solidFill>
              </a:rPr>
              <a:t>Any thoughts or questions?</a:t>
            </a:r>
          </a:p>
        </p:txBody>
      </p:sp>
    </p:spTree>
    <p:extLst>
      <p:ext uri="{BB962C8B-B14F-4D97-AF65-F5344CB8AC3E}">
        <p14:creationId xmlns:p14="http://schemas.microsoft.com/office/powerpoint/2010/main" val="775928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4732" y="214062"/>
            <a:ext cx="6172200" cy="529568"/>
          </a:xfrm>
        </p:spPr>
        <p:txBody>
          <a:bodyPr>
            <a:noAutofit/>
          </a:bodyPr>
          <a:lstStyle/>
          <a:p>
            <a:pPr algn="ctr"/>
            <a:r>
              <a:rPr lang="en-GB" b="1" dirty="0">
                <a:solidFill>
                  <a:schemeClr val="accent1">
                    <a:lumMod val="75000"/>
                  </a:schemeClr>
                </a:solidFill>
              </a:rPr>
              <a:t>Property</a:t>
            </a:r>
          </a:p>
        </p:txBody>
      </p:sp>
      <p:sp>
        <p:nvSpPr>
          <p:cNvPr id="6" name="TextBox 5"/>
          <p:cNvSpPr txBox="1"/>
          <p:nvPr/>
        </p:nvSpPr>
        <p:spPr>
          <a:xfrm>
            <a:off x="422388" y="1189308"/>
            <a:ext cx="8364996" cy="3600986"/>
          </a:xfrm>
          <a:prstGeom prst="rect">
            <a:avLst/>
          </a:prstGeom>
          <a:noFill/>
        </p:spPr>
        <p:txBody>
          <a:bodyPr wrap="square" rtlCol="0">
            <a:spAutoFit/>
          </a:bodyPr>
          <a:lstStyle/>
          <a:p>
            <a:pPr marL="257175" indent="-257175">
              <a:spcBef>
                <a:spcPts val="900"/>
              </a:spcBef>
              <a:spcAft>
                <a:spcPts val="900"/>
              </a:spcAft>
              <a:buFont typeface="Arial" panose="020B0604020202020204" pitchFamily="34" charset="0"/>
              <a:buChar char="•"/>
            </a:pPr>
            <a:r>
              <a:rPr lang="en-GB" sz="2800" dirty="0">
                <a:solidFill>
                  <a:schemeClr val="accent1">
                    <a:lumMod val="75000"/>
                  </a:schemeClr>
                </a:solidFill>
              </a:rPr>
              <a:t>Brown </a:t>
            </a:r>
            <a:r>
              <a:rPr lang="en-GB" sz="2800" i="1" dirty="0">
                <a:solidFill>
                  <a:schemeClr val="accent1">
                    <a:lumMod val="75000"/>
                  </a:schemeClr>
                </a:solidFill>
              </a:rPr>
              <a:t>et al </a:t>
            </a:r>
            <a:r>
              <a:rPr lang="en-GB" sz="2800" dirty="0">
                <a:solidFill>
                  <a:schemeClr val="accent1">
                    <a:lumMod val="75000"/>
                  </a:schemeClr>
                </a:solidFill>
              </a:rPr>
              <a:t>(2018) argue there are essentially three types of property, namely;</a:t>
            </a:r>
          </a:p>
          <a:p>
            <a:pPr marL="257175" indent="-257175">
              <a:spcBef>
                <a:spcPts val="900"/>
              </a:spcBef>
              <a:spcAft>
                <a:spcPts val="900"/>
              </a:spcAft>
              <a:buFont typeface="Arial" panose="020B0604020202020204" pitchFamily="34" charset="0"/>
              <a:buChar char="•"/>
            </a:pPr>
            <a:r>
              <a:rPr lang="en-GB" sz="2800" b="1" dirty="0">
                <a:solidFill>
                  <a:schemeClr val="accent1">
                    <a:lumMod val="75000"/>
                  </a:schemeClr>
                </a:solidFill>
              </a:rPr>
              <a:t>Private property </a:t>
            </a:r>
          </a:p>
          <a:p>
            <a:pPr marL="257175" indent="-257175">
              <a:spcBef>
                <a:spcPts val="900"/>
              </a:spcBef>
              <a:spcAft>
                <a:spcPts val="900"/>
              </a:spcAft>
              <a:buFont typeface="Arial" panose="020B0604020202020204" pitchFamily="34" charset="0"/>
              <a:buChar char="•"/>
            </a:pPr>
            <a:r>
              <a:rPr lang="en-GB" sz="2800" b="1" dirty="0">
                <a:solidFill>
                  <a:schemeClr val="accent1">
                    <a:lumMod val="75000"/>
                  </a:schemeClr>
                </a:solidFill>
              </a:rPr>
              <a:t>Common Property</a:t>
            </a:r>
          </a:p>
          <a:p>
            <a:pPr marL="257175" indent="-257175">
              <a:spcBef>
                <a:spcPts val="900"/>
              </a:spcBef>
              <a:spcAft>
                <a:spcPts val="900"/>
              </a:spcAft>
              <a:buFont typeface="Arial" panose="020B0604020202020204" pitchFamily="34" charset="0"/>
              <a:buChar char="•"/>
            </a:pPr>
            <a:r>
              <a:rPr lang="en-GB" sz="2800" b="1" dirty="0">
                <a:solidFill>
                  <a:schemeClr val="accent1">
                    <a:lumMod val="75000"/>
                  </a:schemeClr>
                </a:solidFill>
              </a:rPr>
              <a:t>Public property</a:t>
            </a:r>
          </a:p>
          <a:p>
            <a:pPr marL="257175" indent="-257175">
              <a:spcBef>
                <a:spcPts val="900"/>
              </a:spcBef>
              <a:spcAft>
                <a:spcPts val="900"/>
              </a:spcAft>
              <a:buFont typeface="Arial" panose="020B0604020202020204" pitchFamily="34" charset="0"/>
              <a:buChar char="•"/>
            </a:pPr>
            <a:r>
              <a:rPr lang="en-GB" sz="2800" dirty="0">
                <a:solidFill>
                  <a:schemeClr val="accent1">
                    <a:lumMod val="75000"/>
                  </a:schemeClr>
                </a:solidFill>
              </a:rPr>
              <a:t>We will briefly look at these in turn.</a:t>
            </a:r>
          </a:p>
        </p:txBody>
      </p:sp>
    </p:spTree>
    <p:extLst>
      <p:ext uri="{BB962C8B-B14F-4D97-AF65-F5344CB8AC3E}">
        <p14:creationId xmlns:p14="http://schemas.microsoft.com/office/powerpoint/2010/main" val="9542567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1A0027-E5B2-DF87-9DE5-504274AD89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D0511-74B7-CFE9-FE13-E3EC0C1CE551}"/>
              </a:ext>
            </a:extLst>
          </p:cNvPr>
          <p:cNvSpPr>
            <a:spLocks noGrp="1"/>
          </p:cNvSpPr>
          <p:nvPr>
            <p:ph type="title"/>
          </p:nvPr>
        </p:nvSpPr>
        <p:spPr>
          <a:xfrm>
            <a:off x="1294567" y="232350"/>
            <a:ext cx="6172200" cy="529568"/>
          </a:xfrm>
        </p:spPr>
        <p:txBody>
          <a:bodyPr>
            <a:noAutofit/>
          </a:bodyPr>
          <a:lstStyle/>
          <a:p>
            <a:pPr algn="ctr"/>
            <a:r>
              <a:rPr lang="en-GB" b="1" dirty="0">
                <a:solidFill>
                  <a:schemeClr val="accent1">
                    <a:lumMod val="75000"/>
                  </a:schemeClr>
                </a:solidFill>
              </a:rPr>
              <a:t>Private Property</a:t>
            </a:r>
          </a:p>
        </p:txBody>
      </p:sp>
      <p:sp>
        <p:nvSpPr>
          <p:cNvPr id="6" name="TextBox 5">
            <a:extLst>
              <a:ext uri="{FF2B5EF4-FFF2-40B4-BE49-F238E27FC236}">
                <a16:creationId xmlns:a16="http://schemas.microsoft.com/office/drawing/2014/main" id="{FFBF1A67-B9E8-C977-73C1-35C07DF78AA1}"/>
              </a:ext>
            </a:extLst>
          </p:cNvPr>
          <p:cNvSpPr txBox="1"/>
          <p:nvPr/>
        </p:nvSpPr>
        <p:spPr>
          <a:xfrm>
            <a:off x="251520" y="989053"/>
            <a:ext cx="8640960" cy="2375009"/>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800" b="1" dirty="0">
                <a:solidFill>
                  <a:schemeClr val="accent1">
                    <a:lumMod val="75000"/>
                  </a:schemeClr>
                </a:solidFill>
              </a:rPr>
              <a:t>Private property – </a:t>
            </a:r>
            <a:r>
              <a:rPr lang="en-GB" sz="2800" dirty="0">
                <a:solidFill>
                  <a:schemeClr val="accent1">
                    <a:lumMod val="75000"/>
                  </a:schemeClr>
                </a:solidFill>
              </a:rPr>
              <a:t>refers to property which is owned by a ‘person’</a:t>
            </a:r>
          </a:p>
          <a:p>
            <a:pPr marL="257175" indent="-257175">
              <a:spcBef>
                <a:spcPts val="450"/>
              </a:spcBef>
              <a:buFont typeface="Arial" panose="020B0604020202020204" pitchFamily="34" charset="0"/>
              <a:buChar char="•"/>
            </a:pPr>
            <a:r>
              <a:rPr lang="en-GB" sz="2800" dirty="0">
                <a:solidFill>
                  <a:schemeClr val="accent1">
                    <a:lumMod val="75000"/>
                  </a:schemeClr>
                </a:solidFill>
              </a:rPr>
              <a:t>In law a ‘person’ can refer to either a ‘natural person’ or an ‘artificial person’.</a:t>
            </a:r>
          </a:p>
          <a:p>
            <a:pPr marL="257175" indent="-257175">
              <a:spcBef>
                <a:spcPts val="450"/>
              </a:spcBef>
              <a:buFont typeface="Arial" panose="020B0604020202020204" pitchFamily="34" charset="0"/>
              <a:buChar char="•"/>
            </a:pPr>
            <a:r>
              <a:rPr lang="en-GB" sz="2800" dirty="0">
                <a:solidFill>
                  <a:schemeClr val="accent1">
                    <a:lumMod val="75000"/>
                  </a:schemeClr>
                </a:solidFill>
              </a:rPr>
              <a:t>A ‘natural person’ is any individual (i.e. you and me)</a:t>
            </a:r>
          </a:p>
        </p:txBody>
      </p:sp>
      <p:sp>
        <p:nvSpPr>
          <p:cNvPr id="7" name="TextBox 6">
            <a:extLst>
              <a:ext uri="{FF2B5EF4-FFF2-40B4-BE49-F238E27FC236}">
                <a16:creationId xmlns:a16="http://schemas.microsoft.com/office/drawing/2014/main" id="{36F004E7-BDCB-5946-EF08-2842F589B71A}"/>
              </a:ext>
            </a:extLst>
          </p:cNvPr>
          <p:cNvSpPr txBox="1"/>
          <p:nvPr/>
        </p:nvSpPr>
        <p:spPr>
          <a:xfrm>
            <a:off x="1399033" y="3614446"/>
            <a:ext cx="5752188" cy="461665"/>
          </a:xfrm>
          <a:prstGeom prst="rect">
            <a:avLst/>
          </a:prstGeom>
          <a:noFill/>
        </p:spPr>
        <p:txBody>
          <a:bodyPr wrap="square" rtlCol="0">
            <a:spAutoFit/>
          </a:bodyPr>
          <a:lstStyle/>
          <a:p>
            <a:pPr algn="ctr"/>
            <a:r>
              <a:rPr lang="en-GB" sz="2400" i="1" dirty="0">
                <a:solidFill>
                  <a:schemeClr val="accent1">
                    <a:lumMod val="75000"/>
                  </a:schemeClr>
                </a:solidFill>
              </a:rPr>
              <a:t>What might an ‘artificial person’ refer to?</a:t>
            </a:r>
          </a:p>
        </p:txBody>
      </p:sp>
      <p:pic>
        <p:nvPicPr>
          <p:cNvPr id="8" name="Picture 7" descr="Icon - Question Mark">
            <a:extLst>
              <a:ext uri="{FF2B5EF4-FFF2-40B4-BE49-F238E27FC236}">
                <a16:creationId xmlns:a16="http://schemas.microsoft.com/office/drawing/2014/main" id="{654B9D3F-6444-CCE5-D578-04ABEF50B5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972925" y="3582269"/>
            <a:ext cx="493842" cy="493842"/>
          </a:xfrm>
          <a:prstGeom prst="rect">
            <a:avLst/>
          </a:prstGeom>
        </p:spPr>
      </p:pic>
      <p:pic>
        <p:nvPicPr>
          <p:cNvPr id="5" name="Picture 4">
            <a:extLst>
              <a:ext uri="{FF2B5EF4-FFF2-40B4-BE49-F238E27FC236}">
                <a16:creationId xmlns:a16="http://schemas.microsoft.com/office/drawing/2014/main" id="{6A243AEA-3520-0D75-3326-B3A674BFC66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7904" y="4410242"/>
            <a:ext cx="1345526" cy="1007846"/>
          </a:xfrm>
          <a:prstGeom prst="rect">
            <a:avLst/>
          </a:prstGeom>
        </p:spPr>
      </p:pic>
      <p:sp>
        <p:nvSpPr>
          <p:cNvPr id="9" name="Multiply 8" descr="Image - The artificial human character Data from Star Trek with a cross over the image">
            <a:extLst>
              <a:ext uri="{FF2B5EF4-FFF2-40B4-BE49-F238E27FC236}">
                <a16:creationId xmlns:a16="http://schemas.microsoft.com/office/drawing/2014/main" id="{B5107D2F-AC4A-894D-EDC8-FBA264CD1E31}"/>
              </a:ext>
            </a:extLst>
          </p:cNvPr>
          <p:cNvSpPr/>
          <p:nvPr/>
        </p:nvSpPr>
        <p:spPr>
          <a:xfrm>
            <a:off x="3435562" y="4131078"/>
            <a:ext cx="1890210" cy="1566174"/>
          </a:xfrm>
          <a:prstGeom prst="mathMultiply">
            <a:avLst>
              <a:gd name="adj1" fmla="val 10665"/>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6296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68926"/>
            <a:ext cx="6172200" cy="529568"/>
          </a:xfrm>
        </p:spPr>
        <p:txBody>
          <a:bodyPr>
            <a:noAutofit/>
          </a:bodyPr>
          <a:lstStyle/>
          <a:p>
            <a:pPr algn="ctr"/>
            <a:r>
              <a:rPr lang="en-GB" b="1" dirty="0">
                <a:solidFill>
                  <a:schemeClr val="accent1">
                    <a:lumMod val="75000"/>
                  </a:schemeClr>
                </a:solidFill>
              </a:rPr>
              <a:t>Private Property</a:t>
            </a:r>
          </a:p>
        </p:txBody>
      </p:sp>
      <p:sp>
        <p:nvSpPr>
          <p:cNvPr id="4" name="TextBox 3"/>
          <p:cNvSpPr txBox="1"/>
          <p:nvPr/>
        </p:nvSpPr>
        <p:spPr>
          <a:xfrm>
            <a:off x="197514" y="1136236"/>
            <a:ext cx="8532948" cy="4298613"/>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An ‘artificial person’ refers to any ‘entity that is recognized by the law as a legal person, i.e. one having legal rights and duties distinct from the individuals who comprise it’ (Law 2016)</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‘For example, a company is a person in the sense that it can sue and be sued, </a:t>
            </a:r>
            <a:r>
              <a:rPr lang="en-GB" sz="2400" b="1" dirty="0">
                <a:solidFill>
                  <a:schemeClr val="accent1">
                    <a:lumMod val="75000"/>
                  </a:schemeClr>
                </a:solidFill>
              </a:rPr>
              <a:t>hold property</a:t>
            </a:r>
            <a:r>
              <a:rPr lang="en-GB" sz="2400" dirty="0">
                <a:solidFill>
                  <a:schemeClr val="accent1">
                    <a:lumMod val="75000"/>
                  </a:schemeClr>
                </a:solidFill>
              </a:rPr>
              <a:t>, etc., in its own name’ (Law 2016)</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It is not, however, an individual or natural person (Law, 2016)</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So, an individual is a ‘natural person’ who can own property (cash, goods, intellectual property [IP])</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And an organisation in an ‘artificial person’ which can own property (cash, goods, intellectual property [IP])</a:t>
            </a:r>
          </a:p>
        </p:txBody>
      </p:sp>
    </p:spTree>
    <p:extLst>
      <p:ext uri="{BB962C8B-B14F-4D97-AF65-F5344CB8AC3E}">
        <p14:creationId xmlns:p14="http://schemas.microsoft.com/office/powerpoint/2010/main" val="1896220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64514-CC47-2270-A157-BD42A56FC1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6FE25A-25CA-3BC1-3C8F-A1CAC94968E3}"/>
              </a:ext>
            </a:extLst>
          </p:cNvPr>
          <p:cNvSpPr>
            <a:spLocks noGrp="1"/>
          </p:cNvSpPr>
          <p:nvPr>
            <p:ph type="title"/>
          </p:nvPr>
        </p:nvSpPr>
        <p:spPr>
          <a:xfrm>
            <a:off x="1485900" y="232350"/>
            <a:ext cx="6172200" cy="529568"/>
          </a:xfrm>
        </p:spPr>
        <p:txBody>
          <a:bodyPr>
            <a:noAutofit/>
          </a:bodyPr>
          <a:lstStyle/>
          <a:p>
            <a:pPr algn="ctr"/>
            <a:r>
              <a:rPr lang="en-GB" b="1" dirty="0"/>
              <a:t>Private Property</a:t>
            </a:r>
          </a:p>
        </p:txBody>
      </p:sp>
      <p:sp>
        <p:nvSpPr>
          <p:cNvPr id="4" name="TextBox 3">
            <a:extLst>
              <a:ext uri="{FF2B5EF4-FFF2-40B4-BE49-F238E27FC236}">
                <a16:creationId xmlns:a16="http://schemas.microsoft.com/office/drawing/2014/main" id="{AB9485DE-54CA-D118-3419-A65FA500C547}"/>
              </a:ext>
            </a:extLst>
          </p:cNvPr>
          <p:cNvSpPr txBox="1"/>
          <p:nvPr/>
        </p:nvSpPr>
        <p:spPr>
          <a:xfrm>
            <a:off x="197514" y="1520175"/>
            <a:ext cx="8699598" cy="432939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The UWTSD </a:t>
            </a:r>
            <a:r>
              <a:rPr lang="en-GB" sz="2200" i="1" dirty="0">
                <a:solidFill>
                  <a:schemeClr val="accent5"/>
                </a:solidFill>
                <a:hlinkClick r:id="rId2">
                  <a:extLst>
                    <a:ext uri="{A12FA001-AC4F-418D-AE19-62706E023703}">
                      <ahyp:hlinkClr xmlns:ahyp="http://schemas.microsoft.com/office/drawing/2018/hyperlinkcolor" val="tx"/>
                    </a:ext>
                  </a:extLst>
                </a:hlinkClick>
              </a:rPr>
              <a:t>Intellectual Property Policy: </a:t>
            </a:r>
            <a:r>
              <a:rPr lang="en-GB" sz="2200" b="1" i="1" dirty="0">
                <a:solidFill>
                  <a:schemeClr val="accent5"/>
                </a:solidFill>
                <a:hlinkClick r:id="rId2">
                  <a:extLst>
                    <a:ext uri="{A12FA001-AC4F-418D-AE19-62706E023703}">
                      <ahyp:hlinkClr xmlns:ahyp="http://schemas.microsoft.com/office/drawing/2018/hyperlinkcolor" val="tx"/>
                    </a:ext>
                  </a:extLst>
                </a:hlinkClick>
              </a:rPr>
              <a:t>Students</a:t>
            </a:r>
            <a:r>
              <a:rPr lang="en-GB" sz="2200" i="1" dirty="0">
                <a:solidFill>
                  <a:schemeClr val="accent5"/>
                </a:solidFill>
                <a:hlinkClick r:id="rId2">
                  <a:extLst>
                    <a:ext uri="{A12FA001-AC4F-418D-AE19-62706E023703}">
                      <ahyp:hlinkClr xmlns:ahyp="http://schemas.microsoft.com/office/drawing/2018/hyperlinkcolor" val="tx"/>
                    </a:ext>
                  </a:extLst>
                </a:hlinkClick>
              </a:rPr>
              <a:t> </a:t>
            </a:r>
            <a:r>
              <a:rPr lang="en-GB" sz="2200" dirty="0">
                <a:solidFill>
                  <a:schemeClr val="accent1">
                    <a:lumMod val="75000"/>
                  </a:schemeClr>
                </a:solidFill>
              </a:rPr>
              <a:t>states that; </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3.1 ‘The University’s default position is that where an undergraduate or postgraduate taught Student has developed IP, the Student owns the IP’</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Where-as, the UWTSD </a:t>
            </a:r>
            <a:r>
              <a:rPr lang="en-GB" sz="2200" i="1" dirty="0">
                <a:solidFill>
                  <a:schemeClr val="accent5"/>
                </a:solidFill>
                <a:hlinkClick r:id="rId3">
                  <a:extLst>
                    <a:ext uri="{A12FA001-AC4F-418D-AE19-62706E023703}">
                      <ahyp:hlinkClr xmlns:ahyp="http://schemas.microsoft.com/office/drawing/2018/hyperlinkcolor" val="tx"/>
                    </a:ext>
                  </a:extLst>
                </a:hlinkClick>
              </a:rPr>
              <a:t>Intellectual Property Policy: </a:t>
            </a:r>
            <a:r>
              <a:rPr lang="en-GB" sz="2200" b="1" i="1" dirty="0">
                <a:solidFill>
                  <a:schemeClr val="accent5"/>
                </a:solidFill>
                <a:hlinkClick r:id="rId3">
                  <a:extLst>
                    <a:ext uri="{A12FA001-AC4F-418D-AE19-62706E023703}">
                      <ahyp:hlinkClr xmlns:ahyp="http://schemas.microsoft.com/office/drawing/2018/hyperlinkcolor" val="tx"/>
                    </a:ext>
                  </a:extLst>
                </a:hlinkClick>
              </a:rPr>
              <a:t>Staff</a:t>
            </a:r>
            <a:r>
              <a:rPr lang="en-GB" sz="2200" dirty="0">
                <a:solidFill>
                  <a:schemeClr val="accent5"/>
                </a:solidFill>
                <a:hlinkClick r:id="rId3">
                  <a:extLst>
                    <a:ext uri="{A12FA001-AC4F-418D-AE19-62706E023703}">
                      <ahyp:hlinkClr xmlns:ahyp="http://schemas.microsoft.com/office/drawing/2018/hyperlinkcolor" val="tx"/>
                    </a:ext>
                  </a:extLst>
                </a:hlinkClick>
              </a:rPr>
              <a:t> </a:t>
            </a:r>
            <a:r>
              <a:rPr lang="en-GB" sz="2200" dirty="0">
                <a:solidFill>
                  <a:schemeClr val="accent1">
                    <a:lumMod val="75000"/>
                  </a:schemeClr>
                </a:solidFill>
              </a:rPr>
              <a:t>states that;</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3.1 ‘Intellectual Property created by an employee within his or her area of academic or research expertise during his or her period of employment with the University is presumed to have been created during the course of his or her employment, and so belongs to the University’</a:t>
            </a:r>
            <a:endParaRPr lang="en-GB" sz="2200" b="1"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In the first instance the IP is owned by the student as a ‘</a:t>
            </a:r>
            <a:r>
              <a:rPr lang="en-GB" sz="2200" b="1" dirty="0">
                <a:solidFill>
                  <a:schemeClr val="accent1">
                    <a:lumMod val="75000"/>
                  </a:schemeClr>
                </a:solidFill>
              </a:rPr>
              <a:t>natural person</a:t>
            </a:r>
            <a:r>
              <a:rPr lang="en-GB" sz="2200" dirty="0">
                <a:solidFill>
                  <a:schemeClr val="accent1">
                    <a:lumMod val="75000"/>
                  </a:schemeClr>
                </a:solidFill>
              </a:rPr>
              <a:t>’ whilst in the second it is owned by the University as an ‘</a:t>
            </a:r>
            <a:r>
              <a:rPr lang="en-GB" sz="2200" b="1" dirty="0">
                <a:solidFill>
                  <a:schemeClr val="accent1">
                    <a:lumMod val="75000"/>
                  </a:schemeClr>
                </a:solidFill>
              </a:rPr>
              <a:t>artificial person</a:t>
            </a:r>
            <a:r>
              <a:rPr lang="en-GB" sz="2200" dirty="0">
                <a:solidFill>
                  <a:schemeClr val="accent1">
                    <a:lumMod val="75000"/>
                  </a:schemeClr>
                </a:solidFill>
              </a:rPr>
              <a:t>’</a:t>
            </a:r>
          </a:p>
        </p:txBody>
      </p:sp>
      <p:sp>
        <p:nvSpPr>
          <p:cNvPr id="3" name="TextBox 2">
            <a:extLst>
              <a:ext uri="{FF2B5EF4-FFF2-40B4-BE49-F238E27FC236}">
                <a16:creationId xmlns:a16="http://schemas.microsoft.com/office/drawing/2014/main" id="{B487CF8D-5313-6437-1C4F-71F0B59E37C4}"/>
              </a:ext>
            </a:extLst>
          </p:cNvPr>
          <p:cNvSpPr txBox="1"/>
          <p:nvPr/>
        </p:nvSpPr>
        <p:spPr>
          <a:xfrm>
            <a:off x="197514" y="910214"/>
            <a:ext cx="5947254" cy="461665"/>
          </a:xfrm>
          <a:prstGeom prst="rect">
            <a:avLst/>
          </a:prstGeom>
          <a:noFill/>
        </p:spPr>
        <p:txBody>
          <a:bodyPr wrap="square" rtlCol="0">
            <a:spAutoFit/>
          </a:bodyPr>
          <a:lstStyle/>
          <a:p>
            <a:r>
              <a:rPr lang="en-GB" sz="2400" b="1" dirty="0">
                <a:solidFill>
                  <a:schemeClr val="accent1">
                    <a:lumMod val="75000"/>
                  </a:schemeClr>
                </a:solidFill>
              </a:rPr>
              <a:t>By way of illustration – Intellectual Property</a:t>
            </a:r>
          </a:p>
        </p:txBody>
      </p:sp>
    </p:spTree>
    <p:extLst>
      <p:ext uri="{BB962C8B-B14F-4D97-AF65-F5344CB8AC3E}">
        <p14:creationId xmlns:p14="http://schemas.microsoft.com/office/powerpoint/2010/main" val="18672901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90DC5-8BD7-9B52-DFBF-D42F6CDD64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07EE68-9246-EC55-C803-ECCED444D222}"/>
              </a:ext>
            </a:extLst>
          </p:cNvPr>
          <p:cNvSpPr>
            <a:spLocks noGrp="1"/>
          </p:cNvSpPr>
          <p:nvPr>
            <p:ph type="title"/>
          </p:nvPr>
        </p:nvSpPr>
        <p:spPr>
          <a:xfrm>
            <a:off x="1264422" y="180452"/>
            <a:ext cx="6172200" cy="529568"/>
          </a:xfrm>
        </p:spPr>
        <p:txBody>
          <a:bodyPr>
            <a:noAutofit/>
          </a:bodyPr>
          <a:lstStyle/>
          <a:p>
            <a:pPr algn="ctr"/>
            <a:r>
              <a:rPr lang="en-GB" b="1" dirty="0">
                <a:solidFill>
                  <a:schemeClr val="accent1">
                    <a:lumMod val="75000"/>
                  </a:schemeClr>
                </a:solidFill>
              </a:rPr>
              <a:t>Common Property</a:t>
            </a:r>
          </a:p>
        </p:txBody>
      </p:sp>
      <p:sp>
        <p:nvSpPr>
          <p:cNvPr id="6" name="TextBox 5">
            <a:extLst>
              <a:ext uri="{FF2B5EF4-FFF2-40B4-BE49-F238E27FC236}">
                <a16:creationId xmlns:a16="http://schemas.microsoft.com/office/drawing/2014/main" id="{5CC6C533-D98F-DA7F-5CA7-C25C290B0159}"/>
              </a:ext>
            </a:extLst>
          </p:cNvPr>
          <p:cNvSpPr txBox="1"/>
          <p:nvPr/>
        </p:nvSpPr>
        <p:spPr>
          <a:xfrm>
            <a:off x="89502" y="1022684"/>
            <a:ext cx="8964996" cy="4847481"/>
          </a:xfrm>
          <a:prstGeom prst="rect">
            <a:avLst/>
          </a:prstGeom>
          <a:noFill/>
        </p:spPr>
        <p:txBody>
          <a:bodyPr wrap="square" rtlCol="0">
            <a:spAutoFit/>
          </a:bodyPr>
          <a:lstStyle/>
          <a:p>
            <a:pPr marL="257175" indent="-257175">
              <a:spcBef>
                <a:spcPts val="900"/>
              </a:spcBef>
              <a:spcAft>
                <a:spcPts val="900"/>
              </a:spcAft>
              <a:buFont typeface="Arial" panose="020B0604020202020204" pitchFamily="34" charset="0"/>
              <a:buChar char="•"/>
            </a:pPr>
            <a:r>
              <a:rPr lang="en-GB" sz="2400" b="1" dirty="0">
                <a:solidFill>
                  <a:schemeClr val="accent1">
                    <a:lumMod val="75000"/>
                  </a:schemeClr>
                </a:solidFill>
              </a:rPr>
              <a:t>Common property – </a:t>
            </a:r>
            <a:r>
              <a:rPr lang="en-GB" sz="2400" dirty="0">
                <a:solidFill>
                  <a:schemeClr val="accent1">
                    <a:lumMod val="75000"/>
                  </a:schemeClr>
                </a:solidFill>
              </a:rPr>
              <a:t>this is often seen in the area of home ownership </a:t>
            </a:r>
            <a:endParaRPr lang="en-GB" sz="2400" b="1" dirty="0">
              <a:solidFill>
                <a:schemeClr val="accent1">
                  <a:lumMod val="75000"/>
                </a:schemeClr>
              </a:solidFill>
            </a:endParaRPr>
          </a:p>
          <a:p>
            <a:pPr marL="257175" indent="-257175">
              <a:spcBef>
                <a:spcPts val="900"/>
              </a:spcBef>
              <a:spcAft>
                <a:spcPts val="900"/>
              </a:spcAft>
              <a:buFont typeface="Arial" panose="020B0604020202020204" pitchFamily="34" charset="0"/>
              <a:buChar char="•"/>
            </a:pPr>
            <a:r>
              <a:rPr lang="en-GB" sz="2400" b="1" dirty="0">
                <a:solidFill>
                  <a:schemeClr val="accent1">
                    <a:lumMod val="75000"/>
                  </a:schemeClr>
                </a:solidFill>
              </a:rPr>
              <a:t>‘</a:t>
            </a:r>
            <a:r>
              <a:rPr lang="en-GB" sz="2400" dirty="0">
                <a:solidFill>
                  <a:schemeClr val="accent1">
                    <a:lumMod val="75000"/>
                  </a:schemeClr>
                </a:solidFill>
              </a:rPr>
              <a:t>Common-hold is a form of ownership (or tenure) for multi-occupancy developments. Each unit-holder owns the freehold of their home, and a commonhold or residents’ association owns and manages the common parts of the property’. (Law Society, The, 2025)</a:t>
            </a:r>
          </a:p>
          <a:p>
            <a:pPr marL="257175" indent="-257175">
              <a:spcBef>
                <a:spcPts val="900"/>
              </a:spcBef>
              <a:spcAft>
                <a:spcPts val="900"/>
              </a:spcAft>
              <a:buFont typeface="Arial" panose="020B0604020202020204" pitchFamily="34" charset="0"/>
              <a:buChar char="•"/>
            </a:pPr>
            <a:r>
              <a:rPr lang="en-GB" sz="2400" dirty="0">
                <a:solidFill>
                  <a:schemeClr val="accent1">
                    <a:lumMod val="75000"/>
                  </a:schemeClr>
                </a:solidFill>
              </a:rPr>
              <a:t>Therefore, it could relate to a utility room in a block of flats, a shared garden </a:t>
            </a:r>
          </a:p>
          <a:p>
            <a:pPr marL="257175" indent="-257175">
              <a:spcBef>
                <a:spcPts val="900"/>
              </a:spcBef>
              <a:spcAft>
                <a:spcPts val="900"/>
              </a:spcAft>
              <a:buFont typeface="Arial" panose="020B0604020202020204" pitchFamily="34" charset="0"/>
              <a:buChar char="•"/>
            </a:pPr>
            <a:r>
              <a:rPr lang="en-GB" sz="2400" dirty="0">
                <a:solidFill>
                  <a:schemeClr val="accent1">
                    <a:lumMod val="75000"/>
                  </a:schemeClr>
                </a:solidFill>
              </a:rPr>
              <a:t>However, it can also relate to ‘common’ land on which people can graze their animals</a:t>
            </a:r>
          </a:p>
        </p:txBody>
      </p:sp>
      <p:sp>
        <p:nvSpPr>
          <p:cNvPr id="3" name="TextBox 2">
            <a:extLst>
              <a:ext uri="{FF2B5EF4-FFF2-40B4-BE49-F238E27FC236}">
                <a16:creationId xmlns:a16="http://schemas.microsoft.com/office/drawing/2014/main" id="{3BB24373-B29C-058F-31EE-4FA6874EFDA3}"/>
              </a:ext>
            </a:extLst>
          </p:cNvPr>
          <p:cNvSpPr txBox="1"/>
          <p:nvPr/>
        </p:nvSpPr>
        <p:spPr>
          <a:xfrm>
            <a:off x="5978460" y="5608386"/>
            <a:ext cx="2916324" cy="300082"/>
          </a:xfrm>
          <a:prstGeom prst="rect">
            <a:avLst/>
          </a:prstGeom>
          <a:noFill/>
        </p:spPr>
        <p:txBody>
          <a:bodyPr wrap="square" rtlCol="0">
            <a:spAutoFit/>
          </a:bodyPr>
          <a:lstStyle/>
          <a:p>
            <a:pPr algn="r"/>
            <a:r>
              <a:rPr lang="en-GB" sz="1350" dirty="0">
                <a:solidFill>
                  <a:schemeClr val="accent1">
                    <a:lumMod val="75000"/>
                  </a:schemeClr>
                </a:solidFill>
              </a:rPr>
              <a:t> see for example Brown </a:t>
            </a:r>
            <a:r>
              <a:rPr lang="en-GB" sz="1350" i="1" dirty="0">
                <a:solidFill>
                  <a:schemeClr val="accent1">
                    <a:lumMod val="75000"/>
                  </a:schemeClr>
                </a:solidFill>
              </a:rPr>
              <a:t>et al </a:t>
            </a:r>
            <a:r>
              <a:rPr lang="en-GB" sz="1350" dirty="0">
                <a:solidFill>
                  <a:schemeClr val="accent1">
                    <a:lumMod val="75000"/>
                  </a:schemeClr>
                </a:solidFill>
              </a:rPr>
              <a:t>(2018)</a:t>
            </a:r>
          </a:p>
        </p:txBody>
      </p:sp>
    </p:spTree>
    <p:extLst>
      <p:ext uri="{BB962C8B-B14F-4D97-AF65-F5344CB8AC3E}">
        <p14:creationId xmlns:p14="http://schemas.microsoft.com/office/powerpoint/2010/main" val="16949037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CAE28-01FB-514A-82C3-A2C8AB483D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35E008-838A-E0EA-D3D2-D6C83F457309}"/>
              </a:ext>
            </a:extLst>
          </p:cNvPr>
          <p:cNvSpPr>
            <a:spLocks noGrp="1"/>
          </p:cNvSpPr>
          <p:nvPr>
            <p:ph type="title"/>
          </p:nvPr>
        </p:nvSpPr>
        <p:spPr>
          <a:xfrm>
            <a:off x="1485900" y="278070"/>
            <a:ext cx="6172200" cy="529568"/>
          </a:xfrm>
        </p:spPr>
        <p:txBody>
          <a:bodyPr>
            <a:noAutofit/>
          </a:bodyPr>
          <a:lstStyle/>
          <a:p>
            <a:pPr algn="ctr"/>
            <a:r>
              <a:rPr lang="en-GB" b="1" dirty="0">
                <a:solidFill>
                  <a:schemeClr val="accent1">
                    <a:lumMod val="75000"/>
                  </a:schemeClr>
                </a:solidFill>
              </a:rPr>
              <a:t>Common Property</a:t>
            </a:r>
          </a:p>
        </p:txBody>
      </p:sp>
      <p:sp>
        <p:nvSpPr>
          <p:cNvPr id="6" name="TextBox 5">
            <a:extLst>
              <a:ext uri="{FF2B5EF4-FFF2-40B4-BE49-F238E27FC236}">
                <a16:creationId xmlns:a16="http://schemas.microsoft.com/office/drawing/2014/main" id="{E205FD5C-FF48-7191-F0E3-3FCE4F389D26}"/>
              </a:ext>
            </a:extLst>
          </p:cNvPr>
          <p:cNvSpPr txBox="1"/>
          <p:nvPr/>
        </p:nvSpPr>
        <p:spPr>
          <a:xfrm>
            <a:off x="143508" y="915283"/>
            <a:ext cx="8856984" cy="4667945"/>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In this last sense (i.e. common land) the concept of common property does impinge on our discussions on political discourse regarding inequality</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In 1969, Garrett Hardin wrote an article ‘The Tragedy of the Commons’ in Science magazine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In it he outlined the issues of inequality in relation to the use of common land</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He argued that the fair and equitable use of common land could not just be based on ideas ‘conscience’ or ‘fairness’</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This would allow selfish people (i.e. ‘natural persons’) to over-exploit the land (i.e. graze too many animals etc.) thus depleting the common resource (Hardin, 1968)</a:t>
            </a:r>
          </a:p>
        </p:txBody>
      </p:sp>
    </p:spTree>
    <p:extLst>
      <p:ext uri="{BB962C8B-B14F-4D97-AF65-F5344CB8AC3E}">
        <p14:creationId xmlns:p14="http://schemas.microsoft.com/office/powerpoint/2010/main" val="3460643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E16CC-930B-BC2B-48F0-C1C28E6B25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1D8EF8-EA7A-9882-8F51-7488F7A9F71E}"/>
              </a:ext>
            </a:extLst>
          </p:cNvPr>
          <p:cNvSpPr>
            <a:spLocks noGrp="1"/>
          </p:cNvSpPr>
          <p:nvPr>
            <p:ph type="title"/>
          </p:nvPr>
        </p:nvSpPr>
        <p:spPr>
          <a:xfrm>
            <a:off x="1281111" y="250638"/>
            <a:ext cx="6172200" cy="529568"/>
          </a:xfrm>
        </p:spPr>
        <p:txBody>
          <a:bodyPr>
            <a:noAutofit/>
          </a:bodyPr>
          <a:lstStyle/>
          <a:p>
            <a:pPr algn="ctr"/>
            <a:r>
              <a:rPr lang="en-GB" b="1" dirty="0"/>
              <a:t>Common Property</a:t>
            </a:r>
          </a:p>
        </p:txBody>
      </p:sp>
      <p:sp>
        <p:nvSpPr>
          <p:cNvPr id="6" name="TextBox 5">
            <a:extLst>
              <a:ext uri="{FF2B5EF4-FFF2-40B4-BE49-F238E27FC236}">
                <a16:creationId xmlns:a16="http://schemas.microsoft.com/office/drawing/2014/main" id="{C7E51FC4-1925-72CD-A8CB-01A5F6298B2D}"/>
              </a:ext>
            </a:extLst>
          </p:cNvPr>
          <p:cNvSpPr txBox="1"/>
          <p:nvPr/>
        </p:nvSpPr>
        <p:spPr>
          <a:xfrm>
            <a:off x="100736" y="842761"/>
            <a:ext cx="8532948" cy="4170372"/>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000" dirty="0"/>
              <a:t>This argument has been extended further to include ‘artificial persons’ such as mining companies or large agricultural corporations who may exploit common land for their own profit</a:t>
            </a:r>
          </a:p>
          <a:p>
            <a:pPr marL="257175" indent="-257175">
              <a:spcBef>
                <a:spcPts val="450"/>
              </a:spcBef>
              <a:spcAft>
                <a:spcPts val="450"/>
              </a:spcAft>
              <a:buFont typeface="Arial" panose="020B0604020202020204" pitchFamily="34" charset="0"/>
              <a:buChar char="•"/>
            </a:pPr>
            <a:r>
              <a:rPr lang="en-GB" sz="2000" dirty="0"/>
              <a:t>In terms of common land in the UK much of it was lost due to the </a:t>
            </a:r>
            <a:r>
              <a:rPr lang="en-GB" sz="2000" b="1" dirty="0"/>
              <a:t>Enclosure Acts</a:t>
            </a:r>
            <a:r>
              <a:rPr lang="en-GB" sz="2000" dirty="0"/>
              <a:t> which allowed private land-owners to enclose common land and take it into their estates</a:t>
            </a:r>
          </a:p>
          <a:p>
            <a:pPr marL="257175" indent="-257175">
              <a:spcBef>
                <a:spcPts val="450"/>
              </a:spcBef>
              <a:spcAft>
                <a:spcPts val="450"/>
              </a:spcAft>
              <a:buFont typeface="Arial" panose="020B0604020202020204" pitchFamily="34" charset="0"/>
              <a:buChar char="•"/>
            </a:pPr>
            <a:r>
              <a:rPr lang="en-GB" sz="2000" dirty="0"/>
              <a:t>According to UK Parliament ‘Overall, between 1604 and 1914 over 5,200 enclosure Bills were enacted by Parliament which related to just over a fifth of the total area of England, amounting to some 6.8 million acres’. (UK Parliament, 2021)</a:t>
            </a:r>
          </a:p>
          <a:p>
            <a:pPr marL="257175" indent="-257175">
              <a:spcBef>
                <a:spcPts val="450"/>
              </a:spcBef>
              <a:spcAft>
                <a:spcPts val="450"/>
              </a:spcAft>
              <a:buFont typeface="Arial" panose="020B0604020202020204" pitchFamily="34" charset="0"/>
              <a:buChar char="•"/>
            </a:pPr>
            <a:r>
              <a:rPr lang="en-GB" sz="2000" dirty="0"/>
              <a:t>This land was legally transferred from ‘common’ ownership to ‘private’ ownership meaning that people could no longer use it to graze their animals.</a:t>
            </a:r>
          </a:p>
        </p:txBody>
      </p:sp>
      <p:sp>
        <p:nvSpPr>
          <p:cNvPr id="5" name="TextBox 4">
            <a:extLst>
              <a:ext uri="{FF2B5EF4-FFF2-40B4-BE49-F238E27FC236}">
                <a16:creationId xmlns:a16="http://schemas.microsoft.com/office/drawing/2014/main" id="{C45E1567-9F75-AC32-42DA-7783ED988BCC}"/>
              </a:ext>
            </a:extLst>
          </p:cNvPr>
          <p:cNvSpPr txBox="1"/>
          <p:nvPr/>
        </p:nvSpPr>
        <p:spPr>
          <a:xfrm>
            <a:off x="2573778" y="5032976"/>
            <a:ext cx="3586865" cy="784830"/>
          </a:xfrm>
          <a:prstGeom prst="rect">
            <a:avLst/>
          </a:prstGeom>
          <a:noFill/>
        </p:spPr>
        <p:txBody>
          <a:bodyPr wrap="square" rtlCol="0">
            <a:spAutoFit/>
          </a:bodyPr>
          <a:lstStyle/>
          <a:p>
            <a:pPr algn="ctr"/>
            <a:r>
              <a:rPr lang="en-GB" sz="1500" i="1" dirty="0"/>
              <a:t>What do we think of this in terms of the normative concept of justice that we have discussed previously?</a:t>
            </a:r>
          </a:p>
        </p:txBody>
      </p:sp>
      <p:pic>
        <p:nvPicPr>
          <p:cNvPr id="7" name="Picture 6" descr="Icon - Question Mark">
            <a:extLst>
              <a:ext uri="{FF2B5EF4-FFF2-40B4-BE49-F238E27FC236}">
                <a16:creationId xmlns:a16="http://schemas.microsoft.com/office/drawing/2014/main" id="{90BF362B-4E14-838F-4D0A-B6ACEB8A151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00262" y="5032976"/>
            <a:ext cx="731268" cy="731268"/>
          </a:xfrm>
          <a:prstGeom prst="rect">
            <a:avLst/>
          </a:prstGeom>
        </p:spPr>
      </p:pic>
    </p:spTree>
    <p:extLst>
      <p:ext uri="{BB962C8B-B14F-4D97-AF65-F5344CB8AC3E}">
        <p14:creationId xmlns:p14="http://schemas.microsoft.com/office/powerpoint/2010/main" val="15968975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2C58A-CCD7-EFB0-655C-59FBD83496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539233-6C1E-A9C8-A97C-845EE32C21A1}"/>
              </a:ext>
            </a:extLst>
          </p:cNvPr>
          <p:cNvSpPr>
            <a:spLocks noGrp="1"/>
          </p:cNvSpPr>
          <p:nvPr>
            <p:ph type="title"/>
          </p:nvPr>
        </p:nvSpPr>
        <p:spPr>
          <a:xfrm>
            <a:off x="-71250" y="250638"/>
            <a:ext cx="8876922" cy="529568"/>
          </a:xfrm>
        </p:spPr>
        <p:txBody>
          <a:bodyPr>
            <a:noAutofit/>
          </a:bodyPr>
          <a:lstStyle/>
          <a:p>
            <a:pPr algn="ctr"/>
            <a:r>
              <a:rPr lang="en-GB" b="1" dirty="0">
                <a:solidFill>
                  <a:schemeClr val="accent1">
                    <a:lumMod val="75000"/>
                  </a:schemeClr>
                </a:solidFill>
              </a:rPr>
              <a:t>Common Property and Co-</a:t>
            </a:r>
            <a:r>
              <a:rPr lang="en-GB" b="1" dirty="0" err="1">
                <a:solidFill>
                  <a:schemeClr val="accent1">
                    <a:lumMod val="75000"/>
                  </a:schemeClr>
                </a:solidFill>
              </a:rPr>
              <a:t>operativism</a:t>
            </a:r>
            <a:endParaRPr lang="en-GB" b="1" dirty="0">
              <a:solidFill>
                <a:schemeClr val="accent1">
                  <a:lumMod val="75000"/>
                </a:schemeClr>
              </a:solidFill>
            </a:endParaRPr>
          </a:p>
        </p:txBody>
      </p:sp>
      <p:sp>
        <p:nvSpPr>
          <p:cNvPr id="6" name="TextBox 5">
            <a:extLst>
              <a:ext uri="{FF2B5EF4-FFF2-40B4-BE49-F238E27FC236}">
                <a16:creationId xmlns:a16="http://schemas.microsoft.com/office/drawing/2014/main" id="{DFADE729-0360-030C-F1FC-B86C0CB8DCC6}"/>
              </a:ext>
            </a:extLst>
          </p:cNvPr>
          <p:cNvSpPr txBox="1"/>
          <p:nvPr/>
        </p:nvSpPr>
        <p:spPr>
          <a:xfrm>
            <a:off x="272724" y="1217665"/>
            <a:ext cx="8532948" cy="3949799"/>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600" dirty="0">
                <a:solidFill>
                  <a:schemeClr val="accent1">
                    <a:lumMod val="75000"/>
                  </a:schemeClr>
                </a:solidFill>
              </a:rPr>
              <a:t>The idea of common property can also be seen to have links to the political concept of co-</a:t>
            </a:r>
            <a:r>
              <a:rPr lang="en-GB" sz="2600" dirty="0" err="1">
                <a:solidFill>
                  <a:schemeClr val="accent1">
                    <a:lumMod val="75000"/>
                  </a:schemeClr>
                </a:solidFill>
              </a:rPr>
              <a:t>operativism</a:t>
            </a:r>
            <a:endParaRPr lang="en-GB" sz="2600" dirty="0">
              <a:solidFill>
                <a:schemeClr val="accent1">
                  <a:lumMod val="75000"/>
                </a:schemeClr>
              </a:solidFill>
            </a:endParaRPr>
          </a:p>
          <a:p>
            <a:pPr marL="257175" indent="-257175">
              <a:spcBef>
                <a:spcPts val="450"/>
              </a:spcBef>
              <a:spcAft>
                <a:spcPts val="450"/>
              </a:spcAft>
              <a:buFont typeface="Arial" panose="020B0604020202020204" pitchFamily="34" charset="0"/>
              <a:buChar char="•"/>
            </a:pPr>
            <a:r>
              <a:rPr lang="en-GB" sz="2600" dirty="0">
                <a:solidFill>
                  <a:schemeClr val="accent1">
                    <a:lumMod val="75000"/>
                  </a:schemeClr>
                </a:solidFill>
              </a:rPr>
              <a:t>For example, Oken (2016) has stated that ‘Co-</a:t>
            </a:r>
            <a:r>
              <a:rPr lang="en-GB" sz="2600" dirty="0" err="1">
                <a:solidFill>
                  <a:schemeClr val="accent1">
                    <a:lumMod val="75000"/>
                  </a:schemeClr>
                </a:solidFill>
              </a:rPr>
              <a:t>operativism</a:t>
            </a:r>
            <a:r>
              <a:rPr lang="en-GB" sz="2600" dirty="0">
                <a:solidFill>
                  <a:schemeClr val="accent1">
                    <a:lumMod val="75000"/>
                  </a:schemeClr>
                </a:solidFill>
              </a:rPr>
              <a:t> is a socio-economic philosophy and organizational model that emphasizes </a:t>
            </a:r>
            <a:r>
              <a:rPr lang="en-GB" sz="2600" b="1" dirty="0">
                <a:solidFill>
                  <a:schemeClr val="accent1">
                    <a:lumMod val="75000"/>
                  </a:schemeClr>
                </a:solidFill>
              </a:rPr>
              <a:t>collective ownership</a:t>
            </a:r>
            <a:r>
              <a:rPr lang="en-GB" sz="2600" dirty="0">
                <a:solidFill>
                  <a:schemeClr val="accent1">
                    <a:lumMod val="75000"/>
                  </a:schemeClr>
                </a:solidFill>
              </a:rPr>
              <a:t>, democratic governance, and mutual aid among members, aiming to meet common economic, social, and cultural needs through jointly owned and democratically controlled enterprises’</a:t>
            </a:r>
          </a:p>
          <a:p>
            <a:pPr marL="257175" indent="-257175">
              <a:spcBef>
                <a:spcPts val="450"/>
              </a:spcBef>
              <a:spcAft>
                <a:spcPts val="450"/>
              </a:spcAft>
              <a:buFont typeface="Arial" panose="020B0604020202020204" pitchFamily="34" charset="0"/>
              <a:buChar char="•"/>
            </a:pPr>
            <a:r>
              <a:rPr lang="en-GB" sz="2600" dirty="0">
                <a:solidFill>
                  <a:schemeClr val="accent1">
                    <a:lumMod val="75000"/>
                  </a:schemeClr>
                </a:solidFill>
              </a:rPr>
              <a:t>We will return to this in another Theme</a:t>
            </a:r>
          </a:p>
        </p:txBody>
      </p:sp>
    </p:spTree>
    <p:extLst>
      <p:ext uri="{BB962C8B-B14F-4D97-AF65-F5344CB8AC3E}">
        <p14:creationId xmlns:p14="http://schemas.microsoft.com/office/powerpoint/2010/main" val="2214074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330A7-2E0D-FCF3-5529-136231FBC5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628F82-7798-3B61-E509-25863BDA3C32}"/>
              </a:ext>
            </a:extLst>
          </p:cNvPr>
          <p:cNvSpPr>
            <a:spLocks noGrp="1"/>
          </p:cNvSpPr>
          <p:nvPr>
            <p:ph type="title"/>
          </p:nvPr>
        </p:nvSpPr>
        <p:spPr>
          <a:xfrm>
            <a:off x="1485900" y="204918"/>
            <a:ext cx="6172200" cy="529568"/>
          </a:xfrm>
        </p:spPr>
        <p:txBody>
          <a:bodyPr>
            <a:noAutofit/>
          </a:bodyPr>
          <a:lstStyle/>
          <a:p>
            <a:pPr algn="ctr"/>
            <a:r>
              <a:rPr lang="en-GB" b="1" dirty="0">
                <a:solidFill>
                  <a:schemeClr val="accent1">
                    <a:lumMod val="75000"/>
                  </a:schemeClr>
                </a:solidFill>
              </a:rPr>
              <a:t>Public Property</a:t>
            </a:r>
          </a:p>
        </p:txBody>
      </p:sp>
      <p:sp>
        <p:nvSpPr>
          <p:cNvPr id="6" name="TextBox 5">
            <a:extLst>
              <a:ext uri="{FF2B5EF4-FFF2-40B4-BE49-F238E27FC236}">
                <a16:creationId xmlns:a16="http://schemas.microsoft.com/office/drawing/2014/main" id="{D1025780-DF3C-9CBF-D458-005F02AD9FEE}"/>
              </a:ext>
            </a:extLst>
          </p:cNvPr>
          <p:cNvSpPr txBox="1"/>
          <p:nvPr/>
        </p:nvSpPr>
        <p:spPr>
          <a:xfrm>
            <a:off x="144477" y="1021931"/>
            <a:ext cx="8855046" cy="4814138"/>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b="1" dirty="0">
                <a:solidFill>
                  <a:schemeClr val="accent1">
                    <a:lumMod val="75000"/>
                  </a:schemeClr>
                </a:solidFill>
              </a:rPr>
              <a:t>Public Property –</a:t>
            </a:r>
            <a:r>
              <a:rPr lang="en-GB" sz="2200" dirty="0">
                <a:solidFill>
                  <a:schemeClr val="accent1">
                    <a:lumMod val="75000"/>
                  </a:schemeClr>
                </a:solidFill>
              </a:rPr>
              <a:t> effectively refers to land, buildings, equipment, etc. that are owned by the government on behalf of the public (Rodgers, C., 2019)</a:t>
            </a:r>
          </a:p>
          <a:p>
            <a:pPr marL="257175" indent="-257175">
              <a:spcBef>
                <a:spcPts val="450"/>
              </a:spcBef>
              <a:buFont typeface="Arial" panose="020B0604020202020204" pitchFamily="34" charset="0"/>
              <a:buChar char="•"/>
            </a:pPr>
            <a:r>
              <a:rPr lang="en-GB" sz="2200" dirty="0">
                <a:solidFill>
                  <a:schemeClr val="accent1">
                    <a:lumMod val="75000"/>
                  </a:schemeClr>
                </a:solidFill>
              </a:rPr>
              <a:t>Given this definition, we can see that political decisions made by Governments can have a direct effect on what is and is not public property</a:t>
            </a:r>
          </a:p>
          <a:p>
            <a:pPr marL="257175" indent="-257175">
              <a:spcBef>
                <a:spcPts val="450"/>
              </a:spcBef>
              <a:buFont typeface="Arial" panose="020B0604020202020204" pitchFamily="34" charset="0"/>
              <a:buChar char="•"/>
            </a:pPr>
            <a:r>
              <a:rPr lang="en-GB" sz="2200" dirty="0">
                <a:solidFill>
                  <a:schemeClr val="accent1">
                    <a:lumMod val="75000"/>
                  </a:schemeClr>
                </a:solidFill>
              </a:rPr>
              <a:t>For example, the changes implemented as a result of the Beveridge Report saw the massive transfer of ownership from private to public (e.g. the nationalisation of coal, rail, gas, electricity etc.)</a:t>
            </a:r>
          </a:p>
          <a:p>
            <a:pPr marL="257175" indent="-257175">
              <a:spcBef>
                <a:spcPts val="450"/>
              </a:spcBef>
              <a:buFont typeface="Arial" panose="020B0604020202020204" pitchFamily="34" charset="0"/>
              <a:buChar char="•"/>
            </a:pPr>
            <a:r>
              <a:rPr lang="en-GB" sz="2200" dirty="0">
                <a:solidFill>
                  <a:schemeClr val="accent1">
                    <a:lumMod val="75000"/>
                  </a:schemeClr>
                </a:solidFill>
              </a:rPr>
              <a:t>As well as the construction and ‘ownership’ of housing stock by local authorities (‘Council Houses’)</a:t>
            </a:r>
          </a:p>
          <a:p>
            <a:pPr marL="257175" indent="-257175">
              <a:spcBef>
                <a:spcPts val="450"/>
              </a:spcBef>
              <a:buFont typeface="Arial" panose="020B0604020202020204" pitchFamily="34" charset="0"/>
              <a:buChar char="•"/>
            </a:pPr>
            <a:r>
              <a:rPr lang="en-GB" sz="2200" dirty="0">
                <a:solidFill>
                  <a:schemeClr val="accent1">
                    <a:lumMod val="75000"/>
                  </a:schemeClr>
                </a:solidFill>
              </a:rPr>
              <a:t>These policies were reversed by Margaret Thatcher through the ‘privatisation’ and ‘right to buy’ policies of the 1980s</a:t>
            </a:r>
          </a:p>
          <a:p>
            <a:pPr marL="257175" indent="-257175">
              <a:spcBef>
                <a:spcPts val="450"/>
              </a:spcBef>
              <a:buFont typeface="Arial" panose="020B0604020202020204" pitchFamily="34" charset="0"/>
              <a:buChar char="•"/>
            </a:pPr>
            <a:r>
              <a:rPr lang="en-GB" sz="2200" dirty="0">
                <a:solidFill>
                  <a:schemeClr val="accent1">
                    <a:lumMod val="75000"/>
                  </a:schemeClr>
                </a:solidFill>
              </a:rPr>
              <a:t>We will return to this in another Theme</a:t>
            </a:r>
          </a:p>
        </p:txBody>
      </p:sp>
    </p:spTree>
    <p:extLst>
      <p:ext uri="{BB962C8B-B14F-4D97-AF65-F5344CB8AC3E}">
        <p14:creationId xmlns:p14="http://schemas.microsoft.com/office/powerpoint/2010/main" val="12188450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5B0DE9-5468-6B3C-95CF-3E9765B916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2D8123-5CD0-3641-9FB1-F1E627DA39E5}"/>
              </a:ext>
            </a:extLst>
          </p:cNvPr>
          <p:cNvSpPr>
            <a:spLocks noGrp="1"/>
          </p:cNvSpPr>
          <p:nvPr>
            <p:ph type="title"/>
          </p:nvPr>
        </p:nvSpPr>
        <p:spPr>
          <a:xfrm>
            <a:off x="1485900" y="214062"/>
            <a:ext cx="6172200" cy="529568"/>
          </a:xfrm>
        </p:spPr>
        <p:txBody>
          <a:bodyPr>
            <a:noAutofit/>
          </a:bodyPr>
          <a:lstStyle/>
          <a:p>
            <a:pPr algn="ctr"/>
            <a:r>
              <a:rPr lang="en-GB" b="1" dirty="0">
                <a:solidFill>
                  <a:schemeClr val="accent1">
                    <a:lumMod val="75000"/>
                  </a:schemeClr>
                </a:solidFill>
              </a:rPr>
              <a:t>Public Property</a:t>
            </a:r>
          </a:p>
        </p:txBody>
      </p:sp>
      <p:sp>
        <p:nvSpPr>
          <p:cNvPr id="6" name="TextBox 5">
            <a:extLst>
              <a:ext uri="{FF2B5EF4-FFF2-40B4-BE49-F238E27FC236}">
                <a16:creationId xmlns:a16="http://schemas.microsoft.com/office/drawing/2014/main" id="{9CE27DA4-7249-C2F7-6E9F-DFDC01267C4A}"/>
              </a:ext>
            </a:extLst>
          </p:cNvPr>
          <p:cNvSpPr txBox="1"/>
          <p:nvPr/>
        </p:nvSpPr>
        <p:spPr>
          <a:xfrm>
            <a:off x="143508" y="1018440"/>
            <a:ext cx="8856984" cy="441146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Shmuel Nili, (2019), Assistant Professor of Political Science at Northwestern University argues that  ‘Political theory lacks a compelling account of public property.’</a:t>
            </a:r>
          </a:p>
          <a:p>
            <a:pPr marL="257175" indent="-257175">
              <a:spcBef>
                <a:spcPts val="450"/>
              </a:spcBef>
              <a:buFont typeface="Arial" panose="020B0604020202020204" pitchFamily="34" charset="0"/>
              <a:buChar char="•"/>
            </a:pPr>
            <a:r>
              <a:rPr lang="en-GB" sz="2200" dirty="0">
                <a:solidFill>
                  <a:schemeClr val="accent1">
                    <a:lumMod val="75000"/>
                  </a:schemeClr>
                </a:solidFill>
              </a:rPr>
              <a:t>Although this might be a somewhat U.S.-centric view as there was considerable debate at the time of the Thatcher reforms, he does suggest how the debate could progress</a:t>
            </a:r>
          </a:p>
          <a:p>
            <a:pPr marL="257175" indent="-257175">
              <a:spcBef>
                <a:spcPts val="450"/>
              </a:spcBef>
              <a:buFont typeface="Arial" panose="020B0604020202020204" pitchFamily="34" charset="0"/>
              <a:buChar char="•"/>
            </a:pPr>
            <a:r>
              <a:rPr lang="en-GB" sz="2200" dirty="0">
                <a:solidFill>
                  <a:schemeClr val="accent1">
                    <a:lumMod val="75000"/>
                  </a:schemeClr>
                </a:solidFill>
              </a:rPr>
              <a:t>He suggests that the effective deployment of public property does not necessarily contradict the concept of private property/capitalism</a:t>
            </a:r>
          </a:p>
          <a:p>
            <a:pPr marL="257175" indent="-257175">
              <a:spcBef>
                <a:spcPts val="450"/>
              </a:spcBef>
              <a:buFont typeface="Arial" panose="020B0604020202020204" pitchFamily="34" charset="0"/>
              <a:buChar char="•"/>
            </a:pPr>
            <a:r>
              <a:rPr lang="en-GB" sz="2200" dirty="0">
                <a:solidFill>
                  <a:schemeClr val="accent1">
                    <a:lumMod val="75000"/>
                  </a:schemeClr>
                </a:solidFill>
              </a:rPr>
              <a:t>He argues that the constructive use of public property can help to achieve social equity, and;</a:t>
            </a:r>
          </a:p>
          <a:p>
            <a:pPr marL="257175" indent="-257175">
              <a:spcBef>
                <a:spcPts val="450"/>
              </a:spcBef>
              <a:buFont typeface="Arial" panose="020B0604020202020204" pitchFamily="34" charset="0"/>
              <a:buChar char="•"/>
            </a:pPr>
            <a:r>
              <a:rPr lang="en-GB" sz="2200" dirty="0">
                <a:solidFill>
                  <a:schemeClr val="accent1">
                    <a:lumMod val="75000"/>
                  </a:schemeClr>
                </a:solidFill>
              </a:rPr>
              <a:t>He addresses the threat to social equity caused by the misuse of public property by corrupt politicians (Nili, 2019)</a:t>
            </a:r>
          </a:p>
        </p:txBody>
      </p:sp>
    </p:spTree>
    <p:extLst>
      <p:ext uri="{BB962C8B-B14F-4D97-AF65-F5344CB8AC3E}">
        <p14:creationId xmlns:p14="http://schemas.microsoft.com/office/powerpoint/2010/main" val="31002190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DF517-A85C-AF73-D7D5-BEE237617C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13D4EC-D400-8041-A259-473B629811DB}"/>
              </a:ext>
            </a:extLst>
          </p:cNvPr>
          <p:cNvSpPr>
            <a:spLocks noGrp="1"/>
          </p:cNvSpPr>
          <p:nvPr>
            <p:ph type="title"/>
          </p:nvPr>
        </p:nvSpPr>
        <p:spPr>
          <a:xfrm>
            <a:off x="1512903" y="257811"/>
            <a:ext cx="6172200" cy="529568"/>
          </a:xfrm>
        </p:spPr>
        <p:txBody>
          <a:bodyPr>
            <a:noAutofit/>
          </a:bodyPr>
          <a:lstStyle/>
          <a:p>
            <a:pPr algn="ctr"/>
            <a:r>
              <a:rPr lang="en-GB" b="1" dirty="0">
                <a:solidFill>
                  <a:schemeClr val="accent1">
                    <a:lumMod val="75000"/>
                  </a:schemeClr>
                </a:solidFill>
              </a:rPr>
              <a:t>Public Property</a:t>
            </a:r>
          </a:p>
        </p:txBody>
      </p:sp>
      <p:sp>
        <p:nvSpPr>
          <p:cNvPr id="6" name="TextBox 5">
            <a:extLst>
              <a:ext uri="{FF2B5EF4-FFF2-40B4-BE49-F238E27FC236}">
                <a16:creationId xmlns:a16="http://schemas.microsoft.com/office/drawing/2014/main" id="{570A519F-0A22-E2AA-0E44-55AB89FAE847}"/>
              </a:ext>
            </a:extLst>
          </p:cNvPr>
          <p:cNvSpPr txBox="1"/>
          <p:nvPr/>
        </p:nvSpPr>
        <p:spPr>
          <a:xfrm>
            <a:off x="170511" y="926079"/>
            <a:ext cx="8856984" cy="1697901"/>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dirty="0">
                <a:solidFill>
                  <a:schemeClr val="accent1">
                    <a:lumMod val="75000"/>
                  </a:schemeClr>
                </a:solidFill>
              </a:rPr>
              <a:t>As Nili points out, the concept of public property, plays a central role in debates regarding social justice.</a:t>
            </a:r>
          </a:p>
          <a:p>
            <a:pPr>
              <a:spcBef>
                <a:spcPts val="450"/>
              </a:spcBef>
            </a:pPr>
            <a:endParaRPr lang="en-GB" sz="2400" dirty="0">
              <a:solidFill>
                <a:schemeClr val="accent1">
                  <a:lumMod val="75000"/>
                </a:schemeClr>
              </a:solidFill>
            </a:endParaRPr>
          </a:p>
          <a:p>
            <a:pPr algn="ctr">
              <a:spcBef>
                <a:spcPts val="450"/>
              </a:spcBef>
            </a:pPr>
            <a:r>
              <a:rPr lang="en-GB" sz="2400" i="1" dirty="0">
                <a:solidFill>
                  <a:schemeClr val="accent1">
                    <a:lumMod val="75000"/>
                  </a:schemeClr>
                </a:solidFill>
              </a:rPr>
              <a:t>Can you think of any examples of this in the public discourse?</a:t>
            </a:r>
            <a:r>
              <a:rPr lang="en-GB" sz="2400" dirty="0">
                <a:solidFill>
                  <a:schemeClr val="accent1">
                    <a:lumMod val="75000"/>
                  </a:schemeClr>
                </a:solidFill>
              </a:rPr>
              <a:t> </a:t>
            </a:r>
          </a:p>
        </p:txBody>
      </p:sp>
      <p:pic>
        <p:nvPicPr>
          <p:cNvPr id="5" name="Picture 4" descr="Icon - Question Mark">
            <a:extLst>
              <a:ext uri="{FF2B5EF4-FFF2-40B4-BE49-F238E27FC236}">
                <a16:creationId xmlns:a16="http://schemas.microsoft.com/office/drawing/2014/main" id="{FDD4411D-17DE-482F-30E5-75F81BF6A4E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89423" y="2762680"/>
            <a:ext cx="965155" cy="965155"/>
          </a:xfrm>
          <a:prstGeom prst="rect">
            <a:avLst/>
          </a:prstGeom>
        </p:spPr>
      </p:pic>
      <p:pic>
        <p:nvPicPr>
          <p:cNvPr id="8" name="Picture 7" descr="Icon - Internet Source">
            <a:hlinkClick r:id="rId3"/>
            <a:extLst>
              <a:ext uri="{FF2B5EF4-FFF2-40B4-BE49-F238E27FC236}">
                <a16:creationId xmlns:a16="http://schemas.microsoft.com/office/drawing/2014/main" id="{BB3D738A-8EB4-60B0-FC3F-2609BBEC3E0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411760" y="4185084"/>
            <a:ext cx="810090" cy="810090"/>
          </a:xfrm>
          <a:prstGeom prst="rect">
            <a:avLst/>
          </a:prstGeom>
        </p:spPr>
      </p:pic>
      <p:sp>
        <p:nvSpPr>
          <p:cNvPr id="9" name="TextBox 8">
            <a:extLst>
              <a:ext uri="{FF2B5EF4-FFF2-40B4-BE49-F238E27FC236}">
                <a16:creationId xmlns:a16="http://schemas.microsoft.com/office/drawing/2014/main" id="{A295B3A8-AA1E-5044-9025-5DE91570D5F7}"/>
              </a:ext>
            </a:extLst>
          </p:cNvPr>
          <p:cNvSpPr txBox="1"/>
          <p:nvPr/>
        </p:nvSpPr>
        <p:spPr>
          <a:xfrm>
            <a:off x="1952709" y="4995174"/>
            <a:ext cx="1728192" cy="300082"/>
          </a:xfrm>
          <a:prstGeom prst="rect">
            <a:avLst/>
          </a:prstGeom>
          <a:noFill/>
        </p:spPr>
        <p:txBody>
          <a:bodyPr wrap="square" rtlCol="0">
            <a:spAutoFit/>
          </a:bodyPr>
          <a:lstStyle/>
          <a:p>
            <a:pPr algn="ctr"/>
            <a:r>
              <a:rPr lang="en-GB" sz="1350" dirty="0">
                <a:solidFill>
                  <a:schemeClr val="accent1">
                    <a:lumMod val="75000"/>
                  </a:schemeClr>
                </a:solidFill>
              </a:rPr>
              <a:t>(Hurley, 2024)</a:t>
            </a:r>
          </a:p>
        </p:txBody>
      </p:sp>
      <p:pic>
        <p:nvPicPr>
          <p:cNvPr id="10" name="Picture 9" descr="Icon - Internet Source">
            <a:hlinkClick r:id="rId5"/>
            <a:extLst>
              <a:ext uri="{FF2B5EF4-FFF2-40B4-BE49-F238E27FC236}">
                <a16:creationId xmlns:a16="http://schemas.microsoft.com/office/drawing/2014/main" id="{C325E73B-496F-D66D-9061-F570EEC7C07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166955" y="4178115"/>
            <a:ext cx="810090" cy="810090"/>
          </a:xfrm>
          <a:prstGeom prst="rect">
            <a:avLst/>
          </a:prstGeom>
        </p:spPr>
      </p:pic>
      <p:sp>
        <p:nvSpPr>
          <p:cNvPr id="11" name="TextBox 10">
            <a:extLst>
              <a:ext uri="{FF2B5EF4-FFF2-40B4-BE49-F238E27FC236}">
                <a16:creationId xmlns:a16="http://schemas.microsoft.com/office/drawing/2014/main" id="{BF3F57B2-E342-E4DB-0DCE-0EFDB1CA65C0}"/>
              </a:ext>
            </a:extLst>
          </p:cNvPr>
          <p:cNvSpPr txBox="1"/>
          <p:nvPr/>
        </p:nvSpPr>
        <p:spPr>
          <a:xfrm>
            <a:off x="3680901" y="4988205"/>
            <a:ext cx="1728192" cy="300082"/>
          </a:xfrm>
          <a:prstGeom prst="rect">
            <a:avLst/>
          </a:prstGeom>
          <a:noFill/>
        </p:spPr>
        <p:txBody>
          <a:bodyPr wrap="square" rtlCol="0">
            <a:spAutoFit/>
          </a:bodyPr>
          <a:lstStyle/>
          <a:p>
            <a:pPr algn="ctr"/>
            <a:r>
              <a:rPr lang="en-GB" sz="1350" dirty="0">
                <a:solidFill>
                  <a:schemeClr val="accent1">
                    <a:lumMod val="75000"/>
                  </a:schemeClr>
                </a:solidFill>
              </a:rPr>
              <a:t>(Hansard, 2022)</a:t>
            </a:r>
          </a:p>
        </p:txBody>
      </p:sp>
      <p:pic>
        <p:nvPicPr>
          <p:cNvPr id="12" name="Picture 11" descr="Icon - Internet Source">
            <a:hlinkClick r:id="rId6"/>
            <a:extLst>
              <a:ext uri="{FF2B5EF4-FFF2-40B4-BE49-F238E27FC236}">
                <a16:creationId xmlns:a16="http://schemas.microsoft.com/office/drawing/2014/main" id="{55AB657D-E636-7CA9-78AF-793E10BB710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998445" y="4178115"/>
            <a:ext cx="810090" cy="810090"/>
          </a:xfrm>
          <a:prstGeom prst="rect">
            <a:avLst/>
          </a:prstGeom>
        </p:spPr>
      </p:pic>
      <p:sp>
        <p:nvSpPr>
          <p:cNvPr id="13" name="TextBox 12">
            <a:extLst>
              <a:ext uri="{FF2B5EF4-FFF2-40B4-BE49-F238E27FC236}">
                <a16:creationId xmlns:a16="http://schemas.microsoft.com/office/drawing/2014/main" id="{0DAD170A-2F5C-5A1A-DF69-284D7ED409BD}"/>
              </a:ext>
            </a:extLst>
          </p:cNvPr>
          <p:cNvSpPr txBox="1"/>
          <p:nvPr/>
        </p:nvSpPr>
        <p:spPr>
          <a:xfrm>
            <a:off x="5512391" y="4988205"/>
            <a:ext cx="1728192" cy="300082"/>
          </a:xfrm>
          <a:prstGeom prst="rect">
            <a:avLst/>
          </a:prstGeom>
          <a:noFill/>
        </p:spPr>
        <p:txBody>
          <a:bodyPr wrap="square" rtlCol="0">
            <a:spAutoFit/>
          </a:bodyPr>
          <a:lstStyle/>
          <a:p>
            <a:pPr algn="ctr"/>
            <a:r>
              <a:rPr lang="en-GB" sz="1350" dirty="0">
                <a:solidFill>
                  <a:schemeClr val="accent1">
                    <a:lumMod val="75000"/>
                  </a:schemeClr>
                </a:solidFill>
              </a:rPr>
              <a:t>(Hansard, 2024)</a:t>
            </a:r>
          </a:p>
        </p:txBody>
      </p:sp>
    </p:spTree>
    <p:extLst>
      <p:ext uri="{BB962C8B-B14F-4D97-AF65-F5344CB8AC3E}">
        <p14:creationId xmlns:p14="http://schemas.microsoft.com/office/powerpoint/2010/main" val="732451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p:bldP spid="11" grpId="0"/>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BC2B3-454F-7B0E-8A07-63A09E7234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A6A47B-1A81-38A8-B237-41AE6FBF818E}"/>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Political Concepts</a:t>
            </a:r>
            <a:br>
              <a:rPr lang="en-GB" sz="4800" b="1" dirty="0">
                <a:solidFill>
                  <a:schemeClr val="accent1">
                    <a:lumMod val="75000"/>
                  </a:schemeClr>
                </a:solidFill>
              </a:rPr>
            </a:br>
            <a:r>
              <a:rPr lang="en-GB" sz="4800" b="1" dirty="0">
                <a:solidFill>
                  <a:schemeClr val="accent1">
                    <a:lumMod val="75000"/>
                  </a:schemeClr>
                </a:solidFill>
              </a:rPr>
              <a:t>Relating to Equity &amp; Diversity</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‘The Common Good’</a:t>
            </a:r>
          </a:p>
        </p:txBody>
      </p:sp>
    </p:spTree>
    <p:extLst>
      <p:ext uri="{BB962C8B-B14F-4D97-AF65-F5344CB8AC3E}">
        <p14:creationId xmlns:p14="http://schemas.microsoft.com/office/powerpoint/2010/main" val="39698557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5F2B3-A7A9-8634-4A8B-FD4C4EA23C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8E8567-0546-C511-3097-F506C260811F}"/>
              </a:ext>
            </a:extLst>
          </p:cNvPr>
          <p:cNvSpPr>
            <a:spLocks noGrp="1"/>
          </p:cNvSpPr>
          <p:nvPr>
            <p:ph type="title"/>
          </p:nvPr>
        </p:nvSpPr>
        <p:spPr>
          <a:xfrm>
            <a:off x="1487298" y="241494"/>
            <a:ext cx="6172200" cy="529568"/>
          </a:xfrm>
        </p:spPr>
        <p:txBody>
          <a:bodyPr>
            <a:noAutofit/>
          </a:bodyPr>
          <a:lstStyle/>
          <a:p>
            <a:pPr algn="ctr"/>
            <a:r>
              <a:rPr lang="en-GB" b="1" dirty="0">
                <a:solidFill>
                  <a:schemeClr val="accent1">
                    <a:lumMod val="75000"/>
                  </a:schemeClr>
                </a:solidFill>
              </a:rPr>
              <a:t>The Common Good</a:t>
            </a:r>
          </a:p>
        </p:txBody>
      </p:sp>
      <p:sp>
        <p:nvSpPr>
          <p:cNvPr id="6" name="TextBox 5">
            <a:extLst>
              <a:ext uri="{FF2B5EF4-FFF2-40B4-BE49-F238E27FC236}">
                <a16:creationId xmlns:a16="http://schemas.microsoft.com/office/drawing/2014/main" id="{549AE2E0-C3E0-E62C-68B3-AAE7560CF892}"/>
              </a:ext>
            </a:extLst>
          </p:cNvPr>
          <p:cNvSpPr txBox="1"/>
          <p:nvPr/>
        </p:nvSpPr>
        <p:spPr>
          <a:xfrm>
            <a:off x="144906" y="951001"/>
            <a:ext cx="8854188" cy="485261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rPr>
              <a:t>This is an often-heard phrase that Beerbohm and Davis (2017 p. e60) claim ‘is appealed to by philosophers, political scientists, and politicians alike’, for example;</a:t>
            </a:r>
          </a:p>
          <a:p>
            <a:pPr marL="257175" indent="-257175">
              <a:spcBef>
                <a:spcPts val="450"/>
              </a:spcBef>
              <a:spcAft>
                <a:spcPts val="450"/>
              </a:spcAft>
              <a:buFont typeface="Arial" panose="020B0604020202020204" pitchFamily="34" charset="0"/>
              <a:buChar char="•"/>
            </a:pPr>
            <a:r>
              <a:rPr lang="en-GB" dirty="0">
                <a:solidFill>
                  <a:schemeClr val="accent1">
                    <a:lumMod val="75000"/>
                  </a:schemeClr>
                </a:solidFill>
              </a:rPr>
              <a:t>“There is no higher religion than human service. To work for </a:t>
            </a:r>
            <a:r>
              <a:rPr lang="en-GB" b="1" dirty="0">
                <a:solidFill>
                  <a:schemeClr val="accent1">
                    <a:lumMod val="75000"/>
                  </a:schemeClr>
                </a:solidFill>
              </a:rPr>
              <a:t>the common good </a:t>
            </a:r>
            <a:r>
              <a:rPr lang="en-GB" dirty="0">
                <a:solidFill>
                  <a:schemeClr val="accent1">
                    <a:lumMod val="75000"/>
                  </a:schemeClr>
                </a:solidFill>
              </a:rPr>
              <a:t>is the greatest creed” (US President Woodrow Wilson 1856-1924) </a:t>
            </a:r>
          </a:p>
          <a:p>
            <a:pPr marL="257175" indent="-257175">
              <a:spcBef>
                <a:spcPts val="450"/>
              </a:spcBef>
              <a:spcAft>
                <a:spcPts val="450"/>
              </a:spcAft>
              <a:buFont typeface="Arial" panose="020B0604020202020204" pitchFamily="34" charset="0"/>
              <a:buChar char="•"/>
            </a:pPr>
            <a:r>
              <a:rPr lang="en-GB" dirty="0">
                <a:solidFill>
                  <a:schemeClr val="accent1">
                    <a:lumMod val="75000"/>
                  </a:schemeClr>
                </a:solidFill>
              </a:rPr>
              <a:t>“Politics is a noble activity. We should revalue it, practise it with vocation and a dedication that requires testimony, martyrdom, that is to die for </a:t>
            </a:r>
            <a:r>
              <a:rPr lang="en-GB" b="1" dirty="0">
                <a:solidFill>
                  <a:schemeClr val="accent1">
                    <a:lumMod val="75000"/>
                  </a:schemeClr>
                </a:solidFill>
              </a:rPr>
              <a:t>the common good</a:t>
            </a:r>
            <a:r>
              <a:rPr lang="en-GB" dirty="0">
                <a:solidFill>
                  <a:schemeClr val="accent1">
                    <a:lumMod val="75000"/>
                  </a:schemeClr>
                </a:solidFill>
              </a:rPr>
              <a:t>” (Pope Francis, 1936-2025)</a:t>
            </a:r>
          </a:p>
          <a:p>
            <a:pPr marL="257175" indent="-257175">
              <a:spcBef>
                <a:spcPts val="450"/>
              </a:spcBef>
              <a:spcAft>
                <a:spcPts val="450"/>
              </a:spcAft>
              <a:buFont typeface="Arial" panose="020B0604020202020204" pitchFamily="34" charset="0"/>
              <a:buChar char="•"/>
            </a:pPr>
            <a:r>
              <a:rPr lang="en-GB" dirty="0">
                <a:solidFill>
                  <a:schemeClr val="accent1">
                    <a:lumMod val="75000"/>
                  </a:schemeClr>
                </a:solidFill>
              </a:rPr>
              <a:t>“Law is nothing other than a certain ordinance of reason for </a:t>
            </a:r>
            <a:r>
              <a:rPr lang="en-GB" b="1" dirty="0">
                <a:solidFill>
                  <a:schemeClr val="accent1">
                    <a:lumMod val="75000"/>
                  </a:schemeClr>
                </a:solidFill>
              </a:rPr>
              <a:t>the common good</a:t>
            </a:r>
            <a:r>
              <a:rPr lang="en-GB" dirty="0">
                <a:solidFill>
                  <a:schemeClr val="accent1">
                    <a:lumMod val="75000"/>
                  </a:schemeClr>
                </a:solidFill>
              </a:rPr>
              <a:t>, promulgated by the person who has the care of the community” (Thomas Aquinas 1225-1274)</a:t>
            </a:r>
          </a:p>
          <a:p>
            <a:pPr marL="257175" indent="-257175">
              <a:spcBef>
                <a:spcPts val="450"/>
              </a:spcBef>
              <a:spcAft>
                <a:spcPts val="450"/>
              </a:spcAft>
              <a:buFont typeface="Arial" panose="020B0604020202020204" pitchFamily="34" charset="0"/>
              <a:buChar char="•"/>
            </a:pPr>
            <a:r>
              <a:rPr lang="en-GB" dirty="0">
                <a:solidFill>
                  <a:schemeClr val="accent1">
                    <a:lumMod val="75000"/>
                  </a:schemeClr>
                </a:solidFill>
              </a:rPr>
              <a:t>“Many of you are well enough off that the tax cuts may have helped you. We're saying that for America to get back on track, we're probably going to cut that short and not give it to you. We're going to take things away from you on behalf of </a:t>
            </a:r>
            <a:r>
              <a:rPr lang="en-GB" b="1" dirty="0">
                <a:solidFill>
                  <a:schemeClr val="accent1">
                    <a:lumMod val="75000"/>
                  </a:schemeClr>
                </a:solidFill>
              </a:rPr>
              <a:t>the common good</a:t>
            </a:r>
            <a:r>
              <a:rPr lang="en-GB" dirty="0">
                <a:solidFill>
                  <a:schemeClr val="accent1">
                    <a:lumMod val="75000"/>
                  </a:schemeClr>
                </a:solidFill>
              </a:rPr>
              <a:t>” (Hilary Clinton, b. 1947)</a:t>
            </a:r>
          </a:p>
        </p:txBody>
      </p:sp>
    </p:spTree>
    <p:extLst>
      <p:ext uri="{BB962C8B-B14F-4D97-AF65-F5344CB8AC3E}">
        <p14:creationId xmlns:p14="http://schemas.microsoft.com/office/powerpoint/2010/main" val="4244286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F45F6-F3CD-BBCE-162B-30E5E0CFAA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A68824-D938-607C-3CD4-C857F4519C64}"/>
              </a:ext>
            </a:extLst>
          </p:cNvPr>
          <p:cNvSpPr>
            <a:spLocks noGrp="1"/>
          </p:cNvSpPr>
          <p:nvPr>
            <p:ph type="title"/>
          </p:nvPr>
        </p:nvSpPr>
        <p:spPr>
          <a:xfrm>
            <a:off x="1431894" y="257070"/>
            <a:ext cx="6172200" cy="529568"/>
          </a:xfrm>
        </p:spPr>
        <p:txBody>
          <a:bodyPr>
            <a:noAutofit/>
          </a:bodyPr>
          <a:lstStyle/>
          <a:p>
            <a:pPr algn="ctr"/>
            <a:r>
              <a:rPr lang="en-GB" b="1" dirty="0">
                <a:solidFill>
                  <a:schemeClr val="accent1"/>
                </a:solidFill>
              </a:rPr>
              <a:t>The Common Good</a:t>
            </a:r>
          </a:p>
        </p:txBody>
      </p:sp>
      <p:sp>
        <p:nvSpPr>
          <p:cNvPr id="6" name="TextBox 5">
            <a:extLst>
              <a:ext uri="{FF2B5EF4-FFF2-40B4-BE49-F238E27FC236}">
                <a16:creationId xmlns:a16="http://schemas.microsoft.com/office/drawing/2014/main" id="{519613BC-F2EF-2172-36BD-B98B9C7C4602}"/>
              </a:ext>
            </a:extLst>
          </p:cNvPr>
          <p:cNvSpPr txBox="1"/>
          <p:nvPr/>
        </p:nvSpPr>
        <p:spPr>
          <a:xfrm>
            <a:off x="154743" y="978384"/>
            <a:ext cx="8532948" cy="184922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solidFill>
              </a:rPr>
              <a:t>In one sense the phrase can be seen to refer to ‘the good which is common to—that is, shared by—a number of persons’ (Browne </a:t>
            </a:r>
            <a:r>
              <a:rPr lang="en-GB" sz="2200" i="1" dirty="0">
                <a:solidFill>
                  <a:schemeClr val="accent1"/>
                </a:solidFill>
              </a:rPr>
              <a:t>et al, </a:t>
            </a:r>
            <a:r>
              <a:rPr lang="en-GB" sz="2200" dirty="0">
                <a:solidFill>
                  <a:schemeClr val="accent1"/>
                </a:solidFill>
              </a:rPr>
              <a:t>2018)</a:t>
            </a:r>
          </a:p>
          <a:p>
            <a:pPr marL="257175" indent="-257175">
              <a:spcBef>
                <a:spcPts val="450"/>
              </a:spcBef>
              <a:buFont typeface="Arial" panose="020B0604020202020204" pitchFamily="34" charset="0"/>
              <a:buChar char="•"/>
            </a:pPr>
            <a:r>
              <a:rPr lang="en-GB" sz="2200" dirty="0">
                <a:solidFill>
                  <a:schemeClr val="accent1"/>
                </a:solidFill>
              </a:rPr>
              <a:t>It can also be used in the sense of ‘the good of a collectivity which cannot be disaggregated (Browne </a:t>
            </a:r>
            <a:r>
              <a:rPr lang="en-GB" sz="2200" i="1" dirty="0">
                <a:solidFill>
                  <a:schemeClr val="accent1"/>
                </a:solidFill>
              </a:rPr>
              <a:t>et al, </a:t>
            </a:r>
            <a:r>
              <a:rPr lang="en-GB" sz="2200" dirty="0">
                <a:solidFill>
                  <a:schemeClr val="accent1"/>
                </a:solidFill>
              </a:rPr>
              <a:t>2018)</a:t>
            </a:r>
          </a:p>
        </p:txBody>
      </p:sp>
      <p:sp>
        <p:nvSpPr>
          <p:cNvPr id="5" name="TextBox 4">
            <a:extLst>
              <a:ext uri="{FF2B5EF4-FFF2-40B4-BE49-F238E27FC236}">
                <a16:creationId xmlns:a16="http://schemas.microsoft.com/office/drawing/2014/main" id="{B260506A-597E-590F-B52E-46E49AB2E475}"/>
              </a:ext>
            </a:extLst>
          </p:cNvPr>
          <p:cNvSpPr txBox="1"/>
          <p:nvPr/>
        </p:nvSpPr>
        <p:spPr>
          <a:xfrm>
            <a:off x="1737453" y="3070886"/>
            <a:ext cx="5367527" cy="430887"/>
          </a:xfrm>
          <a:prstGeom prst="rect">
            <a:avLst/>
          </a:prstGeom>
          <a:noFill/>
        </p:spPr>
        <p:txBody>
          <a:bodyPr wrap="square" rtlCol="0">
            <a:spAutoFit/>
          </a:bodyPr>
          <a:lstStyle/>
          <a:p>
            <a:pPr algn="ctr"/>
            <a:r>
              <a:rPr lang="en-GB" sz="2200" i="1" dirty="0">
                <a:solidFill>
                  <a:schemeClr val="accent1"/>
                </a:solidFill>
              </a:rPr>
              <a:t>But what do these two definitions mean?</a:t>
            </a:r>
          </a:p>
        </p:txBody>
      </p:sp>
      <p:pic>
        <p:nvPicPr>
          <p:cNvPr id="7" name="Picture 6" descr="Icon - Question Mark">
            <a:extLst>
              <a:ext uri="{FF2B5EF4-FFF2-40B4-BE49-F238E27FC236}">
                <a16:creationId xmlns:a16="http://schemas.microsoft.com/office/drawing/2014/main" id="{11DCB948-3A9D-483E-801A-48CEBD911F9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963187" y="3070886"/>
            <a:ext cx="443360" cy="443360"/>
          </a:xfrm>
          <a:prstGeom prst="rect">
            <a:avLst/>
          </a:prstGeom>
        </p:spPr>
      </p:pic>
      <p:sp>
        <p:nvSpPr>
          <p:cNvPr id="8" name="TextBox 7">
            <a:extLst>
              <a:ext uri="{FF2B5EF4-FFF2-40B4-BE49-F238E27FC236}">
                <a16:creationId xmlns:a16="http://schemas.microsoft.com/office/drawing/2014/main" id="{BC292406-1B2A-413E-49A4-A3D9284B2263}"/>
              </a:ext>
            </a:extLst>
          </p:cNvPr>
          <p:cNvSpPr txBox="1"/>
          <p:nvPr/>
        </p:nvSpPr>
        <p:spPr>
          <a:xfrm>
            <a:off x="305526" y="3699030"/>
            <a:ext cx="8424936" cy="191334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solidFill>
              </a:rPr>
              <a:t>The first definition relates to the idea that for us to talk of the common good then </a:t>
            </a:r>
            <a:r>
              <a:rPr lang="en-GB" sz="2200" b="1" dirty="0">
                <a:solidFill>
                  <a:schemeClr val="accent1"/>
                </a:solidFill>
              </a:rPr>
              <a:t>every individual </a:t>
            </a:r>
            <a:r>
              <a:rPr lang="en-GB" sz="2200" dirty="0">
                <a:solidFill>
                  <a:schemeClr val="accent1"/>
                </a:solidFill>
              </a:rPr>
              <a:t>needs to benefit from that good.</a:t>
            </a:r>
          </a:p>
          <a:p>
            <a:pPr marL="257175" indent="-257175">
              <a:spcBef>
                <a:spcPts val="450"/>
              </a:spcBef>
              <a:buFont typeface="Arial" panose="020B0604020202020204" pitchFamily="34" charset="0"/>
              <a:buChar char="•"/>
            </a:pPr>
            <a:r>
              <a:rPr lang="en-GB" sz="2200" dirty="0">
                <a:solidFill>
                  <a:schemeClr val="accent1"/>
                </a:solidFill>
              </a:rPr>
              <a:t>The second definition is effectively saying that providing that the </a:t>
            </a:r>
            <a:r>
              <a:rPr lang="en-GB" sz="2200" b="1" dirty="0">
                <a:solidFill>
                  <a:schemeClr val="accent1"/>
                </a:solidFill>
              </a:rPr>
              <a:t>majority</a:t>
            </a:r>
            <a:r>
              <a:rPr lang="en-GB" sz="2200" dirty="0">
                <a:solidFill>
                  <a:schemeClr val="accent1"/>
                </a:solidFill>
              </a:rPr>
              <a:t> benefit then we can still talk of ‘the common good’.</a:t>
            </a:r>
          </a:p>
          <a:p>
            <a:pPr marL="257175" indent="-257175">
              <a:spcBef>
                <a:spcPts val="450"/>
              </a:spcBef>
              <a:buFont typeface="Arial" panose="020B0604020202020204" pitchFamily="34" charset="0"/>
              <a:buChar char="•"/>
            </a:pPr>
            <a:r>
              <a:rPr lang="en-GB" sz="2200" dirty="0">
                <a:solidFill>
                  <a:schemeClr val="accent1"/>
                </a:solidFill>
              </a:rPr>
              <a:t>Thus, latter point has links to the ideology of ‘</a:t>
            </a:r>
            <a:r>
              <a:rPr lang="en-GB" sz="2200" b="1" dirty="0">
                <a:solidFill>
                  <a:schemeClr val="accent5"/>
                </a:solidFill>
                <a:hlinkClick r:id="rId3">
                  <a:extLst>
                    <a:ext uri="{A12FA001-AC4F-418D-AE19-62706E023703}">
                      <ahyp:hlinkClr xmlns:ahyp="http://schemas.microsoft.com/office/drawing/2018/hyperlinkcolor" val="tx"/>
                    </a:ext>
                  </a:extLst>
                </a:hlinkClick>
              </a:rPr>
              <a:t>utilitarianism</a:t>
            </a:r>
            <a:r>
              <a:rPr lang="en-GB" sz="2200" dirty="0">
                <a:solidFill>
                  <a:schemeClr val="accent1"/>
                </a:solidFill>
              </a:rPr>
              <a:t>’</a:t>
            </a:r>
          </a:p>
        </p:txBody>
      </p:sp>
    </p:spTree>
    <p:extLst>
      <p:ext uri="{BB962C8B-B14F-4D97-AF65-F5344CB8AC3E}">
        <p14:creationId xmlns:p14="http://schemas.microsoft.com/office/powerpoint/2010/main" val="347876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EB821-759F-5332-B135-AC3B01C1F8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E7DDF6-2C74-2EFF-03F3-2810FD7FA18C}"/>
              </a:ext>
            </a:extLst>
          </p:cNvPr>
          <p:cNvSpPr>
            <a:spLocks noGrp="1"/>
          </p:cNvSpPr>
          <p:nvPr>
            <p:ph type="title"/>
          </p:nvPr>
        </p:nvSpPr>
        <p:spPr>
          <a:xfrm>
            <a:off x="1485900" y="214062"/>
            <a:ext cx="6172200" cy="529568"/>
          </a:xfrm>
        </p:spPr>
        <p:txBody>
          <a:bodyPr>
            <a:noAutofit/>
          </a:bodyPr>
          <a:lstStyle/>
          <a:p>
            <a:pPr algn="ctr"/>
            <a:r>
              <a:rPr lang="en-GB" b="1" dirty="0">
                <a:solidFill>
                  <a:schemeClr val="accent1">
                    <a:lumMod val="75000"/>
                  </a:schemeClr>
                </a:solidFill>
              </a:rPr>
              <a:t>The Common Good</a:t>
            </a:r>
          </a:p>
        </p:txBody>
      </p:sp>
      <p:sp>
        <p:nvSpPr>
          <p:cNvPr id="6" name="TextBox 5">
            <a:extLst>
              <a:ext uri="{FF2B5EF4-FFF2-40B4-BE49-F238E27FC236}">
                <a16:creationId xmlns:a16="http://schemas.microsoft.com/office/drawing/2014/main" id="{0722EFD3-0A73-1CE7-9915-4AFC91586ACA}"/>
              </a:ext>
            </a:extLst>
          </p:cNvPr>
          <p:cNvSpPr txBox="1"/>
          <p:nvPr/>
        </p:nvSpPr>
        <p:spPr>
          <a:xfrm>
            <a:off x="115218" y="929649"/>
            <a:ext cx="8748972" cy="3801041"/>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400" dirty="0">
                <a:solidFill>
                  <a:schemeClr val="accent5"/>
                </a:solidFill>
                <a:hlinkClick r:id="rId2">
                  <a:extLst>
                    <a:ext uri="{A12FA001-AC4F-418D-AE19-62706E023703}">
                      <ahyp:hlinkClr xmlns:ahyp="http://schemas.microsoft.com/office/drawing/2018/hyperlinkcolor" val="tx"/>
                    </a:ext>
                  </a:extLst>
                </a:hlinkClick>
              </a:rPr>
              <a:t>Beerbohm and Davis </a:t>
            </a:r>
            <a:r>
              <a:rPr lang="en-GB" sz="2400" dirty="0">
                <a:solidFill>
                  <a:schemeClr val="accent1">
                    <a:lumMod val="75000"/>
                  </a:schemeClr>
                </a:solidFill>
              </a:rPr>
              <a:t>(2017) have also argued that the concept of the common good is closely bound up with the concept of </a:t>
            </a:r>
            <a:r>
              <a:rPr lang="en-GB" sz="2400" b="1" dirty="0">
                <a:solidFill>
                  <a:schemeClr val="accent1">
                    <a:lumMod val="75000"/>
                  </a:schemeClr>
                </a:solidFill>
              </a:rPr>
              <a:t>justice;</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‘implicating both that the common good is something beyond justice itself, but also that the concepts play a similar function—as appropriate </a:t>
            </a:r>
            <a:r>
              <a:rPr lang="en-GB" sz="2400" b="1" dirty="0">
                <a:solidFill>
                  <a:schemeClr val="accent1">
                    <a:lumMod val="75000"/>
                  </a:schemeClr>
                </a:solidFill>
              </a:rPr>
              <a:t>guides to political activity</a:t>
            </a:r>
            <a:r>
              <a:rPr lang="en-GB" sz="2400" dirty="0">
                <a:solidFill>
                  <a:schemeClr val="accent1">
                    <a:lumMod val="75000"/>
                  </a:schemeClr>
                </a:solidFill>
              </a:rPr>
              <a:t>’ (p. e-60)</a:t>
            </a:r>
          </a:p>
          <a:p>
            <a:pPr marL="257175" indent="-257175">
              <a:spcBef>
                <a:spcPts val="450"/>
              </a:spcBef>
              <a:spcAft>
                <a:spcPts val="450"/>
              </a:spcAft>
              <a:buFont typeface="Arial" panose="020B0604020202020204" pitchFamily="34" charset="0"/>
              <a:buChar char="•"/>
            </a:pPr>
            <a:r>
              <a:rPr lang="en-GB" sz="2400" dirty="0">
                <a:solidFill>
                  <a:schemeClr val="accent1">
                    <a:lumMod val="75000"/>
                  </a:schemeClr>
                </a:solidFill>
              </a:rPr>
              <a:t>However, if we accept that both justice and the common good are normative concepts then they can take on any number of meanings when used by politicians</a:t>
            </a:r>
          </a:p>
          <a:p>
            <a:pPr marL="257175" indent="-257175">
              <a:spcBef>
                <a:spcPts val="450"/>
              </a:spcBef>
              <a:spcAft>
                <a:spcPts val="450"/>
              </a:spcAft>
              <a:buFont typeface="Arial" panose="020B0604020202020204" pitchFamily="34" charset="0"/>
              <a:buChar char="•"/>
            </a:pPr>
            <a:endParaRPr lang="en-GB" sz="2400" dirty="0">
              <a:solidFill>
                <a:schemeClr val="accent1">
                  <a:lumMod val="75000"/>
                </a:schemeClr>
              </a:solidFill>
            </a:endParaRPr>
          </a:p>
        </p:txBody>
      </p:sp>
      <p:sp>
        <p:nvSpPr>
          <p:cNvPr id="8" name="TextBox 7">
            <a:extLst>
              <a:ext uri="{FF2B5EF4-FFF2-40B4-BE49-F238E27FC236}">
                <a16:creationId xmlns:a16="http://schemas.microsoft.com/office/drawing/2014/main" id="{6F498E14-4107-8C4A-CCFE-FABBE090FD8E}"/>
              </a:ext>
            </a:extLst>
          </p:cNvPr>
          <p:cNvSpPr txBox="1"/>
          <p:nvPr/>
        </p:nvSpPr>
        <p:spPr>
          <a:xfrm>
            <a:off x="1969593" y="4738389"/>
            <a:ext cx="5040222" cy="707886"/>
          </a:xfrm>
          <a:prstGeom prst="rect">
            <a:avLst/>
          </a:prstGeom>
          <a:noFill/>
        </p:spPr>
        <p:txBody>
          <a:bodyPr wrap="square" rtlCol="0">
            <a:spAutoFit/>
          </a:bodyPr>
          <a:lstStyle/>
          <a:p>
            <a:pPr algn="ctr"/>
            <a:r>
              <a:rPr lang="en-GB" sz="2000" i="1" dirty="0">
                <a:solidFill>
                  <a:schemeClr val="accent1">
                    <a:lumMod val="75000"/>
                  </a:schemeClr>
                </a:solidFill>
              </a:rPr>
              <a:t>What questions should we ask ourselves when we hear the phrase being used?</a:t>
            </a:r>
          </a:p>
        </p:txBody>
      </p:sp>
      <p:pic>
        <p:nvPicPr>
          <p:cNvPr id="4" name="Picture 3" descr="Icon - Discussion Point">
            <a:extLst>
              <a:ext uri="{FF2B5EF4-FFF2-40B4-BE49-F238E27FC236}">
                <a16:creationId xmlns:a16="http://schemas.microsoft.com/office/drawing/2014/main" id="{43E4EEEA-3317-68B4-C149-50051C0E1A6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077456" y="4669264"/>
            <a:ext cx="777011" cy="777011"/>
          </a:xfrm>
          <a:prstGeom prst="rect">
            <a:avLst/>
          </a:prstGeom>
        </p:spPr>
      </p:pic>
    </p:spTree>
    <p:extLst>
      <p:ext uri="{BB962C8B-B14F-4D97-AF65-F5344CB8AC3E}">
        <p14:creationId xmlns:p14="http://schemas.microsoft.com/office/powerpoint/2010/main" val="1800248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B0FBA-6F13-4BB5-67BF-10FD03553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9F9F53-1317-E494-C7CE-02A13B79D086}"/>
              </a:ext>
            </a:extLst>
          </p:cNvPr>
          <p:cNvSpPr>
            <a:spLocks noGrp="1"/>
          </p:cNvSpPr>
          <p:nvPr>
            <p:ph type="title"/>
          </p:nvPr>
        </p:nvSpPr>
        <p:spPr>
          <a:xfrm>
            <a:off x="1485900" y="250638"/>
            <a:ext cx="6172200" cy="529568"/>
          </a:xfrm>
        </p:spPr>
        <p:txBody>
          <a:bodyPr>
            <a:noAutofit/>
          </a:bodyPr>
          <a:lstStyle/>
          <a:p>
            <a:pPr algn="ctr"/>
            <a:r>
              <a:rPr lang="en-GB" b="1" dirty="0">
                <a:solidFill>
                  <a:schemeClr val="accent1">
                    <a:lumMod val="75000"/>
                  </a:schemeClr>
                </a:solidFill>
              </a:rPr>
              <a:t>The Common Good</a:t>
            </a:r>
          </a:p>
        </p:txBody>
      </p:sp>
      <p:sp>
        <p:nvSpPr>
          <p:cNvPr id="6" name="TextBox 5">
            <a:extLst>
              <a:ext uri="{FF2B5EF4-FFF2-40B4-BE49-F238E27FC236}">
                <a16:creationId xmlns:a16="http://schemas.microsoft.com/office/drawing/2014/main" id="{3092F127-2801-70A8-D8C0-D97D22507BF0}"/>
              </a:ext>
            </a:extLst>
          </p:cNvPr>
          <p:cNvSpPr txBox="1"/>
          <p:nvPr/>
        </p:nvSpPr>
        <p:spPr>
          <a:xfrm>
            <a:off x="197514" y="1162170"/>
            <a:ext cx="8748972" cy="4678204"/>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The term itself may refer either to the interests that members have in common or to the facilities that serve common interests. For example, people may say, “the new public library will serve the common good” or “the public library is part of the common good” (Hussain &amp; Kohn, 2024)).</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Austrian Economist Joseph Schumpeter (1883–1950) in his work </a:t>
            </a:r>
            <a:r>
              <a:rPr lang="en-GB" sz="2100" i="1" dirty="0">
                <a:solidFill>
                  <a:schemeClr val="accent1">
                    <a:lumMod val="75000"/>
                  </a:schemeClr>
                </a:solidFill>
              </a:rPr>
              <a:t>Capitalism, Socialism and Democracy </a:t>
            </a:r>
            <a:r>
              <a:rPr lang="en-GB" sz="2100" dirty="0">
                <a:solidFill>
                  <a:schemeClr val="accent1">
                    <a:lumMod val="75000"/>
                  </a:schemeClr>
                </a:solidFill>
              </a:rPr>
              <a:t>(5</a:t>
            </a:r>
            <a:r>
              <a:rPr lang="en-GB" sz="2100" baseline="30000" dirty="0">
                <a:solidFill>
                  <a:schemeClr val="accent1">
                    <a:lumMod val="75000"/>
                  </a:schemeClr>
                </a:solidFill>
              </a:rPr>
              <a:t>th</a:t>
            </a:r>
            <a:r>
              <a:rPr lang="en-GB" sz="2100" dirty="0">
                <a:solidFill>
                  <a:schemeClr val="accent1">
                    <a:lumMod val="75000"/>
                  </a:schemeClr>
                </a:solidFill>
              </a:rPr>
              <a:t> ed. 1994) argued that, although democratic political theory made much of the idea it was an ‘idea without a centre’</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In this way, although not a post-modernist and indeed a proponent of democracy, Schumpeter is making a similar point to that made by Derrida regarding the concept of justice</a:t>
            </a:r>
          </a:p>
          <a:p>
            <a:pPr marL="257175" indent="-257175">
              <a:spcBef>
                <a:spcPts val="450"/>
              </a:spcBef>
              <a:spcAft>
                <a:spcPts val="450"/>
              </a:spcAft>
              <a:buFont typeface="Arial" panose="020B0604020202020204" pitchFamily="34" charset="0"/>
              <a:buChar char="•"/>
            </a:pPr>
            <a:r>
              <a:rPr lang="en-GB" sz="2100" dirty="0">
                <a:solidFill>
                  <a:schemeClr val="accent1">
                    <a:lumMod val="75000"/>
                  </a:schemeClr>
                </a:solidFill>
              </a:rPr>
              <a:t>In that concepts such as the common good are essentially hollow concepts which do not contain anything of substance, especially in the mouths of populist politicians</a:t>
            </a:r>
          </a:p>
        </p:txBody>
      </p:sp>
    </p:spTree>
    <p:extLst>
      <p:ext uri="{BB962C8B-B14F-4D97-AF65-F5344CB8AC3E}">
        <p14:creationId xmlns:p14="http://schemas.microsoft.com/office/powerpoint/2010/main" val="31948460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3F251-FE3D-4149-8A54-DC9BC574E2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21089B-FE8D-D4A7-508C-5B501CDEEFD6}"/>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Political Concepts</a:t>
            </a:r>
            <a:br>
              <a:rPr lang="en-GB" sz="4800" b="1" dirty="0">
                <a:solidFill>
                  <a:schemeClr val="accent1">
                    <a:lumMod val="75000"/>
                  </a:schemeClr>
                </a:solidFill>
              </a:rPr>
            </a:br>
            <a:r>
              <a:rPr lang="en-GB" sz="4800" b="1" dirty="0">
                <a:solidFill>
                  <a:schemeClr val="accent1">
                    <a:lumMod val="75000"/>
                  </a:schemeClr>
                </a:solidFill>
              </a:rPr>
              <a:t>Relating to Equity &amp; Diversity</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State Sovereignty</a:t>
            </a:r>
          </a:p>
        </p:txBody>
      </p:sp>
    </p:spTree>
    <p:extLst>
      <p:ext uri="{BB962C8B-B14F-4D97-AF65-F5344CB8AC3E}">
        <p14:creationId xmlns:p14="http://schemas.microsoft.com/office/powerpoint/2010/main" val="2025149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5F4A6-7BC6-B95B-06D7-2F6C44EB3E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8A512F-1290-57AB-AC16-DDB8C7EAAAF5}"/>
              </a:ext>
            </a:extLst>
          </p:cNvPr>
          <p:cNvSpPr>
            <a:spLocks noGrp="1"/>
          </p:cNvSpPr>
          <p:nvPr>
            <p:ph type="title"/>
          </p:nvPr>
        </p:nvSpPr>
        <p:spPr>
          <a:xfrm>
            <a:off x="1485900" y="232350"/>
            <a:ext cx="6172200" cy="529568"/>
          </a:xfrm>
        </p:spPr>
        <p:txBody>
          <a:bodyPr>
            <a:noAutofit/>
          </a:bodyPr>
          <a:lstStyle/>
          <a:p>
            <a:pPr algn="ctr"/>
            <a:r>
              <a:rPr lang="en-GB" b="1" dirty="0">
                <a:solidFill>
                  <a:schemeClr val="accent1">
                    <a:lumMod val="75000"/>
                  </a:schemeClr>
                </a:solidFill>
              </a:rPr>
              <a:t>State Sovereignty</a:t>
            </a:r>
          </a:p>
        </p:txBody>
      </p:sp>
      <p:sp>
        <p:nvSpPr>
          <p:cNvPr id="6" name="TextBox 5">
            <a:extLst>
              <a:ext uri="{FF2B5EF4-FFF2-40B4-BE49-F238E27FC236}">
                <a16:creationId xmlns:a16="http://schemas.microsoft.com/office/drawing/2014/main" id="{391F153D-A627-B1D6-76F7-9D39C8EB1C11}"/>
              </a:ext>
            </a:extLst>
          </p:cNvPr>
          <p:cNvSpPr txBox="1"/>
          <p:nvPr/>
        </p:nvSpPr>
        <p:spPr>
          <a:xfrm>
            <a:off x="251520" y="1135789"/>
            <a:ext cx="8640960" cy="441146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This concept has its roots in the establishment of the idea of absolute monarchy (i.e. absolute rule by the ‘sovereign’)</a:t>
            </a:r>
          </a:p>
          <a:p>
            <a:pPr marL="257175" indent="-257175">
              <a:spcBef>
                <a:spcPts val="450"/>
              </a:spcBef>
              <a:buFont typeface="Arial" panose="020B0604020202020204" pitchFamily="34" charset="0"/>
              <a:buChar char="•"/>
            </a:pPr>
            <a:r>
              <a:rPr lang="en-GB" sz="2200" dirty="0">
                <a:solidFill>
                  <a:schemeClr val="accent1">
                    <a:lumMod val="75000"/>
                  </a:schemeClr>
                </a:solidFill>
              </a:rPr>
              <a:t>In the early modern period, the sovereign and the state were seen as being indivisible</a:t>
            </a:r>
          </a:p>
          <a:p>
            <a:pPr marL="257175" indent="-257175">
              <a:spcBef>
                <a:spcPts val="450"/>
              </a:spcBef>
              <a:buFont typeface="Arial" panose="020B0604020202020204" pitchFamily="34" charset="0"/>
              <a:buChar char="•"/>
            </a:pPr>
            <a:r>
              <a:rPr lang="en-GB" sz="2200" dirty="0">
                <a:solidFill>
                  <a:schemeClr val="accent1">
                    <a:lumMod val="75000"/>
                  </a:schemeClr>
                </a:solidFill>
              </a:rPr>
              <a:t>‘Sovereignty is the claim to be the ultimate political authority, subject to no higher power as regards the making and enforcing of political decisions’. (Brown </a:t>
            </a:r>
            <a:r>
              <a:rPr lang="en-GB" sz="2200" i="1" dirty="0">
                <a:solidFill>
                  <a:schemeClr val="accent1">
                    <a:lumMod val="75000"/>
                  </a:schemeClr>
                </a:solidFill>
              </a:rPr>
              <a:t>et al, </a:t>
            </a:r>
            <a:r>
              <a:rPr lang="en-GB" sz="2200" dirty="0">
                <a:solidFill>
                  <a:schemeClr val="accent1">
                    <a:lumMod val="75000"/>
                  </a:schemeClr>
                </a:solidFill>
              </a:rPr>
              <a:t>2018)</a:t>
            </a:r>
          </a:p>
          <a:p>
            <a:pPr marL="257175" indent="-257175">
              <a:spcBef>
                <a:spcPts val="450"/>
              </a:spcBef>
              <a:buFont typeface="Arial" panose="020B0604020202020204" pitchFamily="34" charset="0"/>
              <a:buChar char="•"/>
            </a:pPr>
            <a:r>
              <a:rPr lang="en-GB" sz="2200" dirty="0">
                <a:solidFill>
                  <a:schemeClr val="accent1">
                    <a:lumMod val="75000"/>
                  </a:schemeClr>
                </a:solidFill>
              </a:rPr>
              <a:t>‘In the international system, sovereignty is the claim by the state to full self‐government, and the mutual recognition of claims to sovereignty is the basis of international society’. (Brown </a:t>
            </a:r>
            <a:r>
              <a:rPr lang="en-GB" sz="2200" i="1" dirty="0">
                <a:solidFill>
                  <a:schemeClr val="accent1">
                    <a:lumMod val="75000"/>
                  </a:schemeClr>
                </a:solidFill>
              </a:rPr>
              <a:t>et al, </a:t>
            </a:r>
            <a:r>
              <a:rPr lang="en-GB" sz="2200" dirty="0">
                <a:solidFill>
                  <a:schemeClr val="accent1">
                    <a:lumMod val="75000"/>
                  </a:schemeClr>
                </a:solidFill>
              </a:rPr>
              <a:t>2018)</a:t>
            </a:r>
          </a:p>
          <a:p>
            <a:pPr marL="257175" indent="-257175">
              <a:spcBef>
                <a:spcPts val="450"/>
              </a:spcBef>
              <a:buFont typeface="Arial" panose="020B0604020202020204" pitchFamily="34" charset="0"/>
              <a:buChar char="•"/>
            </a:pPr>
            <a:r>
              <a:rPr lang="en-GB" sz="2200" dirty="0">
                <a:solidFill>
                  <a:schemeClr val="accent1">
                    <a:lumMod val="75000"/>
                  </a:schemeClr>
                </a:solidFill>
              </a:rPr>
              <a:t>It is this argument that gives us the notion of the </a:t>
            </a:r>
            <a:r>
              <a:rPr lang="en-GB" sz="2200" b="1" dirty="0">
                <a:solidFill>
                  <a:schemeClr val="accent1">
                    <a:lumMod val="75000"/>
                  </a:schemeClr>
                </a:solidFill>
              </a:rPr>
              <a:t>nation state</a:t>
            </a:r>
            <a:r>
              <a:rPr lang="en-GB" sz="2200" dirty="0">
                <a:solidFill>
                  <a:schemeClr val="accent1">
                    <a:lumMod val="75000"/>
                  </a:schemeClr>
                </a:solidFill>
              </a:rPr>
              <a:t> e.g. the United Kingdom</a:t>
            </a:r>
          </a:p>
        </p:txBody>
      </p:sp>
    </p:spTree>
    <p:extLst>
      <p:ext uri="{BB962C8B-B14F-4D97-AF65-F5344CB8AC3E}">
        <p14:creationId xmlns:p14="http://schemas.microsoft.com/office/powerpoint/2010/main" val="9708111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090FB-9C67-F3BD-7540-3C2101BD2E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3B23B3-6851-CB8D-D00F-930D468B2222}"/>
              </a:ext>
            </a:extLst>
          </p:cNvPr>
          <p:cNvSpPr>
            <a:spLocks noGrp="1"/>
          </p:cNvSpPr>
          <p:nvPr>
            <p:ph type="title"/>
          </p:nvPr>
        </p:nvSpPr>
        <p:spPr>
          <a:xfrm>
            <a:off x="1431894" y="232350"/>
            <a:ext cx="6172200" cy="529568"/>
          </a:xfrm>
        </p:spPr>
        <p:txBody>
          <a:bodyPr>
            <a:noAutofit/>
          </a:bodyPr>
          <a:lstStyle/>
          <a:p>
            <a:pPr algn="ctr"/>
            <a:r>
              <a:rPr lang="en-GB" b="1" dirty="0">
                <a:solidFill>
                  <a:schemeClr val="accent1">
                    <a:lumMod val="75000"/>
                  </a:schemeClr>
                </a:solidFill>
              </a:rPr>
              <a:t>State Sovereignty</a:t>
            </a:r>
          </a:p>
        </p:txBody>
      </p:sp>
      <p:sp>
        <p:nvSpPr>
          <p:cNvPr id="6" name="TextBox 5">
            <a:extLst>
              <a:ext uri="{FF2B5EF4-FFF2-40B4-BE49-F238E27FC236}">
                <a16:creationId xmlns:a16="http://schemas.microsoft.com/office/drawing/2014/main" id="{00FE284B-41B7-D611-4D9B-F26009889A25}"/>
              </a:ext>
            </a:extLst>
          </p:cNvPr>
          <p:cNvSpPr txBox="1"/>
          <p:nvPr/>
        </p:nvSpPr>
        <p:spPr>
          <a:xfrm>
            <a:off x="169224" y="1003979"/>
            <a:ext cx="8532948" cy="4001095"/>
          </a:xfrm>
          <a:prstGeom prst="rect">
            <a:avLst/>
          </a:prstGeom>
          <a:noFill/>
        </p:spPr>
        <p:txBody>
          <a:bodyPr wrap="square" rtlCol="0">
            <a:spAutoFit/>
          </a:bodyPr>
          <a:lstStyle/>
          <a:p>
            <a:pPr marL="257175" indent="-257175">
              <a:spcBef>
                <a:spcPts val="900"/>
              </a:spcBef>
              <a:spcAft>
                <a:spcPts val="900"/>
              </a:spcAft>
              <a:buFont typeface="Arial" panose="020B0604020202020204" pitchFamily="34" charset="0"/>
              <a:buChar char="•"/>
            </a:pPr>
            <a:r>
              <a:rPr lang="en-GB" sz="2800" dirty="0">
                <a:solidFill>
                  <a:schemeClr val="accent1">
                    <a:lumMod val="75000"/>
                  </a:schemeClr>
                </a:solidFill>
              </a:rPr>
              <a:t>It is interesting to note that state sovereignty does not necessarily mean that a nation state can act </a:t>
            </a:r>
            <a:r>
              <a:rPr lang="en-GB" sz="2800" b="1" dirty="0">
                <a:solidFill>
                  <a:schemeClr val="accent1">
                    <a:lumMod val="75000"/>
                  </a:schemeClr>
                </a:solidFill>
              </a:rPr>
              <a:t>freely</a:t>
            </a:r>
          </a:p>
          <a:p>
            <a:pPr marL="257175" indent="-257175">
              <a:spcBef>
                <a:spcPts val="900"/>
              </a:spcBef>
              <a:spcAft>
                <a:spcPts val="900"/>
              </a:spcAft>
              <a:buFont typeface="Arial" panose="020B0604020202020204" pitchFamily="34" charset="0"/>
              <a:buChar char="•"/>
            </a:pPr>
            <a:r>
              <a:rPr lang="en-GB" sz="2800" dirty="0">
                <a:solidFill>
                  <a:schemeClr val="accent1">
                    <a:lumMod val="75000"/>
                  </a:schemeClr>
                </a:solidFill>
              </a:rPr>
              <a:t>For example, a nation may be a sovereign state but is weak in relation to a neighbour and is therefore sometimes unable to act in its own interest for fear of reprisal or lack of influence (see later)</a:t>
            </a:r>
          </a:p>
          <a:p>
            <a:pPr marL="257175" indent="-257175">
              <a:spcBef>
                <a:spcPts val="900"/>
              </a:spcBef>
              <a:spcAft>
                <a:spcPts val="900"/>
              </a:spcAft>
              <a:buFont typeface="Arial" panose="020B0604020202020204" pitchFamily="34" charset="0"/>
              <a:buChar char="•"/>
            </a:pPr>
            <a:r>
              <a:rPr lang="en-GB" sz="2800" dirty="0">
                <a:solidFill>
                  <a:schemeClr val="accent1">
                    <a:lumMod val="75000"/>
                  </a:schemeClr>
                </a:solidFill>
              </a:rPr>
              <a:t>An example would be the relationship between Ukraine and Russia</a:t>
            </a:r>
          </a:p>
        </p:txBody>
      </p:sp>
      <p:sp>
        <p:nvSpPr>
          <p:cNvPr id="5" name="TextBox 4">
            <a:extLst>
              <a:ext uri="{FF2B5EF4-FFF2-40B4-BE49-F238E27FC236}">
                <a16:creationId xmlns:a16="http://schemas.microsoft.com/office/drawing/2014/main" id="{57273985-345F-B51D-1528-7338CEC2C66E}"/>
              </a:ext>
            </a:extLst>
          </p:cNvPr>
          <p:cNvSpPr txBox="1"/>
          <p:nvPr/>
        </p:nvSpPr>
        <p:spPr>
          <a:xfrm>
            <a:off x="2203165" y="5247135"/>
            <a:ext cx="3586865" cy="769441"/>
          </a:xfrm>
          <a:prstGeom prst="rect">
            <a:avLst/>
          </a:prstGeom>
          <a:noFill/>
        </p:spPr>
        <p:txBody>
          <a:bodyPr wrap="square" rtlCol="0">
            <a:spAutoFit/>
          </a:bodyPr>
          <a:lstStyle/>
          <a:p>
            <a:pPr algn="ctr"/>
            <a:r>
              <a:rPr lang="en-GB" sz="2200" i="1" dirty="0">
                <a:solidFill>
                  <a:schemeClr val="accent1">
                    <a:lumMod val="75000"/>
                  </a:schemeClr>
                </a:solidFill>
              </a:rPr>
              <a:t>Can you think of other examples?</a:t>
            </a:r>
          </a:p>
        </p:txBody>
      </p:sp>
      <p:pic>
        <p:nvPicPr>
          <p:cNvPr id="7" name="Picture 6" descr="Icon - Question Mark">
            <a:extLst>
              <a:ext uri="{FF2B5EF4-FFF2-40B4-BE49-F238E27FC236}">
                <a16:creationId xmlns:a16="http://schemas.microsoft.com/office/drawing/2014/main" id="{C071DCD4-AC59-8CEE-6E5E-7F91A1B0E79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647830" y="5265741"/>
            <a:ext cx="750835" cy="750835"/>
          </a:xfrm>
          <a:prstGeom prst="rect">
            <a:avLst/>
          </a:prstGeom>
        </p:spPr>
      </p:pic>
    </p:spTree>
    <p:extLst>
      <p:ext uri="{BB962C8B-B14F-4D97-AF65-F5344CB8AC3E}">
        <p14:creationId xmlns:p14="http://schemas.microsoft.com/office/powerpoint/2010/main" val="24119049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87AE4-EEC6-2D38-449F-DD69630AE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FBB9B-0BEA-DF05-EF03-D58861E8F7E8}"/>
              </a:ext>
            </a:extLst>
          </p:cNvPr>
          <p:cNvSpPr>
            <a:spLocks noGrp="1"/>
          </p:cNvSpPr>
          <p:nvPr>
            <p:ph type="title"/>
          </p:nvPr>
        </p:nvSpPr>
        <p:spPr>
          <a:xfrm>
            <a:off x="1485900" y="268926"/>
            <a:ext cx="6172200" cy="529568"/>
          </a:xfrm>
        </p:spPr>
        <p:txBody>
          <a:bodyPr>
            <a:noAutofit/>
          </a:bodyPr>
          <a:lstStyle/>
          <a:p>
            <a:pPr algn="ctr"/>
            <a:r>
              <a:rPr lang="en-GB" b="1" dirty="0">
                <a:solidFill>
                  <a:schemeClr val="accent1">
                    <a:lumMod val="75000"/>
                  </a:schemeClr>
                </a:solidFill>
              </a:rPr>
              <a:t>State Sovereignty</a:t>
            </a:r>
          </a:p>
        </p:txBody>
      </p:sp>
      <p:sp>
        <p:nvSpPr>
          <p:cNvPr id="6" name="TextBox 5">
            <a:extLst>
              <a:ext uri="{FF2B5EF4-FFF2-40B4-BE49-F238E27FC236}">
                <a16:creationId xmlns:a16="http://schemas.microsoft.com/office/drawing/2014/main" id="{28EA6FB1-3935-518A-7964-9B1E6F856208}"/>
              </a:ext>
            </a:extLst>
          </p:cNvPr>
          <p:cNvSpPr txBox="1"/>
          <p:nvPr/>
        </p:nvSpPr>
        <p:spPr>
          <a:xfrm>
            <a:off x="150936" y="862107"/>
            <a:ext cx="8532948" cy="4247317"/>
          </a:xfrm>
          <a:prstGeom prst="rect">
            <a:avLst/>
          </a:prstGeom>
          <a:noFill/>
        </p:spPr>
        <p:txBody>
          <a:bodyPr wrap="square" rtlCol="0">
            <a:spAutoFit/>
          </a:bodyPr>
          <a:lstStyle/>
          <a:p>
            <a:pPr marL="257175" indent="-257175">
              <a:spcBef>
                <a:spcPts val="900"/>
              </a:spcBef>
              <a:spcAft>
                <a:spcPts val="900"/>
              </a:spcAft>
              <a:buFont typeface="Arial" panose="020B0604020202020204" pitchFamily="34" charset="0"/>
              <a:buChar char="•"/>
            </a:pPr>
            <a:r>
              <a:rPr lang="en-GB" sz="2400" dirty="0">
                <a:solidFill>
                  <a:schemeClr val="accent1">
                    <a:lumMod val="75000"/>
                  </a:schemeClr>
                </a:solidFill>
              </a:rPr>
              <a:t>This notion that a sovereign state is the ultimate political authority has implications for </a:t>
            </a:r>
            <a:r>
              <a:rPr lang="en-GB" sz="2400" b="1" dirty="0">
                <a:solidFill>
                  <a:schemeClr val="accent1">
                    <a:lumMod val="75000"/>
                  </a:schemeClr>
                </a:solidFill>
              </a:rPr>
              <a:t>supra-national</a:t>
            </a:r>
            <a:r>
              <a:rPr lang="en-GB" sz="2400" dirty="0">
                <a:solidFill>
                  <a:schemeClr val="accent1">
                    <a:lumMod val="75000"/>
                  </a:schemeClr>
                </a:solidFill>
              </a:rPr>
              <a:t> organisations such as the UN</a:t>
            </a:r>
          </a:p>
          <a:p>
            <a:pPr marL="257175" indent="-257175">
              <a:spcBef>
                <a:spcPts val="900"/>
              </a:spcBef>
              <a:spcAft>
                <a:spcPts val="900"/>
              </a:spcAft>
              <a:buFont typeface="Arial" panose="020B0604020202020204" pitchFamily="34" charset="0"/>
              <a:buChar char="•"/>
            </a:pPr>
            <a:r>
              <a:rPr lang="en-GB" sz="2400" dirty="0">
                <a:solidFill>
                  <a:schemeClr val="accent1">
                    <a:lumMod val="75000"/>
                  </a:schemeClr>
                </a:solidFill>
              </a:rPr>
              <a:t>Member states of the UN can veto decisions, refuse to sign or ratify UN Conventions or Accords and refuse to implement those Accords even if they have signed up to them (i.e. they still have sovereignty)</a:t>
            </a:r>
          </a:p>
          <a:p>
            <a:pPr marL="257175" indent="-257175">
              <a:spcBef>
                <a:spcPts val="900"/>
              </a:spcBef>
              <a:spcAft>
                <a:spcPts val="900"/>
              </a:spcAft>
              <a:buFont typeface="Arial" panose="020B0604020202020204" pitchFamily="34" charset="0"/>
              <a:buChar char="•"/>
            </a:pPr>
            <a:r>
              <a:rPr lang="en-GB" sz="2400" dirty="0">
                <a:solidFill>
                  <a:schemeClr val="accent1">
                    <a:lumMod val="75000"/>
                  </a:schemeClr>
                </a:solidFill>
              </a:rPr>
              <a:t>For example, the UN can take a view on an issue of sovereignty such as in the case of Palestine and Israel, but it has no power to make Israel change its policy</a:t>
            </a:r>
          </a:p>
        </p:txBody>
      </p:sp>
      <p:sp>
        <p:nvSpPr>
          <p:cNvPr id="8" name="TextBox 7">
            <a:extLst>
              <a:ext uri="{FF2B5EF4-FFF2-40B4-BE49-F238E27FC236}">
                <a16:creationId xmlns:a16="http://schemas.microsoft.com/office/drawing/2014/main" id="{3FB54F76-0295-E22A-1462-D2A644AD158F}"/>
              </a:ext>
            </a:extLst>
          </p:cNvPr>
          <p:cNvSpPr txBox="1"/>
          <p:nvPr/>
        </p:nvSpPr>
        <p:spPr>
          <a:xfrm>
            <a:off x="2303749" y="5164896"/>
            <a:ext cx="3586865" cy="830997"/>
          </a:xfrm>
          <a:prstGeom prst="rect">
            <a:avLst/>
          </a:prstGeom>
          <a:noFill/>
        </p:spPr>
        <p:txBody>
          <a:bodyPr wrap="square" rtlCol="0">
            <a:spAutoFit/>
          </a:bodyPr>
          <a:lstStyle/>
          <a:p>
            <a:pPr algn="ctr"/>
            <a:r>
              <a:rPr lang="en-GB" sz="2400" i="1" dirty="0">
                <a:solidFill>
                  <a:schemeClr val="accent1">
                    <a:lumMod val="75000"/>
                  </a:schemeClr>
                </a:solidFill>
              </a:rPr>
              <a:t>Can you think of other examples?</a:t>
            </a:r>
          </a:p>
        </p:txBody>
      </p:sp>
      <p:pic>
        <p:nvPicPr>
          <p:cNvPr id="9" name="Picture 8" descr="Icon - Question Mark">
            <a:extLst>
              <a:ext uri="{FF2B5EF4-FFF2-40B4-BE49-F238E27FC236}">
                <a16:creationId xmlns:a16="http://schemas.microsoft.com/office/drawing/2014/main" id="{0B7C6D3B-CCA1-AFA9-D822-85903CA710A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753454" y="5235913"/>
            <a:ext cx="688961" cy="688961"/>
          </a:xfrm>
          <a:prstGeom prst="rect">
            <a:avLst/>
          </a:prstGeom>
        </p:spPr>
      </p:pic>
    </p:spTree>
    <p:extLst>
      <p:ext uri="{BB962C8B-B14F-4D97-AF65-F5344CB8AC3E}">
        <p14:creationId xmlns:p14="http://schemas.microsoft.com/office/powerpoint/2010/main" val="4180993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4DB95-8E22-DC22-35A5-9727558B0F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B07823-2703-8FC0-A1FD-F583574E2DF8}"/>
              </a:ext>
            </a:extLst>
          </p:cNvPr>
          <p:cNvSpPr>
            <a:spLocks noGrp="1"/>
          </p:cNvSpPr>
          <p:nvPr>
            <p:ph type="title"/>
          </p:nvPr>
        </p:nvSpPr>
        <p:spPr>
          <a:xfrm>
            <a:off x="1494433" y="235778"/>
            <a:ext cx="6172200" cy="529568"/>
          </a:xfrm>
        </p:spPr>
        <p:txBody>
          <a:bodyPr>
            <a:noAutofit/>
          </a:bodyPr>
          <a:lstStyle/>
          <a:p>
            <a:pPr algn="ctr"/>
            <a:r>
              <a:rPr lang="en-GB" b="1" dirty="0">
                <a:solidFill>
                  <a:schemeClr val="accent1">
                    <a:lumMod val="75000"/>
                  </a:schemeClr>
                </a:solidFill>
              </a:rPr>
              <a:t>State Sovereignty</a:t>
            </a:r>
          </a:p>
        </p:txBody>
      </p:sp>
      <p:sp>
        <p:nvSpPr>
          <p:cNvPr id="6" name="TextBox 5">
            <a:extLst>
              <a:ext uri="{FF2B5EF4-FFF2-40B4-BE49-F238E27FC236}">
                <a16:creationId xmlns:a16="http://schemas.microsoft.com/office/drawing/2014/main" id="{4C92BE1E-9E3A-25B3-0D43-CAA54174CB86}"/>
              </a:ext>
            </a:extLst>
          </p:cNvPr>
          <p:cNvSpPr txBox="1"/>
          <p:nvPr/>
        </p:nvSpPr>
        <p:spPr>
          <a:xfrm>
            <a:off x="258474" y="1160215"/>
            <a:ext cx="8515882" cy="1264449"/>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dirty="0">
                <a:solidFill>
                  <a:schemeClr val="accent1">
                    <a:lumMod val="75000"/>
                  </a:schemeClr>
                </a:solidFill>
              </a:rPr>
              <a:t>Even though it has no </a:t>
            </a:r>
            <a:r>
              <a:rPr lang="en-GB" sz="2400" b="1" dirty="0">
                <a:solidFill>
                  <a:schemeClr val="accent1">
                    <a:lumMod val="75000"/>
                  </a:schemeClr>
                </a:solidFill>
              </a:rPr>
              <a:t>absolute power</a:t>
            </a:r>
            <a:r>
              <a:rPr lang="en-GB" sz="2400" dirty="0">
                <a:solidFill>
                  <a:schemeClr val="accent1">
                    <a:lumMod val="75000"/>
                  </a:schemeClr>
                </a:solidFill>
              </a:rPr>
              <a:t>, critics of the UN have often accused it of undermining </a:t>
            </a:r>
            <a:r>
              <a:rPr lang="en-GB" sz="2400" b="1" dirty="0">
                <a:solidFill>
                  <a:schemeClr val="accent1">
                    <a:lumMod val="75000"/>
                  </a:schemeClr>
                </a:solidFill>
              </a:rPr>
              <a:t>state sovereignty</a:t>
            </a:r>
          </a:p>
          <a:p>
            <a:pPr marL="257175" indent="-257175">
              <a:spcBef>
                <a:spcPts val="450"/>
              </a:spcBef>
              <a:buFont typeface="Arial" panose="020B0604020202020204" pitchFamily="34" charset="0"/>
              <a:buChar char="•"/>
            </a:pPr>
            <a:r>
              <a:rPr lang="en-GB" sz="2400" dirty="0">
                <a:solidFill>
                  <a:schemeClr val="accent1">
                    <a:lumMod val="75000"/>
                  </a:schemeClr>
                </a:solidFill>
              </a:rPr>
              <a:t>For example; </a:t>
            </a:r>
          </a:p>
        </p:txBody>
      </p:sp>
      <p:pic>
        <p:nvPicPr>
          <p:cNvPr id="3" name="Picture 2">
            <a:hlinkClick r:id="rId2"/>
            <a:extLst>
              <a:ext uri="{FF2B5EF4-FFF2-40B4-BE49-F238E27FC236}">
                <a16:creationId xmlns:a16="http://schemas.microsoft.com/office/drawing/2014/main" id="{3C397CD9-F10F-97ED-414D-98BD45E55FB2}"/>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586752" y="2631782"/>
            <a:ext cx="1708319" cy="1708322"/>
          </a:xfrm>
          <a:prstGeom prst="rect">
            <a:avLst/>
          </a:prstGeom>
        </p:spPr>
      </p:pic>
      <p:sp>
        <p:nvSpPr>
          <p:cNvPr id="10" name="TextBox 9">
            <a:extLst>
              <a:ext uri="{FF2B5EF4-FFF2-40B4-BE49-F238E27FC236}">
                <a16:creationId xmlns:a16="http://schemas.microsoft.com/office/drawing/2014/main" id="{4BA2C2DE-5C6E-1D8E-D00B-0B53157408A4}"/>
              </a:ext>
            </a:extLst>
          </p:cNvPr>
          <p:cNvSpPr txBox="1"/>
          <p:nvPr/>
        </p:nvSpPr>
        <p:spPr>
          <a:xfrm>
            <a:off x="258474" y="4864948"/>
            <a:ext cx="7877922" cy="646331"/>
          </a:xfrm>
          <a:prstGeom prst="rect">
            <a:avLst/>
          </a:prstGeom>
          <a:noFill/>
        </p:spPr>
        <p:txBody>
          <a:bodyPr wrap="square" rtlCol="0">
            <a:spAutoFit/>
          </a:bodyPr>
          <a:lstStyle/>
          <a:p>
            <a:pPr algn="ctr"/>
            <a:r>
              <a:rPr lang="en-GB" sz="1800" i="1" dirty="0">
                <a:solidFill>
                  <a:schemeClr val="accent1">
                    <a:lumMod val="75000"/>
                  </a:schemeClr>
                </a:solidFill>
              </a:rPr>
              <a:t>Guided Study Activity: How many of the ‘normative concepts’ that we have discussed can you detect in the article above?</a:t>
            </a:r>
          </a:p>
        </p:txBody>
      </p:sp>
      <p:sp>
        <p:nvSpPr>
          <p:cNvPr id="4" name="TextBox 3">
            <a:extLst>
              <a:ext uri="{FF2B5EF4-FFF2-40B4-BE49-F238E27FC236}">
                <a16:creationId xmlns:a16="http://schemas.microsoft.com/office/drawing/2014/main" id="{0CFC4459-BB18-239D-8B77-8472C1D6F879}"/>
              </a:ext>
            </a:extLst>
          </p:cNvPr>
          <p:cNvSpPr txBox="1"/>
          <p:nvPr/>
        </p:nvSpPr>
        <p:spPr>
          <a:xfrm>
            <a:off x="5206932" y="3927925"/>
            <a:ext cx="1367604" cy="300082"/>
          </a:xfrm>
          <a:prstGeom prst="rect">
            <a:avLst/>
          </a:prstGeom>
          <a:noFill/>
        </p:spPr>
        <p:txBody>
          <a:bodyPr wrap="square" rtlCol="0">
            <a:spAutoFit/>
          </a:bodyPr>
          <a:lstStyle/>
          <a:p>
            <a:r>
              <a:rPr lang="en-GB" sz="1350" dirty="0">
                <a:solidFill>
                  <a:schemeClr val="accent1">
                    <a:lumMod val="75000"/>
                  </a:schemeClr>
                </a:solidFill>
              </a:rPr>
              <a:t>(Borger, 2019)</a:t>
            </a:r>
          </a:p>
        </p:txBody>
      </p:sp>
      <p:pic>
        <p:nvPicPr>
          <p:cNvPr id="7" name="Picture 6" descr="Icon - Guided Study Activity">
            <a:extLst>
              <a:ext uri="{FF2B5EF4-FFF2-40B4-BE49-F238E27FC236}">
                <a16:creationId xmlns:a16="http://schemas.microsoft.com/office/drawing/2014/main" id="{71589158-AD6D-2FB2-B682-9BA9CC6D951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12224" y="4864947"/>
            <a:ext cx="646331" cy="646331"/>
          </a:xfrm>
          <a:prstGeom prst="rect">
            <a:avLst/>
          </a:prstGeom>
        </p:spPr>
      </p:pic>
    </p:spTree>
    <p:extLst>
      <p:ext uri="{BB962C8B-B14F-4D97-AF65-F5344CB8AC3E}">
        <p14:creationId xmlns:p14="http://schemas.microsoft.com/office/powerpoint/2010/main" val="24593815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9822A2-830B-D16E-0CC4-73783D5A8D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441F6E-E93C-C84F-8415-1CFF2B240A85}"/>
              </a:ext>
            </a:extLst>
          </p:cNvPr>
          <p:cNvSpPr>
            <a:spLocks noGrp="1"/>
          </p:cNvSpPr>
          <p:nvPr>
            <p:ph type="title"/>
          </p:nvPr>
        </p:nvSpPr>
        <p:spPr>
          <a:xfrm>
            <a:off x="1485900" y="214062"/>
            <a:ext cx="6172200" cy="529568"/>
          </a:xfrm>
        </p:spPr>
        <p:txBody>
          <a:bodyPr>
            <a:noAutofit/>
          </a:bodyPr>
          <a:lstStyle/>
          <a:p>
            <a:pPr algn="ctr"/>
            <a:r>
              <a:rPr lang="en-GB" b="1" dirty="0">
                <a:solidFill>
                  <a:schemeClr val="accent1">
                    <a:lumMod val="75000"/>
                  </a:schemeClr>
                </a:solidFill>
              </a:rPr>
              <a:t>State Sovereignty</a:t>
            </a:r>
          </a:p>
        </p:txBody>
      </p:sp>
      <p:sp>
        <p:nvSpPr>
          <p:cNvPr id="5" name="TextBox 4">
            <a:extLst>
              <a:ext uri="{FF2B5EF4-FFF2-40B4-BE49-F238E27FC236}">
                <a16:creationId xmlns:a16="http://schemas.microsoft.com/office/drawing/2014/main" id="{A044266B-EAD7-876C-74A5-502814E1ECAD}"/>
              </a:ext>
            </a:extLst>
          </p:cNvPr>
          <p:cNvSpPr txBox="1"/>
          <p:nvPr/>
        </p:nvSpPr>
        <p:spPr>
          <a:xfrm>
            <a:off x="143508" y="954433"/>
            <a:ext cx="8640960" cy="4806444"/>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However, Makinda, (1998) counters this argument by stating ‘that international values, norms, principles, rules and institutions, including </a:t>
            </a:r>
            <a:r>
              <a:rPr lang="en-GB" sz="2100" b="1" dirty="0">
                <a:solidFill>
                  <a:schemeClr val="accent1">
                    <a:lumMod val="75000"/>
                  </a:schemeClr>
                </a:solidFill>
              </a:rPr>
              <a:t>state sovereignty</a:t>
            </a:r>
            <a:r>
              <a:rPr lang="en-GB" sz="2100" dirty="0">
                <a:solidFill>
                  <a:schemeClr val="accent1">
                    <a:lumMod val="75000"/>
                  </a:schemeClr>
                </a:solidFill>
              </a:rPr>
              <a:t>, have always been changing and international society has inevitably adapted to new developments’</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He goes on to argue that this change has happened at a faster pace since 1945 but </a:t>
            </a:r>
            <a:r>
              <a:rPr lang="en-GB" sz="2100" b="1" dirty="0">
                <a:solidFill>
                  <a:schemeClr val="accent1">
                    <a:lumMod val="75000"/>
                  </a:schemeClr>
                </a:solidFill>
              </a:rPr>
              <a:t>not</a:t>
            </a:r>
            <a:r>
              <a:rPr lang="en-GB" sz="2100" dirty="0">
                <a:solidFill>
                  <a:schemeClr val="accent1">
                    <a:lumMod val="75000"/>
                  </a:schemeClr>
                </a:solidFill>
              </a:rPr>
              <a:t> because of the UN but due to geo-political reasons such as;</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Changes to the notion of sovereignty introduced because of the Cold War (i.e. were the Warsaw Pact countries truly sovereign),</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The ‘decolonisation’ of much of Africa and Asia meaning that countries were notionally sovereign states but might be heavily reliant on their former colonial power (e.g. Namibia, Mozambique, Vietnam),</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As well as changes since the end of the Cold War (i.e. the proliferation of ‘new’ states after the break-up of the USSR and Yugoslavia).</a:t>
            </a:r>
          </a:p>
        </p:txBody>
      </p:sp>
    </p:spTree>
    <p:extLst>
      <p:ext uri="{BB962C8B-B14F-4D97-AF65-F5344CB8AC3E}">
        <p14:creationId xmlns:p14="http://schemas.microsoft.com/office/powerpoint/2010/main" val="32994053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1F40B-5A53-FD48-4706-EFE39F6CF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760608-D656-1BAC-D10C-302389966276}"/>
              </a:ext>
            </a:extLst>
          </p:cNvPr>
          <p:cNvSpPr>
            <a:spLocks noGrp="1"/>
          </p:cNvSpPr>
          <p:nvPr>
            <p:ph type="title"/>
          </p:nvPr>
        </p:nvSpPr>
        <p:spPr>
          <a:xfrm>
            <a:off x="301752" y="259782"/>
            <a:ext cx="8540496" cy="529568"/>
          </a:xfrm>
        </p:spPr>
        <p:txBody>
          <a:bodyPr>
            <a:noAutofit/>
          </a:bodyPr>
          <a:lstStyle/>
          <a:p>
            <a:pPr algn="ctr"/>
            <a:r>
              <a:rPr lang="en-GB" b="1" dirty="0">
                <a:solidFill>
                  <a:schemeClr val="accent1">
                    <a:lumMod val="75000"/>
                  </a:schemeClr>
                </a:solidFill>
              </a:rPr>
              <a:t>State Sovereignty &amp; Globalisation</a:t>
            </a:r>
          </a:p>
        </p:txBody>
      </p:sp>
      <p:sp>
        <p:nvSpPr>
          <p:cNvPr id="5" name="TextBox 4">
            <a:extLst>
              <a:ext uri="{FF2B5EF4-FFF2-40B4-BE49-F238E27FC236}">
                <a16:creationId xmlns:a16="http://schemas.microsoft.com/office/drawing/2014/main" id="{F8F214A2-A90F-5548-C4B4-361AFA5AFA4C}"/>
              </a:ext>
            </a:extLst>
          </p:cNvPr>
          <p:cNvSpPr txBox="1"/>
          <p:nvPr/>
        </p:nvSpPr>
        <p:spPr>
          <a:xfrm>
            <a:off x="106074" y="946692"/>
            <a:ext cx="8845902" cy="4937249"/>
          </a:xfrm>
          <a:prstGeom prst="rect">
            <a:avLst/>
          </a:prstGeom>
          <a:noFill/>
        </p:spPr>
        <p:txBody>
          <a:bodyPr wrap="square" rtlCol="0">
            <a:spAutoFit/>
          </a:bodyPr>
          <a:lstStyle/>
          <a:p>
            <a:pPr marL="214313" indent="-214313">
              <a:spcBef>
                <a:spcPts val="450"/>
              </a:spcBef>
              <a:buFont typeface="Arial" panose="020B0604020202020204" pitchFamily="34" charset="0"/>
              <a:buChar char="•"/>
            </a:pPr>
            <a:r>
              <a:rPr lang="en-GB" sz="2100" dirty="0">
                <a:solidFill>
                  <a:schemeClr val="accent1">
                    <a:lumMod val="75000"/>
                  </a:schemeClr>
                </a:solidFill>
              </a:rPr>
              <a:t>In his populist rhetoric, Donald Trump singles out the UN as undermining state sovereignty</a:t>
            </a:r>
          </a:p>
          <a:p>
            <a:pPr marL="214313" indent="-214313">
              <a:spcBef>
                <a:spcPts val="450"/>
              </a:spcBef>
              <a:buFont typeface="Arial" panose="020B0604020202020204" pitchFamily="34" charset="0"/>
              <a:buChar char="•"/>
            </a:pPr>
            <a:r>
              <a:rPr lang="en-GB" sz="2100" dirty="0">
                <a:solidFill>
                  <a:schemeClr val="accent1">
                    <a:lumMod val="75000"/>
                  </a:schemeClr>
                </a:solidFill>
              </a:rPr>
              <a:t>Other, more considered, theorists accept that the UN may have a role to play but see a more general issue – that of ‘globalisation’ in general (although Trump does mention this)</a:t>
            </a:r>
          </a:p>
          <a:p>
            <a:pPr marL="214313" indent="-214313">
              <a:spcBef>
                <a:spcPts val="450"/>
              </a:spcBef>
              <a:buFont typeface="Arial" panose="020B0604020202020204" pitchFamily="34" charset="0"/>
              <a:buChar char="•"/>
            </a:pPr>
            <a:r>
              <a:rPr lang="en-GB" sz="2100" dirty="0">
                <a:solidFill>
                  <a:schemeClr val="accent1">
                    <a:lumMod val="75000"/>
                  </a:schemeClr>
                </a:solidFill>
              </a:rPr>
              <a:t>For example, Volk, (2019) in his article ‘The Problem of Sovereignty in Globalized (sic) Times’</a:t>
            </a:r>
          </a:p>
          <a:p>
            <a:pPr marL="214313" indent="-214313">
              <a:spcBef>
                <a:spcPts val="450"/>
              </a:spcBef>
              <a:buFont typeface="Arial" panose="020B0604020202020204" pitchFamily="34" charset="0"/>
              <a:buChar char="•"/>
            </a:pPr>
            <a:r>
              <a:rPr lang="en-GB" sz="2100" dirty="0">
                <a:solidFill>
                  <a:schemeClr val="accent1">
                    <a:lumMod val="75000"/>
                  </a:schemeClr>
                </a:solidFill>
              </a:rPr>
              <a:t>He speaks of the rise of ‘“</a:t>
            </a:r>
            <a:r>
              <a:rPr lang="en-GB" sz="2100" b="1" dirty="0">
                <a:solidFill>
                  <a:schemeClr val="accent1">
                    <a:lumMod val="75000"/>
                  </a:schemeClr>
                </a:solidFill>
              </a:rPr>
              <a:t>global informational capitalism</a:t>
            </a:r>
            <a:r>
              <a:rPr lang="en-GB" sz="2100" dirty="0">
                <a:solidFill>
                  <a:schemeClr val="accent1">
                    <a:lumMod val="75000"/>
                  </a:schemeClr>
                </a:solidFill>
              </a:rPr>
              <a:t>”, the role of multinational concerns, the significance of supranational organizations, </a:t>
            </a:r>
            <a:r>
              <a:rPr lang="en-GB" sz="2100" b="1" dirty="0">
                <a:solidFill>
                  <a:schemeClr val="accent1">
                    <a:lumMod val="75000"/>
                  </a:schemeClr>
                </a:solidFill>
              </a:rPr>
              <a:t>transnationalism</a:t>
            </a:r>
            <a:r>
              <a:rPr lang="en-GB" sz="2100" dirty="0">
                <a:solidFill>
                  <a:schemeClr val="accent1">
                    <a:lumMod val="75000"/>
                  </a:schemeClr>
                </a:solidFill>
              </a:rPr>
              <a:t> and much more has led to a “questioning of sovereignty”’.</a:t>
            </a:r>
          </a:p>
          <a:p>
            <a:pPr marL="214313" indent="-214313">
              <a:spcBef>
                <a:spcPts val="450"/>
              </a:spcBef>
              <a:buFont typeface="Arial" panose="020B0604020202020204" pitchFamily="34" charset="0"/>
              <a:buChar char="•"/>
            </a:pPr>
            <a:r>
              <a:rPr lang="en-GB" sz="2100" dirty="0">
                <a:solidFill>
                  <a:schemeClr val="accent1">
                    <a:lumMod val="75000"/>
                  </a:schemeClr>
                </a:solidFill>
              </a:rPr>
              <a:t>We have already mentioned the UN as an example of a supranational organisation and will look at NATO as another example, briefly, later</a:t>
            </a:r>
          </a:p>
          <a:p>
            <a:pPr marL="214313" indent="-214313">
              <a:spcBef>
                <a:spcPts val="450"/>
              </a:spcBef>
              <a:buFont typeface="Arial" panose="020B0604020202020204" pitchFamily="34" charset="0"/>
              <a:buChar char="•"/>
            </a:pPr>
            <a:r>
              <a:rPr lang="en-GB" sz="2100" dirty="0">
                <a:solidFill>
                  <a:schemeClr val="accent1">
                    <a:lumMod val="75000"/>
                  </a:schemeClr>
                </a:solidFill>
              </a:rPr>
              <a:t>However, we will now take a look at the first two concepts in a little more detail</a:t>
            </a:r>
          </a:p>
        </p:txBody>
      </p:sp>
    </p:spTree>
    <p:extLst>
      <p:ext uri="{BB962C8B-B14F-4D97-AF65-F5344CB8AC3E}">
        <p14:creationId xmlns:p14="http://schemas.microsoft.com/office/powerpoint/2010/main" val="32299493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9D9C3-2FEC-149B-31B9-9080291042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E5CDFC-6BEB-975E-86C5-19A45DDA26DF}"/>
              </a:ext>
            </a:extLst>
          </p:cNvPr>
          <p:cNvSpPr>
            <a:spLocks noGrp="1"/>
          </p:cNvSpPr>
          <p:nvPr>
            <p:ph type="title"/>
          </p:nvPr>
        </p:nvSpPr>
        <p:spPr>
          <a:xfrm>
            <a:off x="108771" y="403612"/>
            <a:ext cx="8872452" cy="529568"/>
          </a:xfrm>
        </p:spPr>
        <p:txBody>
          <a:bodyPr>
            <a:noAutofit/>
          </a:bodyPr>
          <a:lstStyle/>
          <a:p>
            <a:pPr algn="ctr"/>
            <a:r>
              <a:rPr lang="en-GB" b="1" dirty="0">
                <a:solidFill>
                  <a:schemeClr val="accent1">
                    <a:lumMod val="75000"/>
                  </a:schemeClr>
                </a:solidFill>
              </a:rPr>
              <a:t>State Sovereignty &amp; Global Informational Capitalism</a:t>
            </a:r>
          </a:p>
        </p:txBody>
      </p:sp>
      <p:sp>
        <p:nvSpPr>
          <p:cNvPr id="5" name="TextBox 4">
            <a:extLst>
              <a:ext uri="{FF2B5EF4-FFF2-40B4-BE49-F238E27FC236}">
                <a16:creationId xmlns:a16="http://schemas.microsoft.com/office/drawing/2014/main" id="{71DC90BA-18E0-42E1-E3E8-8C87A1B241EE}"/>
              </a:ext>
            </a:extLst>
          </p:cNvPr>
          <p:cNvSpPr txBox="1"/>
          <p:nvPr/>
        </p:nvSpPr>
        <p:spPr>
          <a:xfrm>
            <a:off x="251520" y="1395389"/>
            <a:ext cx="8586954" cy="1061829"/>
          </a:xfrm>
          <a:prstGeom prst="rect">
            <a:avLst/>
          </a:prstGeom>
          <a:noFill/>
        </p:spPr>
        <p:txBody>
          <a:bodyPr wrap="square" rtlCol="0">
            <a:spAutoFit/>
          </a:bodyPr>
          <a:lstStyle/>
          <a:p>
            <a:pPr marL="214313" indent="-214313">
              <a:spcBef>
                <a:spcPts val="450"/>
              </a:spcBef>
              <a:buFont typeface="Arial" panose="020B0604020202020204" pitchFamily="34" charset="0"/>
              <a:buChar char="•"/>
            </a:pPr>
            <a:r>
              <a:rPr lang="en-GB" sz="2100" dirty="0">
                <a:solidFill>
                  <a:schemeClr val="accent1">
                    <a:lumMod val="75000"/>
                  </a:schemeClr>
                </a:solidFill>
              </a:rPr>
              <a:t>As </a:t>
            </a:r>
            <a:r>
              <a:rPr lang="en-GB" sz="2100" dirty="0" err="1">
                <a:solidFill>
                  <a:schemeClr val="accent1">
                    <a:lumMod val="75000"/>
                  </a:schemeClr>
                </a:solidFill>
              </a:rPr>
              <a:t>Ignatow</a:t>
            </a:r>
            <a:r>
              <a:rPr lang="en-GB" sz="2100" dirty="0">
                <a:solidFill>
                  <a:schemeClr val="accent1">
                    <a:lumMod val="75000"/>
                  </a:schemeClr>
                </a:solidFill>
              </a:rPr>
              <a:t>, (2017) states, global informational capitalism refers to ‘the increasing importance of information within capitalism under conditions of globalization and rapid technological development’</a:t>
            </a:r>
          </a:p>
        </p:txBody>
      </p:sp>
      <p:sp>
        <p:nvSpPr>
          <p:cNvPr id="6" name="TextBox 5">
            <a:extLst>
              <a:ext uri="{FF2B5EF4-FFF2-40B4-BE49-F238E27FC236}">
                <a16:creationId xmlns:a16="http://schemas.microsoft.com/office/drawing/2014/main" id="{FC2C051A-A85D-4963-44D6-735C480CDDC9}"/>
              </a:ext>
            </a:extLst>
          </p:cNvPr>
          <p:cNvSpPr txBox="1"/>
          <p:nvPr/>
        </p:nvSpPr>
        <p:spPr>
          <a:xfrm>
            <a:off x="1847089" y="2595361"/>
            <a:ext cx="4608198" cy="415498"/>
          </a:xfrm>
          <a:prstGeom prst="rect">
            <a:avLst/>
          </a:prstGeom>
          <a:noFill/>
        </p:spPr>
        <p:txBody>
          <a:bodyPr wrap="square" rtlCol="0">
            <a:spAutoFit/>
          </a:bodyPr>
          <a:lstStyle/>
          <a:p>
            <a:pPr algn="ctr"/>
            <a:r>
              <a:rPr lang="en-GB" sz="2100" i="1" dirty="0">
                <a:solidFill>
                  <a:schemeClr val="accent1">
                    <a:lumMod val="75000"/>
                  </a:schemeClr>
                </a:solidFill>
              </a:rPr>
              <a:t>But what exactly does that mean?</a:t>
            </a:r>
          </a:p>
        </p:txBody>
      </p:sp>
      <p:pic>
        <p:nvPicPr>
          <p:cNvPr id="7" name="Picture 6" descr="Icon - Question Mark">
            <a:extLst>
              <a:ext uri="{FF2B5EF4-FFF2-40B4-BE49-F238E27FC236}">
                <a16:creationId xmlns:a16="http://schemas.microsoft.com/office/drawing/2014/main" id="{54813239-880C-6A7C-27BA-910BCC518D4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09360" y="2573178"/>
            <a:ext cx="459863" cy="459863"/>
          </a:xfrm>
          <a:prstGeom prst="rect">
            <a:avLst/>
          </a:prstGeom>
        </p:spPr>
      </p:pic>
      <p:sp>
        <p:nvSpPr>
          <p:cNvPr id="8" name="TextBox 7">
            <a:extLst>
              <a:ext uri="{FF2B5EF4-FFF2-40B4-BE49-F238E27FC236}">
                <a16:creationId xmlns:a16="http://schemas.microsoft.com/office/drawing/2014/main" id="{4012854D-672B-0EFC-8502-E419853D65CC}"/>
              </a:ext>
            </a:extLst>
          </p:cNvPr>
          <p:cNvSpPr txBox="1"/>
          <p:nvPr/>
        </p:nvSpPr>
        <p:spPr>
          <a:xfrm>
            <a:off x="251520" y="3344487"/>
            <a:ext cx="8656476" cy="2418611"/>
          </a:xfrm>
          <a:prstGeom prst="rect">
            <a:avLst/>
          </a:prstGeom>
          <a:noFill/>
        </p:spPr>
        <p:txBody>
          <a:bodyPr wrap="square" rtlCol="0">
            <a:spAutoFit/>
          </a:bodyPr>
          <a:lstStyle/>
          <a:p>
            <a:pPr marL="214313" indent="-214313">
              <a:spcBef>
                <a:spcPts val="450"/>
              </a:spcBef>
              <a:buFont typeface="Arial" panose="020B0604020202020204" pitchFamily="34" charset="0"/>
              <a:buChar char="•"/>
            </a:pPr>
            <a:r>
              <a:rPr lang="en-GB" sz="2100" dirty="0">
                <a:solidFill>
                  <a:schemeClr val="accent1">
                    <a:lumMod val="75000"/>
                  </a:schemeClr>
                </a:solidFill>
              </a:rPr>
              <a:t>Broadly speaking the phrase refers to the fact that the global economy is increasingly reliant on the provision of services via technology rather than the production of goods in physical form.</a:t>
            </a:r>
          </a:p>
          <a:p>
            <a:pPr marL="214313" indent="-214313">
              <a:spcBef>
                <a:spcPts val="450"/>
              </a:spcBef>
              <a:buFont typeface="Arial" panose="020B0604020202020204" pitchFamily="34" charset="0"/>
              <a:buChar char="•"/>
            </a:pPr>
            <a:r>
              <a:rPr lang="en-GB" sz="2100" dirty="0">
                <a:solidFill>
                  <a:schemeClr val="accent1">
                    <a:lumMod val="75000"/>
                  </a:schemeClr>
                </a:solidFill>
              </a:rPr>
              <a:t>In this way ‘“a majority of the </a:t>
            </a:r>
            <a:r>
              <a:rPr lang="en-GB" sz="2100" dirty="0" err="1">
                <a:solidFill>
                  <a:schemeClr val="accent1">
                    <a:lumMod val="75000"/>
                  </a:schemeClr>
                </a:solidFill>
              </a:rPr>
              <a:t>labor</a:t>
            </a:r>
            <a:r>
              <a:rPr lang="en-GB" sz="2100" dirty="0">
                <a:solidFill>
                  <a:schemeClr val="accent1">
                    <a:lumMod val="75000"/>
                  </a:schemeClr>
                </a:solidFill>
              </a:rPr>
              <a:t> force is no longer engaged in agriculture or manufacturing but in services, which are defined, residually, as trade, finance, transport, health, recreation, research, education, and government” (Bell 1976: p. 15 cited in </a:t>
            </a:r>
            <a:r>
              <a:rPr lang="en-GB" sz="2100" dirty="0" err="1">
                <a:solidFill>
                  <a:schemeClr val="accent1">
                    <a:lumMod val="75000"/>
                  </a:schemeClr>
                </a:solidFill>
              </a:rPr>
              <a:t>Ignatov</a:t>
            </a:r>
            <a:r>
              <a:rPr lang="en-GB" sz="2100" dirty="0">
                <a:solidFill>
                  <a:schemeClr val="accent1">
                    <a:lumMod val="75000"/>
                  </a:schemeClr>
                </a:solidFill>
              </a:rPr>
              <a:t>, 2017)</a:t>
            </a:r>
          </a:p>
        </p:txBody>
      </p:sp>
    </p:spTree>
    <p:extLst>
      <p:ext uri="{BB962C8B-B14F-4D97-AF65-F5344CB8AC3E}">
        <p14:creationId xmlns:p14="http://schemas.microsoft.com/office/powerpoint/2010/main" val="1028536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E54CF-9172-7463-6A08-35CE4D02EF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5D3BE1-5CC7-C6F6-E623-82B8C39CAC5E}"/>
              </a:ext>
            </a:extLst>
          </p:cNvPr>
          <p:cNvSpPr>
            <a:spLocks noGrp="1"/>
          </p:cNvSpPr>
          <p:nvPr>
            <p:ph type="title"/>
          </p:nvPr>
        </p:nvSpPr>
        <p:spPr>
          <a:xfrm>
            <a:off x="154995" y="421900"/>
            <a:ext cx="8818494" cy="529568"/>
          </a:xfrm>
        </p:spPr>
        <p:txBody>
          <a:bodyPr>
            <a:noAutofit/>
          </a:bodyPr>
          <a:lstStyle/>
          <a:p>
            <a:pPr algn="ctr"/>
            <a:r>
              <a:rPr lang="en-GB" b="1" dirty="0">
                <a:solidFill>
                  <a:schemeClr val="accent1">
                    <a:lumMod val="75000"/>
                  </a:schemeClr>
                </a:solidFill>
              </a:rPr>
              <a:t>State Sovereignty &amp; Global Informational Capitalism</a:t>
            </a:r>
          </a:p>
        </p:txBody>
      </p:sp>
      <p:sp>
        <p:nvSpPr>
          <p:cNvPr id="5" name="TextBox 4">
            <a:extLst>
              <a:ext uri="{FF2B5EF4-FFF2-40B4-BE49-F238E27FC236}">
                <a16:creationId xmlns:a16="http://schemas.microsoft.com/office/drawing/2014/main" id="{959AAE5E-CDAC-240A-B22E-0BBFCF3F3889}"/>
              </a:ext>
            </a:extLst>
          </p:cNvPr>
          <p:cNvSpPr txBox="1"/>
          <p:nvPr/>
        </p:nvSpPr>
        <p:spPr>
          <a:xfrm>
            <a:off x="170511" y="1408200"/>
            <a:ext cx="8802978" cy="428835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In all of these cases the service provider need not be in the same country as the service user</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In this way a country has much less control over the transfer of services (and payments) across its borders</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Thus, the country has less control over the services that are provided and the tax paid by service providers</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For example, one could order an item from Amazon UK but the provider is actually based in Germany, or;</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A company is creating income through its online trading in a country but pays tax in anther country (usually one with a more generous tax regime)</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A loss of such control can also be seen to mean a loss of </a:t>
            </a:r>
            <a:r>
              <a:rPr lang="en-GB" sz="2100" b="1" dirty="0">
                <a:solidFill>
                  <a:schemeClr val="accent1">
                    <a:lumMod val="75000"/>
                  </a:schemeClr>
                </a:solidFill>
              </a:rPr>
              <a:t>state sovereignty</a:t>
            </a:r>
          </a:p>
        </p:txBody>
      </p:sp>
    </p:spTree>
    <p:extLst>
      <p:ext uri="{BB962C8B-B14F-4D97-AF65-F5344CB8AC3E}">
        <p14:creationId xmlns:p14="http://schemas.microsoft.com/office/powerpoint/2010/main" val="19386494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6CF29-1741-F511-82FE-A77EB14BA6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6D8DF2-1DB1-5D30-91F1-C45EFF79A932}"/>
              </a:ext>
            </a:extLst>
          </p:cNvPr>
          <p:cNvSpPr>
            <a:spLocks noGrp="1"/>
          </p:cNvSpPr>
          <p:nvPr>
            <p:ph type="title"/>
          </p:nvPr>
        </p:nvSpPr>
        <p:spPr>
          <a:xfrm>
            <a:off x="182880" y="421900"/>
            <a:ext cx="8793756" cy="529568"/>
          </a:xfrm>
        </p:spPr>
        <p:txBody>
          <a:bodyPr>
            <a:noAutofit/>
          </a:bodyPr>
          <a:lstStyle/>
          <a:p>
            <a:pPr algn="ctr"/>
            <a:r>
              <a:rPr lang="en-GB" b="1" dirty="0">
                <a:solidFill>
                  <a:schemeClr val="accent1">
                    <a:lumMod val="75000"/>
                  </a:schemeClr>
                </a:solidFill>
              </a:rPr>
              <a:t>State Sovereignty &amp; Global Informational Capitalism</a:t>
            </a:r>
          </a:p>
        </p:txBody>
      </p:sp>
      <p:sp>
        <p:nvSpPr>
          <p:cNvPr id="5" name="TextBox 4">
            <a:extLst>
              <a:ext uri="{FF2B5EF4-FFF2-40B4-BE49-F238E27FC236}">
                <a16:creationId xmlns:a16="http://schemas.microsoft.com/office/drawing/2014/main" id="{CA165113-AAC7-5B75-2A46-2B916B690AE8}"/>
              </a:ext>
            </a:extLst>
          </p:cNvPr>
          <p:cNvSpPr txBox="1"/>
          <p:nvPr/>
        </p:nvSpPr>
        <p:spPr>
          <a:xfrm>
            <a:off x="182880" y="1423910"/>
            <a:ext cx="8793756" cy="3836948"/>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In the area of finance in particular the issue is increasingly important</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From the 18</a:t>
            </a:r>
            <a:r>
              <a:rPr lang="en-GB" sz="2100" baseline="30000" dirty="0">
                <a:solidFill>
                  <a:schemeClr val="accent1">
                    <a:lumMod val="75000"/>
                  </a:schemeClr>
                </a:solidFill>
              </a:rPr>
              <a:t>th</a:t>
            </a:r>
            <a:r>
              <a:rPr lang="en-GB" sz="2100" dirty="0">
                <a:solidFill>
                  <a:schemeClr val="accent1">
                    <a:lumMod val="75000"/>
                  </a:schemeClr>
                </a:solidFill>
              </a:rPr>
              <a:t> century onwards sovereign states had promoted the development of the concept of a central ‘national’ bank (e.g. the Bank of England)</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The central banking system was established to assist in managing a </a:t>
            </a:r>
            <a:r>
              <a:rPr lang="en-GB" sz="2100" b="1" dirty="0">
                <a:solidFill>
                  <a:schemeClr val="accent1">
                    <a:lumMod val="75000"/>
                  </a:schemeClr>
                </a:solidFill>
              </a:rPr>
              <a:t>country’s</a:t>
            </a:r>
            <a:r>
              <a:rPr lang="en-GB" sz="2100" dirty="0">
                <a:solidFill>
                  <a:schemeClr val="accent1">
                    <a:lumMod val="75000"/>
                  </a:schemeClr>
                </a:solidFill>
              </a:rPr>
              <a:t> monetary policy (i.e. in maintaining a financial </a:t>
            </a:r>
            <a:r>
              <a:rPr lang="en-GB" sz="2100" b="1" dirty="0">
                <a:solidFill>
                  <a:schemeClr val="accent1">
                    <a:lumMod val="75000"/>
                  </a:schemeClr>
                </a:solidFill>
              </a:rPr>
              <a:t>sovereignty</a:t>
            </a:r>
            <a:r>
              <a:rPr lang="en-GB" sz="2100" dirty="0">
                <a:solidFill>
                  <a:schemeClr val="accent1">
                    <a:lumMod val="75000"/>
                  </a:schemeClr>
                </a:solidFill>
              </a:rPr>
              <a:t>)</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The role of algorithmic international financial markets has meant that this role is undermined</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The markets can change so quickly that all a central bank can do is respond rather than influence (e.g. the 2008 financial crash)</a:t>
            </a:r>
          </a:p>
        </p:txBody>
      </p:sp>
      <p:pic>
        <p:nvPicPr>
          <p:cNvPr id="4" name="Picture 3" descr="Icon - weblink to additional information">
            <a:hlinkClick r:id="rId2"/>
            <a:extLst>
              <a:ext uri="{FF2B5EF4-FFF2-40B4-BE49-F238E27FC236}">
                <a16:creationId xmlns:a16="http://schemas.microsoft.com/office/drawing/2014/main" id="{7C8DEE97-7074-2704-6948-99C2CB987BF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872663" y="5307201"/>
            <a:ext cx="567914" cy="564077"/>
          </a:xfrm>
          <a:prstGeom prst="rect">
            <a:avLst/>
          </a:prstGeom>
        </p:spPr>
      </p:pic>
      <p:sp>
        <p:nvSpPr>
          <p:cNvPr id="9" name="TextBox 8">
            <a:extLst>
              <a:ext uri="{FF2B5EF4-FFF2-40B4-BE49-F238E27FC236}">
                <a16:creationId xmlns:a16="http://schemas.microsoft.com/office/drawing/2014/main" id="{7D955D8A-B96B-59D0-CB52-B10E5EDCABD2}"/>
              </a:ext>
            </a:extLst>
          </p:cNvPr>
          <p:cNvSpPr txBox="1"/>
          <p:nvPr/>
        </p:nvSpPr>
        <p:spPr>
          <a:xfrm>
            <a:off x="3440577" y="5335323"/>
            <a:ext cx="3024336" cy="507831"/>
          </a:xfrm>
          <a:prstGeom prst="rect">
            <a:avLst/>
          </a:prstGeom>
          <a:noFill/>
        </p:spPr>
        <p:txBody>
          <a:bodyPr wrap="square" rtlCol="0">
            <a:spAutoFit/>
          </a:bodyPr>
          <a:lstStyle/>
          <a:p>
            <a:r>
              <a:rPr lang="en-GB" sz="1350" dirty="0">
                <a:solidFill>
                  <a:schemeClr val="accent1">
                    <a:lumMod val="75000"/>
                  </a:schemeClr>
                </a:solidFill>
              </a:rPr>
              <a:t>Three Weeks That Changed The World (Mathiason, 2008)</a:t>
            </a:r>
          </a:p>
        </p:txBody>
      </p:sp>
    </p:spTree>
    <p:extLst>
      <p:ext uri="{BB962C8B-B14F-4D97-AF65-F5344CB8AC3E}">
        <p14:creationId xmlns:p14="http://schemas.microsoft.com/office/powerpoint/2010/main" val="10509445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4C3AA-C811-D92E-C10A-48E108CEA6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AED71-92C0-9B3E-B558-2B1B0609C399}"/>
              </a:ext>
            </a:extLst>
          </p:cNvPr>
          <p:cNvSpPr>
            <a:spLocks noGrp="1"/>
          </p:cNvSpPr>
          <p:nvPr>
            <p:ph type="title"/>
          </p:nvPr>
        </p:nvSpPr>
        <p:spPr>
          <a:xfrm>
            <a:off x="227214" y="506256"/>
            <a:ext cx="8689572" cy="529568"/>
          </a:xfrm>
        </p:spPr>
        <p:txBody>
          <a:bodyPr>
            <a:noAutofit/>
          </a:bodyPr>
          <a:lstStyle/>
          <a:p>
            <a:pPr algn="ctr"/>
            <a:r>
              <a:rPr lang="en-GB" b="1" dirty="0">
                <a:solidFill>
                  <a:schemeClr val="accent1">
                    <a:lumMod val="75000"/>
                  </a:schemeClr>
                </a:solidFill>
              </a:rPr>
              <a:t>State Sovereignty &amp; Multi-national concerns</a:t>
            </a:r>
          </a:p>
        </p:txBody>
      </p:sp>
      <p:sp>
        <p:nvSpPr>
          <p:cNvPr id="5" name="TextBox 4">
            <a:extLst>
              <a:ext uri="{FF2B5EF4-FFF2-40B4-BE49-F238E27FC236}">
                <a16:creationId xmlns:a16="http://schemas.microsoft.com/office/drawing/2014/main" id="{27EF331E-DCE7-712C-CAC0-FD3423F820B9}"/>
              </a:ext>
            </a:extLst>
          </p:cNvPr>
          <p:cNvSpPr txBox="1"/>
          <p:nvPr/>
        </p:nvSpPr>
        <p:spPr>
          <a:xfrm>
            <a:off x="227214" y="1581079"/>
            <a:ext cx="8478942" cy="404213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This threat to sovereignty is closely linked to the previous issue in that many of the companies mentioned are based in one country but trade in many others or have bases in other countries as well</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However, there is another way in which multi-national concerns can be seen to be a threat to state sovereignty and that is in terms of financial power.</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There are a number of multi-national companies whose market value (a combination of profits, assets, share price etc.) means that they would feature in the Top 20 nations as ranked by GDP by the World Bank.</a:t>
            </a:r>
          </a:p>
        </p:txBody>
      </p:sp>
    </p:spTree>
    <p:extLst>
      <p:ext uri="{BB962C8B-B14F-4D97-AF65-F5344CB8AC3E}">
        <p14:creationId xmlns:p14="http://schemas.microsoft.com/office/powerpoint/2010/main" val="30615088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3B9DC-DC8A-CEBA-8D5F-43AF75A991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246EFD-29A5-7C3D-A7B5-E2B54277D2C9}"/>
              </a:ext>
            </a:extLst>
          </p:cNvPr>
          <p:cNvSpPr>
            <a:spLocks noGrp="1"/>
          </p:cNvSpPr>
          <p:nvPr>
            <p:ph type="title"/>
          </p:nvPr>
        </p:nvSpPr>
        <p:spPr>
          <a:xfrm>
            <a:off x="118872" y="268926"/>
            <a:ext cx="8906256" cy="529568"/>
          </a:xfrm>
        </p:spPr>
        <p:txBody>
          <a:bodyPr>
            <a:noAutofit/>
          </a:bodyPr>
          <a:lstStyle/>
          <a:p>
            <a:pPr algn="ctr"/>
            <a:r>
              <a:rPr lang="en-GB" sz="4000" b="1" dirty="0">
                <a:solidFill>
                  <a:schemeClr val="accent1">
                    <a:lumMod val="75000"/>
                  </a:schemeClr>
                </a:solidFill>
              </a:rPr>
              <a:t>Richest Countries and Companies 2020/1</a:t>
            </a:r>
          </a:p>
        </p:txBody>
      </p:sp>
      <p:graphicFrame>
        <p:nvGraphicFramePr>
          <p:cNvPr id="4" name="Table 3">
            <a:extLst>
              <a:ext uri="{FF2B5EF4-FFF2-40B4-BE49-F238E27FC236}">
                <a16:creationId xmlns:a16="http://schemas.microsoft.com/office/drawing/2014/main" id="{2F0C943E-56E3-0FB3-8390-69B3C281B798}"/>
              </a:ext>
            </a:extLst>
          </p:cNvPr>
          <p:cNvGraphicFramePr>
            <a:graphicFrameLocks noGrp="1"/>
          </p:cNvGraphicFramePr>
          <p:nvPr>
            <p:extLst>
              <p:ext uri="{D42A27DB-BD31-4B8C-83A1-F6EECF244321}">
                <p14:modId xmlns:p14="http://schemas.microsoft.com/office/powerpoint/2010/main" val="1592837324"/>
              </p:ext>
            </p:extLst>
          </p:nvPr>
        </p:nvGraphicFramePr>
        <p:xfrm>
          <a:off x="616704" y="1134181"/>
          <a:ext cx="8092440" cy="3948210"/>
        </p:xfrm>
        <a:graphic>
          <a:graphicData uri="http://schemas.openxmlformats.org/drawingml/2006/table">
            <a:tbl>
              <a:tblPr firstRow="1" bandRow="1">
                <a:tableStyleId>{5C22544A-7EE6-4342-B048-85BDC9FD1C3A}</a:tableStyleId>
              </a:tblPr>
              <a:tblGrid>
                <a:gridCol w="1752045">
                  <a:extLst>
                    <a:ext uri="{9D8B030D-6E8A-4147-A177-3AD203B41FA5}">
                      <a16:colId xmlns:a16="http://schemas.microsoft.com/office/drawing/2014/main" val="1828801428"/>
                    </a:ext>
                  </a:extLst>
                </a:gridCol>
                <a:gridCol w="4080344">
                  <a:extLst>
                    <a:ext uri="{9D8B030D-6E8A-4147-A177-3AD203B41FA5}">
                      <a16:colId xmlns:a16="http://schemas.microsoft.com/office/drawing/2014/main" val="971252803"/>
                    </a:ext>
                  </a:extLst>
                </a:gridCol>
                <a:gridCol w="2260051">
                  <a:extLst>
                    <a:ext uri="{9D8B030D-6E8A-4147-A177-3AD203B41FA5}">
                      <a16:colId xmlns:a16="http://schemas.microsoft.com/office/drawing/2014/main" val="3620122098"/>
                    </a:ext>
                  </a:extLst>
                </a:gridCol>
              </a:tblGrid>
              <a:tr h="571720">
                <a:tc>
                  <a:txBody>
                    <a:bodyPr/>
                    <a:lstStyle/>
                    <a:p>
                      <a:pPr algn="ctr"/>
                      <a:r>
                        <a:rPr lang="en-GB" sz="1400" dirty="0"/>
                        <a:t>Rank</a:t>
                      </a:r>
                    </a:p>
                  </a:txBody>
                  <a:tcPr marL="68580" marR="68580" marT="34290" marB="34290"/>
                </a:tc>
                <a:tc>
                  <a:txBody>
                    <a:bodyPr/>
                    <a:lstStyle/>
                    <a:p>
                      <a:pPr algn="ctr"/>
                      <a:r>
                        <a:rPr lang="en-GB" sz="1400" dirty="0"/>
                        <a:t>Country / Company</a:t>
                      </a:r>
                    </a:p>
                  </a:txBody>
                  <a:tcPr marL="68580" marR="68580" marT="34290" marB="34290"/>
                </a:tc>
                <a:tc>
                  <a:txBody>
                    <a:bodyPr/>
                    <a:lstStyle/>
                    <a:p>
                      <a:pPr algn="ctr"/>
                      <a:r>
                        <a:rPr lang="en-GB" sz="1400" dirty="0"/>
                        <a:t>GDP/Company Value ($trillions)</a:t>
                      </a:r>
                    </a:p>
                  </a:txBody>
                  <a:tcPr marL="68580" marR="68580" marT="34290" marB="34290"/>
                </a:tc>
                <a:extLst>
                  <a:ext uri="{0D108BD9-81ED-4DB2-BD59-A6C34878D82A}">
                    <a16:rowId xmlns:a16="http://schemas.microsoft.com/office/drawing/2014/main" val="3887913710"/>
                  </a:ext>
                </a:extLst>
              </a:tr>
              <a:tr h="337649">
                <a:tc>
                  <a:txBody>
                    <a:bodyPr/>
                    <a:lstStyle/>
                    <a:p>
                      <a:pPr algn="ctr"/>
                      <a:r>
                        <a:rPr lang="en-GB" sz="1400" dirty="0">
                          <a:solidFill>
                            <a:schemeClr val="tx1"/>
                          </a:solidFill>
                        </a:rPr>
                        <a:t>1</a:t>
                      </a:r>
                    </a:p>
                  </a:txBody>
                  <a:tcPr marL="68580" marR="68580" marT="34290" marB="34290"/>
                </a:tc>
                <a:tc>
                  <a:txBody>
                    <a:bodyPr/>
                    <a:lstStyle/>
                    <a:p>
                      <a:pPr algn="ctr"/>
                      <a:r>
                        <a:rPr lang="en-GB" sz="1400" dirty="0">
                          <a:solidFill>
                            <a:schemeClr val="tx1"/>
                          </a:solidFill>
                        </a:rPr>
                        <a:t>United States</a:t>
                      </a:r>
                    </a:p>
                  </a:txBody>
                  <a:tcPr marL="68580" marR="68580" marT="34290" marB="34290"/>
                </a:tc>
                <a:tc>
                  <a:txBody>
                    <a:bodyPr/>
                    <a:lstStyle/>
                    <a:p>
                      <a:pPr algn="ctr"/>
                      <a:r>
                        <a:rPr lang="en-GB" sz="1400" dirty="0">
                          <a:solidFill>
                            <a:schemeClr val="tx1"/>
                          </a:solidFill>
                        </a:rPr>
                        <a:t>2142</a:t>
                      </a:r>
                    </a:p>
                  </a:txBody>
                  <a:tcPr marL="68580" marR="68580" marT="34290" marB="34290"/>
                </a:tc>
                <a:extLst>
                  <a:ext uri="{0D108BD9-81ED-4DB2-BD59-A6C34878D82A}">
                    <a16:rowId xmlns:a16="http://schemas.microsoft.com/office/drawing/2014/main" val="2395875231"/>
                  </a:ext>
                </a:extLst>
              </a:tr>
              <a:tr h="337649">
                <a:tc>
                  <a:txBody>
                    <a:bodyPr/>
                    <a:lstStyle/>
                    <a:p>
                      <a:pPr algn="ctr"/>
                      <a:r>
                        <a:rPr lang="en-GB" sz="1400" dirty="0">
                          <a:solidFill>
                            <a:schemeClr val="tx1"/>
                          </a:solidFill>
                        </a:rPr>
                        <a:t>2</a:t>
                      </a:r>
                    </a:p>
                  </a:txBody>
                  <a:tcPr marL="68580" marR="68580" marT="34290" marB="34290"/>
                </a:tc>
                <a:tc>
                  <a:txBody>
                    <a:bodyPr/>
                    <a:lstStyle/>
                    <a:p>
                      <a:pPr algn="ctr"/>
                      <a:r>
                        <a:rPr lang="en-GB" sz="1400" dirty="0">
                          <a:solidFill>
                            <a:schemeClr val="tx1"/>
                          </a:solidFill>
                        </a:rPr>
                        <a:t>China</a:t>
                      </a:r>
                    </a:p>
                  </a:txBody>
                  <a:tcPr marL="68580" marR="68580" marT="34290" marB="34290"/>
                </a:tc>
                <a:tc>
                  <a:txBody>
                    <a:bodyPr/>
                    <a:lstStyle/>
                    <a:p>
                      <a:pPr algn="ctr"/>
                      <a:r>
                        <a:rPr lang="en-GB" sz="1400" dirty="0">
                          <a:solidFill>
                            <a:schemeClr val="tx1"/>
                          </a:solidFill>
                        </a:rPr>
                        <a:t>14.34</a:t>
                      </a:r>
                    </a:p>
                  </a:txBody>
                  <a:tcPr marL="68580" marR="68580" marT="34290" marB="34290"/>
                </a:tc>
                <a:extLst>
                  <a:ext uri="{0D108BD9-81ED-4DB2-BD59-A6C34878D82A}">
                    <a16:rowId xmlns:a16="http://schemas.microsoft.com/office/drawing/2014/main" val="1725901840"/>
                  </a:ext>
                </a:extLst>
              </a:tr>
              <a:tr h="337649">
                <a:tc>
                  <a:txBody>
                    <a:bodyPr/>
                    <a:lstStyle/>
                    <a:p>
                      <a:pPr algn="ctr"/>
                      <a:r>
                        <a:rPr lang="en-GB" sz="1400" dirty="0">
                          <a:solidFill>
                            <a:schemeClr val="tx1"/>
                          </a:solidFill>
                        </a:rPr>
                        <a:t>3</a:t>
                      </a:r>
                    </a:p>
                  </a:txBody>
                  <a:tcPr marL="68580" marR="68580" marT="34290" marB="34290"/>
                </a:tc>
                <a:tc>
                  <a:txBody>
                    <a:bodyPr/>
                    <a:lstStyle/>
                    <a:p>
                      <a:pPr algn="ctr"/>
                      <a:r>
                        <a:rPr lang="en-GB" sz="1400" dirty="0">
                          <a:solidFill>
                            <a:schemeClr val="tx1"/>
                          </a:solidFill>
                        </a:rPr>
                        <a:t>Japan</a:t>
                      </a:r>
                    </a:p>
                  </a:txBody>
                  <a:tcPr marL="68580" marR="68580" marT="34290" marB="34290"/>
                </a:tc>
                <a:tc>
                  <a:txBody>
                    <a:bodyPr/>
                    <a:lstStyle/>
                    <a:p>
                      <a:pPr algn="ctr"/>
                      <a:r>
                        <a:rPr lang="en-GB" sz="1400" dirty="0">
                          <a:solidFill>
                            <a:schemeClr val="tx1"/>
                          </a:solidFill>
                        </a:rPr>
                        <a:t>5.08</a:t>
                      </a:r>
                    </a:p>
                  </a:txBody>
                  <a:tcPr marL="68580" marR="68580" marT="34290" marB="34290"/>
                </a:tc>
                <a:extLst>
                  <a:ext uri="{0D108BD9-81ED-4DB2-BD59-A6C34878D82A}">
                    <a16:rowId xmlns:a16="http://schemas.microsoft.com/office/drawing/2014/main" val="2889557268"/>
                  </a:ext>
                </a:extLst>
              </a:tr>
              <a:tr h="337649">
                <a:tc>
                  <a:txBody>
                    <a:bodyPr/>
                    <a:lstStyle/>
                    <a:p>
                      <a:pPr algn="ctr"/>
                      <a:r>
                        <a:rPr lang="en-GB" sz="1400" dirty="0">
                          <a:solidFill>
                            <a:schemeClr val="tx1"/>
                          </a:solidFill>
                        </a:rPr>
                        <a:t>4</a:t>
                      </a:r>
                    </a:p>
                  </a:txBody>
                  <a:tcPr marL="68580" marR="68580" marT="34290" marB="34290"/>
                </a:tc>
                <a:tc>
                  <a:txBody>
                    <a:bodyPr/>
                    <a:lstStyle/>
                    <a:p>
                      <a:pPr algn="ctr"/>
                      <a:r>
                        <a:rPr lang="en-GB" sz="1400" dirty="0">
                          <a:solidFill>
                            <a:schemeClr val="tx1"/>
                          </a:solidFill>
                        </a:rPr>
                        <a:t>Germany</a:t>
                      </a:r>
                    </a:p>
                  </a:txBody>
                  <a:tcPr marL="68580" marR="68580" marT="34290" marB="34290"/>
                </a:tc>
                <a:tc>
                  <a:txBody>
                    <a:bodyPr/>
                    <a:lstStyle/>
                    <a:p>
                      <a:pPr algn="ctr"/>
                      <a:r>
                        <a:rPr lang="en-GB" sz="1400" dirty="0">
                          <a:solidFill>
                            <a:schemeClr val="tx1"/>
                          </a:solidFill>
                        </a:rPr>
                        <a:t>3.84</a:t>
                      </a:r>
                    </a:p>
                  </a:txBody>
                  <a:tcPr marL="68580" marR="68580" marT="34290" marB="34290"/>
                </a:tc>
                <a:extLst>
                  <a:ext uri="{0D108BD9-81ED-4DB2-BD59-A6C34878D82A}">
                    <a16:rowId xmlns:a16="http://schemas.microsoft.com/office/drawing/2014/main" val="2718255005"/>
                  </a:ext>
                </a:extLst>
              </a:tr>
              <a:tr h="337649">
                <a:tc>
                  <a:txBody>
                    <a:bodyPr/>
                    <a:lstStyle/>
                    <a:p>
                      <a:pPr algn="ctr"/>
                      <a:r>
                        <a:rPr lang="en-GB" sz="1400" dirty="0">
                          <a:solidFill>
                            <a:schemeClr val="tx1"/>
                          </a:solidFill>
                        </a:rPr>
                        <a:t>5</a:t>
                      </a:r>
                    </a:p>
                  </a:txBody>
                  <a:tcPr marL="68580" marR="68580" marT="34290" marB="34290"/>
                </a:tc>
                <a:tc>
                  <a:txBody>
                    <a:bodyPr/>
                    <a:lstStyle/>
                    <a:p>
                      <a:pPr algn="ctr"/>
                      <a:r>
                        <a:rPr lang="en-GB" sz="1400" dirty="0">
                          <a:solidFill>
                            <a:schemeClr val="tx1"/>
                          </a:solidFill>
                        </a:rPr>
                        <a:t>India</a:t>
                      </a:r>
                    </a:p>
                  </a:txBody>
                  <a:tcPr marL="68580" marR="68580" marT="34290" marB="34290"/>
                </a:tc>
                <a:tc>
                  <a:txBody>
                    <a:bodyPr/>
                    <a:lstStyle/>
                    <a:p>
                      <a:pPr algn="ctr"/>
                      <a:r>
                        <a:rPr lang="en-GB" sz="1400" dirty="0">
                          <a:solidFill>
                            <a:schemeClr val="tx1"/>
                          </a:solidFill>
                        </a:rPr>
                        <a:t>2.87</a:t>
                      </a:r>
                    </a:p>
                  </a:txBody>
                  <a:tcPr marL="68580" marR="68580" marT="34290" marB="34290"/>
                </a:tc>
                <a:extLst>
                  <a:ext uri="{0D108BD9-81ED-4DB2-BD59-A6C34878D82A}">
                    <a16:rowId xmlns:a16="http://schemas.microsoft.com/office/drawing/2014/main" val="4021962133"/>
                  </a:ext>
                </a:extLst>
              </a:tr>
              <a:tr h="337649">
                <a:tc>
                  <a:txBody>
                    <a:bodyPr/>
                    <a:lstStyle/>
                    <a:p>
                      <a:pPr algn="ctr"/>
                      <a:r>
                        <a:rPr lang="en-GB" sz="1400" dirty="0">
                          <a:solidFill>
                            <a:schemeClr val="tx1"/>
                          </a:solidFill>
                        </a:rPr>
                        <a:t>6</a:t>
                      </a:r>
                    </a:p>
                  </a:txBody>
                  <a:tcPr marL="68580" marR="68580" marT="34290" marB="34290"/>
                </a:tc>
                <a:tc>
                  <a:txBody>
                    <a:bodyPr/>
                    <a:lstStyle/>
                    <a:p>
                      <a:pPr algn="ctr"/>
                      <a:r>
                        <a:rPr lang="en-GB" sz="1400" dirty="0">
                          <a:solidFill>
                            <a:schemeClr val="tx1"/>
                          </a:solidFill>
                        </a:rPr>
                        <a:t>United Kingdom</a:t>
                      </a:r>
                    </a:p>
                  </a:txBody>
                  <a:tcPr marL="68580" marR="68580" marT="34290" marB="34290"/>
                </a:tc>
                <a:tc>
                  <a:txBody>
                    <a:bodyPr/>
                    <a:lstStyle/>
                    <a:p>
                      <a:pPr algn="ctr"/>
                      <a:r>
                        <a:rPr lang="en-GB" sz="1400" dirty="0">
                          <a:solidFill>
                            <a:schemeClr val="tx1"/>
                          </a:solidFill>
                        </a:rPr>
                        <a:t>2.82</a:t>
                      </a:r>
                    </a:p>
                  </a:txBody>
                  <a:tcPr marL="68580" marR="68580" marT="34290" marB="34290"/>
                </a:tc>
                <a:extLst>
                  <a:ext uri="{0D108BD9-81ED-4DB2-BD59-A6C34878D82A}">
                    <a16:rowId xmlns:a16="http://schemas.microsoft.com/office/drawing/2014/main" val="3097251418"/>
                  </a:ext>
                </a:extLst>
              </a:tr>
              <a:tr h="337649">
                <a:tc>
                  <a:txBody>
                    <a:bodyPr/>
                    <a:lstStyle/>
                    <a:p>
                      <a:pPr algn="ctr"/>
                      <a:r>
                        <a:rPr lang="en-GB" sz="1400" dirty="0">
                          <a:solidFill>
                            <a:schemeClr val="tx1"/>
                          </a:solidFill>
                        </a:rPr>
                        <a:t>7</a:t>
                      </a:r>
                    </a:p>
                  </a:txBody>
                  <a:tcPr marL="68580" marR="68580" marT="34290" marB="34290"/>
                </a:tc>
                <a:tc>
                  <a:txBody>
                    <a:bodyPr/>
                    <a:lstStyle/>
                    <a:p>
                      <a:pPr algn="ctr"/>
                      <a:r>
                        <a:rPr lang="en-GB" sz="1400" dirty="0">
                          <a:solidFill>
                            <a:schemeClr val="tx1"/>
                          </a:solidFill>
                        </a:rPr>
                        <a:t>France</a:t>
                      </a:r>
                    </a:p>
                  </a:txBody>
                  <a:tcPr marL="68580" marR="68580" marT="34290" marB="34290"/>
                </a:tc>
                <a:tc>
                  <a:txBody>
                    <a:bodyPr/>
                    <a:lstStyle/>
                    <a:p>
                      <a:pPr algn="ctr"/>
                      <a:r>
                        <a:rPr lang="en-GB" sz="1400" dirty="0">
                          <a:solidFill>
                            <a:schemeClr val="tx1"/>
                          </a:solidFill>
                        </a:rPr>
                        <a:t>2.71</a:t>
                      </a:r>
                    </a:p>
                  </a:txBody>
                  <a:tcPr marL="68580" marR="68580" marT="34290" marB="34290"/>
                </a:tc>
                <a:extLst>
                  <a:ext uri="{0D108BD9-81ED-4DB2-BD59-A6C34878D82A}">
                    <a16:rowId xmlns:a16="http://schemas.microsoft.com/office/drawing/2014/main" val="3535554143"/>
                  </a:ext>
                </a:extLst>
              </a:tr>
              <a:tr h="337649">
                <a:tc>
                  <a:txBody>
                    <a:bodyPr/>
                    <a:lstStyle/>
                    <a:p>
                      <a:pPr algn="ctr"/>
                      <a:r>
                        <a:rPr lang="en-GB" sz="1400" dirty="0">
                          <a:solidFill>
                            <a:schemeClr val="tx1"/>
                          </a:solidFill>
                        </a:rPr>
                        <a:t>8</a:t>
                      </a:r>
                    </a:p>
                  </a:txBody>
                  <a:tcPr marL="68580" marR="68580" marT="34290" marB="34290"/>
                </a:tc>
                <a:tc>
                  <a:txBody>
                    <a:bodyPr/>
                    <a:lstStyle/>
                    <a:p>
                      <a:pPr algn="ctr"/>
                      <a:r>
                        <a:rPr lang="en-GB" sz="1400" dirty="0">
                          <a:solidFill>
                            <a:schemeClr val="tx1"/>
                          </a:solidFill>
                        </a:rPr>
                        <a:t>Italy</a:t>
                      </a:r>
                    </a:p>
                  </a:txBody>
                  <a:tcPr marL="68580" marR="68580" marT="34290" marB="34290"/>
                </a:tc>
                <a:tc>
                  <a:txBody>
                    <a:bodyPr/>
                    <a:lstStyle/>
                    <a:p>
                      <a:pPr algn="ctr"/>
                      <a:r>
                        <a:rPr lang="en-GB" sz="1400" dirty="0">
                          <a:solidFill>
                            <a:schemeClr val="tx1"/>
                          </a:solidFill>
                        </a:rPr>
                        <a:t>2.00</a:t>
                      </a:r>
                    </a:p>
                  </a:txBody>
                  <a:tcPr marL="68580" marR="68580" marT="34290" marB="34290"/>
                </a:tc>
                <a:extLst>
                  <a:ext uri="{0D108BD9-81ED-4DB2-BD59-A6C34878D82A}">
                    <a16:rowId xmlns:a16="http://schemas.microsoft.com/office/drawing/2014/main" val="3934860857"/>
                  </a:ext>
                </a:extLst>
              </a:tr>
              <a:tr h="337649">
                <a:tc>
                  <a:txBody>
                    <a:bodyPr/>
                    <a:lstStyle/>
                    <a:p>
                      <a:pPr algn="ctr"/>
                      <a:r>
                        <a:rPr lang="en-GB" sz="1400" dirty="0">
                          <a:solidFill>
                            <a:schemeClr val="tx1"/>
                          </a:solidFill>
                        </a:rPr>
                        <a:t>9</a:t>
                      </a:r>
                    </a:p>
                  </a:txBody>
                  <a:tcPr marL="68580" marR="68580" marT="34290" marB="34290"/>
                </a:tc>
                <a:tc>
                  <a:txBody>
                    <a:bodyPr/>
                    <a:lstStyle/>
                    <a:p>
                      <a:pPr algn="ctr"/>
                      <a:r>
                        <a:rPr lang="en-GB" sz="1400" dirty="0">
                          <a:solidFill>
                            <a:schemeClr val="tx1"/>
                          </a:solidFill>
                        </a:rPr>
                        <a:t>Brazil</a:t>
                      </a:r>
                    </a:p>
                  </a:txBody>
                  <a:tcPr marL="68580" marR="68580" marT="34290" marB="34290"/>
                </a:tc>
                <a:tc>
                  <a:txBody>
                    <a:bodyPr/>
                    <a:lstStyle/>
                    <a:p>
                      <a:pPr algn="ctr"/>
                      <a:r>
                        <a:rPr lang="en-GB" sz="1400" dirty="0">
                          <a:solidFill>
                            <a:schemeClr val="tx1"/>
                          </a:solidFill>
                        </a:rPr>
                        <a:t>1.84</a:t>
                      </a:r>
                    </a:p>
                  </a:txBody>
                  <a:tcPr marL="68580" marR="68580" marT="34290" marB="34290"/>
                </a:tc>
                <a:extLst>
                  <a:ext uri="{0D108BD9-81ED-4DB2-BD59-A6C34878D82A}">
                    <a16:rowId xmlns:a16="http://schemas.microsoft.com/office/drawing/2014/main" val="2294569216"/>
                  </a:ext>
                </a:extLst>
              </a:tr>
              <a:tr h="337649">
                <a:tc>
                  <a:txBody>
                    <a:bodyPr/>
                    <a:lstStyle/>
                    <a:p>
                      <a:pPr algn="ctr"/>
                      <a:r>
                        <a:rPr lang="en-GB" sz="1400" dirty="0">
                          <a:solidFill>
                            <a:schemeClr val="tx1"/>
                          </a:solidFill>
                        </a:rPr>
                        <a:t>10</a:t>
                      </a:r>
                    </a:p>
                  </a:txBody>
                  <a:tcPr marL="68580" marR="68580" marT="34290" marB="34290"/>
                </a:tc>
                <a:tc>
                  <a:txBody>
                    <a:bodyPr/>
                    <a:lstStyle/>
                    <a:p>
                      <a:pPr algn="ctr"/>
                      <a:r>
                        <a:rPr lang="en-GB" sz="1400" dirty="0">
                          <a:solidFill>
                            <a:schemeClr val="tx1"/>
                          </a:solidFill>
                        </a:rPr>
                        <a:t>Canada</a:t>
                      </a:r>
                    </a:p>
                  </a:txBody>
                  <a:tcPr marL="68580" marR="68580" marT="34290" marB="34290"/>
                </a:tc>
                <a:tc>
                  <a:txBody>
                    <a:bodyPr/>
                    <a:lstStyle/>
                    <a:p>
                      <a:pPr algn="ctr"/>
                      <a:r>
                        <a:rPr lang="en-GB" sz="1400" dirty="0">
                          <a:solidFill>
                            <a:schemeClr val="tx1"/>
                          </a:solidFill>
                        </a:rPr>
                        <a:t>1.73</a:t>
                      </a:r>
                    </a:p>
                  </a:txBody>
                  <a:tcPr marL="68580" marR="68580" marT="34290" marB="34290"/>
                </a:tc>
                <a:extLst>
                  <a:ext uri="{0D108BD9-81ED-4DB2-BD59-A6C34878D82A}">
                    <a16:rowId xmlns:a16="http://schemas.microsoft.com/office/drawing/2014/main" val="3209479049"/>
                  </a:ext>
                </a:extLst>
              </a:tr>
            </a:tbl>
          </a:graphicData>
        </a:graphic>
      </p:graphicFrame>
      <p:sp>
        <p:nvSpPr>
          <p:cNvPr id="6" name="TextBox 5">
            <a:extLst>
              <a:ext uri="{FF2B5EF4-FFF2-40B4-BE49-F238E27FC236}">
                <a16:creationId xmlns:a16="http://schemas.microsoft.com/office/drawing/2014/main" id="{4CDA030C-575B-9A3D-1728-B33B7480EB60}"/>
              </a:ext>
            </a:extLst>
          </p:cNvPr>
          <p:cNvSpPr txBox="1"/>
          <p:nvPr/>
        </p:nvSpPr>
        <p:spPr>
          <a:xfrm>
            <a:off x="4822428" y="5454654"/>
            <a:ext cx="3996444" cy="300082"/>
          </a:xfrm>
          <a:prstGeom prst="rect">
            <a:avLst/>
          </a:prstGeom>
          <a:noFill/>
        </p:spPr>
        <p:txBody>
          <a:bodyPr wrap="square" rtlCol="0">
            <a:spAutoFit/>
          </a:bodyPr>
          <a:lstStyle/>
          <a:p>
            <a:pPr algn="r"/>
            <a:r>
              <a:rPr lang="en-GB" sz="1350" dirty="0"/>
              <a:t>Sources: (World Bank, 2020) &amp; </a:t>
            </a:r>
            <a:r>
              <a:rPr lang="en-GB" sz="1350" b="1" dirty="0">
                <a:solidFill>
                  <a:srgbClr val="7030A0"/>
                </a:solidFill>
              </a:rPr>
              <a:t>(Murphy </a:t>
            </a:r>
            <a:r>
              <a:rPr lang="en-GB" sz="1350" b="1" i="1" dirty="0">
                <a:solidFill>
                  <a:srgbClr val="7030A0"/>
                </a:solidFill>
              </a:rPr>
              <a:t>et al</a:t>
            </a:r>
            <a:r>
              <a:rPr lang="en-GB" sz="1350" b="1" dirty="0">
                <a:solidFill>
                  <a:srgbClr val="7030A0"/>
                </a:solidFill>
              </a:rPr>
              <a:t>, 2020) </a:t>
            </a:r>
          </a:p>
        </p:txBody>
      </p:sp>
    </p:spTree>
    <p:extLst>
      <p:ext uri="{BB962C8B-B14F-4D97-AF65-F5344CB8AC3E}">
        <p14:creationId xmlns:p14="http://schemas.microsoft.com/office/powerpoint/2010/main" val="30444357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C7FC8-C025-2522-2600-EDE9D3F32960}"/>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2DAD865-5C2E-F407-6C28-DF164A141BA7}"/>
              </a:ext>
            </a:extLst>
          </p:cNvPr>
          <p:cNvGraphicFramePr>
            <a:graphicFrameLocks noGrp="1"/>
          </p:cNvGraphicFramePr>
          <p:nvPr/>
        </p:nvGraphicFramePr>
        <p:xfrm>
          <a:off x="478062" y="1183969"/>
          <a:ext cx="8036965" cy="3895425"/>
        </p:xfrm>
        <a:graphic>
          <a:graphicData uri="http://schemas.openxmlformats.org/drawingml/2006/table">
            <a:tbl>
              <a:tblPr firstRow="1" bandRow="1">
                <a:tableStyleId>{5C22544A-7EE6-4342-B048-85BDC9FD1C3A}</a:tableStyleId>
              </a:tblPr>
              <a:tblGrid>
                <a:gridCol w="1740035">
                  <a:extLst>
                    <a:ext uri="{9D8B030D-6E8A-4147-A177-3AD203B41FA5}">
                      <a16:colId xmlns:a16="http://schemas.microsoft.com/office/drawing/2014/main" val="1828801428"/>
                    </a:ext>
                  </a:extLst>
                </a:gridCol>
                <a:gridCol w="4052372">
                  <a:extLst>
                    <a:ext uri="{9D8B030D-6E8A-4147-A177-3AD203B41FA5}">
                      <a16:colId xmlns:a16="http://schemas.microsoft.com/office/drawing/2014/main" val="971252803"/>
                    </a:ext>
                  </a:extLst>
                </a:gridCol>
                <a:gridCol w="2244558">
                  <a:extLst>
                    <a:ext uri="{9D8B030D-6E8A-4147-A177-3AD203B41FA5}">
                      <a16:colId xmlns:a16="http://schemas.microsoft.com/office/drawing/2014/main" val="3620122098"/>
                    </a:ext>
                  </a:extLst>
                </a:gridCol>
              </a:tblGrid>
              <a:tr h="582075">
                <a:tc>
                  <a:txBody>
                    <a:bodyPr/>
                    <a:lstStyle/>
                    <a:p>
                      <a:pPr algn="ctr"/>
                      <a:r>
                        <a:rPr lang="en-GB" sz="1400" dirty="0"/>
                        <a:t>Rank</a:t>
                      </a:r>
                    </a:p>
                  </a:txBody>
                  <a:tcPr marL="68580" marR="68580" marT="34290" marB="34290"/>
                </a:tc>
                <a:tc>
                  <a:txBody>
                    <a:bodyPr/>
                    <a:lstStyle/>
                    <a:p>
                      <a:pPr algn="ctr"/>
                      <a:r>
                        <a:rPr lang="en-GB" sz="1400" dirty="0"/>
                        <a:t>Country / Company</a:t>
                      </a:r>
                    </a:p>
                  </a:txBody>
                  <a:tcPr marL="68580" marR="68580" marT="34290" marB="34290"/>
                </a:tc>
                <a:tc>
                  <a:txBody>
                    <a:bodyPr/>
                    <a:lstStyle/>
                    <a:p>
                      <a:pPr algn="ctr"/>
                      <a:r>
                        <a:rPr lang="en-GB" sz="1400" dirty="0"/>
                        <a:t>GDP/Company Value ($trillions)</a:t>
                      </a:r>
                    </a:p>
                  </a:txBody>
                  <a:tcPr marL="68580" marR="68580" marT="34290" marB="34290"/>
                </a:tc>
                <a:extLst>
                  <a:ext uri="{0D108BD9-81ED-4DB2-BD59-A6C34878D82A}">
                    <a16:rowId xmlns:a16="http://schemas.microsoft.com/office/drawing/2014/main" val="3887913710"/>
                  </a:ext>
                </a:extLst>
              </a:tr>
              <a:tr h="331335">
                <a:tc>
                  <a:txBody>
                    <a:bodyPr/>
                    <a:lstStyle/>
                    <a:p>
                      <a:pPr algn="ctr"/>
                      <a:r>
                        <a:rPr lang="en-GB" sz="1400" dirty="0"/>
                        <a:t>11</a:t>
                      </a:r>
                    </a:p>
                  </a:txBody>
                  <a:tcPr marL="68580" marR="68580" marT="34290" marB="34290"/>
                </a:tc>
                <a:tc>
                  <a:txBody>
                    <a:bodyPr/>
                    <a:lstStyle/>
                    <a:p>
                      <a:pPr algn="ctr"/>
                      <a:r>
                        <a:rPr lang="en-GB" sz="1400" dirty="0"/>
                        <a:t>Russian Federation</a:t>
                      </a:r>
                    </a:p>
                  </a:txBody>
                  <a:tcPr marL="68580" marR="68580" marT="34290" marB="34290"/>
                </a:tc>
                <a:tc>
                  <a:txBody>
                    <a:bodyPr/>
                    <a:lstStyle/>
                    <a:p>
                      <a:pPr algn="ctr"/>
                      <a:r>
                        <a:rPr lang="en-GB" sz="1400" dirty="0"/>
                        <a:t>1.70</a:t>
                      </a:r>
                    </a:p>
                  </a:txBody>
                  <a:tcPr marL="68580" marR="68580" marT="34290" marB="34290"/>
                </a:tc>
                <a:extLst>
                  <a:ext uri="{0D108BD9-81ED-4DB2-BD59-A6C34878D82A}">
                    <a16:rowId xmlns:a16="http://schemas.microsoft.com/office/drawing/2014/main" val="2395875231"/>
                  </a:ext>
                </a:extLst>
              </a:tr>
              <a:tr h="331335">
                <a:tc>
                  <a:txBody>
                    <a:bodyPr/>
                    <a:lstStyle/>
                    <a:p>
                      <a:pPr algn="ctr"/>
                      <a:r>
                        <a:rPr lang="en-GB" sz="1400" dirty="0"/>
                        <a:t>12</a:t>
                      </a:r>
                    </a:p>
                  </a:txBody>
                  <a:tcPr marL="68580" marR="68580" marT="34290" marB="34290"/>
                </a:tc>
                <a:tc>
                  <a:txBody>
                    <a:bodyPr/>
                    <a:lstStyle/>
                    <a:p>
                      <a:pPr algn="ctr"/>
                      <a:r>
                        <a:rPr lang="en-GB" sz="1400" b="1" dirty="0">
                          <a:solidFill>
                            <a:srgbClr val="7030A0"/>
                          </a:solidFill>
                        </a:rPr>
                        <a:t>Arabian Oil Company</a:t>
                      </a:r>
                    </a:p>
                  </a:txBody>
                  <a:tcPr marL="68580" marR="68580" marT="34290" marB="34290"/>
                </a:tc>
                <a:tc>
                  <a:txBody>
                    <a:bodyPr/>
                    <a:lstStyle/>
                    <a:p>
                      <a:pPr algn="ctr"/>
                      <a:r>
                        <a:rPr lang="en-GB" sz="1400" dirty="0"/>
                        <a:t>1.68</a:t>
                      </a:r>
                    </a:p>
                  </a:txBody>
                  <a:tcPr marL="68580" marR="68580" marT="34290" marB="34290"/>
                </a:tc>
                <a:extLst>
                  <a:ext uri="{0D108BD9-81ED-4DB2-BD59-A6C34878D82A}">
                    <a16:rowId xmlns:a16="http://schemas.microsoft.com/office/drawing/2014/main" val="1725901840"/>
                  </a:ext>
                </a:extLst>
              </a:tr>
              <a:tr h="331335">
                <a:tc>
                  <a:txBody>
                    <a:bodyPr/>
                    <a:lstStyle/>
                    <a:p>
                      <a:pPr algn="ctr"/>
                      <a:r>
                        <a:rPr lang="en-GB" sz="1400" dirty="0"/>
                        <a:t>13</a:t>
                      </a:r>
                    </a:p>
                  </a:txBody>
                  <a:tcPr marL="68580" marR="68580" marT="34290" marB="34290"/>
                </a:tc>
                <a:tc>
                  <a:txBody>
                    <a:bodyPr/>
                    <a:lstStyle/>
                    <a:p>
                      <a:pPr algn="ctr"/>
                      <a:r>
                        <a:rPr lang="en-GB" sz="1400" dirty="0"/>
                        <a:t>South Korea</a:t>
                      </a:r>
                    </a:p>
                  </a:txBody>
                  <a:tcPr marL="68580" marR="68580" marT="34290" marB="34290"/>
                </a:tc>
                <a:tc>
                  <a:txBody>
                    <a:bodyPr/>
                    <a:lstStyle/>
                    <a:p>
                      <a:pPr algn="ctr"/>
                      <a:r>
                        <a:rPr lang="en-GB" sz="1400" dirty="0"/>
                        <a:t>1.64</a:t>
                      </a:r>
                    </a:p>
                  </a:txBody>
                  <a:tcPr marL="68580" marR="68580" marT="34290" marB="34290"/>
                </a:tc>
                <a:extLst>
                  <a:ext uri="{0D108BD9-81ED-4DB2-BD59-A6C34878D82A}">
                    <a16:rowId xmlns:a16="http://schemas.microsoft.com/office/drawing/2014/main" val="2889557268"/>
                  </a:ext>
                </a:extLst>
              </a:tr>
              <a:tr h="331335">
                <a:tc>
                  <a:txBody>
                    <a:bodyPr/>
                    <a:lstStyle/>
                    <a:p>
                      <a:pPr algn="ctr"/>
                      <a:r>
                        <a:rPr lang="en-GB" sz="1400" dirty="0"/>
                        <a:t>14</a:t>
                      </a:r>
                    </a:p>
                  </a:txBody>
                  <a:tcPr marL="68580" marR="68580" marT="34290" marB="34290"/>
                </a:tc>
                <a:tc>
                  <a:txBody>
                    <a:bodyPr/>
                    <a:lstStyle/>
                    <a:p>
                      <a:pPr algn="ctr"/>
                      <a:r>
                        <a:rPr lang="en-GB" sz="1400" dirty="0"/>
                        <a:t>Spain</a:t>
                      </a:r>
                    </a:p>
                  </a:txBody>
                  <a:tcPr marL="68580" marR="68580" marT="34290" marB="34290"/>
                </a:tc>
                <a:tc>
                  <a:txBody>
                    <a:bodyPr/>
                    <a:lstStyle/>
                    <a:p>
                      <a:pPr algn="ctr"/>
                      <a:r>
                        <a:rPr lang="en-GB" sz="1400" dirty="0"/>
                        <a:t>1.39</a:t>
                      </a:r>
                    </a:p>
                  </a:txBody>
                  <a:tcPr marL="68580" marR="68580" marT="34290" marB="34290"/>
                </a:tc>
                <a:extLst>
                  <a:ext uri="{0D108BD9-81ED-4DB2-BD59-A6C34878D82A}">
                    <a16:rowId xmlns:a16="http://schemas.microsoft.com/office/drawing/2014/main" val="2718255005"/>
                  </a:ext>
                </a:extLst>
              </a:tr>
              <a:tr h="331335">
                <a:tc>
                  <a:txBody>
                    <a:bodyPr/>
                    <a:lstStyle/>
                    <a:p>
                      <a:pPr algn="ctr"/>
                      <a:r>
                        <a:rPr lang="en-GB" sz="1400" dirty="0"/>
                        <a:t>15</a:t>
                      </a:r>
                    </a:p>
                  </a:txBody>
                  <a:tcPr marL="68580" marR="68580" marT="34290" marB="34290"/>
                </a:tc>
                <a:tc>
                  <a:txBody>
                    <a:bodyPr/>
                    <a:lstStyle/>
                    <a:p>
                      <a:pPr algn="ctr"/>
                      <a:r>
                        <a:rPr lang="en-GB" sz="1400" b="0" dirty="0">
                          <a:solidFill>
                            <a:schemeClr val="tx1"/>
                          </a:solidFill>
                        </a:rPr>
                        <a:t>Australia</a:t>
                      </a:r>
                    </a:p>
                  </a:txBody>
                  <a:tcPr marL="68580" marR="68580" marT="34290" marB="34290"/>
                </a:tc>
                <a:tc>
                  <a:txBody>
                    <a:bodyPr/>
                    <a:lstStyle/>
                    <a:p>
                      <a:pPr algn="ctr"/>
                      <a:r>
                        <a:rPr lang="en-GB" sz="1400" dirty="0"/>
                        <a:t>1.39</a:t>
                      </a:r>
                    </a:p>
                  </a:txBody>
                  <a:tcPr marL="68580" marR="68580" marT="34290" marB="34290"/>
                </a:tc>
                <a:extLst>
                  <a:ext uri="{0D108BD9-81ED-4DB2-BD59-A6C34878D82A}">
                    <a16:rowId xmlns:a16="http://schemas.microsoft.com/office/drawing/2014/main" val="4021962133"/>
                  </a:ext>
                </a:extLst>
              </a:tr>
              <a:tr h="331335">
                <a:tc>
                  <a:txBody>
                    <a:bodyPr/>
                    <a:lstStyle/>
                    <a:p>
                      <a:pPr algn="ctr"/>
                      <a:r>
                        <a:rPr lang="en-GB" sz="1400" dirty="0"/>
                        <a:t>16</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solidFill>
                            <a:srgbClr val="7030A0"/>
                          </a:solidFill>
                        </a:rPr>
                        <a:t>Microsoft</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1.36</a:t>
                      </a:r>
                    </a:p>
                  </a:txBody>
                  <a:tcPr marL="68580" marR="68580" marT="34290" marB="34290"/>
                </a:tc>
                <a:extLst>
                  <a:ext uri="{0D108BD9-81ED-4DB2-BD59-A6C34878D82A}">
                    <a16:rowId xmlns:a16="http://schemas.microsoft.com/office/drawing/2014/main" val="3097251418"/>
                  </a:ext>
                </a:extLst>
              </a:tr>
              <a:tr h="331335">
                <a:tc>
                  <a:txBody>
                    <a:bodyPr/>
                    <a:lstStyle/>
                    <a:p>
                      <a:pPr algn="ctr"/>
                      <a:r>
                        <a:rPr lang="en-GB" sz="1400" dirty="0"/>
                        <a:t>17</a:t>
                      </a:r>
                    </a:p>
                  </a:txBody>
                  <a:tcPr marL="68580" marR="68580" marT="34290" marB="34290"/>
                </a:tc>
                <a:tc>
                  <a:txBody>
                    <a:bodyPr/>
                    <a:lstStyle/>
                    <a:p>
                      <a:pPr algn="ctr"/>
                      <a:r>
                        <a:rPr lang="en-GB" sz="1400" b="1" dirty="0">
                          <a:solidFill>
                            <a:srgbClr val="7030A0"/>
                          </a:solidFill>
                        </a:rPr>
                        <a:t>Apple</a:t>
                      </a:r>
                    </a:p>
                  </a:txBody>
                  <a:tcPr marL="68580" marR="68580" marT="34290" marB="34290"/>
                </a:tc>
                <a:tc>
                  <a:txBody>
                    <a:bodyPr/>
                    <a:lstStyle/>
                    <a:p>
                      <a:pPr algn="ctr"/>
                      <a:r>
                        <a:rPr lang="en-GB" sz="1400" dirty="0"/>
                        <a:t>1.28</a:t>
                      </a:r>
                    </a:p>
                  </a:txBody>
                  <a:tcPr marL="68580" marR="68580" marT="34290" marB="34290"/>
                </a:tc>
                <a:extLst>
                  <a:ext uri="{0D108BD9-81ED-4DB2-BD59-A6C34878D82A}">
                    <a16:rowId xmlns:a16="http://schemas.microsoft.com/office/drawing/2014/main" val="3535554143"/>
                  </a:ext>
                </a:extLst>
              </a:tr>
              <a:tr h="331335">
                <a:tc>
                  <a:txBody>
                    <a:bodyPr/>
                    <a:lstStyle/>
                    <a:p>
                      <a:pPr algn="ctr"/>
                      <a:r>
                        <a:rPr lang="en-GB" sz="1400" dirty="0"/>
                        <a:t>18</a:t>
                      </a:r>
                    </a:p>
                  </a:txBody>
                  <a:tcPr marL="68580" marR="68580" marT="34290" marB="34290"/>
                </a:tc>
                <a:tc>
                  <a:txBody>
                    <a:bodyPr/>
                    <a:lstStyle/>
                    <a:p>
                      <a:pPr algn="ctr"/>
                      <a:r>
                        <a:rPr lang="en-GB" sz="1400" dirty="0"/>
                        <a:t>Mexico</a:t>
                      </a:r>
                    </a:p>
                  </a:txBody>
                  <a:tcPr marL="68580" marR="68580" marT="34290" marB="34290"/>
                </a:tc>
                <a:tc>
                  <a:txBody>
                    <a:bodyPr/>
                    <a:lstStyle/>
                    <a:p>
                      <a:pPr algn="ctr"/>
                      <a:r>
                        <a:rPr lang="en-GB" sz="1400" dirty="0"/>
                        <a:t>1.25</a:t>
                      </a:r>
                    </a:p>
                  </a:txBody>
                  <a:tcPr marL="68580" marR="68580" marT="34290" marB="34290"/>
                </a:tc>
                <a:extLst>
                  <a:ext uri="{0D108BD9-81ED-4DB2-BD59-A6C34878D82A}">
                    <a16:rowId xmlns:a16="http://schemas.microsoft.com/office/drawing/2014/main" val="3934860857"/>
                  </a:ext>
                </a:extLst>
              </a:tr>
              <a:tr h="331335">
                <a:tc>
                  <a:txBody>
                    <a:bodyPr/>
                    <a:lstStyle/>
                    <a:p>
                      <a:pPr algn="ctr"/>
                      <a:r>
                        <a:rPr lang="en-GB" sz="1400" dirty="0"/>
                        <a:t>19</a:t>
                      </a:r>
                    </a:p>
                  </a:txBody>
                  <a:tcPr marL="68580" marR="68580" marT="34290" marB="34290"/>
                </a:tc>
                <a:tc>
                  <a:txBody>
                    <a:bodyPr/>
                    <a:lstStyle/>
                    <a:p>
                      <a:pPr algn="ctr"/>
                      <a:r>
                        <a:rPr lang="en-GB" sz="1400" b="1" dirty="0">
                          <a:solidFill>
                            <a:srgbClr val="7030A0"/>
                          </a:solidFill>
                        </a:rPr>
                        <a:t>Amazon</a:t>
                      </a:r>
                    </a:p>
                  </a:txBody>
                  <a:tcPr marL="68580" marR="68580" marT="34290" marB="34290"/>
                </a:tc>
                <a:tc>
                  <a:txBody>
                    <a:bodyPr/>
                    <a:lstStyle/>
                    <a:p>
                      <a:pPr algn="ctr"/>
                      <a:r>
                        <a:rPr lang="en-GB" sz="1400" dirty="0"/>
                        <a:t>1.23</a:t>
                      </a:r>
                    </a:p>
                  </a:txBody>
                  <a:tcPr marL="68580" marR="68580" marT="34290" marB="34290"/>
                </a:tc>
                <a:extLst>
                  <a:ext uri="{0D108BD9-81ED-4DB2-BD59-A6C34878D82A}">
                    <a16:rowId xmlns:a16="http://schemas.microsoft.com/office/drawing/2014/main" val="2294569216"/>
                  </a:ext>
                </a:extLst>
              </a:tr>
              <a:tr h="331335">
                <a:tc>
                  <a:txBody>
                    <a:bodyPr/>
                    <a:lstStyle/>
                    <a:p>
                      <a:pPr algn="ctr"/>
                      <a:r>
                        <a:rPr lang="en-GB" sz="1400" dirty="0"/>
                        <a:t>20</a:t>
                      </a:r>
                    </a:p>
                  </a:txBody>
                  <a:tcPr marL="68580" marR="68580" marT="34290" marB="34290"/>
                </a:tc>
                <a:tc>
                  <a:txBody>
                    <a:bodyPr/>
                    <a:lstStyle/>
                    <a:p>
                      <a:pPr algn="ctr"/>
                      <a:r>
                        <a:rPr lang="en-GB" sz="1400" dirty="0"/>
                        <a:t>Indonesia</a:t>
                      </a:r>
                    </a:p>
                  </a:txBody>
                  <a:tcPr marL="68580" marR="68580" marT="34290" marB="34290"/>
                </a:tc>
                <a:tc>
                  <a:txBody>
                    <a:bodyPr/>
                    <a:lstStyle/>
                    <a:p>
                      <a:pPr algn="ctr"/>
                      <a:r>
                        <a:rPr lang="en-GB" sz="1400" dirty="0"/>
                        <a:t>1.12</a:t>
                      </a:r>
                    </a:p>
                  </a:txBody>
                  <a:tcPr marL="68580" marR="68580" marT="34290" marB="34290"/>
                </a:tc>
                <a:extLst>
                  <a:ext uri="{0D108BD9-81ED-4DB2-BD59-A6C34878D82A}">
                    <a16:rowId xmlns:a16="http://schemas.microsoft.com/office/drawing/2014/main" val="3209479049"/>
                  </a:ext>
                </a:extLst>
              </a:tr>
            </a:tbl>
          </a:graphicData>
        </a:graphic>
      </p:graphicFrame>
      <p:sp>
        <p:nvSpPr>
          <p:cNvPr id="6" name="TextBox 5">
            <a:extLst>
              <a:ext uri="{FF2B5EF4-FFF2-40B4-BE49-F238E27FC236}">
                <a16:creationId xmlns:a16="http://schemas.microsoft.com/office/drawing/2014/main" id="{4F78ED3C-4D32-34CE-355E-78FD072D7112}"/>
              </a:ext>
            </a:extLst>
          </p:cNvPr>
          <p:cNvSpPr txBox="1"/>
          <p:nvPr/>
        </p:nvSpPr>
        <p:spPr>
          <a:xfrm>
            <a:off x="4655742" y="5422908"/>
            <a:ext cx="3996444" cy="300082"/>
          </a:xfrm>
          <a:prstGeom prst="rect">
            <a:avLst/>
          </a:prstGeom>
          <a:noFill/>
        </p:spPr>
        <p:txBody>
          <a:bodyPr wrap="square" rtlCol="0">
            <a:spAutoFit/>
          </a:bodyPr>
          <a:lstStyle/>
          <a:p>
            <a:pPr algn="r"/>
            <a:r>
              <a:rPr lang="en-GB" sz="1350" dirty="0"/>
              <a:t>Sources: (World Bank, 2020) &amp; (</a:t>
            </a:r>
            <a:r>
              <a:rPr lang="en-GB" sz="1350" b="1" dirty="0">
                <a:solidFill>
                  <a:srgbClr val="7030A0"/>
                </a:solidFill>
              </a:rPr>
              <a:t>Murphy </a:t>
            </a:r>
            <a:r>
              <a:rPr lang="en-GB" sz="1350" b="1" i="1" dirty="0">
                <a:solidFill>
                  <a:srgbClr val="7030A0"/>
                </a:solidFill>
              </a:rPr>
              <a:t>et al</a:t>
            </a:r>
            <a:r>
              <a:rPr lang="en-GB" sz="1350" b="1" dirty="0">
                <a:solidFill>
                  <a:srgbClr val="7030A0"/>
                </a:solidFill>
              </a:rPr>
              <a:t>, 2020</a:t>
            </a:r>
            <a:r>
              <a:rPr lang="en-GB" sz="1350" dirty="0"/>
              <a:t>) </a:t>
            </a:r>
          </a:p>
        </p:txBody>
      </p:sp>
      <p:sp>
        <p:nvSpPr>
          <p:cNvPr id="3" name="Title 1">
            <a:extLst>
              <a:ext uri="{FF2B5EF4-FFF2-40B4-BE49-F238E27FC236}">
                <a16:creationId xmlns:a16="http://schemas.microsoft.com/office/drawing/2014/main" id="{2813061B-8D95-DCD9-7ED9-60744C008143}"/>
              </a:ext>
            </a:extLst>
          </p:cNvPr>
          <p:cNvSpPr txBox="1">
            <a:spLocks/>
          </p:cNvSpPr>
          <p:nvPr/>
        </p:nvSpPr>
        <p:spPr>
          <a:xfrm>
            <a:off x="118872" y="268926"/>
            <a:ext cx="8906256" cy="52956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accent1">
                    <a:lumMod val="75000"/>
                  </a:schemeClr>
                </a:solidFill>
              </a:rPr>
              <a:t>Richest Countries and Companies 2020/1</a:t>
            </a:r>
          </a:p>
        </p:txBody>
      </p:sp>
    </p:spTree>
    <p:extLst>
      <p:ext uri="{BB962C8B-B14F-4D97-AF65-F5344CB8AC3E}">
        <p14:creationId xmlns:p14="http://schemas.microsoft.com/office/powerpoint/2010/main" val="9806742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E286D-62FB-96C7-8410-F4262B57E3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D84E55-B497-22E0-471C-C2FB24F3987D}"/>
              </a:ext>
            </a:extLst>
          </p:cNvPr>
          <p:cNvSpPr>
            <a:spLocks noGrp="1"/>
          </p:cNvSpPr>
          <p:nvPr>
            <p:ph type="title"/>
          </p:nvPr>
        </p:nvSpPr>
        <p:spPr>
          <a:xfrm>
            <a:off x="118872" y="268926"/>
            <a:ext cx="8906256" cy="529568"/>
          </a:xfrm>
        </p:spPr>
        <p:txBody>
          <a:bodyPr>
            <a:noAutofit/>
          </a:bodyPr>
          <a:lstStyle/>
          <a:p>
            <a:pPr algn="ctr"/>
            <a:r>
              <a:rPr lang="en-GB" sz="4000" b="1" dirty="0">
                <a:solidFill>
                  <a:schemeClr val="accent1">
                    <a:lumMod val="75000"/>
                  </a:schemeClr>
                </a:solidFill>
              </a:rPr>
              <a:t>Richest Countries and Companies 2024/5</a:t>
            </a:r>
          </a:p>
        </p:txBody>
      </p:sp>
      <p:graphicFrame>
        <p:nvGraphicFramePr>
          <p:cNvPr id="4" name="Table 3">
            <a:extLst>
              <a:ext uri="{FF2B5EF4-FFF2-40B4-BE49-F238E27FC236}">
                <a16:creationId xmlns:a16="http://schemas.microsoft.com/office/drawing/2014/main" id="{106CCF88-67FA-E3C2-5487-D7F06BD4FB90}"/>
              </a:ext>
            </a:extLst>
          </p:cNvPr>
          <p:cNvGraphicFramePr>
            <a:graphicFrameLocks noGrp="1"/>
          </p:cNvGraphicFramePr>
          <p:nvPr/>
        </p:nvGraphicFramePr>
        <p:xfrm>
          <a:off x="525780" y="1129441"/>
          <a:ext cx="8092440" cy="3969658"/>
        </p:xfrm>
        <a:graphic>
          <a:graphicData uri="http://schemas.openxmlformats.org/drawingml/2006/table">
            <a:tbl>
              <a:tblPr firstRow="1" bandRow="1">
                <a:tableStyleId>{5C22544A-7EE6-4342-B048-85BDC9FD1C3A}</a:tableStyleId>
              </a:tblPr>
              <a:tblGrid>
                <a:gridCol w="1752045">
                  <a:extLst>
                    <a:ext uri="{9D8B030D-6E8A-4147-A177-3AD203B41FA5}">
                      <a16:colId xmlns:a16="http://schemas.microsoft.com/office/drawing/2014/main" val="1828801428"/>
                    </a:ext>
                  </a:extLst>
                </a:gridCol>
                <a:gridCol w="4080344">
                  <a:extLst>
                    <a:ext uri="{9D8B030D-6E8A-4147-A177-3AD203B41FA5}">
                      <a16:colId xmlns:a16="http://schemas.microsoft.com/office/drawing/2014/main" val="971252803"/>
                    </a:ext>
                  </a:extLst>
                </a:gridCol>
                <a:gridCol w="2260051">
                  <a:extLst>
                    <a:ext uri="{9D8B030D-6E8A-4147-A177-3AD203B41FA5}">
                      <a16:colId xmlns:a16="http://schemas.microsoft.com/office/drawing/2014/main" val="3620122098"/>
                    </a:ext>
                  </a:extLst>
                </a:gridCol>
              </a:tblGrid>
              <a:tr h="593168">
                <a:tc>
                  <a:txBody>
                    <a:bodyPr/>
                    <a:lstStyle/>
                    <a:p>
                      <a:pPr algn="ctr"/>
                      <a:r>
                        <a:rPr lang="en-GB" sz="1400" dirty="0"/>
                        <a:t>Rank </a:t>
                      </a:r>
                    </a:p>
                  </a:txBody>
                  <a:tcPr marL="68580" marR="68580" marT="34290" marB="34290"/>
                </a:tc>
                <a:tc>
                  <a:txBody>
                    <a:bodyPr/>
                    <a:lstStyle/>
                    <a:p>
                      <a:pPr algn="ctr"/>
                      <a:r>
                        <a:rPr lang="en-GB" sz="1400" dirty="0"/>
                        <a:t>Country / Company</a:t>
                      </a:r>
                    </a:p>
                  </a:txBody>
                  <a:tcPr marL="68580" marR="68580" marT="34290" marB="34290"/>
                </a:tc>
                <a:tc>
                  <a:txBody>
                    <a:bodyPr/>
                    <a:lstStyle/>
                    <a:p>
                      <a:pPr algn="ctr"/>
                      <a:r>
                        <a:rPr lang="en-GB" sz="1400" dirty="0"/>
                        <a:t>GDP/Company Value ($trillions)</a:t>
                      </a:r>
                    </a:p>
                  </a:txBody>
                  <a:tcPr marL="68580" marR="68580" marT="34290" marB="34290"/>
                </a:tc>
                <a:extLst>
                  <a:ext uri="{0D108BD9-81ED-4DB2-BD59-A6C34878D82A}">
                    <a16:rowId xmlns:a16="http://schemas.microsoft.com/office/drawing/2014/main" val="3887913710"/>
                  </a:ext>
                </a:extLst>
              </a:tr>
              <a:tr h="337649">
                <a:tc>
                  <a:txBody>
                    <a:bodyPr/>
                    <a:lstStyle/>
                    <a:p>
                      <a:pPr algn="ctr"/>
                      <a:r>
                        <a:rPr lang="en-GB" sz="1400" dirty="0"/>
                        <a:t>1</a:t>
                      </a:r>
                    </a:p>
                  </a:txBody>
                  <a:tcPr marL="68580" marR="68580" marT="34290" marB="34290"/>
                </a:tc>
                <a:tc>
                  <a:txBody>
                    <a:bodyPr/>
                    <a:lstStyle/>
                    <a:p>
                      <a:pPr algn="ctr"/>
                      <a:r>
                        <a:rPr lang="en-GB" sz="1400" dirty="0"/>
                        <a:t>United States</a:t>
                      </a:r>
                      <a:endParaRPr lang="en-GB" sz="1400" dirty="0">
                        <a:solidFill>
                          <a:srgbClr val="FF0000"/>
                        </a:solidFill>
                      </a:endParaRPr>
                    </a:p>
                  </a:txBody>
                  <a:tcPr marL="68580" marR="68580" marT="34290" marB="34290"/>
                </a:tc>
                <a:tc>
                  <a:txBody>
                    <a:bodyPr/>
                    <a:lstStyle/>
                    <a:p>
                      <a:pPr algn="ctr"/>
                      <a:r>
                        <a:rPr lang="en-GB" sz="1400" dirty="0"/>
                        <a:t>28.78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2395875231"/>
                  </a:ext>
                </a:extLst>
              </a:tr>
              <a:tr h="337649">
                <a:tc>
                  <a:txBody>
                    <a:bodyPr/>
                    <a:lstStyle/>
                    <a:p>
                      <a:pPr algn="ctr"/>
                      <a:r>
                        <a:rPr lang="en-GB" sz="1400" dirty="0"/>
                        <a:t>2</a:t>
                      </a:r>
                    </a:p>
                  </a:txBody>
                  <a:tcPr marL="68580" marR="68580" marT="34290" marB="34290"/>
                </a:tc>
                <a:tc>
                  <a:txBody>
                    <a:bodyPr/>
                    <a:lstStyle/>
                    <a:p>
                      <a:pPr algn="ctr"/>
                      <a:r>
                        <a:rPr lang="en-GB" sz="1400" dirty="0"/>
                        <a:t>China</a:t>
                      </a:r>
                    </a:p>
                  </a:txBody>
                  <a:tcPr marL="68580" marR="68580" marT="34290" marB="34290"/>
                </a:tc>
                <a:tc>
                  <a:txBody>
                    <a:bodyPr/>
                    <a:lstStyle/>
                    <a:p>
                      <a:pPr algn="ctr"/>
                      <a:r>
                        <a:rPr lang="en-GB" sz="1400" dirty="0"/>
                        <a:t>18.53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1725901840"/>
                  </a:ext>
                </a:extLst>
              </a:tr>
              <a:tr h="337649">
                <a:tc>
                  <a:txBody>
                    <a:bodyPr/>
                    <a:lstStyle/>
                    <a:p>
                      <a:pPr algn="ctr"/>
                      <a:r>
                        <a:rPr lang="en-GB" sz="1400" dirty="0"/>
                        <a:t>3</a:t>
                      </a:r>
                    </a:p>
                  </a:txBody>
                  <a:tcPr marL="68580" marR="68580" marT="34290" marB="34290"/>
                </a:tc>
                <a:tc>
                  <a:txBody>
                    <a:bodyPr/>
                    <a:lstStyle/>
                    <a:p>
                      <a:pPr algn="ctr"/>
                      <a:r>
                        <a:rPr lang="en-GB" sz="1400" dirty="0"/>
                        <a:t>Germany </a:t>
                      </a:r>
                      <a:r>
                        <a:rPr lang="en-GB" sz="1400" dirty="0">
                          <a:solidFill>
                            <a:srgbClr val="00B050"/>
                          </a:solidFill>
                          <a:sym typeface="Wingdings" panose="05000000000000000000" pitchFamily="2" charset="2"/>
                        </a:rPr>
                        <a:t></a:t>
                      </a:r>
                      <a:endParaRPr lang="en-GB" sz="1400" dirty="0"/>
                    </a:p>
                  </a:txBody>
                  <a:tcPr marL="68580" marR="68580" marT="34290" marB="34290"/>
                </a:tc>
                <a:tc>
                  <a:txBody>
                    <a:bodyPr/>
                    <a:lstStyle/>
                    <a:p>
                      <a:pPr algn="ctr"/>
                      <a:r>
                        <a:rPr lang="en-GB" sz="1400" dirty="0"/>
                        <a:t>4.82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2889557268"/>
                  </a:ext>
                </a:extLst>
              </a:tr>
              <a:tr h="337649">
                <a:tc>
                  <a:txBody>
                    <a:bodyPr/>
                    <a:lstStyle/>
                    <a:p>
                      <a:pPr algn="ctr"/>
                      <a:r>
                        <a:rPr lang="en-GB" sz="1400" dirty="0"/>
                        <a:t>4</a:t>
                      </a:r>
                    </a:p>
                  </a:txBody>
                  <a:tcPr marL="68580" marR="68580" marT="34290" marB="34290"/>
                </a:tc>
                <a:tc>
                  <a:txBody>
                    <a:bodyPr/>
                    <a:lstStyle/>
                    <a:p>
                      <a:pPr algn="ctr"/>
                      <a:r>
                        <a:rPr lang="en-GB" sz="1400" dirty="0"/>
                        <a:t>Japan </a:t>
                      </a:r>
                      <a:r>
                        <a:rPr lang="en-GB" sz="1400" dirty="0">
                          <a:solidFill>
                            <a:srgbClr val="FF0000"/>
                          </a:solidFill>
                          <a:sym typeface="Wingdings" panose="05000000000000000000" pitchFamily="2" charset="2"/>
                        </a:rPr>
                        <a:t></a:t>
                      </a:r>
                      <a:endParaRPr lang="en-GB" sz="1400" dirty="0"/>
                    </a:p>
                  </a:txBody>
                  <a:tcPr marL="68580" marR="68580" marT="34290" marB="34290"/>
                </a:tc>
                <a:tc>
                  <a:txBody>
                    <a:bodyPr/>
                    <a:lstStyle/>
                    <a:p>
                      <a:pPr algn="ctr"/>
                      <a:r>
                        <a:rPr lang="en-GB" sz="1400" dirty="0"/>
                        <a:t>4.28 </a:t>
                      </a:r>
                      <a:r>
                        <a:rPr lang="en-GB" sz="1400" dirty="0">
                          <a:solidFill>
                            <a:srgbClr val="FF000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2718255005"/>
                  </a:ext>
                </a:extLst>
              </a:tr>
              <a:tr h="337649">
                <a:tc>
                  <a:txBody>
                    <a:bodyPr/>
                    <a:lstStyle/>
                    <a:p>
                      <a:pPr algn="ctr"/>
                      <a:r>
                        <a:rPr lang="en-GB" sz="1400" dirty="0"/>
                        <a:t>5</a:t>
                      </a:r>
                    </a:p>
                  </a:txBody>
                  <a:tcPr marL="68580" marR="68580" marT="34290" marB="34290"/>
                </a:tc>
                <a:tc>
                  <a:txBody>
                    <a:bodyPr/>
                    <a:lstStyle/>
                    <a:p>
                      <a:pPr algn="ctr"/>
                      <a:r>
                        <a:rPr lang="en-GB" sz="1400" b="1" dirty="0">
                          <a:solidFill>
                            <a:srgbClr val="7030A0"/>
                          </a:solidFill>
                        </a:rPr>
                        <a:t>NVIDIA</a:t>
                      </a:r>
                      <a:r>
                        <a:rPr lang="en-GB" sz="1400" dirty="0"/>
                        <a:t> </a:t>
                      </a:r>
                      <a:r>
                        <a:rPr lang="en-GB" sz="1400" b="1" dirty="0">
                          <a:solidFill>
                            <a:srgbClr val="00B050"/>
                          </a:solidFill>
                        </a:rPr>
                        <a:t>(new)</a:t>
                      </a:r>
                    </a:p>
                  </a:txBody>
                  <a:tcPr marL="68580" marR="68580" marT="34290" marB="34290"/>
                </a:tc>
                <a:tc>
                  <a:txBody>
                    <a:bodyPr/>
                    <a:lstStyle/>
                    <a:p>
                      <a:pPr algn="ctr"/>
                      <a:r>
                        <a:rPr lang="en-GB" sz="1400" dirty="0"/>
                        <a:t>4.14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4021962133"/>
                  </a:ext>
                </a:extLst>
              </a:tr>
              <a:tr h="337649">
                <a:tc>
                  <a:txBody>
                    <a:bodyPr/>
                    <a:lstStyle/>
                    <a:p>
                      <a:pPr algn="ctr"/>
                      <a:r>
                        <a:rPr lang="en-GB" sz="1400" dirty="0"/>
                        <a:t>6</a:t>
                      </a:r>
                    </a:p>
                  </a:txBody>
                  <a:tcPr marL="68580" marR="68580" marT="34290" marB="34290"/>
                </a:tc>
                <a:tc>
                  <a:txBody>
                    <a:bodyPr/>
                    <a:lstStyle/>
                    <a:p>
                      <a:pPr algn="ctr"/>
                      <a:r>
                        <a:rPr lang="en-GB" sz="1400" dirty="0"/>
                        <a:t>India </a:t>
                      </a:r>
                      <a:r>
                        <a:rPr lang="en-GB" sz="1400" dirty="0">
                          <a:solidFill>
                            <a:srgbClr val="FF0000"/>
                          </a:solidFill>
                          <a:sym typeface="Wingdings" panose="05000000000000000000" pitchFamily="2" charset="2"/>
                        </a:rPr>
                        <a:t></a:t>
                      </a:r>
                      <a:endParaRPr lang="en-GB" sz="1400" dirty="0"/>
                    </a:p>
                  </a:txBody>
                  <a:tcPr marL="68580" marR="68580" marT="34290" marB="34290"/>
                </a:tc>
                <a:tc>
                  <a:txBody>
                    <a:bodyPr/>
                    <a:lstStyle/>
                    <a:p>
                      <a:pPr algn="ctr"/>
                      <a:r>
                        <a:rPr lang="en-GB" sz="1400" dirty="0"/>
                        <a:t>4.11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3097251418"/>
                  </a:ext>
                </a:extLst>
              </a:tr>
              <a:tr h="337649">
                <a:tc>
                  <a:txBody>
                    <a:bodyPr/>
                    <a:lstStyle/>
                    <a:p>
                      <a:pPr algn="ctr"/>
                      <a:r>
                        <a:rPr lang="en-GB" sz="1400" dirty="0"/>
                        <a:t>7</a:t>
                      </a:r>
                    </a:p>
                  </a:txBody>
                  <a:tcPr marL="68580" marR="68580" marT="34290" marB="34290"/>
                </a:tc>
                <a:tc>
                  <a:txBody>
                    <a:bodyPr/>
                    <a:lstStyle/>
                    <a:p>
                      <a:pPr algn="ctr"/>
                      <a:r>
                        <a:rPr lang="en-GB" sz="1400" b="1" dirty="0">
                          <a:solidFill>
                            <a:srgbClr val="7030A0"/>
                          </a:solidFill>
                        </a:rPr>
                        <a:t>Microsoft</a:t>
                      </a:r>
                      <a:r>
                        <a:rPr lang="en-GB" sz="1400" dirty="0"/>
                        <a:t> </a:t>
                      </a:r>
                      <a:r>
                        <a:rPr lang="en-GB" sz="1400" dirty="0">
                          <a:solidFill>
                            <a:srgbClr val="00B050"/>
                          </a:solidFill>
                          <a:sym typeface="Wingdings" panose="05000000000000000000" pitchFamily="2" charset="2"/>
                        </a:rPr>
                        <a:t></a:t>
                      </a:r>
                      <a:endParaRPr lang="en-GB" sz="1400" dirty="0"/>
                    </a:p>
                  </a:txBody>
                  <a:tcPr marL="68580" marR="68580" marT="34290" marB="34290"/>
                </a:tc>
                <a:tc>
                  <a:txBody>
                    <a:bodyPr/>
                    <a:lstStyle/>
                    <a:p>
                      <a:pPr algn="ctr"/>
                      <a:r>
                        <a:rPr lang="en-GB" sz="1400" dirty="0"/>
                        <a:t>3.83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3535554143"/>
                  </a:ext>
                </a:extLst>
              </a:tr>
              <a:tr h="337649">
                <a:tc>
                  <a:txBody>
                    <a:bodyPr/>
                    <a:lstStyle/>
                    <a:p>
                      <a:pPr algn="ctr"/>
                      <a:r>
                        <a:rPr lang="en-GB" sz="1400" dirty="0"/>
                        <a:t>8</a:t>
                      </a:r>
                    </a:p>
                  </a:txBody>
                  <a:tcPr marL="68580" marR="68580" marT="34290" marB="34290"/>
                </a:tc>
                <a:tc>
                  <a:txBody>
                    <a:bodyPr/>
                    <a:lstStyle/>
                    <a:p>
                      <a:pPr algn="ctr"/>
                      <a:r>
                        <a:rPr lang="en-GB" sz="1400" dirty="0"/>
                        <a:t>United Kingdom </a:t>
                      </a:r>
                      <a:r>
                        <a:rPr lang="en-GB" sz="1400" dirty="0">
                          <a:solidFill>
                            <a:srgbClr val="FF0000"/>
                          </a:solidFill>
                          <a:sym typeface="Wingdings" panose="05000000000000000000" pitchFamily="2" charset="2"/>
                        </a:rPr>
                        <a:t></a:t>
                      </a:r>
                      <a:endParaRPr lang="en-GB" sz="1400" dirty="0"/>
                    </a:p>
                  </a:txBody>
                  <a:tcPr marL="68580" marR="68580" marT="34290" marB="34290"/>
                </a:tc>
                <a:tc>
                  <a:txBody>
                    <a:bodyPr/>
                    <a:lstStyle/>
                    <a:p>
                      <a:pPr algn="ctr"/>
                      <a:r>
                        <a:rPr lang="en-GB" sz="1400" dirty="0"/>
                        <a:t>3.59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3934860857"/>
                  </a:ext>
                </a:extLst>
              </a:tr>
              <a:tr h="337649">
                <a:tc>
                  <a:txBody>
                    <a:bodyPr/>
                    <a:lstStyle/>
                    <a:p>
                      <a:pPr algn="ctr"/>
                      <a:r>
                        <a:rPr lang="en-GB" sz="1400" dirty="0"/>
                        <a:t>9</a:t>
                      </a:r>
                    </a:p>
                  </a:txBody>
                  <a:tcPr marL="68580" marR="68580" marT="34290" marB="34290"/>
                </a:tc>
                <a:tc>
                  <a:txBody>
                    <a:bodyPr/>
                    <a:lstStyle/>
                    <a:p>
                      <a:pPr algn="ctr"/>
                      <a:r>
                        <a:rPr lang="en-GB" sz="1400" dirty="0"/>
                        <a:t>France </a:t>
                      </a:r>
                      <a:r>
                        <a:rPr lang="en-GB" sz="1400" dirty="0">
                          <a:solidFill>
                            <a:srgbClr val="FF0000"/>
                          </a:solidFill>
                          <a:sym typeface="Wingdings" panose="05000000000000000000" pitchFamily="2" charset="2"/>
                        </a:rPr>
                        <a:t></a:t>
                      </a:r>
                      <a:endParaRPr lang="en-GB" sz="1400" dirty="0"/>
                    </a:p>
                  </a:txBody>
                  <a:tcPr marL="68580" marR="68580" marT="34290" marB="34290"/>
                </a:tc>
                <a:tc>
                  <a:txBody>
                    <a:bodyPr/>
                    <a:lstStyle/>
                    <a:p>
                      <a:pPr algn="ctr"/>
                      <a:r>
                        <a:rPr lang="en-GB" sz="1400" dirty="0"/>
                        <a:t>3.25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2294569216"/>
                  </a:ext>
                </a:extLst>
              </a:tr>
              <a:tr h="337649">
                <a:tc>
                  <a:txBody>
                    <a:bodyPr/>
                    <a:lstStyle/>
                    <a:p>
                      <a:pPr algn="ctr"/>
                      <a:r>
                        <a:rPr lang="en-GB" sz="1400" dirty="0"/>
                        <a:t>10</a:t>
                      </a:r>
                    </a:p>
                  </a:txBody>
                  <a:tcPr marL="68580" marR="68580" marT="34290" marB="34290"/>
                </a:tc>
                <a:tc>
                  <a:txBody>
                    <a:bodyPr/>
                    <a:lstStyle/>
                    <a:p>
                      <a:pPr algn="ctr"/>
                      <a:r>
                        <a:rPr lang="en-GB" sz="1400" b="1" dirty="0">
                          <a:solidFill>
                            <a:srgbClr val="7030A0"/>
                          </a:solidFill>
                        </a:rPr>
                        <a:t>Apple </a:t>
                      </a:r>
                      <a:r>
                        <a:rPr lang="en-GB" sz="1400" dirty="0">
                          <a:solidFill>
                            <a:srgbClr val="00B050"/>
                          </a:solidFill>
                          <a:sym typeface="Wingdings" panose="05000000000000000000" pitchFamily="2" charset="2"/>
                        </a:rPr>
                        <a:t></a:t>
                      </a:r>
                      <a:endParaRPr lang="en-GB" sz="1400" b="1" dirty="0">
                        <a:solidFill>
                          <a:srgbClr val="7030A0"/>
                        </a:solidFill>
                      </a:endParaRPr>
                    </a:p>
                  </a:txBody>
                  <a:tcPr marL="68580" marR="68580" marT="34290" marB="34290"/>
                </a:tc>
                <a:tc>
                  <a:txBody>
                    <a:bodyPr/>
                    <a:lstStyle/>
                    <a:p>
                      <a:pPr algn="ctr"/>
                      <a:r>
                        <a:rPr lang="en-GB" sz="1400" dirty="0"/>
                        <a:t>2.95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3209479049"/>
                  </a:ext>
                </a:extLst>
              </a:tr>
            </a:tbl>
          </a:graphicData>
        </a:graphic>
      </p:graphicFrame>
      <p:sp>
        <p:nvSpPr>
          <p:cNvPr id="6" name="TextBox 5">
            <a:extLst>
              <a:ext uri="{FF2B5EF4-FFF2-40B4-BE49-F238E27FC236}">
                <a16:creationId xmlns:a16="http://schemas.microsoft.com/office/drawing/2014/main" id="{278A48B9-201A-3A51-5B3D-7F4EB08B94D9}"/>
              </a:ext>
            </a:extLst>
          </p:cNvPr>
          <p:cNvSpPr txBox="1"/>
          <p:nvPr/>
        </p:nvSpPr>
        <p:spPr>
          <a:xfrm>
            <a:off x="4334256" y="5454654"/>
            <a:ext cx="4484616" cy="300082"/>
          </a:xfrm>
          <a:prstGeom prst="rect">
            <a:avLst/>
          </a:prstGeom>
          <a:noFill/>
        </p:spPr>
        <p:txBody>
          <a:bodyPr wrap="square" rtlCol="0">
            <a:spAutoFit/>
          </a:bodyPr>
          <a:lstStyle/>
          <a:p>
            <a:pPr algn="r"/>
            <a:r>
              <a:rPr lang="en-GB" sz="1350" dirty="0"/>
              <a:t>Sources: (World Bank, 2025a) &amp; </a:t>
            </a:r>
            <a:r>
              <a:rPr lang="en-GB" sz="1350" b="1" dirty="0">
                <a:solidFill>
                  <a:srgbClr val="7030A0"/>
                </a:solidFill>
              </a:rPr>
              <a:t>(Murphy &amp; Schifrin, 2025) </a:t>
            </a:r>
          </a:p>
        </p:txBody>
      </p:sp>
    </p:spTree>
    <p:extLst>
      <p:ext uri="{BB962C8B-B14F-4D97-AF65-F5344CB8AC3E}">
        <p14:creationId xmlns:p14="http://schemas.microsoft.com/office/powerpoint/2010/main" val="33233952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FC4B5-15B0-0F75-03F4-4B3EE30E58DE}"/>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6B4FBC0-1A8C-8B6A-3701-C118AB03F7BB}"/>
              </a:ext>
            </a:extLst>
          </p:cNvPr>
          <p:cNvGraphicFramePr>
            <a:graphicFrameLocks noGrp="1"/>
          </p:cNvGraphicFramePr>
          <p:nvPr>
            <p:extLst>
              <p:ext uri="{D42A27DB-BD31-4B8C-83A1-F6EECF244321}">
                <p14:modId xmlns:p14="http://schemas.microsoft.com/office/powerpoint/2010/main" val="2523449675"/>
              </p:ext>
            </p:extLst>
          </p:nvPr>
        </p:nvGraphicFramePr>
        <p:xfrm>
          <a:off x="478062" y="1183969"/>
          <a:ext cx="8036965" cy="3895425"/>
        </p:xfrm>
        <a:graphic>
          <a:graphicData uri="http://schemas.openxmlformats.org/drawingml/2006/table">
            <a:tbl>
              <a:tblPr firstRow="1" bandRow="1">
                <a:tableStyleId>{5C22544A-7EE6-4342-B048-85BDC9FD1C3A}</a:tableStyleId>
              </a:tblPr>
              <a:tblGrid>
                <a:gridCol w="1740035">
                  <a:extLst>
                    <a:ext uri="{9D8B030D-6E8A-4147-A177-3AD203B41FA5}">
                      <a16:colId xmlns:a16="http://schemas.microsoft.com/office/drawing/2014/main" val="1828801428"/>
                    </a:ext>
                  </a:extLst>
                </a:gridCol>
                <a:gridCol w="4052372">
                  <a:extLst>
                    <a:ext uri="{9D8B030D-6E8A-4147-A177-3AD203B41FA5}">
                      <a16:colId xmlns:a16="http://schemas.microsoft.com/office/drawing/2014/main" val="971252803"/>
                    </a:ext>
                  </a:extLst>
                </a:gridCol>
                <a:gridCol w="2244558">
                  <a:extLst>
                    <a:ext uri="{9D8B030D-6E8A-4147-A177-3AD203B41FA5}">
                      <a16:colId xmlns:a16="http://schemas.microsoft.com/office/drawing/2014/main" val="3620122098"/>
                    </a:ext>
                  </a:extLst>
                </a:gridCol>
              </a:tblGrid>
              <a:tr h="582075">
                <a:tc>
                  <a:txBody>
                    <a:bodyPr/>
                    <a:lstStyle/>
                    <a:p>
                      <a:pPr algn="ctr"/>
                      <a:r>
                        <a:rPr lang="en-GB" sz="1400" dirty="0"/>
                        <a:t>Rank</a:t>
                      </a:r>
                    </a:p>
                  </a:txBody>
                  <a:tcPr marL="68580" marR="68580" marT="34290" marB="34290"/>
                </a:tc>
                <a:tc>
                  <a:txBody>
                    <a:bodyPr/>
                    <a:lstStyle/>
                    <a:p>
                      <a:pPr algn="ctr"/>
                      <a:r>
                        <a:rPr lang="en-GB" sz="1400" dirty="0"/>
                        <a:t>Country / Company</a:t>
                      </a:r>
                    </a:p>
                  </a:txBody>
                  <a:tcPr marL="68580" marR="68580" marT="34290" marB="34290"/>
                </a:tc>
                <a:tc>
                  <a:txBody>
                    <a:bodyPr/>
                    <a:lstStyle/>
                    <a:p>
                      <a:pPr algn="ctr"/>
                      <a:r>
                        <a:rPr lang="en-GB" sz="1400" dirty="0"/>
                        <a:t>GDP/Company Value ($trillions)</a:t>
                      </a:r>
                    </a:p>
                  </a:txBody>
                  <a:tcPr marL="68580" marR="68580" marT="34290" marB="34290"/>
                </a:tc>
                <a:extLst>
                  <a:ext uri="{0D108BD9-81ED-4DB2-BD59-A6C34878D82A}">
                    <a16:rowId xmlns:a16="http://schemas.microsoft.com/office/drawing/2014/main" val="3887913710"/>
                  </a:ext>
                </a:extLst>
              </a:tr>
              <a:tr h="331335">
                <a:tc>
                  <a:txBody>
                    <a:bodyPr/>
                    <a:lstStyle/>
                    <a:p>
                      <a:pPr algn="ctr"/>
                      <a:r>
                        <a:rPr lang="en-GB" sz="1400" dirty="0"/>
                        <a:t>11</a:t>
                      </a:r>
                    </a:p>
                  </a:txBody>
                  <a:tcPr marL="68580" marR="68580" marT="34290" marB="34290"/>
                </a:tc>
                <a:tc>
                  <a:txBody>
                    <a:bodyPr/>
                    <a:lstStyle/>
                    <a:p>
                      <a:pPr algn="ctr"/>
                      <a:r>
                        <a:rPr lang="en-GB" sz="1400" dirty="0"/>
                        <a:t>Italy </a:t>
                      </a:r>
                      <a:r>
                        <a:rPr lang="en-GB" sz="1400" dirty="0">
                          <a:solidFill>
                            <a:srgbClr val="FF0000"/>
                          </a:solidFill>
                          <a:sym typeface="Wingdings" panose="05000000000000000000" pitchFamily="2" charset="2"/>
                        </a:rPr>
                        <a:t></a:t>
                      </a:r>
                      <a:endParaRPr lang="en-GB" sz="1400" dirty="0"/>
                    </a:p>
                  </a:txBody>
                  <a:tcPr marL="68580" marR="68580" marT="34290" marB="34290"/>
                </a:tc>
                <a:tc>
                  <a:txBody>
                    <a:bodyPr/>
                    <a:lstStyle/>
                    <a:p>
                      <a:pPr algn="ctr"/>
                      <a:r>
                        <a:rPr lang="en-GB" sz="1400" dirty="0"/>
                        <a:t>2.30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2395875231"/>
                  </a:ext>
                </a:extLst>
              </a:tr>
              <a:tr h="331335">
                <a:tc>
                  <a:txBody>
                    <a:bodyPr/>
                    <a:lstStyle/>
                    <a:p>
                      <a:pPr algn="ctr"/>
                      <a:r>
                        <a:rPr lang="en-GB" sz="1400" dirty="0"/>
                        <a:t>12</a:t>
                      </a:r>
                    </a:p>
                  </a:txBody>
                  <a:tcPr marL="68580" marR="68580" marT="34290" marB="34290"/>
                </a:tc>
                <a:tc>
                  <a:txBody>
                    <a:bodyPr/>
                    <a:lstStyle/>
                    <a:p>
                      <a:pPr algn="ctr"/>
                      <a:r>
                        <a:rPr lang="en-GB" sz="1400" b="0" dirty="0">
                          <a:solidFill>
                            <a:schemeClr val="tx1"/>
                          </a:solidFill>
                        </a:rPr>
                        <a:t>Brazil </a:t>
                      </a:r>
                      <a:r>
                        <a:rPr lang="en-GB" sz="1400" dirty="0">
                          <a:solidFill>
                            <a:srgbClr val="FF0000"/>
                          </a:solidFill>
                          <a:sym typeface="Wingdings" panose="05000000000000000000" pitchFamily="2" charset="2"/>
                        </a:rPr>
                        <a:t></a:t>
                      </a:r>
                      <a:endParaRPr lang="en-GB" sz="1400" b="0" dirty="0">
                        <a:solidFill>
                          <a:schemeClr val="tx1"/>
                        </a:solidFill>
                      </a:endParaRPr>
                    </a:p>
                  </a:txBody>
                  <a:tcPr marL="68580" marR="68580" marT="34290" marB="34290"/>
                </a:tc>
                <a:tc>
                  <a:txBody>
                    <a:bodyPr/>
                    <a:lstStyle/>
                    <a:p>
                      <a:pPr algn="ctr"/>
                      <a:r>
                        <a:rPr lang="en-GB" sz="1400" dirty="0"/>
                        <a:t>2.28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1725901840"/>
                  </a:ext>
                </a:extLst>
              </a:tr>
              <a:tr h="331335">
                <a:tc>
                  <a:txBody>
                    <a:bodyPr/>
                    <a:lstStyle/>
                    <a:p>
                      <a:pPr algn="ctr"/>
                      <a:r>
                        <a:rPr lang="en-GB" sz="1400" dirty="0"/>
                        <a:t>13</a:t>
                      </a:r>
                    </a:p>
                  </a:txBody>
                  <a:tcPr marL="68580" marR="68580" marT="34290" marB="34290"/>
                </a:tc>
                <a:tc>
                  <a:txBody>
                    <a:bodyPr/>
                    <a:lstStyle/>
                    <a:p>
                      <a:pPr algn="ctr"/>
                      <a:r>
                        <a:rPr lang="en-GB" sz="1400" b="1" dirty="0">
                          <a:solidFill>
                            <a:srgbClr val="7030A0"/>
                          </a:solidFill>
                        </a:rPr>
                        <a:t>Alphabet / Google </a:t>
                      </a:r>
                      <a:r>
                        <a:rPr lang="en-GB" sz="1400" b="1" dirty="0">
                          <a:solidFill>
                            <a:srgbClr val="00B050"/>
                          </a:solidFill>
                        </a:rPr>
                        <a:t>(new)</a:t>
                      </a:r>
                      <a:endParaRPr lang="en-GB" sz="1400" b="1" dirty="0">
                        <a:solidFill>
                          <a:srgbClr val="7030A0"/>
                        </a:solidFill>
                      </a:endParaRPr>
                    </a:p>
                  </a:txBody>
                  <a:tcPr marL="68580" marR="68580" marT="34290" marB="34290"/>
                </a:tc>
                <a:tc>
                  <a:txBody>
                    <a:bodyPr/>
                    <a:lstStyle/>
                    <a:p>
                      <a:pPr algn="ctr"/>
                      <a:r>
                        <a:rPr lang="en-GB" sz="1400" dirty="0"/>
                        <a:t>2.26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2889557268"/>
                  </a:ext>
                </a:extLst>
              </a:tr>
              <a:tr h="331335">
                <a:tc>
                  <a:txBody>
                    <a:bodyPr/>
                    <a:lstStyle/>
                    <a:p>
                      <a:pPr algn="ctr"/>
                      <a:r>
                        <a:rPr lang="en-GB" sz="1400" dirty="0"/>
                        <a:t>14</a:t>
                      </a:r>
                    </a:p>
                  </a:txBody>
                  <a:tcPr marL="68580" marR="68580" marT="34290" marB="34290"/>
                </a:tc>
                <a:tc>
                  <a:txBody>
                    <a:bodyPr/>
                    <a:lstStyle/>
                    <a:p>
                      <a:pPr algn="ctr"/>
                      <a:r>
                        <a:rPr lang="en-GB" sz="1400" dirty="0"/>
                        <a:t>Canada </a:t>
                      </a:r>
                      <a:r>
                        <a:rPr lang="en-GB" sz="1400" dirty="0">
                          <a:solidFill>
                            <a:srgbClr val="FF0000"/>
                          </a:solidFill>
                          <a:sym typeface="Wingdings" panose="05000000000000000000" pitchFamily="2" charset="2"/>
                        </a:rPr>
                        <a:t></a:t>
                      </a:r>
                      <a:endParaRPr lang="en-GB" sz="1400" dirty="0"/>
                    </a:p>
                  </a:txBody>
                  <a:tcPr marL="68580" marR="68580" marT="34290" marB="34290"/>
                </a:tc>
                <a:tc>
                  <a:txBody>
                    <a:bodyPr/>
                    <a:lstStyle/>
                    <a:p>
                      <a:pPr algn="ctr"/>
                      <a:r>
                        <a:rPr lang="en-GB" sz="1400" dirty="0"/>
                        <a:t>2.24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2718255005"/>
                  </a:ext>
                </a:extLst>
              </a:tr>
              <a:tr h="331335">
                <a:tc>
                  <a:txBody>
                    <a:bodyPr/>
                    <a:lstStyle/>
                    <a:p>
                      <a:pPr algn="ctr"/>
                      <a:r>
                        <a:rPr lang="en-GB" sz="1400" dirty="0"/>
                        <a:t>15</a:t>
                      </a:r>
                    </a:p>
                  </a:txBody>
                  <a:tcPr marL="68580" marR="68580" marT="34290" marB="34290"/>
                </a:tc>
                <a:tc>
                  <a:txBody>
                    <a:bodyPr/>
                    <a:lstStyle/>
                    <a:p>
                      <a:pPr algn="ctr"/>
                      <a:r>
                        <a:rPr lang="en-GB" sz="1400" b="0" dirty="0">
                          <a:solidFill>
                            <a:schemeClr val="tx1"/>
                          </a:solidFill>
                        </a:rPr>
                        <a:t>Russian Federation </a:t>
                      </a:r>
                      <a:r>
                        <a:rPr lang="en-GB" sz="1400" dirty="0">
                          <a:solidFill>
                            <a:srgbClr val="FF0000"/>
                          </a:solidFill>
                          <a:sym typeface="Wingdings" panose="05000000000000000000" pitchFamily="2" charset="2"/>
                        </a:rPr>
                        <a:t></a:t>
                      </a:r>
                      <a:endParaRPr lang="en-GB" sz="1400" b="0" dirty="0">
                        <a:solidFill>
                          <a:schemeClr val="tx1"/>
                        </a:solidFill>
                      </a:endParaRPr>
                    </a:p>
                  </a:txBody>
                  <a:tcPr marL="68580" marR="68580" marT="34290" marB="34290"/>
                </a:tc>
                <a:tc>
                  <a:txBody>
                    <a:bodyPr/>
                    <a:lstStyle/>
                    <a:p>
                      <a:pPr algn="ctr"/>
                      <a:r>
                        <a:rPr lang="en-GB" sz="1400" dirty="0"/>
                        <a:t>2.10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4021962133"/>
                  </a:ext>
                </a:extLst>
              </a:tr>
              <a:tr h="331335">
                <a:tc>
                  <a:txBody>
                    <a:bodyPr/>
                    <a:lstStyle/>
                    <a:p>
                      <a:pPr algn="ctr"/>
                      <a:r>
                        <a:rPr lang="en-GB" sz="1400" dirty="0"/>
                        <a:t>16</a:t>
                      </a: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solidFill>
                            <a:srgbClr val="7030A0"/>
                          </a:solidFill>
                        </a:rPr>
                        <a:t>Amazon</a:t>
                      </a:r>
                      <a:r>
                        <a:rPr lang="en-GB" sz="1400" b="0" dirty="0">
                          <a:solidFill>
                            <a:srgbClr val="002060"/>
                          </a:solidFill>
                        </a:rPr>
                        <a:t> </a:t>
                      </a:r>
                      <a:r>
                        <a:rPr lang="en-GB" sz="1400" dirty="0">
                          <a:solidFill>
                            <a:srgbClr val="00B050"/>
                          </a:solidFill>
                          <a:sym typeface="Wingdings" panose="05000000000000000000" pitchFamily="2" charset="2"/>
                        </a:rPr>
                        <a:t></a:t>
                      </a:r>
                      <a:endParaRPr lang="en-GB" sz="1400" b="0" dirty="0">
                        <a:solidFill>
                          <a:srgbClr val="002060"/>
                        </a:solidFill>
                      </a:endParaRPr>
                    </a:p>
                  </a:txBody>
                  <a:tcPr marL="68580" marR="68580" marT="34290" marB="34290"/>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2.09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3097251418"/>
                  </a:ext>
                </a:extLst>
              </a:tr>
              <a:tr h="331335">
                <a:tc>
                  <a:txBody>
                    <a:bodyPr/>
                    <a:lstStyle/>
                    <a:p>
                      <a:pPr algn="ctr"/>
                      <a:r>
                        <a:rPr lang="en-GB" sz="1400" dirty="0"/>
                        <a:t>17</a:t>
                      </a:r>
                    </a:p>
                  </a:txBody>
                  <a:tcPr marL="68580" marR="68580" marT="34290" marB="34290"/>
                </a:tc>
                <a:tc>
                  <a:txBody>
                    <a:bodyPr/>
                    <a:lstStyle/>
                    <a:p>
                      <a:pPr algn="ctr"/>
                      <a:r>
                        <a:rPr lang="en-GB" sz="1400" b="0" dirty="0">
                          <a:solidFill>
                            <a:srgbClr val="002060"/>
                          </a:solidFill>
                        </a:rPr>
                        <a:t>South Korea </a:t>
                      </a:r>
                      <a:r>
                        <a:rPr lang="en-GB" sz="1400" dirty="0">
                          <a:solidFill>
                            <a:srgbClr val="FF0000"/>
                          </a:solidFill>
                          <a:sym typeface="Wingdings" panose="05000000000000000000" pitchFamily="2" charset="2"/>
                        </a:rPr>
                        <a:t></a:t>
                      </a:r>
                      <a:endParaRPr lang="en-GB" sz="1400" b="0" dirty="0">
                        <a:solidFill>
                          <a:srgbClr val="002060"/>
                        </a:solidFill>
                      </a:endParaRPr>
                    </a:p>
                  </a:txBody>
                  <a:tcPr marL="68580" marR="68580" marT="34290" marB="34290"/>
                </a:tc>
                <a:tc>
                  <a:txBody>
                    <a:bodyPr/>
                    <a:lstStyle/>
                    <a:p>
                      <a:pPr algn="ctr"/>
                      <a:r>
                        <a:rPr lang="en-GB" sz="1400" dirty="0"/>
                        <a:t>2.00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3535554143"/>
                  </a:ext>
                </a:extLst>
              </a:tr>
              <a:tr h="331335">
                <a:tc>
                  <a:txBody>
                    <a:bodyPr/>
                    <a:lstStyle/>
                    <a:p>
                      <a:pPr algn="ctr"/>
                      <a:r>
                        <a:rPr lang="en-GB" sz="1400" dirty="0"/>
                        <a:t>18</a:t>
                      </a:r>
                    </a:p>
                  </a:txBody>
                  <a:tcPr marL="68580" marR="68580" marT="34290" marB="34290"/>
                </a:tc>
                <a:tc>
                  <a:txBody>
                    <a:bodyPr/>
                    <a:lstStyle/>
                    <a:p>
                      <a:pPr algn="ctr"/>
                      <a:r>
                        <a:rPr lang="en-GB" sz="1400" dirty="0"/>
                        <a:t>Australia </a:t>
                      </a:r>
                      <a:r>
                        <a:rPr lang="en-GB" sz="1400" dirty="0">
                          <a:solidFill>
                            <a:srgbClr val="FF0000"/>
                          </a:solidFill>
                          <a:sym typeface="Wingdings" panose="05000000000000000000" pitchFamily="2" charset="2"/>
                        </a:rPr>
                        <a:t></a:t>
                      </a:r>
                      <a:endParaRPr lang="en-GB" sz="1400" dirty="0"/>
                    </a:p>
                  </a:txBody>
                  <a:tcPr marL="68580" marR="68580" marT="34290" marB="34290"/>
                </a:tc>
                <a:tc>
                  <a:txBody>
                    <a:bodyPr/>
                    <a:lstStyle/>
                    <a:p>
                      <a:pPr algn="ctr"/>
                      <a:r>
                        <a:rPr lang="en-GB" sz="1400" dirty="0"/>
                        <a:t>1.90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3934860857"/>
                  </a:ext>
                </a:extLst>
              </a:tr>
              <a:tr h="331335">
                <a:tc>
                  <a:txBody>
                    <a:bodyPr/>
                    <a:lstStyle/>
                    <a:p>
                      <a:pPr algn="ctr"/>
                      <a:r>
                        <a:rPr lang="en-GB" sz="1400" dirty="0"/>
                        <a:t>19</a:t>
                      </a:r>
                    </a:p>
                  </a:txBody>
                  <a:tcPr marL="68580" marR="68580" marT="34290" marB="34290"/>
                </a:tc>
                <a:tc>
                  <a:txBody>
                    <a:bodyPr/>
                    <a:lstStyle/>
                    <a:p>
                      <a:pPr algn="ctr"/>
                      <a:r>
                        <a:rPr lang="en-GB" sz="1400" b="1" dirty="0">
                          <a:solidFill>
                            <a:srgbClr val="7030A0"/>
                          </a:solidFill>
                        </a:rPr>
                        <a:t>Meta Platforms </a:t>
                      </a:r>
                      <a:r>
                        <a:rPr lang="en-GB" sz="1400" b="1" dirty="0">
                          <a:solidFill>
                            <a:srgbClr val="00B050"/>
                          </a:solidFill>
                        </a:rPr>
                        <a:t>(new)</a:t>
                      </a:r>
                      <a:endParaRPr lang="en-GB" sz="1400" b="1" dirty="0">
                        <a:solidFill>
                          <a:srgbClr val="7030A0"/>
                        </a:solidFill>
                      </a:endParaRPr>
                    </a:p>
                  </a:txBody>
                  <a:tcPr marL="68580" marR="68580" marT="34290" marB="34290"/>
                </a:tc>
                <a:tc>
                  <a:txBody>
                    <a:bodyPr/>
                    <a:lstStyle/>
                    <a:p>
                      <a:pPr algn="ctr"/>
                      <a:r>
                        <a:rPr lang="en-GB" sz="1400" dirty="0"/>
                        <a:t>1.83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2294569216"/>
                  </a:ext>
                </a:extLst>
              </a:tr>
              <a:tr h="331335">
                <a:tc>
                  <a:txBody>
                    <a:bodyPr/>
                    <a:lstStyle/>
                    <a:p>
                      <a:pPr algn="ctr"/>
                      <a:r>
                        <a:rPr lang="en-GB" sz="1400" dirty="0"/>
                        <a:t>20</a:t>
                      </a:r>
                    </a:p>
                  </a:txBody>
                  <a:tcPr marL="68580" marR="68580" marT="34290" marB="34290"/>
                </a:tc>
                <a:tc>
                  <a:txBody>
                    <a:bodyPr/>
                    <a:lstStyle/>
                    <a:p>
                      <a:pPr algn="ctr"/>
                      <a:r>
                        <a:rPr lang="en-GB" sz="1400" dirty="0"/>
                        <a:t>Spain </a:t>
                      </a:r>
                      <a:r>
                        <a:rPr lang="en-GB" sz="1400" dirty="0">
                          <a:solidFill>
                            <a:srgbClr val="FF0000"/>
                          </a:solidFill>
                          <a:sym typeface="Wingdings" panose="05000000000000000000" pitchFamily="2" charset="2"/>
                        </a:rPr>
                        <a:t></a:t>
                      </a:r>
                      <a:endParaRPr lang="en-GB" sz="1400" dirty="0"/>
                    </a:p>
                  </a:txBody>
                  <a:tcPr marL="68580" marR="68580" marT="34290" marB="34290"/>
                </a:tc>
                <a:tc>
                  <a:txBody>
                    <a:bodyPr/>
                    <a:lstStyle/>
                    <a:p>
                      <a:pPr algn="ctr"/>
                      <a:r>
                        <a:rPr lang="en-GB" sz="1400" dirty="0"/>
                        <a:t>1.70 </a:t>
                      </a:r>
                      <a:r>
                        <a:rPr lang="en-GB" sz="1400" dirty="0">
                          <a:solidFill>
                            <a:srgbClr val="00B050"/>
                          </a:solidFill>
                          <a:sym typeface="Wingdings" panose="05000000000000000000" pitchFamily="2" charset="2"/>
                        </a:rPr>
                        <a:t></a:t>
                      </a:r>
                      <a:endParaRPr lang="en-GB" sz="1400" dirty="0"/>
                    </a:p>
                  </a:txBody>
                  <a:tcPr marL="68580" marR="68580" marT="34290" marB="34290"/>
                </a:tc>
                <a:extLst>
                  <a:ext uri="{0D108BD9-81ED-4DB2-BD59-A6C34878D82A}">
                    <a16:rowId xmlns:a16="http://schemas.microsoft.com/office/drawing/2014/main" val="3209479049"/>
                  </a:ext>
                </a:extLst>
              </a:tr>
            </a:tbl>
          </a:graphicData>
        </a:graphic>
      </p:graphicFrame>
      <p:sp>
        <p:nvSpPr>
          <p:cNvPr id="6" name="TextBox 5">
            <a:extLst>
              <a:ext uri="{FF2B5EF4-FFF2-40B4-BE49-F238E27FC236}">
                <a16:creationId xmlns:a16="http://schemas.microsoft.com/office/drawing/2014/main" id="{9944E94A-79A5-657E-F489-8EC614641CDC}"/>
              </a:ext>
            </a:extLst>
          </p:cNvPr>
          <p:cNvSpPr txBox="1"/>
          <p:nvPr/>
        </p:nvSpPr>
        <p:spPr>
          <a:xfrm>
            <a:off x="4334256" y="5422908"/>
            <a:ext cx="4317930" cy="300082"/>
          </a:xfrm>
          <a:prstGeom prst="rect">
            <a:avLst/>
          </a:prstGeom>
          <a:noFill/>
        </p:spPr>
        <p:txBody>
          <a:bodyPr wrap="square" rtlCol="0">
            <a:spAutoFit/>
          </a:bodyPr>
          <a:lstStyle/>
          <a:p>
            <a:pPr algn="r"/>
            <a:r>
              <a:rPr lang="en-GB" sz="1350" dirty="0"/>
              <a:t>Sources: (World Bank, 2025a) &amp; </a:t>
            </a:r>
            <a:r>
              <a:rPr lang="en-GB" sz="1350" b="1" dirty="0">
                <a:solidFill>
                  <a:srgbClr val="7030A0"/>
                </a:solidFill>
              </a:rPr>
              <a:t>(Murphy &amp; Schifrin, 2025) </a:t>
            </a:r>
          </a:p>
        </p:txBody>
      </p:sp>
      <p:sp>
        <p:nvSpPr>
          <p:cNvPr id="3" name="Title 1">
            <a:extLst>
              <a:ext uri="{FF2B5EF4-FFF2-40B4-BE49-F238E27FC236}">
                <a16:creationId xmlns:a16="http://schemas.microsoft.com/office/drawing/2014/main" id="{377CA859-FF06-6EBB-32D3-61FEE408B496}"/>
              </a:ext>
            </a:extLst>
          </p:cNvPr>
          <p:cNvSpPr txBox="1">
            <a:spLocks/>
          </p:cNvSpPr>
          <p:nvPr/>
        </p:nvSpPr>
        <p:spPr>
          <a:xfrm>
            <a:off x="118872" y="268926"/>
            <a:ext cx="8906256" cy="52956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accent1">
                    <a:lumMod val="75000"/>
                  </a:schemeClr>
                </a:solidFill>
              </a:rPr>
              <a:t>Richest Countries and Companies 2024/5</a:t>
            </a:r>
          </a:p>
        </p:txBody>
      </p:sp>
    </p:spTree>
    <p:extLst>
      <p:ext uri="{BB962C8B-B14F-4D97-AF65-F5344CB8AC3E}">
        <p14:creationId xmlns:p14="http://schemas.microsoft.com/office/powerpoint/2010/main" val="8205815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FD699-7330-C940-E11F-8B28F347275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A3DBE1C-41E0-0535-A1A3-26C885FFEBD2}"/>
              </a:ext>
            </a:extLst>
          </p:cNvPr>
          <p:cNvSpPr txBox="1"/>
          <p:nvPr/>
        </p:nvSpPr>
        <p:spPr>
          <a:xfrm>
            <a:off x="136784" y="350476"/>
            <a:ext cx="8650600" cy="769441"/>
          </a:xfrm>
          <a:prstGeom prst="rect">
            <a:avLst/>
          </a:prstGeom>
          <a:noFill/>
        </p:spPr>
        <p:txBody>
          <a:bodyPr wrap="square" rtlCol="0">
            <a:spAutoFit/>
          </a:bodyPr>
          <a:lstStyle/>
          <a:p>
            <a:pPr algn="ctr"/>
            <a:r>
              <a:rPr lang="en-GB" sz="4400" i="1" dirty="0">
                <a:solidFill>
                  <a:schemeClr val="accent1">
                    <a:lumMod val="75000"/>
                  </a:schemeClr>
                </a:solidFill>
              </a:rPr>
              <a:t>Guided Study – Information Analysis</a:t>
            </a:r>
          </a:p>
        </p:txBody>
      </p:sp>
      <p:pic>
        <p:nvPicPr>
          <p:cNvPr id="7" name="Picture 6" descr="Icon - Guided Study Activity">
            <a:extLst>
              <a:ext uri="{FF2B5EF4-FFF2-40B4-BE49-F238E27FC236}">
                <a16:creationId xmlns:a16="http://schemas.microsoft.com/office/drawing/2014/main" id="{FD93C985-AC02-ED0E-40A8-E1629FA7092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739896" y="1271016"/>
            <a:ext cx="1197635" cy="1197635"/>
          </a:xfrm>
          <a:prstGeom prst="rect">
            <a:avLst/>
          </a:prstGeom>
        </p:spPr>
      </p:pic>
      <p:sp>
        <p:nvSpPr>
          <p:cNvPr id="8" name="TextBox 7">
            <a:extLst>
              <a:ext uri="{FF2B5EF4-FFF2-40B4-BE49-F238E27FC236}">
                <a16:creationId xmlns:a16="http://schemas.microsoft.com/office/drawing/2014/main" id="{62052716-6D96-98BC-4B21-4E3AF8495A1E}"/>
              </a:ext>
            </a:extLst>
          </p:cNvPr>
          <p:cNvSpPr txBox="1"/>
          <p:nvPr/>
        </p:nvSpPr>
        <p:spPr>
          <a:xfrm>
            <a:off x="246512" y="2953512"/>
            <a:ext cx="8678408" cy="2512676"/>
          </a:xfrm>
          <a:prstGeom prst="rect">
            <a:avLst/>
          </a:prstGeom>
          <a:noFill/>
        </p:spPr>
        <p:txBody>
          <a:bodyPr wrap="square" rtlCol="0">
            <a:spAutoFit/>
          </a:bodyPr>
          <a:lstStyle/>
          <a:p>
            <a:pPr algn="ctr">
              <a:lnSpc>
                <a:spcPct val="200000"/>
              </a:lnSpc>
              <a:spcBef>
                <a:spcPts val="600"/>
              </a:spcBef>
              <a:spcAft>
                <a:spcPts val="600"/>
              </a:spcAft>
            </a:pPr>
            <a:r>
              <a:rPr lang="en-GB" sz="2400" i="1" dirty="0">
                <a:solidFill>
                  <a:schemeClr val="accent1">
                    <a:lumMod val="75000"/>
                  </a:schemeClr>
                </a:solidFill>
              </a:rPr>
              <a:t>Take some time to look at the tables for 2020/2021 and 2024/2025</a:t>
            </a:r>
          </a:p>
          <a:p>
            <a:pPr algn="ctr">
              <a:lnSpc>
                <a:spcPct val="200000"/>
              </a:lnSpc>
              <a:spcBef>
                <a:spcPts val="600"/>
              </a:spcBef>
              <a:spcAft>
                <a:spcPts val="600"/>
              </a:spcAft>
            </a:pPr>
            <a:r>
              <a:rPr lang="en-GB" sz="2400" i="1" dirty="0">
                <a:solidFill>
                  <a:schemeClr val="accent1">
                    <a:lumMod val="75000"/>
                  </a:schemeClr>
                </a:solidFill>
              </a:rPr>
              <a:t>Identify any significant issues or questions raised by the information.</a:t>
            </a:r>
          </a:p>
          <a:p>
            <a:pPr algn="ctr">
              <a:lnSpc>
                <a:spcPct val="200000"/>
              </a:lnSpc>
              <a:spcBef>
                <a:spcPts val="600"/>
              </a:spcBef>
              <a:spcAft>
                <a:spcPts val="600"/>
              </a:spcAft>
            </a:pPr>
            <a:r>
              <a:rPr lang="en-GB" sz="2400" i="1" dirty="0">
                <a:solidFill>
                  <a:schemeClr val="accent1">
                    <a:lumMod val="75000"/>
                  </a:schemeClr>
                </a:solidFill>
              </a:rPr>
              <a:t>Share these with the group.</a:t>
            </a:r>
          </a:p>
        </p:txBody>
      </p:sp>
    </p:spTree>
    <p:extLst>
      <p:ext uri="{BB962C8B-B14F-4D97-AF65-F5344CB8AC3E}">
        <p14:creationId xmlns:p14="http://schemas.microsoft.com/office/powerpoint/2010/main" val="4892214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21732-4F72-D85A-2DD0-D2E0763F72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9E66B7-A33E-0324-CB0A-F5B4ADF8EFAB}"/>
              </a:ext>
            </a:extLst>
          </p:cNvPr>
          <p:cNvSpPr>
            <a:spLocks noGrp="1"/>
          </p:cNvSpPr>
          <p:nvPr>
            <p:ph type="title"/>
          </p:nvPr>
        </p:nvSpPr>
        <p:spPr>
          <a:xfrm>
            <a:off x="1485900" y="199524"/>
            <a:ext cx="6172200" cy="529568"/>
          </a:xfrm>
        </p:spPr>
        <p:txBody>
          <a:bodyPr>
            <a:noAutofit/>
          </a:bodyPr>
          <a:lstStyle/>
          <a:p>
            <a:pPr algn="ctr"/>
            <a:r>
              <a:rPr lang="en-GB" b="1" dirty="0">
                <a:solidFill>
                  <a:schemeClr val="accent1">
                    <a:lumMod val="75000"/>
                  </a:schemeClr>
                </a:solidFill>
              </a:rPr>
              <a:t>State Sovereignty</a:t>
            </a:r>
          </a:p>
        </p:txBody>
      </p:sp>
      <p:sp>
        <p:nvSpPr>
          <p:cNvPr id="5" name="TextBox 4">
            <a:extLst>
              <a:ext uri="{FF2B5EF4-FFF2-40B4-BE49-F238E27FC236}">
                <a16:creationId xmlns:a16="http://schemas.microsoft.com/office/drawing/2014/main" id="{390ACE7B-4D51-C5F6-5788-B87609AAB0FD}"/>
              </a:ext>
            </a:extLst>
          </p:cNvPr>
          <p:cNvSpPr txBox="1"/>
          <p:nvPr/>
        </p:nvSpPr>
        <p:spPr>
          <a:xfrm>
            <a:off x="169224" y="889934"/>
            <a:ext cx="8645592" cy="4934684"/>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One other contemporary issue that has seen much debate about the notion of </a:t>
            </a:r>
            <a:r>
              <a:rPr lang="en-GB" sz="2100" b="1" dirty="0">
                <a:solidFill>
                  <a:schemeClr val="accent1">
                    <a:lumMod val="75000"/>
                  </a:schemeClr>
                </a:solidFill>
              </a:rPr>
              <a:t>state sovereignty </a:t>
            </a:r>
            <a:r>
              <a:rPr lang="en-GB" sz="2100" dirty="0">
                <a:solidFill>
                  <a:schemeClr val="accent1">
                    <a:lumMod val="75000"/>
                  </a:schemeClr>
                </a:solidFill>
              </a:rPr>
              <a:t>is Brexit</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The idea of regaining sovereignty was central to the argument of the Leave campaign</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The importance of this ‘normative concept’ to the debate can be illustrated with a simple experiment</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Type the words ‘Brexit’ and ‘Sovereignty’ into the UWTSD Library search…..</a:t>
            </a:r>
            <a:r>
              <a:rPr lang="en-GB" sz="2100" i="1" dirty="0">
                <a:solidFill>
                  <a:schemeClr val="accent5"/>
                </a:solidFill>
                <a:hlinkClick r:id="rId2">
                  <a:extLst>
                    <a:ext uri="{A12FA001-AC4F-418D-AE19-62706E023703}">
                      <ahyp:hlinkClr xmlns:ahyp="http://schemas.microsoft.com/office/drawing/2018/hyperlinkcolor" val="tx"/>
                    </a:ext>
                  </a:extLst>
                </a:hlinkClick>
              </a:rPr>
              <a:t>how many articles does it find</a:t>
            </a:r>
            <a:r>
              <a:rPr lang="en-GB" sz="2100" i="1" dirty="0">
                <a:solidFill>
                  <a:schemeClr val="accent1">
                    <a:lumMod val="75000"/>
                  </a:schemeClr>
                </a:solidFill>
              </a:rPr>
              <a:t>?</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For example, an article in the Economist in 2016 states that ‘The argument that Britain has lost sovereignty, and even its democracy, by being in the European Union is at the heart of the case for Brexit’</a:t>
            </a:r>
          </a:p>
          <a:p>
            <a:pPr marL="214313" indent="-214313">
              <a:spcBef>
                <a:spcPts val="450"/>
              </a:spcBef>
              <a:spcAft>
                <a:spcPts val="450"/>
              </a:spcAft>
              <a:buFont typeface="Arial" panose="020B0604020202020204" pitchFamily="34" charset="0"/>
              <a:buChar char="•"/>
            </a:pPr>
            <a:r>
              <a:rPr lang="en-GB" sz="2100" dirty="0">
                <a:solidFill>
                  <a:schemeClr val="accent1">
                    <a:lumMod val="75000"/>
                  </a:schemeClr>
                </a:solidFill>
              </a:rPr>
              <a:t>However, as that article and many others point out, there are levels of </a:t>
            </a:r>
            <a:r>
              <a:rPr lang="en-GB" sz="2100" b="1" dirty="0">
                <a:solidFill>
                  <a:schemeClr val="accent1">
                    <a:lumMod val="75000"/>
                  </a:schemeClr>
                </a:solidFill>
              </a:rPr>
              <a:t>complexity</a:t>
            </a:r>
            <a:r>
              <a:rPr lang="en-GB" sz="2100" dirty="0">
                <a:solidFill>
                  <a:schemeClr val="accent1">
                    <a:lumMod val="75000"/>
                  </a:schemeClr>
                </a:solidFill>
              </a:rPr>
              <a:t> involved in discussing </a:t>
            </a:r>
            <a:r>
              <a:rPr lang="en-GB" sz="2100" b="1" dirty="0">
                <a:solidFill>
                  <a:schemeClr val="accent1">
                    <a:lumMod val="75000"/>
                  </a:schemeClr>
                </a:solidFill>
              </a:rPr>
              <a:t>state sovereignty</a:t>
            </a:r>
          </a:p>
        </p:txBody>
      </p:sp>
    </p:spTree>
    <p:extLst>
      <p:ext uri="{BB962C8B-B14F-4D97-AF65-F5344CB8AC3E}">
        <p14:creationId xmlns:p14="http://schemas.microsoft.com/office/powerpoint/2010/main" val="40504788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28674-2C00-C5A5-CD35-2FFFA584B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DE7CE3-91C1-3B4D-CCE8-3C4467A90177}"/>
              </a:ext>
            </a:extLst>
          </p:cNvPr>
          <p:cNvSpPr>
            <a:spLocks noGrp="1"/>
          </p:cNvSpPr>
          <p:nvPr>
            <p:ph type="title"/>
          </p:nvPr>
        </p:nvSpPr>
        <p:spPr>
          <a:xfrm>
            <a:off x="1485900" y="241494"/>
            <a:ext cx="6172200" cy="529568"/>
          </a:xfrm>
        </p:spPr>
        <p:txBody>
          <a:bodyPr>
            <a:noAutofit/>
          </a:bodyPr>
          <a:lstStyle/>
          <a:p>
            <a:pPr algn="ctr"/>
            <a:r>
              <a:rPr lang="en-GB" b="1" dirty="0">
                <a:solidFill>
                  <a:schemeClr val="accent1">
                    <a:lumMod val="75000"/>
                  </a:schemeClr>
                </a:solidFill>
              </a:rPr>
              <a:t>State Sovereignty</a:t>
            </a:r>
          </a:p>
        </p:txBody>
      </p:sp>
      <p:sp>
        <p:nvSpPr>
          <p:cNvPr id="5" name="TextBox 4">
            <a:extLst>
              <a:ext uri="{FF2B5EF4-FFF2-40B4-BE49-F238E27FC236}">
                <a16:creationId xmlns:a16="http://schemas.microsoft.com/office/drawing/2014/main" id="{7BAB87AE-28D5-6D42-6E59-C43B3B39CC43}"/>
              </a:ext>
            </a:extLst>
          </p:cNvPr>
          <p:cNvSpPr txBox="1"/>
          <p:nvPr/>
        </p:nvSpPr>
        <p:spPr>
          <a:xfrm>
            <a:off x="143508" y="1022684"/>
            <a:ext cx="8694966" cy="429861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These complexities include the fact that UK parliamentary decisions could be overturned by the European Court of Justice (if they contravened EU law),</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However, the UK has also signed many treaties which remove aspects of the UK’s claim to be ‘subject to no higher power as regards the making and enforcing of political decisions’ (Brown </a:t>
            </a:r>
            <a:r>
              <a:rPr lang="en-GB" sz="2000" i="1" dirty="0">
                <a:solidFill>
                  <a:schemeClr val="accent1">
                    <a:lumMod val="75000"/>
                  </a:schemeClr>
                </a:solidFill>
              </a:rPr>
              <a:t>et al</a:t>
            </a:r>
            <a:r>
              <a:rPr lang="en-GB" sz="2000" dirty="0">
                <a:solidFill>
                  <a:schemeClr val="accent1">
                    <a:lumMod val="75000"/>
                  </a:schemeClr>
                </a:solidFill>
              </a:rPr>
              <a:t>, 2018)</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Perhaps the most obvious example would be the UK’s membership of the North Atlantic Treaty Organisation (NATO)</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This supranational mutual defence pact was created during the Cold War and still exists, and signatories are committed to defend another NATO country from aggression</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It was this agreement that led to UK troops being involved in Afghanistan even though the 9/11 attacks were on the USA</a:t>
            </a:r>
          </a:p>
        </p:txBody>
      </p:sp>
      <p:sp>
        <p:nvSpPr>
          <p:cNvPr id="3" name="TextBox 2">
            <a:extLst>
              <a:ext uri="{FF2B5EF4-FFF2-40B4-BE49-F238E27FC236}">
                <a16:creationId xmlns:a16="http://schemas.microsoft.com/office/drawing/2014/main" id="{5810A92F-4A30-ACB6-5E58-F756357A7099}"/>
              </a:ext>
            </a:extLst>
          </p:cNvPr>
          <p:cNvSpPr txBox="1"/>
          <p:nvPr/>
        </p:nvSpPr>
        <p:spPr>
          <a:xfrm>
            <a:off x="5544108" y="5535234"/>
            <a:ext cx="3186354" cy="300082"/>
          </a:xfrm>
          <a:prstGeom prst="rect">
            <a:avLst/>
          </a:prstGeom>
          <a:noFill/>
        </p:spPr>
        <p:txBody>
          <a:bodyPr wrap="square" rtlCol="0">
            <a:spAutoFit/>
          </a:bodyPr>
          <a:lstStyle/>
          <a:p>
            <a:pPr algn="r"/>
            <a:r>
              <a:rPr lang="en-GB" sz="1350" dirty="0">
                <a:solidFill>
                  <a:schemeClr val="accent1">
                    <a:lumMod val="75000"/>
                  </a:schemeClr>
                </a:solidFill>
              </a:rPr>
              <a:t>(See for example Mabbett, D. (2017)  </a:t>
            </a:r>
          </a:p>
        </p:txBody>
      </p:sp>
    </p:spTree>
    <p:extLst>
      <p:ext uri="{BB962C8B-B14F-4D97-AF65-F5344CB8AC3E}">
        <p14:creationId xmlns:p14="http://schemas.microsoft.com/office/powerpoint/2010/main" val="4245682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7B644-D95A-6069-D0CA-F5E85A5A07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5EFABB-59FB-B215-E83E-1A01CC2A4457}"/>
              </a:ext>
            </a:extLst>
          </p:cNvPr>
          <p:cNvSpPr>
            <a:spLocks noGrp="1"/>
          </p:cNvSpPr>
          <p:nvPr>
            <p:ph type="title"/>
          </p:nvPr>
        </p:nvSpPr>
        <p:spPr>
          <a:xfrm>
            <a:off x="1485900" y="186630"/>
            <a:ext cx="6172200" cy="529568"/>
          </a:xfrm>
        </p:spPr>
        <p:txBody>
          <a:bodyPr>
            <a:noAutofit/>
          </a:bodyPr>
          <a:lstStyle/>
          <a:p>
            <a:pPr algn="ctr"/>
            <a:r>
              <a:rPr lang="en-GB" b="1" dirty="0">
                <a:solidFill>
                  <a:schemeClr val="accent1">
                    <a:lumMod val="75000"/>
                  </a:schemeClr>
                </a:solidFill>
              </a:rPr>
              <a:t>State Sovereignty</a:t>
            </a:r>
          </a:p>
        </p:txBody>
      </p:sp>
      <p:sp>
        <p:nvSpPr>
          <p:cNvPr id="5" name="TextBox 4">
            <a:extLst>
              <a:ext uri="{FF2B5EF4-FFF2-40B4-BE49-F238E27FC236}">
                <a16:creationId xmlns:a16="http://schemas.microsoft.com/office/drawing/2014/main" id="{0B5A482C-43DA-FCEC-97E2-B7491A8C776C}"/>
              </a:ext>
            </a:extLst>
          </p:cNvPr>
          <p:cNvSpPr txBox="1"/>
          <p:nvPr/>
        </p:nvSpPr>
        <p:spPr>
          <a:xfrm>
            <a:off x="143508" y="843677"/>
            <a:ext cx="8817612" cy="411907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A second complexity has been referred to in an earlier slide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A country may achieve </a:t>
            </a:r>
            <a:r>
              <a:rPr lang="en-GB" sz="2000" b="1" dirty="0">
                <a:solidFill>
                  <a:schemeClr val="accent1">
                    <a:lumMod val="75000"/>
                  </a:schemeClr>
                </a:solidFill>
              </a:rPr>
              <a:t>sovereignty</a:t>
            </a:r>
            <a:r>
              <a:rPr lang="en-GB" sz="2000" dirty="0">
                <a:solidFill>
                  <a:schemeClr val="accent1">
                    <a:lumMod val="75000"/>
                  </a:schemeClr>
                </a:solidFill>
              </a:rPr>
              <a:t> by leaving the EU but does the act of leaving the EU also mean a reduction in </a:t>
            </a:r>
            <a:r>
              <a:rPr lang="en-GB" sz="2000" b="1" dirty="0">
                <a:solidFill>
                  <a:schemeClr val="accent1">
                    <a:lumMod val="75000"/>
                  </a:schemeClr>
                </a:solidFill>
              </a:rPr>
              <a:t>influence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For example, in Trade agreements the argument would go along these lines;</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In leaving the EU the UK has regained the ability to make its own trade agreements with other countries (i.e. it has </a:t>
            </a:r>
            <a:r>
              <a:rPr lang="en-GB" sz="2000" b="1" dirty="0">
                <a:solidFill>
                  <a:schemeClr val="accent1">
                    <a:lumMod val="75000"/>
                  </a:schemeClr>
                </a:solidFill>
              </a:rPr>
              <a:t>sovereignty</a:t>
            </a:r>
            <a:r>
              <a:rPr lang="en-GB" sz="2000" dirty="0">
                <a:solidFill>
                  <a:schemeClr val="accent1">
                    <a:lumMod val="75000"/>
                  </a:schemeClr>
                </a:solidFill>
              </a:rPr>
              <a:t>)</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However, other countries such as the USA (population approx. 328 million), India (population approx. 1.366 billion) and China (population approx. 1.398 billion) might be more willing to agree trade deals with the EU (population approx. 446 million) than the UK (population approx. 67 million) </a:t>
            </a:r>
          </a:p>
          <a:p>
            <a:pPr algn="ctr">
              <a:spcBef>
                <a:spcPts val="450"/>
              </a:spcBef>
              <a:spcAft>
                <a:spcPts val="450"/>
              </a:spcAft>
            </a:pPr>
            <a:r>
              <a:rPr lang="en-GB" sz="2000" i="1" dirty="0">
                <a:solidFill>
                  <a:schemeClr val="accent1">
                    <a:lumMod val="75000"/>
                  </a:schemeClr>
                </a:solidFill>
              </a:rPr>
              <a:t>In a capitalist market economy which do you think is the more attractive market?</a:t>
            </a:r>
          </a:p>
        </p:txBody>
      </p:sp>
    </p:spTree>
    <p:extLst>
      <p:ext uri="{BB962C8B-B14F-4D97-AF65-F5344CB8AC3E}">
        <p14:creationId xmlns:p14="http://schemas.microsoft.com/office/powerpoint/2010/main" val="42350644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32984"/>
            <a:ext cx="6172200" cy="529568"/>
          </a:xfrm>
        </p:spPr>
        <p:txBody>
          <a:bodyPr>
            <a:noAutofit/>
          </a:bodyPr>
          <a:lstStyle/>
          <a:p>
            <a:pPr algn="ctr"/>
            <a:r>
              <a:rPr lang="en-GB" b="1" dirty="0">
                <a:solidFill>
                  <a:schemeClr val="accent1">
                    <a:lumMod val="75000"/>
                  </a:schemeClr>
                </a:solidFill>
              </a:rPr>
              <a:t>State Sovereignty</a:t>
            </a:r>
          </a:p>
        </p:txBody>
      </p:sp>
      <p:sp>
        <p:nvSpPr>
          <p:cNvPr id="5" name="TextBox 4"/>
          <p:cNvSpPr txBox="1"/>
          <p:nvPr/>
        </p:nvSpPr>
        <p:spPr>
          <a:xfrm>
            <a:off x="197514" y="943087"/>
            <a:ext cx="8586954" cy="429861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Opponents of this argument would claim that the UK is the 6</a:t>
            </a:r>
            <a:r>
              <a:rPr lang="en-GB" sz="2000" baseline="30000" dirty="0">
                <a:solidFill>
                  <a:schemeClr val="accent1">
                    <a:lumMod val="75000"/>
                  </a:schemeClr>
                </a:solidFill>
              </a:rPr>
              <a:t>th</a:t>
            </a:r>
            <a:r>
              <a:rPr lang="en-GB" sz="2000" dirty="0">
                <a:solidFill>
                  <a:schemeClr val="accent1">
                    <a:lumMod val="75000"/>
                  </a:schemeClr>
                </a:solidFill>
              </a:rPr>
              <a:t> largest economy with a GDP of $3.64 trillion in 2024.  They argue that this gives the UK great bargaining power.</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However, It should be noted that the World Bank estimates the EU GDP as 19.42 $trillion which would put it in second place on the tables we have looked at (World Bank, 2025b)</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So, in terms of </a:t>
            </a:r>
            <a:r>
              <a:rPr lang="en-GB" sz="2000" b="1" dirty="0">
                <a:solidFill>
                  <a:schemeClr val="accent1">
                    <a:lumMod val="75000"/>
                  </a:schemeClr>
                </a:solidFill>
              </a:rPr>
              <a:t>influence</a:t>
            </a:r>
            <a:r>
              <a:rPr lang="en-GB" sz="2000" dirty="0">
                <a:solidFill>
                  <a:schemeClr val="accent1">
                    <a:lumMod val="75000"/>
                  </a:schemeClr>
                </a:solidFill>
              </a:rPr>
              <a:t>, which would be most attractive for a trade deal?</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One final way in which Brexit may well effect sovereignty is made by Mabbett (2017) when they argue that ‘Brexit will mean the replacement of </a:t>
            </a:r>
            <a:r>
              <a:rPr lang="en-GB" sz="2000" b="1" dirty="0">
                <a:solidFill>
                  <a:schemeClr val="accent1">
                    <a:lumMod val="75000"/>
                  </a:schemeClr>
                </a:solidFill>
              </a:rPr>
              <a:t>law</a:t>
            </a:r>
            <a:r>
              <a:rPr lang="en-GB" sz="2000" dirty="0">
                <a:solidFill>
                  <a:schemeClr val="accent1">
                    <a:lumMod val="75000"/>
                  </a:schemeClr>
                </a:solidFill>
              </a:rPr>
              <a:t> by </a:t>
            </a:r>
            <a:r>
              <a:rPr lang="en-GB" sz="2000" b="1" dirty="0">
                <a:solidFill>
                  <a:schemeClr val="accent1">
                    <a:lumMod val="75000"/>
                  </a:schemeClr>
                </a:solidFill>
              </a:rPr>
              <a:t>diplomacy</a:t>
            </a:r>
            <a:r>
              <a:rPr lang="en-GB" sz="2000" dirty="0">
                <a:solidFill>
                  <a:schemeClr val="accent1">
                    <a:lumMod val="75000"/>
                  </a:schemeClr>
                </a:solidFill>
              </a:rPr>
              <a:t> in economic relationships with the EU’</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Thus, agreements between the UK and EU will depend on the relationships between negotiators rather than rules set down in law</a:t>
            </a:r>
          </a:p>
        </p:txBody>
      </p:sp>
      <p:sp>
        <p:nvSpPr>
          <p:cNvPr id="3" name="TextBox 2">
            <a:extLst>
              <a:ext uri="{FF2B5EF4-FFF2-40B4-BE49-F238E27FC236}">
                <a16:creationId xmlns:a16="http://schemas.microsoft.com/office/drawing/2014/main" id="{3CB750DE-43CE-96F0-C113-57B88753914C}"/>
              </a:ext>
            </a:extLst>
          </p:cNvPr>
          <p:cNvSpPr txBox="1"/>
          <p:nvPr/>
        </p:nvSpPr>
        <p:spPr>
          <a:xfrm>
            <a:off x="1629229" y="5422235"/>
            <a:ext cx="5022558" cy="369332"/>
          </a:xfrm>
          <a:prstGeom prst="rect">
            <a:avLst/>
          </a:prstGeom>
          <a:noFill/>
        </p:spPr>
        <p:txBody>
          <a:bodyPr wrap="square" rtlCol="0">
            <a:spAutoFit/>
          </a:bodyPr>
          <a:lstStyle/>
          <a:p>
            <a:pPr algn="ctr"/>
            <a:r>
              <a:rPr lang="en-GB" sz="1800" i="1" dirty="0">
                <a:solidFill>
                  <a:schemeClr val="accent1">
                    <a:lumMod val="75000"/>
                  </a:schemeClr>
                </a:solidFill>
              </a:rPr>
              <a:t>What issues, if any, does this raise?</a:t>
            </a:r>
          </a:p>
        </p:txBody>
      </p:sp>
      <p:pic>
        <p:nvPicPr>
          <p:cNvPr id="6" name="Picture 5" descr="Icon - Question Mark">
            <a:extLst>
              <a:ext uri="{FF2B5EF4-FFF2-40B4-BE49-F238E27FC236}">
                <a16:creationId xmlns:a16="http://schemas.microsoft.com/office/drawing/2014/main" id="{44317BD1-5CBA-3791-E569-9A81E8F82EF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80760" y="5343886"/>
            <a:ext cx="571027" cy="571027"/>
          </a:xfrm>
          <a:prstGeom prst="rect">
            <a:avLst/>
          </a:prstGeom>
        </p:spPr>
      </p:pic>
    </p:spTree>
    <p:extLst>
      <p:ext uri="{BB962C8B-B14F-4D97-AF65-F5344CB8AC3E}">
        <p14:creationId xmlns:p14="http://schemas.microsoft.com/office/powerpoint/2010/main" val="131866050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65AD7-81B0-7769-0C53-4BF1CEA4FA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0A2C04-B47B-9D2C-8D20-87D84449B1F7}"/>
              </a:ext>
            </a:extLst>
          </p:cNvPr>
          <p:cNvSpPr>
            <a:spLocks noGrp="1"/>
          </p:cNvSpPr>
          <p:nvPr>
            <p:ph type="title"/>
          </p:nvPr>
        </p:nvSpPr>
        <p:spPr>
          <a:xfrm>
            <a:off x="1485900" y="204918"/>
            <a:ext cx="6172200" cy="529568"/>
          </a:xfrm>
        </p:spPr>
        <p:txBody>
          <a:bodyPr>
            <a:noAutofit/>
          </a:bodyPr>
          <a:lstStyle/>
          <a:p>
            <a:pPr algn="ctr"/>
            <a:r>
              <a:rPr lang="en-GB" b="1" dirty="0">
                <a:solidFill>
                  <a:schemeClr val="accent1">
                    <a:lumMod val="75000"/>
                  </a:schemeClr>
                </a:solidFill>
              </a:rPr>
              <a:t>State Sovereignty</a:t>
            </a:r>
          </a:p>
        </p:txBody>
      </p:sp>
      <p:sp>
        <p:nvSpPr>
          <p:cNvPr id="5" name="TextBox 4">
            <a:extLst>
              <a:ext uri="{FF2B5EF4-FFF2-40B4-BE49-F238E27FC236}">
                <a16:creationId xmlns:a16="http://schemas.microsoft.com/office/drawing/2014/main" id="{4EF5AB31-C3D2-E0F0-330F-D677539657A7}"/>
              </a:ext>
            </a:extLst>
          </p:cNvPr>
          <p:cNvSpPr txBox="1"/>
          <p:nvPr/>
        </p:nvSpPr>
        <p:spPr>
          <a:xfrm>
            <a:off x="89502" y="930458"/>
            <a:ext cx="8802978" cy="486287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We have seen that all of the concepts explored in this Theme are ‘normative’ to a greater or lesser degree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Sovereignty is possibly one of the most contested,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It is often referred to, particularly by </a:t>
            </a:r>
            <a:r>
              <a:rPr lang="en-GB" sz="2000" b="1" dirty="0">
                <a:solidFill>
                  <a:schemeClr val="accent1">
                    <a:lumMod val="75000"/>
                  </a:schemeClr>
                </a:solidFill>
              </a:rPr>
              <a:t>populists</a:t>
            </a:r>
            <a:r>
              <a:rPr lang="en-GB" sz="2000" dirty="0">
                <a:solidFill>
                  <a:schemeClr val="accent1">
                    <a:lumMod val="75000"/>
                  </a:schemeClr>
                </a:solidFill>
              </a:rPr>
              <a:t>, in order to appeal to notions of </a:t>
            </a:r>
            <a:r>
              <a:rPr lang="en-GB" sz="2000" b="1" dirty="0">
                <a:solidFill>
                  <a:schemeClr val="accent1">
                    <a:lumMod val="75000"/>
                  </a:schemeClr>
                </a:solidFill>
              </a:rPr>
              <a:t>national pride </a:t>
            </a:r>
            <a:r>
              <a:rPr lang="en-GB" sz="2000" dirty="0">
                <a:solidFill>
                  <a:schemeClr val="accent1">
                    <a:lumMod val="75000"/>
                  </a:schemeClr>
                </a:solidFill>
              </a:rPr>
              <a:t>and </a:t>
            </a:r>
            <a:r>
              <a:rPr lang="en-GB" sz="2000" b="1" dirty="0">
                <a:solidFill>
                  <a:schemeClr val="accent1">
                    <a:lumMod val="75000"/>
                  </a:schemeClr>
                </a:solidFill>
              </a:rPr>
              <a:t>tradition</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It can be used by those who ascribe to many of the political ideologies that we will look at in the next Theme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However, as a concept it can be seen to be as hollow as many others we have explored</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Indeed, there are some who argue against the notion of sovereignty in its entirety (e.g. Derrida cited in Naas, 2014)</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Whilst others see the rise in globalism as meaning the end of sovereignty as a concept at all (e.g. Marsonet, 2017)</a:t>
            </a:r>
          </a:p>
        </p:txBody>
      </p:sp>
    </p:spTree>
    <p:extLst>
      <p:ext uri="{BB962C8B-B14F-4D97-AF65-F5344CB8AC3E}">
        <p14:creationId xmlns:p14="http://schemas.microsoft.com/office/powerpoint/2010/main" val="30352962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42859-AF2F-96D8-735D-50E3A1A69B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274AD6-1AB9-9F9B-9E9F-7D96F61C455C}"/>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Political Concepts</a:t>
            </a:r>
            <a:br>
              <a:rPr lang="en-GB" sz="4800" b="1" dirty="0">
                <a:solidFill>
                  <a:schemeClr val="accent1">
                    <a:lumMod val="75000"/>
                  </a:schemeClr>
                </a:solidFill>
              </a:rPr>
            </a:br>
            <a:r>
              <a:rPr lang="en-GB" sz="4800" b="1" dirty="0">
                <a:solidFill>
                  <a:schemeClr val="accent1">
                    <a:lumMod val="75000"/>
                  </a:schemeClr>
                </a:solidFill>
              </a:rPr>
              <a:t>Relating to Equity &amp; Diversity</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Citizenship</a:t>
            </a:r>
          </a:p>
        </p:txBody>
      </p:sp>
    </p:spTree>
    <p:extLst>
      <p:ext uri="{BB962C8B-B14F-4D97-AF65-F5344CB8AC3E}">
        <p14:creationId xmlns:p14="http://schemas.microsoft.com/office/powerpoint/2010/main" val="42387053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963677-D1A7-D498-B604-117DB704CD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9EA638-7C39-72EF-1E80-46193502925D}"/>
              </a:ext>
            </a:extLst>
          </p:cNvPr>
          <p:cNvSpPr>
            <a:spLocks noGrp="1"/>
          </p:cNvSpPr>
          <p:nvPr>
            <p:ph type="title"/>
          </p:nvPr>
        </p:nvSpPr>
        <p:spPr>
          <a:xfrm>
            <a:off x="1485900" y="204918"/>
            <a:ext cx="6172200" cy="529568"/>
          </a:xfrm>
        </p:spPr>
        <p:txBody>
          <a:bodyPr>
            <a:noAutofit/>
          </a:bodyPr>
          <a:lstStyle/>
          <a:p>
            <a:pPr algn="ctr"/>
            <a:r>
              <a:rPr lang="en-GB" b="1" dirty="0">
                <a:solidFill>
                  <a:schemeClr val="accent1">
                    <a:lumMod val="75000"/>
                  </a:schemeClr>
                </a:solidFill>
              </a:rPr>
              <a:t>Citizenship</a:t>
            </a:r>
          </a:p>
        </p:txBody>
      </p:sp>
      <p:sp>
        <p:nvSpPr>
          <p:cNvPr id="6" name="TextBox 5">
            <a:extLst>
              <a:ext uri="{FF2B5EF4-FFF2-40B4-BE49-F238E27FC236}">
                <a16:creationId xmlns:a16="http://schemas.microsoft.com/office/drawing/2014/main" id="{23DB5D89-AB84-FFD3-1DB3-37F6F7EE902A}"/>
              </a:ext>
            </a:extLst>
          </p:cNvPr>
          <p:cNvSpPr txBox="1"/>
          <p:nvPr/>
        </p:nvSpPr>
        <p:spPr>
          <a:xfrm>
            <a:off x="179004" y="836679"/>
            <a:ext cx="8964996" cy="4657685"/>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000" dirty="0">
                <a:solidFill>
                  <a:schemeClr val="accent1">
                    <a:lumMod val="75000"/>
                  </a:schemeClr>
                </a:solidFill>
              </a:rPr>
              <a:t>This, final, </a:t>
            </a:r>
            <a:r>
              <a:rPr lang="en-GB" sz="2000" b="1" dirty="0">
                <a:solidFill>
                  <a:schemeClr val="accent1">
                    <a:lumMod val="75000"/>
                  </a:schemeClr>
                </a:solidFill>
              </a:rPr>
              <a:t>normative concept</a:t>
            </a:r>
            <a:r>
              <a:rPr lang="en-GB" sz="2000" dirty="0">
                <a:solidFill>
                  <a:schemeClr val="accent1">
                    <a:lumMod val="75000"/>
                  </a:schemeClr>
                </a:solidFill>
              </a:rPr>
              <a:t> takes us back to where we began this module; Ancient Greece</a:t>
            </a:r>
          </a:p>
          <a:p>
            <a:pPr marL="257175" indent="-257175">
              <a:spcBef>
                <a:spcPts val="450"/>
              </a:spcBef>
              <a:buFont typeface="Arial" panose="020B0604020202020204" pitchFamily="34" charset="0"/>
              <a:buChar char="•"/>
            </a:pPr>
            <a:r>
              <a:rPr lang="en-GB" sz="2000" dirty="0">
                <a:solidFill>
                  <a:schemeClr val="accent1">
                    <a:lumMod val="75000"/>
                  </a:schemeClr>
                </a:solidFill>
              </a:rPr>
              <a:t>In Athens (the ‘cradle of democracy’) women, slaves, and resident foreigners were not considered as citizens of the state and therefore could not participate in the decisions of state</a:t>
            </a:r>
          </a:p>
          <a:p>
            <a:pPr marL="257175" indent="-257175">
              <a:spcBef>
                <a:spcPts val="450"/>
              </a:spcBef>
              <a:buFont typeface="Arial" panose="020B0604020202020204" pitchFamily="34" charset="0"/>
              <a:buChar char="•"/>
            </a:pPr>
            <a:r>
              <a:rPr lang="en-GB" sz="2000" dirty="0">
                <a:solidFill>
                  <a:schemeClr val="accent1">
                    <a:lumMod val="75000"/>
                  </a:schemeClr>
                </a:solidFill>
              </a:rPr>
              <a:t>In this case, </a:t>
            </a:r>
            <a:r>
              <a:rPr lang="en-GB" sz="2000" b="1" dirty="0">
                <a:solidFill>
                  <a:schemeClr val="accent1">
                    <a:lumMod val="75000"/>
                  </a:schemeClr>
                </a:solidFill>
              </a:rPr>
              <a:t>equality</a:t>
            </a:r>
            <a:r>
              <a:rPr lang="en-GB" sz="2000" dirty="0">
                <a:solidFill>
                  <a:schemeClr val="accent1">
                    <a:lumMod val="75000"/>
                  </a:schemeClr>
                </a:solidFill>
              </a:rPr>
              <a:t> as a concept can only be applied to the percentage of a population that are legally considered to be a citizen (see also our discussion about the US Declaration of Independence)</a:t>
            </a:r>
          </a:p>
          <a:p>
            <a:pPr marL="257175" indent="-257175">
              <a:spcBef>
                <a:spcPts val="450"/>
              </a:spcBef>
              <a:buFont typeface="Arial" panose="020B0604020202020204" pitchFamily="34" charset="0"/>
              <a:buChar char="•"/>
            </a:pPr>
            <a:r>
              <a:rPr lang="en-GB" sz="2000" dirty="0">
                <a:solidFill>
                  <a:schemeClr val="accent1">
                    <a:lumMod val="75000"/>
                  </a:schemeClr>
                </a:solidFill>
              </a:rPr>
              <a:t>As in Athens, it is generally the case that</a:t>
            </a:r>
            <a:r>
              <a:rPr lang="en-GB" sz="2000" b="1" dirty="0">
                <a:solidFill>
                  <a:schemeClr val="accent1">
                    <a:lumMod val="75000"/>
                  </a:schemeClr>
                </a:solidFill>
              </a:rPr>
              <a:t> citizenship</a:t>
            </a:r>
            <a:r>
              <a:rPr lang="en-GB" sz="2000" dirty="0">
                <a:solidFill>
                  <a:schemeClr val="accent1">
                    <a:lumMod val="75000"/>
                  </a:schemeClr>
                </a:solidFill>
              </a:rPr>
              <a:t> is something that is granted by the </a:t>
            </a:r>
            <a:r>
              <a:rPr lang="en-GB" sz="2000" b="1" dirty="0">
                <a:solidFill>
                  <a:schemeClr val="accent1">
                    <a:lumMod val="75000"/>
                  </a:schemeClr>
                </a:solidFill>
              </a:rPr>
              <a:t>state</a:t>
            </a:r>
            <a:r>
              <a:rPr lang="en-GB" sz="2000" dirty="0">
                <a:solidFill>
                  <a:schemeClr val="accent1">
                    <a:lumMod val="75000"/>
                  </a:schemeClr>
                </a:solidFill>
              </a:rPr>
              <a:t> and underpinned by law (e.g. having a Passport identifies you as a legal citizen of a country)</a:t>
            </a:r>
          </a:p>
          <a:p>
            <a:pPr marL="257175" indent="-257175">
              <a:spcBef>
                <a:spcPts val="450"/>
              </a:spcBef>
              <a:buFont typeface="Arial" panose="020B0604020202020204" pitchFamily="34" charset="0"/>
              <a:buChar char="•"/>
            </a:pPr>
            <a:r>
              <a:rPr lang="en-GB" sz="2000" dirty="0">
                <a:solidFill>
                  <a:schemeClr val="accent1">
                    <a:lumMod val="75000"/>
                  </a:schemeClr>
                </a:solidFill>
              </a:rPr>
              <a:t>In most cases the status of citizenship brought with it certain </a:t>
            </a:r>
            <a:r>
              <a:rPr lang="en-GB" sz="2000" b="1" dirty="0">
                <a:solidFill>
                  <a:schemeClr val="accent1">
                    <a:lumMod val="75000"/>
                  </a:schemeClr>
                </a:solidFill>
              </a:rPr>
              <a:t>rights</a:t>
            </a:r>
            <a:r>
              <a:rPr lang="en-GB" sz="2000" dirty="0">
                <a:solidFill>
                  <a:schemeClr val="accent1">
                    <a:lumMod val="75000"/>
                  </a:schemeClr>
                </a:solidFill>
              </a:rPr>
              <a:t> (e.g. the right to vote) and certain duties (e.g. service in the armed services –this was the case in Athens but also in contemporary countries such as Switzerland, Israel and Brazil)</a:t>
            </a:r>
          </a:p>
        </p:txBody>
      </p:sp>
      <p:sp>
        <p:nvSpPr>
          <p:cNvPr id="3" name="TextBox 2">
            <a:extLst>
              <a:ext uri="{FF2B5EF4-FFF2-40B4-BE49-F238E27FC236}">
                <a16:creationId xmlns:a16="http://schemas.microsoft.com/office/drawing/2014/main" id="{135D9362-B90D-7E67-7706-DE6DD0EFAE37}"/>
              </a:ext>
            </a:extLst>
          </p:cNvPr>
          <p:cNvSpPr txBox="1"/>
          <p:nvPr/>
        </p:nvSpPr>
        <p:spPr>
          <a:xfrm>
            <a:off x="5516113" y="5608386"/>
            <a:ext cx="3280415" cy="300082"/>
          </a:xfrm>
          <a:prstGeom prst="rect">
            <a:avLst/>
          </a:prstGeom>
          <a:noFill/>
        </p:spPr>
        <p:txBody>
          <a:bodyPr wrap="square" rtlCol="0">
            <a:spAutoFit/>
          </a:bodyPr>
          <a:lstStyle/>
          <a:p>
            <a:pPr algn="r"/>
            <a:r>
              <a:rPr lang="en-GB" sz="1350" dirty="0">
                <a:solidFill>
                  <a:schemeClr val="accent1">
                    <a:lumMod val="75000"/>
                  </a:schemeClr>
                </a:solidFill>
              </a:rPr>
              <a:t>(see for example Brown </a:t>
            </a:r>
            <a:r>
              <a:rPr lang="en-GB" sz="1350" i="1" dirty="0">
                <a:solidFill>
                  <a:schemeClr val="accent1">
                    <a:lumMod val="75000"/>
                  </a:schemeClr>
                </a:solidFill>
              </a:rPr>
              <a:t>et al</a:t>
            </a:r>
            <a:r>
              <a:rPr lang="en-GB" sz="1350" dirty="0">
                <a:solidFill>
                  <a:schemeClr val="accent1">
                    <a:lumMod val="75000"/>
                  </a:schemeClr>
                </a:solidFill>
              </a:rPr>
              <a:t>, 2018)</a:t>
            </a:r>
          </a:p>
        </p:txBody>
      </p:sp>
    </p:spTree>
    <p:extLst>
      <p:ext uri="{BB962C8B-B14F-4D97-AF65-F5344CB8AC3E}">
        <p14:creationId xmlns:p14="http://schemas.microsoft.com/office/powerpoint/2010/main" val="15916038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61E6C-4353-BE09-2A86-6C207AB907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E1B8F6-C0C2-478D-E0E4-FFF7A2B04847}"/>
              </a:ext>
            </a:extLst>
          </p:cNvPr>
          <p:cNvSpPr>
            <a:spLocks noGrp="1"/>
          </p:cNvSpPr>
          <p:nvPr>
            <p:ph type="title"/>
          </p:nvPr>
        </p:nvSpPr>
        <p:spPr>
          <a:xfrm>
            <a:off x="1485900" y="179687"/>
            <a:ext cx="6172200" cy="529568"/>
          </a:xfrm>
        </p:spPr>
        <p:txBody>
          <a:bodyPr>
            <a:noAutofit/>
          </a:bodyPr>
          <a:lstStyle/>
          <a:p>
            <a:pPr algn="ctr"/>
            <a:r>
              <a:rPr lang="en-GB" b="1" dirty="0">
                <a:solidFill>
                  <a:schemeClr val="accent1">
                    <a:lumMod val="75000"/>
                  </a:schemeClr>
                </a:solidFill>
              </a:rPr>
              <a:t>Citizenship</a:t>
            </a:r>
          </a:p>
        </p:txBody>
      </p:sp>
      <p:sp>
        <p:nvSpPr>
          <p:cNvPr id="6" name="TextBox 5">
            <a:extLst>
              <a:ext uri="{FF2B5EF4-FFF2-40B4-BE49-F238E27FC236}">
                <a16:creationId xmlns:a16="http://schemas.microsoft.com/office/drawing/2014/main" id="{8BF41EFE-0360-6253-361C-6257302BA679}"/>
              </a:ext>
            </a:extLst>
          </p:cNvPr>
          <p:cNvSpPr txBox="1"/>
          <p:nvPr/>
        </p:nvSpPr>
        <p:spPr>
          <a:xfrm>
            <a:off x="160080" y="953086"/>
            <a:ext cx="8663880" cy="3331681"/>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err="1">
                <a:solidFill>
                  <a:schemeClr val="accent1">
                    <a:lumMod val="75000"/>
                  </a:schemeClr>
                </a:solidFill>
              </a:rPr>
              <a:t>Brønsted</a:t>
            </a:r>
            <a:r>
              <a:rPr lang="en-GB" sz="2200" dirty="0">
                <a:solidFill>
                  <a:schemeClr val="accent1">
                    <a:lumMod val="75000"/>
                  </a:schemeClr>
                </a:solidFill>
              </a:rPr>
              <a:t> </a:t>
            </a:r>
            <a:r>
              <a:rPr lang="en-GB" sz="2200" dirty="0" err="1">
                <a:solidFill>
                  <a:schemeClr val="accent1">
                    <a:lumMod val="75000"/>
                  </a:schemeClr>
                </a:solidFill>
              </a:rPr>
              <a:t>Serensen</a:t>
            </a:r>
            <a:r>
              <a:rPr lang="en-GB" sz="2200" dirty="0">
                <a:solidFill>
                  <a:schemeClr val="accent1">
                    <a:lumMod val="75000"/>
                  </a:schemeClr>
                </a:solidFill>
              </a:rPr>
              <a:t> (2008, p.523) argues that ‘citizenship has always been a contested concept’.</a:t>
            </a:r>
          </a:p>
          <a:p>
            <a:pPr marL="257175" indent="-257175">
              <a:spcBef>
                <a:spcPts val="450"/>
              </a:spcBef>
              <a:buFont typeface="Arial" panose="020B0604020202020204" pitchFamily="34" charset="0"/>
              <a:buChar char="•"/>
            </a:pPr>
            <a:r>
              <a:rPr lang="en-GB" sz="2200" dirty="0">
                <a:solidFill>
                  <a:schemeClr val="accent1">
                    <a:lumMod val="75000"/>
                  </a:schemeClr>
                </a:solidFill>
              </a:rPr>
              <a:t>As Brown </a:t>
            </a:r>
            <a:r>
              <a:rPr lang="en-GB" sz="2200" i="1" dirty="0">
                <a:solidFill>
                  <a:schemeClr val="accent1">
                    <a:lumMod val="75000"/>
                  </a:schemeClr>
                </a:solidFill>
              </a:rPr>
              <a:t>et al </a:t>
            </a:r>
            <a:r>
              <a:rPr lang="en-GB" sz="2200" dirty="0">
                <a:solidFill>
                  <a:schemeClr val="accent1">
                    <a:lumMod val="75000"/>
                  </a:schemeClr>
                </a:solidFill>
              </a:rPr>
              <a:t>(2018) state that ‘qualifications for citizenship reflect a conception of the purposes of the political community and a view about which persons are able to contribute to, or enjoy the benefits of, the </a:t>
            </a:r>
            <a:r>
              <a:rPr lang="en-GB" sz="2200" b="1" dirty="0">
                <a:solidFill>
                  <a:schemeClr val="accent1">
                    <a:lumMod val="75000"/>
                  </a:schemeClr>
                </a:solidFill>
              </a:rPr>
              <a:t>common good</a:t>
            </a:r>
            <a:r>
              <a:rPr lang="en-GB" sz="2200" dirty="0">
                <a:solidFill>
                  <a:schemeClr val="accent1">
                    <a:lumMod val="75000"/>
                  </a:schemeClr>
                </a:solidFill>
              </a:rPr>
              <a:t>, or the freedom of the city’.</a:t>
            </a:r>
          </a:p>
          <a:p>
            <a:pPr marL="257175" indent="-257175">
              <a:spcBef>
                <a:spcPts val="450"/>
              </a:spcBef>
              <a:buFont typeface="Arial" panose="020B0604020202020204" pitchFamily="34" charset="0"/>
              <a:buChar char="•"/>
            </a:pPr>
            <a:r>
              <a:rPr lang="en-GB" sz="2200" dirty="0">
                <a:solidFill>
                  <a:schemeClr val="accent1">
                    <a:lumMod val="75000"/>
                  </a:schemeClr>
                </a:solidFill>
              </a:rPr>
              <a:t>This can be taken to mean that one can tell something about the values of a </a:t>
            </a:r>
            <a:r>
              <a:rPr lang="en-GB" sz="2200" b="1" dirty="0">
                <a:solidFill>
                  <a:schemeClr val="accent1">
                    <a:lumMod val="75000"/>
                  </a:schemeClr>
                </a:solidFill>
              </a:rPr>
              <a:t>sovereign state</a:t>
            </a:r>
            <a:r>
              <a:rPr lang="en-GB" sz="2200" dirty="0">
                <a:solidFill>
                  <a:schemeClr val="accent1">
                    <a:lumMod val="75000"/>
                  </a:schemeClr>
                </a:solidFill>
              </a:rPr>
              <a:t> from those that they allow to become citizens</a:t>
            </a:r>
          </a:p>
          <a:p>
            <a:pPr marL="257175" indent="-257175">
              <a:spcBef>
                <a:spcPts val="450"/>
              </a:spcBef>
              <a:buFont typeface="Arial" panose="020B0604020202020204" pitchFamily="34" charset="0"/>
              <a:buChar char="•"/>
            </a:pPr>
            <a:r>
              <a:rPr lang="en-GB" sz="2200" dirty="0">
                <a:solidFill>
                  <a:schemeClr val="accent1">
                    <a:lumMod val="75000"/>
                  </a:schemeClr>
                </a:solidFill>
              </a:rPr>
              <a:t>For example; </a:t>
            </a:r>
            <a:r>
              <a:rPr lang="en-GB" sz="2200" dirty="0">
                <a:solidFill>
                  <a:schemeClr val="accent5"/>
                </a:solidFill>
                <a:hlinkClick r:id="rId2">
                  <a:extLst>
                    <a:ext uri="{A12FA001-AC4F-418D-AE19-62706E023703}">
                      <ahyp:hlinkClr xmlns:ahyp="http://schemas.microsoft.com/office/drawing/2018/hyperlinkcolor" val="tx"/>
                    </a:ext>
                  </a:extLst>
                </a:hlinkClick>
              </a:rPr>
              <a:t>Australia</a:t>
            </a:r>
            <a:endParaRPr lang="en-GB" sz="2200" dirty="0">
              <a:solidFill>
                <a:schemeClr val="accent5"/>
              </a:solidFill>
            </a:endParaRPr>
          </a:p>
        </p:txBody>
      </p:sp>
      <p:sp>
        <p:nvSpPr>
          <p:cNvPr id="3" name="TextBox 2">
            <a:extLst>
              <a:ext uri="{FF2B5EF4-FFF2-40B4-BE49-F238E27FC236}">
                <a16:creationId xmlns:a16="http://schemas.microsoft.com/office/drawing/2014/main" id="{B1EDEB85-A337-8B76-3DDF-337DAB4A00AF}"/>
              </a:ext>
            </a:extLst>
          </p:cNvPr>
          <p:cNvSpPr txBox="1"/>
          <p:nvPr/>
        </p:nvSpPr>
        <p:spPr>
          <a:xfrm>
            <a:off x="5430115" y="5604832"/>
            <a:ext cx="3553883" cy="300082"/>
          </a:xfrm>
          <a:prstGeom prst="rect">
            <a:avLst/>
          </a:prstGeom>
          <a:noFill/>
        </p:spPr>
        <p:txBody>
          <a:bodyPr wrap="square" rtlCol="0">
            <a:spAutoFit/>
          </a:bodyPr>
          <a:lstStyle/>
          <a:p>
            <a:pPr algn="r"/>
            <a:r>
              <a:rPr lang="en-GB" sz="1350" dirty="0"/>
              <a:t>(see for example Brown </a:t>
            </a:r>
            <a:r>
              <a:rPr lang="en-GB" sz="1350" i="1" dirty="0"/>
              <a:t>et al</a:t>
            </a:r>
            <a:r>
              <a:rPr lang="en-GB" sz="1350" dirty="0"/>
              <a:t>, 2018)</a:t>
            </a:r>
          </a:p>
        </p:txBody>
      </p:sp>
      <p:sp>
        <p:nvSpPr>
          <p:cNvPr id="5" name="TextBox 4">
            <a:extLst>
              <a:ext uri="{FF2B5EF4-FFF2-40B4-BE49-F238E27FC236}">
                <a16:creationId xmlns:a16="http://schemas.microsoft.com/office/drawing/2014/main" id="{88C8DE04-0074-9B79-18EC-E0C98F5BF335}"/>
              </a:ext>
            </a:extLst>
          </p:cNvPr>
          <p:cNvSpPr txBox="1"/>
          <p:nvPr/>
        </p:nvSpPr>
        <p:spPr>
          <a:xfrm>
            <a:off x="1122069" y="4369768"/>
            <a:ext cx="6739902" cy="461665"/>
          </a:xfrm>
          <a:prstGeom prst="rect">
            <a:avLst/>
          </a:prstGeom>
          <a:noFill/>
        </p:spPr>
        <p:txBody>
          <a:bodyPr wrap="square" rtlCol="0">
            <a:spAutoFit/>
          </a:bodyPr>
          <a:lstStyle/>
          <a:p>
            <a:pPr algn="ctr"/>
            <a:r>
              <a:rPr lang="en-GB" sz="2400" i="1" dirty="0">
                <a:solidFill>
                  <a:schemeClr val="accent1">
                    <a:lumMod val="75000"/>
                  </a:schemeClr>
                </a:solidFill>
              </a:rPr>
              <a:t>What can you surmise from Australia’s Points Table?</a:t>
            </a:r>
          </a:p>
        </p:txBody>
      </p:sp>
      <p:pic>
        <p:nvPicPr>
          <p:cNvPr id="8" name="Picture 7" descr="Icon - Discussion Point">
            <a:extLst>
              <a:ext uri="{FF2B5EF4-FFF2-40B4-BE49-F238E27FC236}">
                <a16:creationId xmlns:a16="http://schemas.microsoft.com/office/drawing/2014/main" id="{8130DF9C-B41A-A171-5AE1-372EBA2D6E9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224642" y="4910117"/>
            <a:ext cx="694715" cy="694715"/>
          </a:xfrm>
          <a:prstGeom prst="rect">
            <a:avLst/>
          </a:prstGeom>
        </p:spPr>
      </p:pic>
    </p:spTree>
    <p:extLst>
      <p:ext uri="{BB962C8B-B14F-4D97-AF65-F5344CB8AC3E}">
        <p14:creationId xmlns:p14="http://schemas.microsoft.com/office/powerpoint/2010/main" val="280905375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45104-BC0B-0B09-8DF4-0E2771AC62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5CE31E-2BC7-B277-A37E-7C7D3A8A9BCC}"/>
              </a:ext>
            </a:extLst>
          </p:cNvPr>
          <p:cNvSpPr>
            <a:spLocks noGrp="1"/>
          </p:cNvSpPr>
          <p:nvPr>
            <p:ph type="title"/>
          </p:nvPr>
        </p:nvSpPr>
        <p:spPr>
          <a:xfrm>
            <a:off x="1485900" y="214062"/>
            <a:ext cx="6172200" cy="529568"/>
          </a:xfrm>
        </p:spPr>
        <p:txBody>
          <a:bodyPr>
            <a:noAutofit/>
          </a:bodyPr>
          <a:lstStyle/>
          <a:p>
            <a:pPr algn="ctr"/>
            <a:r>
              <a:rPr lang="en-GB" b="1" dirty="0">
                <a:solidFill>
                  <a:schemeClr val="accent1">
                    <a:lumMod val="75000"/>
                  </a:schemeClr>
                </a:solidFill>
              </a:rPr>
              <a:t>Citizenship</a:t>
            </a:r>
          </a:p>
        </p:txBody>
      </p:sp>
      <p:sp>
        <p:nvSpPr>
          <p:cNvPr id="6" name="TextBox 5">
            <a:extLst>
              <a:ext uri="{FF2B5EF4-FFF2-40B4-BE49-F238E27FC236}">
                <a16:creationId xmlns:a16="http://schemas.microsoft.com/office/drawing/2014/main" id="{21E6E090-A1FF-E37C-EE70-882AF1EB10AF}"/>
              </a:ext>
            </a:extLst>
          </p:cNvPr>
          <p:cNvSpPr txBox="1"/>
          <p:nvPr/>
        </p:nvSpPr>
        <p:spPr>
          <a:xfrm>
            <a:off x="251520" y="880790"/>
            <a:ext cx="8640960" cy="5029582"/>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000" dirty="0">
                <a:solidFill>
                  <a:schemeClr val="accent1">
                    <a:lumMod val="75000"/>
                  </a:schemeClr>
                </a:solidFill>
              </a:rPr>
              <a:t>In the sense that we have been discussing it </a:t>
            </a:r>
            <a:r>
              <a:rPr lang="en-GB" sz="2000" b="1" dirty="0">
                <a:solidFill>
                  <a:schemeClr val="accent1">
                    <a:lumMod val="75000"/>
                  </a:schemeClr>
                </a:solidFill>
              </a:rPr>
              <a:t>citizenship </a:t>
            </a:r>
            <a:r>
              <a:rPr lang="en-GB" sz="2000" dirty="0">
                <a:solidFill>
                  <a:schemeClr val="accent1">
                    <a:lumMod val="75000"/>
                  </a:schemeClr>
                </a:solidFill>
              </a:rPr>
              <a:t>can be seen as a legal status that can be sought after by individuals </a:t>
            </a:r>
          </a:p>
          <a:p>
            <a:pPr marL="257175" indent="-257175">
              <a:spcBef>
                <a:spcPts val="450"/>
              </a:spcBef>
              <a:buFont typeface="Arial" panose="020B0604020202020204" pitchFamily="34" charset="0"/>
              <a:buChar char="•"/>
            </a:pPr>
            <a:r>
              <a:rPr lang="en-GB" sz="2000" dirty="0">
                <a:solidFill>
                  <a:schemeClr val="accent1">
                    <a:lumMod val="75000"/>
                  </a:schemeClr>
                </a:solidFill>
              </a:rPr>
              <a:t>However, one other aspect of this socio-legal notion of citizenship as something that is ‘granted’ by a nation state that has become increasingly important in the late 20</a:t>
            </a:r>
            <a:r>
              <a:rPr lang="en-GB" sz="2000" baseline="30000" dirty="0">
                <a:solidFill>
                  <a:schemeClr val="accent1">
                    <a:lumMod val="75000"/>
                  </a:schemeClr>
                </a:solidFill>
              </a:rPr>
              <a:t>th</a:t>
            </a:r>
            <a:r>
              <a:rPr lang="en-GB" sz="2000" dirty="0">
                <a:solidFill>
                  <a:schemeClr val="accent1">
                    <a:lumMod val="75000"/>
                  </a:schemeClr>
                </a:solidFill>
              </a:rPr>
              <a:t> &amp; 21</a:t>
            </a:r>
            <a:r>
              <a:rPr lang="en-GB" sz="2000" baseline="30000" dirty="0">
                <a:solidFill>
                  <a:schemeClr val="accent1">
                    <a:lumMod val="75000"/>
                  </a:schemeClr>
                </a:solidFill>
              </a:rPr>
              <a:t>st</a:t>
            </a:r>
            <a:r>
              <a:rPr lang="en-GB" sz="2000" dirty="0">
                <a:solidFill>
                  <a:schemeClr val="accent1">
                    <a:lumMod val="75000"/>
                  </a:schemeClr>
                </a:solidFill>
              </a:rPr>
              <a:t> century is the concept of ‘</a:t>
            </a:r>
            <a:r>
              <a:rPr lang="en-GB" sz="2000" b="1" dirty="0">
                <a:solidFill>
                  <a:schemeClr val="accent1">
                    <a:lumMod val="75000"/>
                  </a:schemeClr>
                </a:solidFill>
              </a:rPr>
              <a:t>dual citizenship</a:t>
            </a:r>
            <a:r>
              <a:rPr lang="en-GB" sz="2000" dirty="0">
                <a:solidFill>
                  <a:schemeClr val="accent1">
                    <a:lumMod val="75000"/>
                  </a:schemeClr>
                </a:solidFill>
              </a:rPr>
              <a:t>’</a:t>
            </a:r>
          </a:p>
          <a:p>
            <a:pPr marL="257175" indent="-257175">
              <a:spcBef>
                <a:spcPts val="450"/>
              </a:spcBef>
              <a:buFont typeface="Arial" panose="020B0604020202020204" pitchFamily="34" charset="0"/>
              <a:buChar char="•"/>
            </a:pPr>
            <a:r>
              <a:rPr lang="en-GB" sz="2000" dirty="0">
                <a:solidFill>
                  <a:schemeClr val="accent1">
                    <a:lumMod val="75000"/>
                  </a:schemeClr>
                </a:solidFill>
              </a:rPr>
              <a:t>This fact, that a </a:t>
            </a:r>
            <a:r>
              <a:rPr lang="en-GB" sz="2000" b="1" dirty="0">
                <a:solidFill>
                  <a:schemeClr val="accent1">
                    <a:lumMod val="75000"/>
                  </a:schemeClr>
                </a:solidFill>
              </a:rPr>
              <a:t>natural person </a:t>
            </a:r>
            <a:r>
              <a:rPr lang="en-GB" sz="2000" dirty="0">
                <a:solidFill>
                  <a:schemeClr val="accent1">
                    <a:lumMod val="75000"/>
                  </a:schemeClr>
                </a:solidFill>
              </a:rPr>
              <a:t>may legally be a citizen of two countries, providing the legal systems of both countries allow this, makes the concept even more complex</a:t>
            </a:r>
          </a:p>
          <a:p>
            <a:pPr marL="257175" indent="-257175">
              <a:spcBef>
                <a:spcPts val="450"/>
              </a:spcBef>
              <a:buFont typeface="Arial" panose="020B0604020202020204" pitchFamily="34" charset="0"/>
              <a:buChar char="•"/>
            </a:pPr>
            <a:r>
              <a:rPr lang="en-GB" sz="2000" dirty="0">
                <a:solidFill>
                  <a:schemeClr val="accent1">
                    <a:lumMod val="75000"/>
                  </a:schemeClr>
                </a:solidFill>
              </a:rPr>
              <a:t>Br</a:t>
            </a:r>
            <a:r>
              <a:rPr lang="en-GB" sz="2000" dirty="0">
                <a:solidFill>
                  <a:schemeClr val="accent1">
                    <a:lumMod val="75000"/>
                  </a:schemeClr>
                </a:solidFill>
                <a:latin typeface="Calibri" panose="020F0502020204030204" pitchFamily="34" charset="0"/>
                <a:cs typeface="Calibri" panose="020F0502020204030204" pitchFamily="34" charset="0"/>
              </a:rPr>
              <a:t>ønsted </a:t>
            </a:r>
            <a:r>
              <a:rPr lang="en-GB" sz="2000" dirty="0" err="1">
                <a:solidFill>
                  <a:schemeClr val="accent1">
                    <a:lumMod val="75000"/>
                  </a:schemeClr>
                </a:solidFill>
                <a:latin typeface="Calibri" panose="020F0502020204030204" pitchFamily="34" charset="0"/>
                <a:cs typeface="Calibri" panose="020F0502020204030204" pitchFamily="34" charset="0"/>
              </a:rPr>
              <a:t>Serensen</a:t>
            </a:r>
            <a:r>
              <a:rPr lang="en-GB" sz="2000" dirty="0">
                <a:solidFill>
                  <a:schemeClr val="accent1">
                    <a:lumMod val="75000"/>
                  </a:schemeClr>
                </a:solidFill>
                <a:latin typeface="Calibri" panose="020F0502020204030204" pitchFamily="34" charset="0"/>
                <a:cs typeface="Calibri" panose="020F0502020204030204" pitchFamily="34" charset="0"/>
              </a:rPr>
              <a:t> (2008) argues that one reason for this is the ‘globalisation’ of the economy and aspects of society which has led to </a:t>
            </a:r>
            <a:r>
              <a:rPr lang="en-GB" sz="2000" b="1" dirty="0">
                <a:solidFill>
                  <a:schemeClr val="accent1">
                    <a:lumMod val="75000"/>
                  </a:schemeClr>
                </a:solidFill>
                <a:latin typeface="Calibri" panose="020F0502020204030204" pitchFamily="34" charset="0"/>
                <a:cs typeface="Calibri" panose="020F0502020204030204" pitchFamily="34" charset="0"/>
              </a:rPr>
              <a:t>transnationalism</a:t>
            </a:r>
            <a:endParaRPr lang="en-GB" sz="2000" dirty="0">
              <a:solidFill>
                <a:schemeClr val="accent1">
                  <a:lumMod val="75000"/>
                </a:schemeClr>
              </a:solidFill>
              <a:latin typeface="Calibri" panose="020F0502020204030204" pitchFamily="34" charset="0"/>
              <a:cs typeface="Calibri" panose="020F0502020204030204" pitchFamily="34" charset="0"/>
            </a:endParaRPr>
          </a:p>
          <a:p>
            <a:pPr marL="257175" indent="-257175">
              <a:spcBef>
                <a:spcPts val="450"/>
              </a:spcBef>
              <a:buFont typeface="Arial" panose="020B0604020202020204" pitchFamily="34" charset="0"/>
              <a:buChar char="•"/>
            </a:pPr>
            <a:r>
              <a:rPr lang="en-GB" sz="2000" dirty="0">
                <a:solidFill>
                  <a:schemeClr val="accent1">
                    <a:lumMod val="75000"/>
                  </a:schemeClr>
                </a:solidFill>
                <a:latin typeface="Calibri" panose="020F0502020204030204" pitchFamily="34" charset="0"/>
                <a:cs typeface="Calibri" panose="020F0502020204030204" pitchFamily="34" charset="0"/>
              </a:rPr>
              <a:t>This term refers to the fact that one person can live and work in many countries and therefore have a more fluid notion of where they belong</a:t>
            </a:r>
          </a:p>
          <a:p>
            <a:pPr marL="257175" indent="-257175">
              <a:spcBef>
                <a:spcPts val="450"/>
              </a:spcBef>
              <a:buFont typeface="Arial" panose="020B0604020202020204" pitchFamily="34" charset="0"/>
              <a:buChar char="•"/>
            </a:pPr>
            <a:r>
              <a:rPr lang="en-GB" sz="2000" dirty="0">
                <a:solidFill>
                  <a:schemeClr val="accent1">
                    <a:lumMod val="75000"/>
                  </a:schemeClr>
                </a:solidFill>
                <a:latin typeface="Calibri" panose="020F0502020204030204" pitchFamily="34" charset="0"/>
                <a:cs typeface="Calibri" panose="020F0502020204030204" pitchFamily="34" charset="0"/>
              </a:rPr>
              <a:t>By extension it can also be seen to refer to ‘interconnectivity between peoples, states, economies, and cultures under the processes of globalization’ (Brown </a:t>
            </a:r>
            <a:r>
              <a:rPr lang="en-GB" sz="2000" i="1" dirty="0">
                <a:solidFill>
                  <a:schemeClr val="accent1">
                    <a:lumMod val="75000"/>
                  </a:schemeClr>
                </a:solidFill>
                <a:latin typeface="Calibri" panose="020F0502020204030204" pitchFamily="34" charset="0"/>
                <a:cs typeface="Calibri" panose="020F0502020204030204" pitchFamily="34" charset="0"/>
              </a:rPr>
              <a:t>et al</a:t>
            </a:r>
            <a:r>
              <a:rPr lang="en-GB" sz="2000" dirty="0">
                <a:solidFill>
                  <a:schemeClr val="accent1">
                    <a:lumMod val="75000"/>
                  </a:schemeClr>
                </a:solidFill>
                <a:latin typeface="Calibri" panose="020F0502020204030204" pitchFamily="34" charset="0"/>
                <a:cs typeface="Calibri" panose="020F0502020204030204" pitchFamily="34" charset="0"/>
              </a:rPr>
              <a:t>, 2018)</a:t>
            </a:r>
            <a:endParaRPr lang="en-GB" sz="2000" dirty="0">
              <a:solidFill>
                <a:schemeClr val="accent1">
                  <a:lumMod val="75000"/>
                </a:schemeClr>
              </a:solidFill>
            </a:endParaRPr>
          </a:p>
        </p:txBody>
      </p:sp>
    </p:spTree>
    <p:extLst>
      <p:ext uri="{BB962C8B-B14F-4D97-AF65-F5344CB8AC3E}">
        <p14:creationId xmlns:p14="http://schemas.microsoft.com/office/powerpoint/2010/main" val="205793535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47F874-20F1-F5A8-5176-01500CF7A3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8EBD61-7681-52C8-1CA7-F87EC5B85FB6}"/>
              </a:ext>
            </a:extLst>
          </p:cNvPr>
          <p:cNvSpPr>
            <a:spLocks noGrp="1"/>
          </p:cNvSpPr>
          <p:nvPr>
            <p:ph type="title"/>
          </p:nvPr>
        </p:nvSpPr>
        <p:spPr>
          <a:xfrm>
            <a:off x="1485900" y="204918"/>
            <a:ext cx="6172200" cy="529568"/>
          </a:xfrm>
        </p:spPr>
        <p:txBody>
          <a:bodyPr>
            <a:noAutofit/>
          </a:bodyPr>
          <a:lstStyle/>
          <a:p>
            <a:pPr algn="ctr"/>
            <a:r>
              <a:rPr lang="en-GB" b="1" dirty="0">
                <a:solidFill>
                  <a:schemeClr val="accent1">
                    <a:lumMod val="75000"/>
                  </a:schemeClr>
                </a:solidFill>
              </a:rPr>
              <a:t>Citizenship</a:t>
            </a:r>
          </a:p>
        </p:txBody>
      </p:sp>
      <p:sp>
        <p:nvSpPr>
          <p:cNvPr id="6" name="TextBox 5">
            <a:extLst>
              <a:ext uri="{FF2B5EF4-FFF2-40B4-BE49-F238E27FC236}">
                <a16:creationId xmlns:a16="http://schemas.microsoft.com/office/drawing/2014/main" id="{C3F76396-977B-FDF6-1A13-B10617FA8083}"/>
              </a:ext>
            </a:extLst>
          </p:cNvPr>
          <p:cNvSpPr txBox="1"/>
          <p:nvPr/>
        </p:nvSpPr>
        <p:spPr>
          <a:xfrm>
            <a:off x="279810" y="855565"/>
            <a:ext cx="8748972" cy="4862870"/>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1900" dirty="0">
                <a:solidFill>
                  <a:schemeClr val="accent1">
                    <a:lumMod val="75000"/>
                  </a:schemeClr>
                </a:solidFill>
              </a:rPr>
              <a:t>Alongside these, varied and complex, socio-legal concepts of citizenship we also need to consider one more </a:t>
            </a:r>
            <a:r>
              <a:rPr lang="en-GB" sz="1900" b="1" dirty="0">
                <a:solidFill>
                  <a:schemeClr val="accent1">
                    <a:lumMod val="75000"/>
                  </a:schemeClr>
                </a:solidFill>
              </a:rPr>
              <a:t>normative</a:t>
            </a:r>
            <a:r>
              <a:rPr lang="en-GB" sz="1900" dirty="0">
                <a:solidFill>
                  <a:schemeClr val="accent1">
                    <a:lumMod val="75000"/>
                  </a:schemeClr>
                </a:solidFill>
              </a:rPr>
              <a:t> element to the concept</a:t>
            </a:r>
          </a:p>
          <a:p>
            <a:pPr marL="257175" indent="-257175">
              <a:spcBef>
                <a:spcPts val="450"/>
              </a:spcBef>
              <a:buFont typeface="Arial" panose="020B0604020202020204" pitchFamily="34" charset="0"/>
              <a:buChar char="•"/>
            </a:pPr>
            <a:r>
              <a:rPr lang="en-GB" sz="1900" dirty="0">
                <a:solidFill>
                  <a:schemeClr val="accent1">
                    <a:lumMod val="75000"/>
                  </a:schemeClr>
                </a:solidFill>
              </a:rPr>
              <a:t>This is the way in which an individual can be seen to have </a:t>
            </a:r>
            <a:r>
              <a:rPr lang="en-GB" sz="1900" b="1" dirty="0">
                <a:solidFill>
                  <a:schemeClr val="accent1">
                    <a:lumMod val="75000"/>
                  </a:schemeClr>
                </a:solidFill>
              </a:rPr>
              <a:t>rights</a:t>
            </a:r>
            <a:r>
              <a:rPr lang="en-GB" sz="1900" dirty="0">
                <a:solidFill>
                  <a:schemeClr val="accent1">
                    <a:lumMod val="75000"/>
                  </a:schemeClr>
                </a:solidFill>
              </a:rPr>
              <a:t> and </a:t>
            </a:r>
            <a:r>
              <a:rPr lang="en-GB" sz="1900" b="1" dirty="0">
                <a:solidFill>
                  <a:schemeClr val="accent1">
                    <a:lumMod val="75000"/>
                  </a:schemeClr>
                </a:solidFill>
              </a:rPr>
              <a:t>obligations</a:t>
            </a:r>
            <a:r>
              <a:rPr lang="en-GB" sz="1900" dirty="0">
                <a:solidFill>
                  <a:schemeClr val="accent1">
                    <a:lumMod val="75000"/>
                  </a:schemeClr>
                </a:solidFill>
              </a:rPr>
              <a:t> because of their position in a community</a:t>
            </a:r>
          </a:p>
          <a:p>
            <a:pPr marL="257175" indent="-257175">
              <a:spcBef>
                <a:spcPts val="450"/>
              </a:spcBef>
              <a:buFont typeface="Arial" panose="020B0604020202020204" pitchFamily="34" charset="0"/>
              <a:buChar char="•"/>
            </a:pPr>
            <a:r>
              <a:rPr lang="en-GB" sz="1900" dirty="0">
                <a:solidFill>
                  <a:schemeClr val="accent1">
                    <a:lumMod val="75000"/>
                  </a:schemeClr>
                </a:solidFill>
              </a:rPr>
              <a:t>In this sense citizenship describes the relationships that an individual has with others at the level of a neighbourhood, a region, a nation or the world as a whole</a:t>
            </a:r>
          </a:p>
          <a:p>
            <a:pPr marL="257175" indent="-257175">
              <a:spcBef>
                <a:spcPts val="450"/>
              </a:spcBef>
              <a:buFont typeface="Arial" panose="020B0604020202020204" pitchFamily="34" charset="0"/>
              <a:buChar char="•"/>
            </a:pPr>
            <a:r>
              <a:rPr lang="en-GB" sz="1900" dirty="0">
                <a:solidFill>
                  <a:schemeClr val="accent1">
                    <a:lumMod val="75000"/>
                  </a:schemeClr>
                </a:solidFill>
              </a:rPr>
              <a:t>This is the most value laden and fluid version of the concept as it can be used to argue for moral obligations without recourse to the rule of law etc.</a:t>
            </a:r>
          </a:p>
          <a:p>
            <a:pPr marL="257175" indent="-257175">
              <a:spcBef>
                <a:spcPts val="450"/>
              </a:spcBef>
              <a:buFont typeface="Arial" panose="020B0604020202020204" pitchFamily="34" charset="0"/>
              <a:buChar char="•"/>
            </a:pPr>
            <a:r>
              <a:rPr lang="en-GB" sz="1900" dirty="0">
                <a:solidFill>
                  <a:schemeClr val="accent1">
                    <a:lumMod val="75000"/>
                  </a:schemeClr>
                </a:solidFill>
              </a:rPr>
              <a:t>It has connotations of “doing the right thing because I am a good citizen”</a:t>
            </a:r>
          </a:p>
          <a:p>
            <a:pPr marL="257175" indent="-257175">
              <a:spcBef>
                <a:spcPts val="450"/>
              </a:spcBef>
              <a:buFont typeface="Arial" panose="020B0604020202020204" pitchFamily="34" charset="0"/>
              <a:buChar char="•"/>
            </a:pPr>
            <a:r>
              <a:rPr lang="en-GB" sz="1900" dirty="0">
                <a:solidFill>
                  <a:schemeClr val="accent1">
                    <a:lumMod val="75000"/>
                  </a:schemeClr>
                </a:solidFill>
              </a:rPr>
              <a:t>For example, it can lead to concepts such as environmental citizenship as expounded in </a:t>
            </a:r>
            <a:r>
              <a:rPr lang="en-GB" sz="1900" i="1" dirty="0">
                <a:solidFill>
                  <a:schemeClr val="accent1">
                    <a:lumMod val="75000"/>
                  </a:schemeClr>
                </a:solidFill>
              </a:rPr>
              <a:t>Conceptualizing Environmental Citizenship for 21st Century Education </a:t>
            </a:r>
            <a:r>
              <a:rPr lang="en-GB" sz="1900" dirty="0">
                <a:solidFill>
                  <a:schemeClr val="accent1">
                    <a:lumMod val="75000"/>
                  </a:schemeClr>
                </a:solidFill>
              </a:rPr>
              <a:t>(</a:t>
            </a:r>
            <a:r>
              <a:rPr lang="en-GB" sz="1900" dirty="0" err="1">
                <a:solidFill>
                  <a:schemeClr val="accent1">
                    <a:lumMod val="75000"/>
                  </a:schemeClr>
                </a:solidFill>
              </a:rPr>
              <a:t>Hadjichambis</a:t>
            </a:r>
            <a:r>
              <a:rPr lang="en-GB" sz="1900" dirty="0">
                <a:solidFill>
                  <a:schemeClr val="accent1">
                    <a:lumMod val="75000"/>
                  </a:schemeClr>
                </a:solidFill>
              </a:rPr>
              <a:t> et al. (Eds.) 2020), and;</a:t>
            </a:r>
          </a:p>
          <a:p>
            <a:pPr marL="257175" indent="-257175">
              <a:spcBef>
                <a:spcPts val="450"/>
              </a:spcBef>
              <a:buFont typeface="Arial" panose="020B0604020202020204" pitchFamily="34" charset="0"/>
              <a:buChar char="•"/>
            </a:pPr>
            <a:r>
              <a:rPr lang="en-GB" sz="1900" dirty="0">
                <a:solidFill>
                  <a:schemeClr val="accent1">
                    <a:lumMod val="75000"/>
                  </a:schemeClr>
                </a:solidFill>
              </a:rPr>
              <a:t>Global citizenship as evidenced in the ‘Curriculum for Wales’ which states that it aims to make ‘ethical, informed </a:t>
            </a:r>
            <a:r>
              <a:rPr lang="en-GB" sz="1900" b="1" dirty="0">
                <a:solidFill>
                  <a:schemeClr val="accent1">
                    <a:lumMod val="75000"/>
                  </a:schemeClr>
                </a:solidFill>
              </a:rPr>
              <a:t>citizens of Wales and the world</a:t>
            </a:r>
            <a:r>
              <a:rPr lang="en-GB" sz="1900" dirty="0">
                <a:solidFill>
                  <a:schemeClr val="accent1">
                    <a:lumMod val="75000"/>
                  </a:schemeClr>
                </a:solidFill>
              </a:rPr>
              <a:t>’ (Welsh Government 2020)</a:t>
            </a:r>
            <a:endParaRPr lang="en-GB" sz="1900" b="1" i="1" dirty="0">
              <a:solidFill>
                <a:schemeClr val="accent1">
                  <a:lumMod val="75000"/>
                </a:schemeClr>
              </a:solidFill>
            </a:endParaRPr>
          </a:p>
        </p:txBody>
      </p:sp>
    </p:spTree>
    <p:extLst>
      <p:ext uri="{BB962C8B-B14F-4D97-AF65-F5344CB8AC3E}">
        <p14:creationId xmlns:p14="http://schemas.microsoft.com/office/powerpoint/2010/main" val="31863710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07EAD-D75C-46CB-35E6-396C61A8AFC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F8C028D-0F32-5A71-556B-339FA7D19EA8}"/>
              </a:ext>
            </a:extLst>
          </p:cNvPr>
          <p:cNvSpPr txBox="1"/>
          <p:nvPr/>
        </p:nvSpPr>
        <p:spPr>
          <a:xfrm>
            <a:off x="136784" y="350476"/>
            <a:ext cx="8650600" cy="769441"/>
          </a:xfrm>
          <a:prstGeom prst="rect">
            <a:avLst/>
          </a:prstGeom>
          <a:noFill/>
        </p:spPr>
        <p:txBody>
          <a:bodyPr wrap="square" rtlCol="0">
            <a:spAutoFit/>
          </a:bodyPr>
          <a:lstStyle/>
          <a:p>
            <a:pPr algn="ctr"/>
            <a:r>
              <a:rPr lang="en-GB" sz="4400" i="1" dirty="0">
                <a:solidFill>
                  <a:schemeClr val="accent1">
                    <a:lumMod val="75000"/>
                  </a:schemeClr>
                </a:solidFill>
              </a:rPr>
              <a:t>Discussion Point</a:t>
            </a:r>
          </a:p>
        </p:txBody>
      </p:sp>
      <p:sp>
        <p:nvSpPr>
          <p:cNvPr id="8" name="TextBox 7">
            <a:extLst>
              <a:ext uri="{FF2B5EF4-FFF2-40B4-BE49-F238E27FC236}">
                <a16:creationId xmlns:a16="http://schemas.microsoft.com/office/drawing/2014/main" id="{2C5ACAE4-FF1D-7FAA-E354-AC7A712E415F}"/>
              </a:ext>
            </a:extLst>
          </p:cNvPr>
          <p:cNvSpPr txBox="1"/>
          <p:nvPr/>
        </p:nvSpPr>
        <p:spPr>
          <a:xfrm>
            <a:off x="246512" y="2953512"/>
            <a:ext cx="8678408" cy="1620124"/>
          </a:xfrm>
          <a:prstGeom prst="rect">
            <a:avLst/>
          </a:prstGeom>
          <a:noFill/>
        </p:spPr>
        <p:txBody>
          <a:bodyPr wrap="square" rtlCol="0">
            <a:spAutoFit/>
          </a:bodyPr>
          <a:lstStyle/>
          <a:p>
            <a:pPr algn="ctr">
              <a:lnSpc>
                <a:spcPct val="200000"/>
              </a:lnSpc>
              <a:spcBef>
                <a:spcPts val="600"/>
              </a:spcBef>
              <a:spcAft>
                <a:spcPts val="600"/>
              </a:spcAft>
            </a:pPr>
            <a:r>
              <a:rPr lang="en-GB" sz="2400" i="1" dirty="0">
                <a:solidFill>
                  <a:schemeClr val="accent1">
                    <a:lumMod val="75000"/>
                  </a:schemeClr>
                </a:solidFill>
              </a:rPr>
              <a:t>What does citizenship mean to you?</a:t>
            </a:r>
          </a:p>
          <a:p>
            <a:pPr algn="ctr">
              <a:lnSpc>
                <a:spcPct val="200000"/>
              </a:lnSpc>
              <a:spcBef>
                <a:spcPts val="600"/>
              </a:spcBef>
              <a:spcAft>
                <a:spcPts val="600"/>
              </a:spcAft>
            </a:pPr>
            <a:r>
              <a:rPr lang="en-GB" sz="2400" i="1" dirty="0">
                <a:solidFill>
                  <a:schemeClr val="accent1">
                    <a:lumMod val="75000"/>
                  </a:schemeClr>
                </a:solidFill>
              </a:rPr>
              <a:t>Take a moment to consider and then share with the group.</a:t>
            </a:r>
          </a:p>
        </p:txBody>
      </p:sp>
      <p:pic>
        <p:nvPicPr>
          <p:cNvPr id="3" name="Picture 2" descr="Icon - Discussion Point">
            <a:extLst>
              <a:ext uri="{FF2B5EF4-FFF2-40B4-BE49-F238E27FC236}">
                <a16:creationId xmlns:a16="http://schemas.microsoft.com/office/drawing/2014/main" id="{87B16750-865B-959C-C8A7-C689D784248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790114" y="1391812"/>
            <a:ext cx="1343939" cy="1343939"/>
          </a:xfrm>
          <a:prstGeom prst="rect">
            <a:avLst/>
          </a:prstGeom>
        </p:spPr>
      </p:pic>
    </p:spTree>
    <p:extLst>
      <p:ext uri="{BB962C8B-B14F-4D97-AF65-F5344CB8AC3E}">
        <p14:creationId xmlns:p14="http://schemas.microsoft.com/office/powerpoint/2010/main" val="10581585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514" y="361150"/>
            <a:ext cx="8748972" cy="529568"/>
          </a:xfrm>
        </p:spPr>
        <p:txBody>
          <a:bodyPr>
            <a:noAutofit/>
          </a:bodyPr>
          <a:lstStyle/>
          <a:p>
            <a:pPr algn="ctr"/>
            <a:r>
              <a:rPr lang="en-GB" b="1" dirty="0">
                <a:solidFill>
                  <a:schemeClr val="accent1">
                    <a:lumMod val="75000"/>
                  </a:schemeClr>
                </a:solidFill>
              </a:rPr>
              <a:t>Normative Concepts - Conclusion</a:t>
            </a:r>
          </a:p>
        </p:txBody>
      </p:sp>
      <p:sp>
        <p:nvSpPr>
          <p:cNvPr id="6" name="TextBox 5"/>
          <p:cNvSpPr txBox="1"/>
          <p:nvPr/>
        </p:nvSpPr>
        <p:spPr>
          <a:xfrm>
            <a:off x="197514" y="1263612"/>
            <a:ext cx="8748972" cy="399083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So, in this Theme we have explored a range of words, phrases and concepts that are used daily in political discourse and debate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We have taken time to explore each in some detail because, in order to fully explore the Political Influences on Inequality and Diversity, we need to understand the malleability and fluidity of the language which is used</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Each of the concepts that we have briefly explored will mean something different to each of us based on our own political compass</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And they will also mean something different depending on the politician in whose mouth (or social media feed) they appear</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This leads us neatly to Theme 3 in which we explore political ideologies</a:t>
            </a:r>
          </a:p>
        </p:txBody>
      </p:sp>
    </p:spTree>
    <p:extLst>
      <p:ext uri="{BB962C8B-B14F-4D97-AF65-F5344CB8AC3E}">
        <p14:creationId xmlns:p14="http://schemas.microsoft.com/office/powerpoint/2010/main" val="6670644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7888" y="114558"/>
            <a:ext cx="6172200" cy="583574"/>
          </a:xfrm>
        </p:spPr>
        <p:txBody>
          <a:bodyPr>
            <a:normAutofit/>
          </a:bodyPr>
          <a:lstStyle/>
          <a:p>
            <a:pPr algn="ctr"/>
            <a:r>
              <a:rPr lang="en-GB" sz="2700" b="1" dirty="0"/>
              <a:t>References</a:t>
            </a:r>
          </a:p>
        </p:txBody>
      </p:sp>
      <p:sp>
        <p:nvSpPr>
          <p:cNvPr id="6" name="TextBox 5"/>
          <p:cNvSpPr txBox="1"/>
          <p:nvPr/>
        </p:nvSpPr>
        <p:spPr>
          <a:xfrm>
            <a:off x="251520" y="844436"/>
            <a:ext cx="8424936" cy="4747453"/>
          </a:xfrm>
          <a:prstGeom prst="rect">
            <a:avLst/>
          </a:prstGeom>
          <a:noFill/>
        </p:spPr>
        <p:txBody>
          <a:bodyPr wrap="square" rtlCol="0">
            <a:spAutoFit/>
          </a:bodyPr>
          <a:lstStyle/>
          <a:p>
            <a:pPr>
              <a:spcBef>
                <a:spcPts val="450"/>
              </a:spcBef>
              <a:spcAft>
                <a:spcPts val="450"/>
              </a:spcAft>
            </a:pPr>
            <a:r>
              <a:rPr lang="en-GB" sz="1200" dirty="0"/>
              <a:t>Australian Government: Department of Home Affairs (2024) </a:t>
            </a:r>
            <a:r>
              <a:rPr lang="en-GB" sz="1200" i="1" dirty="0"/>
              <a:t>Points table for Skilled Independent visa (subclass 189)</a:t>
            </a:r>
            <a:r>
              <a:rPr lang="en-GB" sz="1200" dirty="0"/>
              <a:t> Available at: </a:t>
            </a:r>
            <a:r>
              <a:rPr lang="en-GB" sz="1200" dirty="0">
                <a:hlinkClick r:id="rId2"/>
              </a:rPr>
              <a:t>Points table for Skilled Independent visa (subclass 189)</a:t>
            </a:r>
            <a:r>
              <a:rPr lang="en-GB" sz="1200" dirty="0"/>
              <a:t> [Last Accessed 07/01/2026]</a:t>
            </a:r>
            <a:endParaRPr lang="en-GB" sz="1200" i="1" dirty="0"/>
          </a:p>
          <a:p>
            <a:pPr>
              <a:spcBef>
                <a:spcPts val="450"/>
              </a:spcBef>
              <a:spcAft>
                <a:spcPts val="450"/>
              </a:spcAft>
            </a:pPr>
            <a:r>
              <a:rPr lang="en-GB" sz="1200" dirty="0"/>
              <a:t>Bank of England (2013) </a:t>
            </a:r>
            <a:r>
              <a:rPr lang="en-GB" sz="1200" i="1" dirty="0"/>
              <a:t>The role of the Bank of England: Money</a:t>
            </a:r>
            <a:r>
              <a:rPr lang="en-GB" sz="1200" dirty="0"/>
              <a:t> [Video] Available at: </a:t>
            </a:r>
            <a:r>
              <a:rPr lang="en-GB" sz="1200" dirty="0">
                <a:hlinkClick r:id="rId3"/>
              </a:rPr>
              <a:t>The role of the Bank of England: Money (Episode 1) – YouTube</a:t>
            </a:r>
            <a:r>
              <a:rPr lang="en-GB" sz="1200" dirty="0"/>
              <a:t> [Last Accessed 07/01/2026]</a:t>
            </a:r>
            <a:endParaRPr lang="en-GB" sz="1200" i="1" dirty="0"/>
          </a:p>
          <a:p>
            <a:pPr>
              <a:spcBef>
                <a:spcPts val="450"/>
              </a:spcBef>
              <a:spcAft>
                <a:spcPts val="450"/>
              </a:spcAft>
            </a:pPr>
            <a:r>
              <a:rPr lang="en-GB" sz="1200" dirty="0"/>
              <a:t>BBC News (2017) </a:t>
            </a:r>
            <a:r>
              <a:rPr lang="en-GB" sz="1200" i="1" dirty="0"/>
              <a:t>Pope Francis warns against rise in populism </a:t>
            </a:r>
            <a:r>
              <a:rPr lang="en-GB" sz="1200" dirty="0"/>
              <a:t>Available at: </a:t>
            </a:r>
            <a:r>
              <a:rPr lang="en-GB" sz="1200" dirty="0">
                <a:hlinkClick r:id="rId4"/>
              </a:rPr>
              <a:t>Pope Francis warns against rise in populism - BBC News</a:t>
            </a:r>
            <a:r>
              <a:rPr lang="en-GB" sz="1200" dirty="0"/>
              <a:t>  [Last Accessed 07/01/2026]</a:t>
            </a:r>
            <a:endParaRPr lang="en-GB" sz="1200" i="1" dirty="0"/>
          </a:p>
          <a:p>
            <a:pPr>
              <a:spcBef>
                <a:spcPts val="450"/>
              </a:spcBef>
              <a:spcAft>
                <a:spcPts val="450"/>
              </a:spcAft>
            </a:pPr>
            <a:r>
              <a:rPr lang="en-GB" sz="1200" dirty="0"/>
              <a:t>Beerbohm, Eric &amp; Davis, Ryan W, (2017) ‘The Common Good: A Buck‐Passing Account’ </a:t>
            </a:r>
            <a:r>
              <a:rPr lang="en-GB" sz="1200" i="1" dirty="0"/>
              <a:t>The journal of political philosophy</a:t>
            </a:r>
            <a:r>
              <a:rPr lang="en-GB" sz="1200" dirty="0"/>
              <a:t>, Vol. 25 Issue (4), pp.e60–e79. Available at: </a:t>
            </a:r>
            <a:r>
              <a:rPr lang="en-GB" sz="1200" dirty="0">
                <a:hlinkClick r:id="rId5"/>
              </a:rPr>
              <a:t>The Common Good: A Buck‐Passing Account - Beerbohm - 2017 - Journal of Political Philosophy - Wiley Online Library</a:t>
            </a:r>
            <a:r>
              <a:rPr lang="en-GB" sz="1200" dirty="0"/>
              <a:t> [Last Accessed 07/01/2026]</a:t>
            </a:r>
            <a:endParaRPr lang="en-GB" sz="1200" i="1" dirty="0"/>
          </a:p>
          <a:p>
            <a:pPr>
              <a:spcBef>
                <a:spcPts val="450"/>
              </a:spcBef>
              <a:spcAft>
                <a:spcPts val="450"/>
              </a:spcAft>
            </a:pPr>
            <a:r>
              <a:rPr lang="en-GB" sz="1200" dirty="0"/>
              <a:t>Borger, J. (2019) ‘Donald Trump denounces 'globalism' in nationalist address to UN’ in </a:t>
            </a:r>
            <a:r>
              <a:rPr lang="en-GB" sz="1200" i="1" dirty="0"/>
              <a:t>the Guardian</a:t>
            </a:r>
            <a:r>
              <a:rPr lang="en-GB" sz="1200" dirty="0"/>
              <a:t> Available at: </a:t>
            </a:r>
            <a:r>
              <a:rPr lang="en-GB" sz="1200" dirty="0">
                <a:hlinkClick r:id="rId6"/>
              </a:rPr>
              <a:t>Donald Trump denounces 'globalism' in nationalist address to UN | Donald Trump | The Guardian </a:t>
            </a:r>
            <a:r>
              <a:rPr lang="en-GB" sz="1200" dirty="0"/>
              <a:t> [Last Accessed 07/01/2026]</a:t>
            </a:r>
            <a:endParaRPr lang="en-GB" sz="1200" i="1" dirty="0"/>
          </a:p>
          <a:p>
            <a:pPr>
              <a:spcBef>
                <a:spcPts val="450"/>
              </a:spcBef>
              <a:spcAft>
                <a:spcPts val="450"/>
              </a:spcAft>
            </a:pPr>
            <a:r>
              <a:rPr lang="en-GB" sz="1200" dirty="0"/>
              <a:t>Brøndsted Sejersen, Tanja, (2008) ‘"I Vow to Thee My Countries": The Expansion of Dual Citizenship in the 21st Century’ </a:t>
            </a:r>
            <a:r>
              <a:rPr lang="en-GB" sz="1200" i="1" dirty="0"/>
              <a:t>The International migration review</a:t>
            </a:r>
            <a:r>
              <a:rPr lang="en-GB" sz="1200" dirty="0"/>
              <a:t>, Vol. 42 Issue (3), pp.523–549. Available at: </a:t>
            </a:r>
            <a:r>
              <a:rPr lang="en-GB" sz="1200" dirty="0">
                <a:hlinkClick r:id="rId7"/>
              </a:rPr>
              <a:t>"I Vow to Thee My Countries": The Expansion of Dual Citizenship in the 21st Century on JSTOR </a:t>
            </a:r>
            <a:r>
              <a:rPr lang="en-GB" sz="1200" dirty="0"/>
              <a:t> [Last Accessed 07/01/2026]</a:t>
            </a:r>
            <a:endParaRPr lang="en-GB" sz="1200" i="1" dirty="0"/>
          </a:p>
          <a:p>
            <a:pPr>
              <a:spcBef>
                <a:spcPts val="450"/>
              </a:spcBef>
              <a:spcAft>
                <a:spcPts val="450"/>
              </a:spcAft>
            </a:pPr>
            <a:r>
              <a:rPr lang="en-GB" sz="1200" dirty="0"/>
              <a:t>Brown, Garrett W, McLean, Iain &amp; McMillan, Alistair, (2018) </a:t>
            </a:r>
            <a:r>
              <a:rPr lang="en-GB" sz="1200" i="1" dirty="0"/>
              <a:t>The Concise Oxford Dictionary of Politics and International Relations</a:t>
            </a:r>
            <a:r>
              <a:rPr lang="en-GB" sz="1200" dirty="0"/>
              <a:t> Oxford: Oxford University Press Available at: </a:t>
            </a:r>
            <a:r>
              <a:rPr lang="en-GB" sz="1200" dirty="0">
                <a:hlinkClick r:id="rId8"/>
              </a:rPr>
              <a:t>Politics - Oxford Reference </a:t>
            </a:r>
            <a:r>
              <a:rPr lang="en-GB" sz="1200" dirty="0"/>
              <a:t> [Last Accessed 07/01/2026]</a:t>
            </a:r>
            <a:endParaRPr lang="en-GB" sz="1200" i="1" dirty="0"/>
          </a:p>
          <a:p>
            <a:pPr>
              <a:spcBef>
                <a:spcPts val="450"/>
              </a:spcBef>
              <a:spcAft>
                <a:spcPts val="450"/>
              </a:spcAft>
            </a:pPr>
            <a:r>
              <a:rPr lang="en-GB" sz="1200" dirty="0"/>
              <a:t>Brubaker, R. (2017) ‘Why populism?’ </a:t>
            </a:r>
            <a:r>
              <a:rPr lang="en-GB" sz="1200" i="1" dirty="0"/>
              <a:t>Theory and So</a:t>
            </a:r>
            <a:r>
              <a:rPr lang="en-GB" sz="1200" dirty="0"/>
              <a:t>ciety Vol. 46, pp. 357–385 Available at: </a:t>
            </a:r>
            <a:r>
              <a:rPr lang="en-GB" sz="1200" dirty="0">
                <a:hlinkClick r:id="rId9"/>
              </a:rPr>
              <a:t>Why populism? | Theory and Society</a:t>
            </a:r>
            <a:r>
              <a:rPr lang="en-GB" sz="1200" dirty="0"/>
              <a:t> [Last Accessed 07/01/2026]</a:t>
            </a:r>
          </a:p>
          <a:p>
            <a:r>
              <a:rPr lang="en-GB" sz="1200" dirty="0"/>
              <a:t>Economist, The (2016) ‘Dreaming of sovereignty; Brexit brief’ </a:t>
            </a:r>
            <a:r>
              <a:rPr lang="en-GB" sz="1200" i="1" dirty="0"/>
              <a:t>The Economist</a:t>
            </a:r>
            <a:r>
              <a:rPr lang="en-GB" sz="1200" dirty="0"/>
              <a:t>; London Vol. 418, </a:t>
            </a:r>
            <a:r>
              <a:rPr lang="en-GB" sz="1200" dirty="0" err="1"/>
              <a:t>Iss</a:t>
            </a:r>
            <a:r>
              <a:rPr lang="en-GB" sz="1200" dirty="0"/>
              <a:t>. 8981,  (Mar 19, 2016): p. 23.</a:t>
            </a:r>
          </a:p>
          <a:p>
            <a:endParaRPr lang="en-GB" sz="1200" dirty="0"/>
          </a:p>
        </p:txBody>
      </p:sp>
    </p:spTree>
    <p:extLst>
      <p:ext uri="{BB962C8B-B14F-4D97-AF65-F5344CB8AC3E}">
        <p14:creationId xmlns:p14="http://schemas.microsoft.com/office/powerpoint/2010/main" val="62297464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22D99-656D-4BAF-9DDD-5C0CD94AE2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9BA031-92B3-06A9-617B-F8493F17535B}"/>
              </a:ext>
            </a:extLst>
          </p:cNvPr>
          <p:cNvSpPr>
            <a:spLocks noGrp="1"/>
          </p:cNvSpPr>
          <p:nvPr>
            <p:ph type="title"/>
          </p:nvPr>
        </p:nvSpPr>
        <p:spPr>
          <a:xfrm>
            <a:off x="1487579" y="169295"/>
            <a:ext cx="6172200" cy="583574"/>
          </a:xfrm>
        </p:spPr>
        <p:txBody>
          <a:bodyPr>
            <a:normAutofit/>
          </a:bodyPr>
          <a:lstStyle/>
          <a:p>
            <a:pPr algn="ctr"/>
            <a:r>
              <a:rPr lang="en-GB" sz="2700" b="1" dirty="0"/>
              <a:t>References</a:t>
            </a:r>
          </a:p>
        </p:txBody>
      </p:sp>
      <p:sp>
        <p:nvSpPr>
          <p:cNvPr id="6" name="TextBox 5">
            <a:extLst>
              <a:ext uri="{FF2B5EF4-FFF2-40B4-BE49-F238E27FC236}">
                <a16:creationId xmlns:a16="http://schemas.microsoft.com/office/drawing/2014/main" id="{A503A663-7E49-D16F-0A11-F6CE7AE832BC}"/>
              </a:ext>
            </a:extLst>
          </p:cNvPr>
          <p:cNvSpPr txBox="1"/>
          <p:nvPr/>
        </p:nvSpPr>
        <p:spPr>
          <a:xfrm>
            <a:off x="295524" y="853376"/>
            <a:ext cx="8424936" cy="4626908"/>
          </a:xfrm>
          <a:prstGeom prst="rect">
            <a:avLst/>
          </a:prstGeom>
          <a:noFill/>
        </p:spPr>
        <p:txBody>
          <a:bodyPr wrap="square" rtlCol="0">
            <a:spAutoFit/>
          </a:bodyPr>
          <a:lstStyle/>
          <a:p>
            <a:pPr>
              <a:spcBef>
                <a:spcPts val="450"/>
              </a:spcBef>
              <a:spcAft>
                <a:spcPts val="450"/>
              </a:spcAft>
            </a:pPr>
            <a:r>
              <a:rPr lang="en-GB" sz="1200" dirty="0"/>
              <a:t>Goldstein, A. A. (2018) ‘The Press and Classical Populism in Argentina and Brazil’, Latin American Perspectives, 45(3), pp. 109–123. Available at: </a:t>
            </a:r>
            <a:r>
              <a:rPr lang="en-GB" sz="1200" dirty="0">
                <a:hlinkClick r:id="rId2"/>
              </a:rPr>
              <a:t>The Press and Classical Populism in Argentina and Brazil - Ariel Alejandro Goldstein, 2018</a:t>
            </a:r>
            <a:r>
              <a:rPr lang="en-GB" sz="1200" dirty="0"/>
              <a:t> [Last Accessed 07/01/2026]</a:t>
            </a:r>
            <a:endParaRPr lang="en-GB" sz="1200" i="1" dirty="0"/>
          </a:p>
          <a:p>
            <a:pPr>
              <a:spcBef>
                <a:spcPts val="450"/>
              </a:spcBef>
              <a:spcAft>
                <a:spcPts val="450"/>
              </a:spcAft>
            </a:pPr>
            <a:r>
              <a:rPr lang="en-GB" sz="1200" dirty="0" err="1"/>
              <a:t>Hadjichambis</a:t>
            </a:r>
            <a:r>
              <a:rPr lang="en-GB" sz="1200" dirty="0"/>
              <a:t> </a:t>
            </a:r>
            <a:r>
              <a:rPr lang="en-GB" sz="1200" i="1" dirty="0"/>
              <a:t>et al</a:t>
            </a:r>
            <a:r>
              <a:rPr lang="en-GB" sz="1200" dirty="0"/>
              <a:t>. (Eds.) </a:t>
            </a:r>
            <a:r>
              <a:rPr lang="en-GB" sz="1200" i="1" dirty="0"/>
              <a:t>2020. Conceptualizing Environmental Citizenship for 21st Century Education</a:t>
            </a:r>
            <a:r>
              <a:rPr lang="en-GB" sz="1200" dirty="0"/>
              <a:t> 1st ed. Available at: </a:t>
            </a:r>
            <a:r>
              <a:rPr lang="en-GB" sz="1200" dirty="0">
                <a:hlinkClick r:id="rId3"/>
              </a:rPr>
              <a:t>Conceptualizing Environmental Citizenship for 21st Century Education | SpringerLink </a:t>
            </a:r>
            <a:r>
              <a:rPr lang="en-GB" sz="1200" dirty="0"/>
              <a:t> [Last Accessed 07/01/2026]</a:t>
            </a:r>
            <a:endParaRPr lang="en-GB" sz="1200" i="1" dirty="0"/>
          </a:p>
          <a:p>
            <a:pPr>
              <a:spcBef>
                <a:spcPts val="450"/>
              </a:spcBef>
              <a:spcAft>
                <a:spcPts val="450"/>
              </a:spcAft>
            </a:pPr>
            <a:r>
              <a:rPr lang="en-GB" sz="1200" dirty="0"/>
              <a:t>Hahl, Oliver, </a:t>
            </a:r>
            <a:r>
              <a:rPr lang="en-GB" sz="1200" i="1" dirty="0"/>
              <a:t>et al</a:t>
            </a:r>
            <a:r>
              <a:rPr lang="en-GB" sz="1200" dirty="0"/>
              <a:t>. (2018) “The Authentic Appeal of the Lying Demagogue: Proclaiming the Deeper Truth about Political Illegitimacy.” </a:t>
            </a:r>
            <a:r>
              <a:rPr lang="en-GB" sz="1200" i="1" dirty="0"/>
              <a:t>American Sociological Review</a:t>
            </a:r>
            <a:r>
              <a:rPr lang="en-GB" sz="1200" dirty="0"/>
              <a:t>, vol. 83, no. 1, pp. 1–33. JSTOR, </a:t>
            </a:r>
            <a:r>
              <a:rPr lang="en-GB" sz="1200" dirty="0">
                <a:hlinkClick r:id="rId4"/>
              </a:rPr>
              <a:t>The Authentic Appeal of the Lying Demagogue: Proclaiming the Deeper Truth about Political Illegitimacy on JSTOR</a:t>
            </a:r>
            <a:r>
              <a:rPr lang="en-GB" sz="1200" dirty="0"/>
              <a:t>. [Last Accessed 07/01/2026]</a:t>
            </a:r>
            <a:endParaRPr lang="en-GB" sz="1200" i="1" dirty="0"/>
          </a:p>
          <a:p>
            <a:pPr>
              <a:spcBef>
                <a:spcPts val="450"/>
              </a:spcBef>
              <a:spcAft>
                <a:spcPts val="450"/>
              </a:spcAft>
            </a:pPr>
            <a:r>
              <a:rPr lang="en-GB" sz="1200" dirty="0"/>
              <a:t>Hanley, W. &amp; American Council of Learned Societies, (2008) </a:t>
            </a:r>
            <a:r>
              <a:rPr lang="en-GB" sz="1200" i="1" dirty="0"/>
              <a:t>The genesis of Napoleonic propaganda, 1796 to 1799</a:t>
            </a:r>
            <a:r>
              <a:rPr lang="en-GB" sz="1200" dirty="0"/>
              <a:t> ACLS Humanities E-Book electronic., New York: Columbia University Press. Available at: </a:t>
            </a:r>
            <a:r>
              <a:rPr lang="en-GB" sz="1200" dirty="0">
                <a:hlinkClick r:id="rId5"/>
              </a:rPr>
              <a:t>The genesis of Napoleonic propaganda, 1796 to 1799 </a:t>
            </a:r>
            <a:r>
              <a:rPr lang="en-GB" sz="1200" dirty="0"/>
              <a:t> [Last Accessed 07/01/2026]</a:t>
            </a:r>
          </a:p>
          <a:p>
            <a:pPr>
              <a:spcBef>
                <a:spcPts val="450"/>
              </a:spcBef>
              <a:spcAft>
                <a:spcPts val="450"/>
              </a:spcAft>
            </a:pPr>
            <a:r>
              <a:rPr lang="en-GB" sz="1200" dirty="0"/>
              <a:t>Hansard (2022) </a:t>
            </a:r>
            <a:r>
              <a:rPr lang="en-GB" sz="1200" i="1" dirty="0"/>
              <a:t>Public Ownership of Energy Companies</a:t>
            </a:r>
            <a:r>
              <a:rPr lang="en-GB" sz="1200" dirty="0"/>
              <a:t> Hansard Volume 721: debated on Monday 31 October 2022 Available at: </a:t>
            </a:r>
            <a:r>
              <a:rPr lang="en-GB" sz="1200" dirty="0">
                <a:hlinkClick r:id="rId6"/>
              </a:rPr>
              <a:t>Public Ownership of Energy Companies - Hansard - UK Parliament</a:t>
            </a:r>
            <a:r>
              <a:rPr lang="en-GB" sz="1200" dirty="0"/>
              <a:t> [Last Accessed 07/01/2026]</a:t>
            </a:r>
            <a:endParaRPr lang="en-GB" sz="1200" i="1" dirty="0"/>
          </a:p>
          <a:p>
            <a:pPr>
              <a:spcBef>
                <a:spcPts val="450"/>
              </a:spcBef>
              <a:spcAft>
                <a:spcPts val="450"/>
              </a:spcAft>
            </a:pPr>
            <a:r>
              <a:rPr lang="en-GB" sz="1200" dirty="0"/>
              <a:t>Hansard (2024) </a:t>
            </a:r>
            <a:r>
              <a:rPr lang="en-GB" sz="1200" i="1" dirty="0"/>
              <a:t>Passenger Railway Services (Public Ownership) Bill</a:t>
            </a:r>
            <a:r>
              <a:rPr lang="en-GB" sz="1200" dirty="0"/>
              <a:t> Volume 752: debated on Monday 29 July 2024 Available at: </a:t>
            </a:r>
            <a:r>
              <a:rPr lang="en-GB" sz="1200" dirty="0">
                <a:hlinkClick r:id="rId7"/>
              </a:rPr>
              <a:t>Passenger Railway Services (Public Ownership) Bill - Hansard - UK Parliament</a:t>
            </a:r>
            <a:r>
              <a:rPr lang="en-GB" sz="1200" dirty="0"/>
              <a:t> [Last Accessed 07/01/2026]</a:t>
            </a:r>
            <a:endParaRPr lang="en-GB" sz="1200" i="1" dirty="0"/>
          </a:p>
          <a:p>
            <a:pPr>
              <a:spcBef>
                <a:spcPts val="450"/>
              </a:spcBef>
              <a:spcAft>
                <a:spcPts val="450"/>
              </a:spcAft>
            </a:pPr>
            <a:r>
              <a:rPr lang="en-GB" sz="1200" dirty="0"/>
              <a:t>Hardin, G. (1968) ‘The Tragedy of the Commons’ in </a:t>
            </a:r>
            <a:r>
              <a:rPr lang="en-GB" sz="1200" i="1" dirty="0"/>
              <a:t>Science </a:t>
            </a:r>
            <a:r>
              <a:rPr lang="en-GB" sz="1200" dirty="0"/>
              <a:t>Vol. 162, Issue 3859, pp. 1243-1248 Not currently available online</a:t>
            </a:r>
          </a:p>
          <a:p>
            <a:pPr>
              <a:spcBef>
                <a:spcPts val="450"/>
              </a:spcBef>
              <a:spcAft>
                <a:spcPts val="450"/>
              </a:spcAft>
            </a:pPr>
            <a:r>
              <a:rPr lang="en-GB" sz="1200" dirty="0"/>
              <a:t>Hurley, F. (2024) ‘NatWest Eyes Full Privatization by 2025: A Turning Point for UK Economy’ </a:t>
            </a:r>
            <a:r>
              <a:rPr lang="en-GB" sz="1200" i="1" dirty="0"/>
              <a:t>The Financial Analyst </a:t>
            </a:r>
            <a:r>
              <a:rPr lang="en-GB" sz="1200" dirty="0">
                <a:hlinkClick r:id="rId8"/>
              </a:rPr>
              <a:t>NatWest Eyes Full Privatization by 2025: A Turning Point for UK Economy - The Financial Analyst</a:t>
            </a:r>
            <a:r>
              <a:rPr lang="en-GB" sz="1200" dirty="0"/>
              <a:t> [Last Accessed 07/01/2026]</a:t>
            </a:r>
            <a:endParaRPr lang="en-GB" sz="1200" i="1" dirty="0"/>
          </a:p>
          <a:p>
            <a:pPr>
              <a:spcBef>
                <a:spcPts val="450"/>
              </a:spcBef>
              <a:spcAft>
                <a:spcPts val="450"/>
              </a:spcAft>
            </a:pPr>
            <a:r>
              <a:rPr lang="en-GB" sz="1200" dirty="0"/>
              <a:t>Hussain, W. &amp; Kohn, M. (2024) ‘The Common Good’ in </a:t>
            </a:r>
            <a:r>
              <a:rPr lang="en-GB" sz="1200" dirty="0" err="1"/>
              <a:t>Zalta</a:t>
            </a:r>
            <a:r>
              <a:rPr lang="en-GB" sz="1200" dirty="0"/>
              <a:t>, Edward, N. (ed.). </a:t>
            </a:r>
            <a:r>
              <a:rPr lang="en-GB" sz="1200" i="1" dirty="0"/>
              <a:t>Stanford Encyclopedia of Philosophy </a:t>
            </a:r>
            <a:r>
              <a:rPr lang="en-GB" sz="1200" dirty="0"/>
              <a:t>Stanford University Available at: </a:t>
            </a:r>
            <a:r>
              <a:rPr lang="en-GB" sz="1200" dirty="0">
                <a:hlinkClick r:id="rId9"/>
              </a:rPr>
              <a:t>The Common Good (Stanford </a:t>
            </a:r>
            <a:r>
              <a:rPr lang="en-GB" sz="1200" dirty="0" err="1">
                <a:hlinkClick r:id="rId9"/>
              </a:rPr>
              <a:t>Encyclopedia</a:t>
            </a:r>
            <a:r>
              <a:rPr lang="en-GB" sz="1200" dirty="0">
                <a:hlinkClick r:id="rId9"/>
              </a:rPr>
              <a:t> of Philosophy) </a:t>
            </a:r>
            <a:r>
              <a:rPr lang="en-GB" sz="1200" dirty="0"/>
              <a:t>[Last Accessed 07/01/2026]</a:t>
            </a:r>
            <a:endParaRPr lang="en-GB" sz="1200" i="1" dirty="0"/>
          </a:p>
        </p:txBody>
      </p:sp>
    </p:spTree>
    <p:extLst>
      <p:ext uri="{BB962C8B-B14F-4D97-AF65-F5344CB8AC3E}">
        <p14:creationId xmlns:p14="http://schemas.microsoft.com/office/powerpoint/2010/main" val="21380416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6A6CD-5E61-6815-E775-D11739C0B1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90C141-3A9F-E579-2980-C3E0426DC9B5}"/>
              </a:ext>
            </a:extLst>
          </p:cNvPr>
          <p:cNvSpPr>
            <a:spLocks noGrp="1"/>
          </p:cNvSpPr>
          <p:nvPr>
            <p:ph type="title"/>
          </p:nvPr>
        </p:nvSpPr>
        <p:spPr>
          <a:xfrm>
            <a:off x="1487579" y="115894"/>
            <a:ext cx="6172200" cy="583574"/>
          </a:xfrm>
        </p:spPr>
        <p:txBody>
          <a:bodyPr>
            <a:normAutofit/>
          </a:bodyPr>
          <a:lstStyle/>
          <a:p>
            <a:pPr algn="ctr"/>
            <a:r>
              <a:rPr lang="en-GB" sz="2700" b="1" dirty="0"/>
              <a:t>References</a:t>
            </a:r>
          </a:p>
        </p:txBody>
      </p:sp>
      <p:sp>
        <p:nvSpPr>
          <p:cNvPr id="6" name="TextBox 5">
            <a:extLst>
              <a:ext uri="{FF2B5EF4-FFF2-40B4-BE49-F238E27FC236}">
                <a16:creationId xmlns:a16="http://schemas.microsoft.com/office/drawing/2014/main" id="{0EBB5022-6E0C-60C6-87C5-78FAEED82A0D}"/>
              </a:ext>
            </a:extLst>
          </p:cNvPr>
          <p:cNvSpPr txBox="1"/>
          <p:nvPr/>
        </p:nvSpPr>
        <p:spPr>
          <a:xfrm>
            <a:off x="251520" y="825943"/>
            <a:ext cx="8424936" cy="5437386"/>
          </a:xfrm>
          <a:prstGeom prst="rect">
            <a:avLst/>
          </a:prstGeom>
          <a:noFill/>
        </p:spPr>
        <p:txBody>
          <a:bodyPr wrap="square" rtlCol="0">
            <a:spAutoFit/>
          </a:bodyPr>
          <a:lstStyle/>
          <a:p>
            <a:pPr>
              <a:spcBef>
                <a:spcPts val="450"/>
              </a:spcBef>
              <a:spcAft>
                <a:spcPts val="450"/>
              </a:spcAft>
            </a:pPr>
            <a:r>
              <a:rPr lang="en-GB" sz="1200" dirty="0"/>
              <a:t>Ignatov, G. (2017) </a:t>
            </a:r>
            <a:r>
              <a:rPr lang="en-GB" sz="1200" i="1" dirty="0"/>
              <a:t>Information Capitalism</a:t>
            </a:r>
            <a:r>
              <a:rPr lang="en-GB" sz="1200" dirty="0"/>
              <a:t> Wiley</a:t>
            </a:r>
          </a:p>
          <a:p>
            <a:pPr>
              <a:spcBef>
                <a:spcPts val="450"/>
              </a:spcBef>
              <a:spcAft>
                <a:spcPts val="450"/>
              </a:spcAft>
            </a:pPr>
            <a:r>
              <a:rPr lang="en-GB" sz="1200" dirty="0"/>
              <a:t>Jansen, R. (2011) ‘Populist Mobilization: A New Theoretical Approach to Populism’ </a:t>
            </a:r>
            <a:r>
              <a:rPr lang="en-GB" sz="1200" i="1" dirty="0"/>
              <a:t>Sociological Theory</a:t>
            </a:r>
            <a:r>
              <a:rPr lang="en-GB" sz="1200" dirty="0"/>
              <a:t>, Vol. 29 Issue (2), pp. 75-96. Available at: </a:t>
            </a:r>
            <a:r>
              <a:rPr lang="en-GB" sz="1200" dirty="0">
                <a:hlinkClick r:id="rId2"/>
              </a:rPr>
              <a:t>Populist Mobilization: A New Theoretical Approach to Populism on JSTOR </a:t>
            </a:r>
            <a:r>
              <a:rPr lang="en-GB" sz="1200" dirty="0"/>
              <a:t> [Last Accessed 07/01/2026]</a:t>
            </a:r>
            <a:endParaRPr lang="en-GB" sz="1200" i="1" dirty="0"/>
          </a:p>
          <a:p>
            <a:pPr>
              <a:spcBef>
                <a:spcPts val="450"/>
              </a:spcBef>
              <a:spcAft>
                <a:spcPts val="450"/>
              </a:spcAft>
            </a:pPr>
            <a:r>
              <a:rPr lang="en-GB" sz="1200" dirty="0" err="1"/>
              <a:t>LaMagdeleine</a:t>
            </a:r>
            <a:r>
              <a:rPr lang="en-GB" sz="1200" dirty="0"/>
              <a:t>, D. R. (2016) ‘What Puts the "Pop" in Populist Rhetoric?’ </a:t>
            </a:r>
            <a:r>
              <a:rPr lang="en-GB" sz="1200" i="1" dirty="0"/>
              <a:t>University of St, Thomas: Research Online </a:t>
            </a:r>
            <a:r>
              <a:rPr lang="en-GB" sz="1200" dirty="0"/>
              <a:t>Available at: </a:t>
            </a:r>
            <a:r>
              <a:rPr lang="en-GB" sz="1200" dirty="0">
                <a:hlinkClick r:id="rId3"/>
              </a:rPr>
              <a:t>What puts the “pop” in populist rhetoric? by Donald R. LaMagdeleine - </a:t>
            </a:r>
            <a:r>
              <a:rPr lang="en-GB" sz="1200" dirty="0" err="1">
                <a:hlinkClick r:id="rId3"/>
              </a:rPr>
              <a:t>ElgarBlog</a:t>
            </a:r>
            <a:r>
              <a:rPr lang="en-GB" sz="1200" dirty="0"/>
              <a:t> [Last Accessed 07/01/2026]</a:t>
            </a:r>
            <a:endParaRPr lang="en-GB" sz="1200" i="1" dirty="0"/>
          </a:p>
          <a:p>
            <a:pPr>
              <a:spcBef>
                <a:spcPts val="450"/>
              </a:spcBef>
              <a:spcAft>
                <a:spcPts val="450"/>
              </a:spcAft>
            </a:pPr>
            <a:r>
              <a:rPr lang="en-GB" sz="1200" dirty="0"/>
              <a:t>Law, J. (Ed.), (2016) </a:t>
            </a:r>
            <a:r>
              <a:rPr lang="en-GB" sz="1200" i="1" dirty="0"/>
              <a:t>A Dictionary of Business and Management</a:t>
            </a:r>
            <a:r>
              <a:rPr lang="en-GB" sz="1200" dirty="0"/>
              <a:t>. : Oxford University Press. Available at: </a:t>
            </a:r>
            <a:r>
              <a:rPr lang="en-GB" sz="1200" dirty="0">
                <a:hlinkClick r:id="rId4"/>
              </a:rPr>
              <a:t>Dictionary of Business and Management - Oxford Reference </a:t>
            </a:r>
            <a:r>
              <a:rPr lang="en-GB" sz="1200" dirty="0"/>
              <a:t> [Last Accessed 07/01/2026]</a:t>
            </a:r>
            <a:endParaRPr lang="en-GB" sz="1200" i="1" dirty="0"/>
          </a:p>
          <a:p>
            <a:pPr>
              <a:spcBef>
                <a:spcPts val="450"/>
              </a:spcBef>
              <a:spcAft>
                <a:spcPts val="450"/>
              </a:spcAft>
            </a:pPr>
            <a:r>
              <a:rPr lang="en-GB" sz="1200" dirty="0"/>
              <a:t>Law Society, The. (2025) </a:t>
            </a:r>
            <a:r>
              <a:rPr lang="en-GB" sz="1200" i="1" dirty="0"/>
              <a:t>Commonhold</a:t>
            </a:r>
            <a:r>
              <a:rPr lang="en-GB" sz="1200" dirty="0"/>
              <a:t> Available at: </a:t>
            </a:r>
            <a:r>
              <a:rPr lang="en-GB" sz="1200" dirty="0">
                <a:hlinkClick r:id="rId5"/>
              </a:rPr>
              <a:t>Freehold, leasehold and commonhold | The Law Society</a:t>
            </a:r>
            <a:r>
              <a:rPr lang="en-GB" sz="1200" dirty="0"/>
              <a:t> [Last Accessed 07/01/2026]</a:t>
            </a:r>
            <a:endParaRPr lang="en-GB" sz="1200" i="1" dirty="0"/>
          </a:p>
          <a:p>
            <a:pPr>
              <a:spcBef>
                <a:spcPts val="450"/>
              </a:spcBef>
              <a:spcAft>
                <a:spcPts val="450"/>
              </a:spcAft>
            </a:pPr>
            <a:r>
              <a:rPr lang="en-GB" sz="1200" dirty="0"/>
              <a:t>Mabbett, D. (2017) ‘Parliamentary Sovereignty and Brexit’ </a:t>
            </a:r>
            <a:r>
              <a:rPr lang="en-GB" sz="1200" i="1" dirty="0"/>
              <a:t>The Political quarterly </a:t>
            </a:r>
            <a:r>
              <a:rPr lang="en-GB" sz="1200" dirty="0"/>
              <a:t>(London), Vol. 88 Issue (2), pp.167–169. Available at: </a:t>
            </a:r>
            <a:r>
              <a:rPr lang="en-GB" sz="1200" dirty="0">
                <a:hlinkClick r:id="rId6"/>
              </a:rPr>
              <a:t>Parliamentary Sovereignty and Brexit - Mabbett - 2017 - The Political Quarterly - Wiley Online Library </a:t>
            </a:r>
            <a:r>
              <a:rPr lang="en-GB" sz="1200" dirty="0"/>
              <a:t> [Last Accessed 07/01/2026]</a:t>
            </a:r>
            <a:endParaRPr lang="en-GB" sz="1200" i="1" dirty="0"/>
          </a:p>
          <a:p>
            <a:pPr>
              <a:spcBef>
                <a:spcPts val="450"/>
              </a:spcBef>
              <a:spcAft>
                <a:spcPts val="450"/>
              </a:spcAft>
            </a:pPr>
            <a:r>
              <a:rPr lang="en-GB" sz="1200" dirty="0" err="1"/>
              <a:t>Makinda</a:t>
            </a:r>
            <a:r>
              <a:rPr lang="en-GB" sz="1200" dirty="0"/>
              <a:t>, S.M., (1998) ‘The United Nations and state sovereignty: Mechanism for managing international security’ </a:t>
            </a:r>
            <a:r>
              <a:rPr lang="en-GB" sz="1200" i="1" dirty="0"/>
              <a:t>Australian Journal of Political Science</a:t>
            </a:r>
            <a:r>
              <a:rPr lang="en-GB" sz="1200" dirty="0"/>
              <a:t>, 33(1), pp. 101-115. Available at: </a:t>
            </a:r>
            <a:r>
              <a:rPr lang="en-GB" sz="1200" dirty="0">
                <a:hlinkClick r:id="rId7"/>
              </a:rPr>
              <a:t>The United Nations and state sovereignty: Mechanism for managing international security - ProQuest </a:t>
            </a:r>
            <a:r>
              <a:rPr lang="en-GB" sz="1200" dirty="0"/>
              <a:t> [Last Accessed 07/01/2026]</a:t>
            </a:r>
            <a:endParaRPr lang="en-GB" sz="1200" i="1" dirty="0"/>
          </a:p>
          <a:p>
            <a:pPr>
              <a:spcBef>
                <a:spcPts val="450"/>
              </a:spcBef>
              <a:spcAft>
                <a:spcPts val="450"/>
              </a:spcAft>
            </a:pPr>
            <a:r>
              <a:rPr lang="en-GB" sz="1200" dirty="0" err="1"/>
              <a:t>Marsonet</a:t>
            </a:r>
            <a:r>
              <a:rPr lang="en-GB" sz="1200" dirty="0"/>
              <a:t>, Michele, (2017) ‘National Sovereignty Vs. Globalization’ </a:t>
            </a:r>
            <a:r>
              <a:rPr lang="en-GB" sz="1200" i="1" dirty="0" err="1"/>
              <a:t>Academicus</a:t>
            </a:r>
            <a:r>
              <a:rPr lang="en-GB" sz="1200" i="1" dirty="0"/>
              <a:t> international scientific journal</a:t>
            </a:r>
            <a:r>
              <a:rPr lang="en-GB" sz="1200" dirty="0"/>
              <a:t>, Vol. 15 Issue (15), pp.47–57. Available at: </a:t>
            </a:r>
            <a:r>
              <a:rPr lang="en-GB" sz="1200" dirty="0">
                <a:hlinkClick r:id="rId8"/>
              </a:rPr>
              <a:t>National Sovereignty Vs. Globalization – ProQuest</a:t>
            </a:r>
            <a:r>
              <a:rPr lang="en-GB" sz="1200" dirty="0"/>
              <a:t>  [Last Accessed 07/01/2026]</a:t>
            </a:r>
            <a:endParaRPr lang="en-GB" sz="1200" i="1" dirty="0"/>
          </a:p>
          <a:p>
            <a:pPr>
              <a:spcBef>
                <a:spcPts val="450"/>
              </a:spcBef>
              <a:spcAft>
                <a:spcPts val="450"/>
              </a:spcAft>
            </a:pPr>
            <a:r>
              <a:rPr lang="en-GB" sz="1200" dirty="0"/>
              <a:t>Mathiason, N. (2008) ‘Three Weeks That Changed the World’ </a:t>
            </a:r>
            <a:r>
              <a:rPr lang="en-GB" sz="1200" i="1" dirty="0"/>
              <a:t>The Guardian </a:t>
            </a:r>
            <a:r>
              <a:rPr lang="en-GB" sz="1200" dirty="0"/>
              <a:t>Sun 28 Dec 2008 Available at:  </a:t>
            </a:r>
            <a:r>
              <a:rPr lang="en-GB" sz="1200" dirty="0">
                <a:hlinkClick r:id="rId9"/>
              </a:rPr>
              <a:t>Three weeks that changed the world | Banking | The Guardian </a:t>
            </a:r>
            <a:r>
              <a:rPr lang="en-GB" sz="1200" dirty="0"/>
              <a:t> [Last Accessed 07/01/2026]</a:t>
            </a:r>
            <a:endParaRPr lang="en-GB" sz="1200" i="1" dirty="0"/>
          </a:p>
          <a:p>
            <a:pPr>
              <a:spcBef>
                <a:spcPts val="450"/>
              </a:spcBef>
              <a:spcAft>
                <a:spcPts val="450"/>
              </a:spcAft>
            </a:pPr>
            <a:r>
              <a:rPr lang="en-GB" sz="1200" dirty="0" err="1"/>
              <a:t>Mazucco</a:t>
            </a:r>
            <a:r>
              <a:rPr lang="en-GB" sz="1200" dirty="0"/>
              <a:t>, J. (No Date) ‘The Castro Touch: Populism and Ambiguity’ in Skidmore, T.E. (ed.) </a:t>
            </a:r>
            <a:r>
              <a:rPr lang="en-GB" sz="1200" i="1" dirty="0"/>
              <a:t>Modern Latin America</a:t>
            </a:r>
            <a:r>
              <a:rPr lang="en-GB" sz="1200" dirty="0"/>
              <a:t> New York : Oxford University Press Available at: </a:t>
            </a:r>
            <a:r>
              <a:rPr lang="en-GB" sz="1200" dirty="0">
                <a:hlinkClick r:id="rId10"/>
              </a:rPr>
              <a:t>Modern Latin America : Skidmore, Thomas E : Free Download, Borrow, and Streaming : Internet Archive</a:t>
            </a:r>
            <a:r>
              <a:rPr lang="en-GB" sz="1200" dirty="0"/>
              <a:t> [Last Accessed 07/01/2026] </a:t>
            </a:r>
            <a:r>
              <a:rPr lang="en-GB" sz="1200" i="1" dirty="0"/>
              <a:t>N.B. Free Registration Required</a:t>
            </a:r>
          </a:p>
          <a:p>
            <a:pPr>
              <a:spcBef>
                <a:spcPts val="450"/>
              </a:spcBef>
              <a:spcAft>
                <a:spcPts val="450"/>
              </a:spcAft>
            </a:pPr>
            <a:endParaRPr lang="en-GB" sz="1200" dirty="0"/>
          </a:p>
        </p:txBody>
      </p:sp>
    </p:spTree>
    <p:extLst>
      <p:ext uri="{BB962C8B-B14F-4D97-AF65-F5344CB8AC3E}">
        <p14:creationId xmlns:p14="http://schemas.microsoft.com/office/powerpoint/2010/main" val="34952643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9C4DA-8EC9-5217-DFF2-F9CF19A0B9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365D37-7D7B-A3A0-A57A-2479A8B297E4}"/>
              </a:ext>
            </a:extLst>
          </p:cNvPr>
          <p:cNvSpPr>
            <a:spLocks noGrp="1"/>
          </p:cNvSpPr>
          <p:nvPr>
            <p:ph type="title"/>
          </p:nvPr>
        </p:nvSpPr>
        <p:spPr>
          <a:xfrm>
            <a:off x="1487579" y="227264"/>
            <a:ext cx="6172200" cy="583574"/>
          </a:xfrm>
        </p:spPr>
        <p:txBody>
          <a:bodyPr>
            <a:normAutofit/>
          </a:bodyPr>
          <a:lstStyle/>
          <a:p>
            <a:pPr algn="ctr"/>
            <a:r>
              <a:rPr lang="en-GB" sz="2700" b="1" dirty="0"/>
              <a:t>References</a:t>
            </a:r>
          </a:p>
        </p:txBody>
      </p:sp>
      <p:sp>
        <p:nvSpPr>
          <p:cNvPr id="6" name="TextBox 5">
            <a:extLst>
              <a:ext uri="{FF2B5EF4-FFF2-40B4-BE49-F238E27FC236}">
                <a16:creationId xmlns:a16="http://schemas.microsoft.com/office/drawing/2014/main" id="{42AC6BE2-56F0-0D6A-40FE-E19FE3267C36}"/>
              </a:ext>
            </a:extLst>
          </p:cNvPr>
          <p:cNvSpPr txBox="1"/>
          <p:nvPr/>
        </p:nvSpPr>
        <p:spPr>
          <a:xfrm>
            <a:off x="359532" y="999680"/>
            <a:ext cx="8424936" cy="4626908"/>
          </a:xfrm>
          <a:prstGeom prst="rect">
            <a:avLst/>
          </a:prstGeom>
          <a:noFill/>
        </p:spPr>
        <p:txBody>
          <a:bodyPr wrap="square" rtlCol="0">
            <a:spAutoFit/>
          </a:bodyPr>
          <a:lstStyle/>
          <a:p>
            <a:pPr>
              <a:spcBef>
                <a:spcPts val="450"/>
              </a:spcBef>
              <a:spcAft>
                <a:spcPts val="450"/>
              </a:spcAft>
            </a:pPr>
            <a:r>
              <a:rPr lang="en-GB" sz="1200" dirty="0"/>
              <a:t>Meloni, G. (2019) ‘Full speech of Giorgia Meloni at WCF Verona 2019’ [Video] International Organization for the Family Available at: </a:t>
            </a:r>
            <a:r>
              <a:rPr lang="en-GB" sz="1200" dirty="0">
                <a:hlinkClick r:id="rId2"/>
              </a:rPr>
              <a:t>Full speech of Giorgia Meloni at WCF Verona 2019</a:t>
            </a:r>
            <a:r>
              <a:rPr lang="en-GB" sz="1200" dirty="0"/>
              <a:t> [Last Accessed 07/01/2026]</a:t>
            </a:r>
            <a:endParaRPr lang="en-GB" sz="1200" i="1" dirty="0"/>
          </a:p>
          <a:p>
            <a:pPr>
              <a:spcBef>
                <a:spcPts val="450"/>
              </a:spcBef>
              <a:spcAft>
                <a:spcPts val="450"/>
              </a:spcAft>
            </a:pPr>
            <a:r>
              <a:rPr lang="en-GB" sz="1200" dirty="0"/>
              <a:t>Möller, K. (2024). Populism and the political system: A critical systems theory approach to the study of populism. Philosophy &amp; Social Criticism, 50(2), pp. 299-322 Available at: </a:t>
            </a:r>
            <a:r>
              <a:rPr lang="en-GB" sz="1200" dirty="0">
                <a:hlinkClick r:id="rId3"/>
              </a:rPr>
              <a:t>Populism and the political system: A critical systems theory approach to the study of populism - Kolja Möller, 2024</a:t>
            </a:r>
            <a:r>
              <a:rPr lang="en-GB" sz="1200" dirty="0"/>
              <a:t> [Last Accessed 07/01/2026]</a:t>
            </a:r>
            <a:endParaRPr lang="en-GB" sz="1200" i="1" dirty="0"/>
          </a:p>
          <a:p>
            <a:pPr>
              <a:spcBef>
                <a:spcPts val="450"/>
              </a:spcBef>
              <a:spcAft>
                <a:spcPts val="450"/>
              </a:spcAft>
            </a:pPr>
            <a:r>
              <a:rPr lang="en-GB" sz="1200" dirty="0"/>
              <a:t>Moruzzi, P. (2008) </a:t>
            </a:r>
            <a:r>
              <a:rPr lang="en-GB" sz="1200" i="1" dirty="0"/>
              <a:t>Havana Before Castro: When Cuba was a Tropical Playground </a:t>
            </a:r>
            <a:r>
              <a:rPr lang="en-GB" sz="1200" dirty="0"/>
              <a:t>Layton, Utah: Gibbs Smith Publishers</a:t>
            </a:r>
          </a:p>
          <a:p>
            <a:pPr>
              <a:spcBef>
                <a:spcPts val="450"/>
              </a:spcBef>
              <a:spcAft>
                <a:spcPts val="450"/>
              </a:spcAft>
            </a:pPr>
            <a:r>
              <a:rPr lang="en-GB" sz="1200" dirty="0"/>
              <a:t>Murphy &amp; Schifrin (2025) </a:t>
            </a:r>
            <a:r>
              <a:rPr lang="en-GB" sz="1200" i="1" dirty="0"/>
              <a:t>GLOBAL 2000: The World's Largest Public Companies</a:t>
            </a:r>
            <a:r>
              <a:rPr lang="en-GB" sz="1200" dirty="0"/>
              <a:t> Forbes Magazine Available at: </a:t>
            </a:r>
            <a:r>
              <a:rPr lang="en-GB" sz="1200" dirty="0">
                <a:hlinkClick r:id="rId4"/>
              </a:rPr>
              <a:t>Forbes' 2025 Global 2000 List - The World’s Largest Companies Ranked </a:t>
            </a:r>
            <a:r>
              <a:rPr lang="en-GB" sz="1200" dirty="0"/>
              <a:t>[Last Accessed 07/01/2026]</a:t>
            </a:r>
            <a:endParaRPr lang="en-GB" sz="1200" i="1" dirty="0"/>
          </a:p>
          <a:p>
            <a:pPr>
              <a:spcBef>
                <a:spcPts val="450"/>
              </a:spcBef>
              <a:spcAft>
                <a:spcPts val="450"/>
              </a:spcAft>
            </a:pPr>
            <a:r>
              <a:rPr lang="en-GB" sz="1200" dirty="0"/>
              <a:t>Naas, M. (2014) </a:t>
            </a:r>
            <a:r>
              <a:rPr lang="en-GB" sz="1200" i="1" dirty="0"/>
              <a:t>The End of the World and Other Teachable Moments : Jacques Derrida's Final Seminar</a:t>
            </a:r>
            <a:r>
              <a:rPr lang="en-GB" sz="1200" dirty="0"/>
              <a:t> New York: Fordham University Press Available at</a:t>
            </a:r>
            <a:r>
              <a:rPr lang="en-GB" sz="1200" dirty="0">
                <a:hlinkClick r:id="rId5"/>
              </a:rPr>
              <a:t> The end of the world and other teachable moments: Jacques Derrida's final seminar</a:t>
            </a:r>
            <a:r>
              <a:rPr lang="en-GB" sz="1200" dirty="0"/>
              <a:t> [Last Accessed 07/01/2026]</a:t>
            </a:r>
            <a:endParaRPr lang="en-GB" sz="1200" i="1" dirty="0"/>
          </a:p>
          <a:p>
            <a:pPr>
              <a:spcBef>
                <a:spcPts val="450"/>
              </a:spcBef>
              <a:spcAft>
                <a:spcPts val="450"/>
              </a:spcAft>
            </a:pPr>
            <a:r>
              <a:rPr lang="en-GB" sz="1200" dirty="0"/>
              <a:t>Nili, S. (2019) ‘The Idea of Public Property’, </a:t>
            </a:r>
            <a:r>
              <a:rPr lang="en-GB" sz="1200" i="1" dirty="0"/>
              <a:t>Ethic</a:t>
            </a:r>
            <a:r>
              <a:rPr lang="en-GB" sz="1200" dirty="0"/>
              <a:t>s, Vol. 129 Issue (2), pp. 344–369 Available at: </a:t>
            </a:r>
            <a:r>
              <a:rPr lang="en-GB" sz="1200" dirty="0">
                <a:hlinkClick r:id="rId6"/>
              </a:rPr>
              <a:t>The Idea of Public Property. – EBSCO</a:t>
            </a:r>
            <a:r>
              <a:rPr lang="en-GB" sz="1200" dirty="0"/>
              <a:t>  [Last Accessed 07/01/2026]</a:t>
            </a:r>
            <a:endParaRPr lang="en-GB" sz="1200" i="1" dirty="0"/>
          </a:p>
          <a:p>
            <a:pPr>
              <a:spcBef>
                <a:spcPts val="450"/>
              </a:spcBef>
              <a:spcAft>
                <a:spcPts val="450"/>
              </a:spcAft>
            </a:pPr>
            <a:r>
              <a:rPr lang="en-GB" sz="1200" dirty="0" err="1"/>
              <a:t>Okem</a:t>
            </a:r>
            <a:r>
              <a:rPr lang="en-GB" sz="1200" dirty="0"/>
              <a:t>, A. E. (2016), ‘The Meaning and Defining Characteristics of Cooperatives’, in </a:t>
            </a:r>
            <a:r>
              <a:rPr lang="en-GB" sz="1200" i="1" dirty="0"/>
              <a:t>Theoretical and Empirical Studies on Cooperatives</a:t>
            </a:r>
            <a:r>
              <a:rPr lang="en-GB" sz="1200" dirty="0"/>
              <a:t>, Springer</a:t>
            </a:r>
          </a:p>
          <a:p>
            <a:pPr>
              <a:spcBef>
                <a:spcPts val="450"/>
              </a:spcBef>
              <a:spcAft>
                <a:spcPts val="450"/>
              </a:spcAft>
            </a:pPr>
            <a:r>
              <a:rPr lang="en-GB" sz="1200" dirty="0" err="1"/>
              <a:t>Proudon</a:t>
            </a:r>
            <a:r>
              <a:rPr lang="en-GB" sz="1200" dirty="0"/>
              <a:t>, J-P. (1840 Trans 1876) </a:t>
            </a:r>
            <a:r>
              <a:rPr lang="en-GB" sz="1200" i="1" dirty="0"/>
              <a:t>What is Property? </a:t>
            </a:r>
            <a:r>
              <a:rPr lang="en-GB" sz="1200" dirty="0"/>
              <a:t>Princeton Tucker Available at: </a:t>
            </a:r>
            <a:r>
              <a:rPr lang="en-GB" sz="1200" dirty="0">
                <a:hlinkClick r:id="rId7"/>
              </a:rPr>
              <a:t>What is Property? - Google Books</a:t>
            </a:r>
            <a:r>
              <a:rPr lang="en-GB" sz="1200" dirty="0"/>
              <a:t> [Last Accessed 07/01/2026]</a:t>
            </a:r>
            <a:endParaRPr lang="en-GB" sz="1200" i="1" dirty="0"/>
          </a:p>
          <a:p>
            <a:pPr>
              <a:spcBef>
                <a:spcPts val="450"/>
              </a:spcBef>
              <a:spcAft>
                <a:spcPts val="450"/>
              </a:spcAft>
            </a:pPr>
            <a:r>
              <a:rPr lang="en-GB" sz="1200" dirty="0"/>
              <a:t>Rodgers C. (2019) ‘Towards A Taxonomy For Public And Common Property’. </a:t>
            </a:r>
            <a:r>
              <a:rPr lang="en-GB" sz="1200" i="1" dirty="0"/>
              <a:t>The Cambridge Law Journal</a:t>
            </a:r>
            <a:r>
              <a:rPr lang="en-GB" sz="1200" dirty="0"/>
              <a:t>. 78(1): pp.124-147. Available at: </a:t>
            </a:r>
            <a:r>
              <a:rPr lang="en-GB" sz="1200" dirty="0">
                <a:hlinkClick r:id="rId8"/>
              </a:rPr>
              <a:t>TOWARDS A TAXONOMY FOR PUBLIC AND COMMON PROPERTY | The Cambridge Law Journal | Cambridge Core</a:t>
            </a:r>
            <a:r>
              <a:rPr lang="en-GB" sz="1200" dirty="0"/>
              <a:t> [Last Accessed 07/01/2026]</a:t>
            </a:r>
            <a:endParaRPr lang="en-GB" sz="1200" i="1" dirty="0"/>
          </a:p>
        </p:txBody>
      </p:sp>
    </p:spTree>
    <p:extLst>
      <p:ext uri="{BB962C8B-B14F-4D97-AF65-F5344CB8AC3E}">
        <p14:creationId xmlns:p14="http://schemas.microsoft.com/office/powerpoint/2010/main" val="216935171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EA8FF1-7D8B-098B-E261-196F4042CB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F70F6E-B4C3-EBEC-95F1-228781A8DD85}"/>
              </a:ext>
            </a:extLst>
          </p:cNvPr>
          <p:cNvSpPr>
            <a:spLocks noGrp="1"/>
          </p:cNvSpPr>
          <p:nvPr>
            <p:ph type="title"/>
          </p:nvPr>
        </p:nvSpPr>
        <p:spPr>
          <a:xfrm>
            <a:off x="1485900" y="125038"/>
            <a:ext cx="6172200" cy="583574"/>
          </a:xfrm>
        </p:spPr>
        <p:txBody>
          <a:bodyPr>
            <a:normAutofit/>
          </a:bodyPr>
          <a:lstStyle/>
          <a:p>
            <a:pPr algn="ctr"/>
            <a:r>
              <a:rPr lang="en-GB" sz="2700" b="1" dirty="0"/>
              <a:t>References</a:t>
            </a:r>
          </a:p>
        </p:txBody>
      </p:sp>
      <p:sp>
        <p:nvSpPr>
          <p:cNvPr id="6" name="TextBox 5">
            <a:extLst>
              <a:ext uri="{FF2B5EF4-FFF2-40B4-BE49-F238E27FC236}">
                <a16:creationId xmlns:a16="http://schemas.microsoft.com/office/drawing/2014/main" id="{3413CCA9-DD03-56F1-CDAA-6BB6D47FC987}"/>
              </a:ext>
            </a:extLst>
          </p:cNvPr>
          <p:cNvSpPr txBox="1"/>
          <p:nvPr/>
        </p:nvSpPr>
        <p:spPr>
          <a:xfrm>
            <a:off x="251520" y="792381"/>
            <a:ext cx="8424936" cy="4626908"/>
          </a:xfrm>
          <a:prstGeom prst="rect">
            <a:avLst/>
          </a:prstGeom>
          <a:noFill/>
        </p:spPr>
        <p:txBody>
          <a:bodyPr wrap="square" rtlCol="0">
            <a:spAutoFit/>
          </a:bodyPr>
          <a:lstStyle/>
          <a:p>
            <a:pPr>
              <a:spcBef>
                <a:spcPts val="450"/>
              </a:spcBef>
              <a:spcAft>
                <a:spcPts val="450"/>
              </a:spcAft>
            </a:pPr>
            <a:r>
              <a:rPr lang="en-GB" sz="1200" dirty="0"/>
              <a:t>Schumpeter, J.A., (1994) </a:t>
            </a:r>
            <a:r>
              <a:rPr lang="en-GB" sz="1200" i="1" dirty="0"/>
              <a:t>Capitalism, socialism and democracy </a:t>
            </a:r>
            <a:r>
              <a:rPr lang="en-GB" sz="1200" dirty="0"/>
              <a:t>5th ed. / with a new introduction by Richard Swedberg., London: Routledge.</a:t>
            </a:r>
          </a:p>
          <a:p>
            <a:pPr>
              <a:spcBef>
                <a:spcPts val="450"/>
              </a:spcBef>
              <a:spcAft>
                <a:spcPts val="450"/>
              </a:spcAft>
            </a:pPr>
            <a:r>
              <a:rPr lang="en-GB" sz="1200" dirty="0"/>
              <a:t>Steel, J. (2018) ‘Disruption’ in UK journalism education? A study of narratives of resilience. </a:t>
            </a:r>
            <a:r>
              <a:rPr lang="en-GB" sz="1200" i="1" dirty="0"/>
              <a:t>Journal of Applied Journalism and Media Studies</a:t>
            </a:r>
            <a:r>
              <a:rPr lang="en-GB" sz="1200" dirty="0"/>
              <a:t>, Vol. 7 Issue (3). Pp 501-519. Available at: </a:t>
            </a:r>
            <a:r>
              <a:rPr lang="en-GB" sz="1200" dirty="0">
                <a:hlinkClick r:id="rId2"/>
              </a:rPr>
              <a:t>‘Disruption’ in UK journalism education? A study of narratives of resilience | Intellect </a:t>
            </a:r>
            <a:r>
              <a:rPr lang="en-GB" sz="1200" dirty="0"/>
              <a:t> [Last Accessed 07/01/2026]</a:t>
            </a:r>
            <a:endParaRPr lang="en-GB" sz="1200" i="1" dirty="0"/>
          </a:p>
          <a:p>
            <a:pPr>
              <a:spcBef>
                <a:spcPts val="450"/>
              </a:spcBef>
              <a:spcAft>
                <a:spcPts val="450"/>
              </a:spcAft>
            </a:pPr>
            <a:r>
              <a:rPr lang="en-GB" sz="1200" dirty="0" err="1"/>
              <a:t>Tambakaki</a:t>
            </a:r>
            <a:r>
              <a:rPr lang="en-GB" sz="1200" dirty="0"/>
              <a:t>, P. (2019) ‘Populism  and the use of Tropes’ in </a:t>
            </a:r>
            <a:r>
              <a:rPr lang="en-GB" sz="1200" dirty="0" err="1"/>
              <a:t>Cossarini</a:t>
            </a:r>
            <a:r>
              <a:rPr lang="en-GB" sz="1200" dirty="0"/>
              <a:t>, P., &amp; </a:t>
            </a:r>
            <a:r>
              <a:rPr lang="en-GB" sz="1200" dirty="0" err="1"/>
              <a:t>Vallespín</a:t>
            </a:r>
            <a:r>
              <a:rPr lang="en-GB" sz="1200" dirty="0"/>
              <a:t>, F. (Eds.). (2019). </a:t>
            </a:r>
            <a:r>
              <a:rPr lang="en-GB" sz="1200" i="1" dirty="0"/>
              <a:t>Populism and Passions: Democratic Legitimacy after Austerity </a:t>
            </a:r>
            <a:r>
              <a:rPr lang="en-GB" sz="1200" dirty="0"/>
              <a:t>(1st ed.). Routledge. </a:t>
            </a:r>
            <a:r>
              <a:rPr lang="en-GB" sz="1200" dirty="0">
                <a:hlinkClick r:id="rId3"/>
              </a:rPr>
              <a:t>Populism and Passions | Democratic Legitimacy after Austerity | Paolo</a:t>
            </a:r>
            <a:r>
              <a:rPr lang="en-GB" sz="1200" dirty="0"/>
              <a:t>  [Last Accessed 07/01/2026]</a:t>
            </a:r>
            <a:endParaRPr lang="en-GB" sz="1200" i="1" dirty="0"/>
          </a:p>
          <a:p>
            <a:pPr>
              <a:spcBef>
                <a:spcPts val="450"/>
              </a:spcBef>
              <a:spcAft>
                <a:spcPts val="450"/>
              </a:spcAft>
            </a:pPr>
            <a:r>
              <a:rPr lang="en-GB" sz="1200" dirty="0"/>
              <a:t>Trump, D. (2016) ‘Trump responds to new harassment allegations’ [Video] PBS NewsHour Available at: </a:t>
            </a:r>
            <a:r>
              <a:rPr lang="en-GB" sz="1200" dirty="0">
                <a:hlinkClick r:id="rId4"/>
              </a:rPr>
              <a:t>Watch: Trump responds to new harassment allegations, attacks Clinton – YouTube</a:t>
            </a:r>
            <a:r>
              <a:rPr lang="en-GB" sz="1200" dirty="0"/>
              <a:t> [Last Accessed 07/01/2026]</a:t>
            </a:r>
            <a:endParaRPr lang="en-GB" sz="1200" i="1" dirty="0"/>
          </a:p>
          <a:p>
            <a:pPr>
              <a:spcBef>
                <a:spcPts val="450"/>
              </a:spcBef>
              <a:spcAft>
                <a:spcPts val="450"/>
              </a:spcAft>
            </a:pPr>
            <a:r>
              <a:rPr lang="en-GB" sz="1200" dirty="0"/>
              <a:t>UK Department for International Development (DFID), (2001) </a:t>
            </a:r>
            <a:r>
              <a:rPr lang="en-GB" sz="1200" i="1" dirty="0"/>
              <a:t>Literature review on the economics of common property resources </a:t>
            </a:r>
            <a:r>
              <a:rPr lang="en-GB" sz="1200" dirty="0"/>
              <a:t>Available at: </a:t>
            </a:r>
            <a:r>
              <a:rPr lang="en-GB" sz="1200" dirty="0">
                <a:hlinkClick r:id="rId5"/>
              </a:rPr>
              <a:t>Microsoft Word - R7857-FTR-Anx 2_economics.doc </a:t>
            </a:r>
            <a:r>
              <a:rPr lang="en-GB" sz="1200" dirty="0"/>
              <a:t> [Last Accessed 07/01/2026]</a:t>
            </a:r>
            <a:endParaRPr lang="en-GB" sz="1200" i="1" dirty="0"/>
          </a:p>
          <a:p>
            <a:pPr>
              <a:spcBef>
                <a:spcPts val="450"/>
              </a:spcBef>
              <a:spcAft>
                <a:spcPts val="450"/>
              </a:spcAft>
            </a:pPr>
            <a:r>
              <a:rPr lang="en-GB" sz="1200" dirty="0"/>
              <a:t>UK Parliament (2021) </a:t>
            </a:r>
            <a:r>
              <a:rPr lang="en-GB" sz="1200" i="1" dirty="0"/>
              <a:t>Enclosing the Land</a:t>
            </a:r>
            <a:r>
              <a:rPr lang="en-GB" sz="1200" dirty="0"/>
              <a:t> Available at: </a:t>
            </a:r>
            <a:r>
              <a:rPr lang="en-GB" sz="1200" dirty="0">
                <a:hlinkClick r:id="rId6"/>
              </a:rPr>
              <a:t>Enclosing the land - UK Parliament </a:t>
            </a:r>
            <a:r>
              <a:rPr lang="en-GB" sz="1200" dirty="0"/>
              <a:t> [Last Accessed 07/01/2026]</a:t>
            </a:r>
            <a:endParaRPr lang="en-GB" sz="1200" i="1" dirty="0"/>
          </a:p>
          <a:p>
            <a:pPr>
              <a:spcBef>
                <a:spcPts val="450"/>
              </a:spcBef>
              <a:spcAft>
                <a:spcPts val="450"/>
              </a:spcAft>
            </a:pPr>
            <a:r>
              <a:rPr lang="en-GB" sz="1200" dirty="0"/>
              <a:t>UWTSD (No Date) </a:t>
            </a:r>
            <a:r>
              <a:rPr lang="en-GB" sz="1200" i="1" dirty="0"/>
              <a:t>UWTSD Intellectual Property Policy: Staff</a:t>
            </a:r>
            <a:r>
              <a:rPr lang="en-GB" sz="1200" dirty="0"/>
              <a:t> Available at: </a:t>
            </a:r>
            <a:r>
              <a:rPr lang="en-GB" sz="1200" dirty="0">
                <a:hlinkClick r:id="rId7"/>
              </a:rPr>
              <a:t>https://www.uwtsd.ac.uk/about/governance-and-management/strategies-and-policies</a:t>
            </a:r>
            <a:r>
              <a:rPr lang="en-GB" sz="1200" dirty="0"/>
              <a:t> [[Last Accessed 07/01/2026]</a:t>
            </a:r>
            <a:endParaRPr lang="en-GB" sz="1200" i="1" dirty="0"/>
          </a:p>
          <a:p>
            <a:pPr>
              <a:spcBef>
                <a:spcPts val="450"/>
              </a:spcBef>
              <a:spcAft>
                <a:spcPts val="450"/>
              </a:spcAft>
            </a:pPr>
            <a:r>
              <a:rPr lang="en-GB" sz="1200" dirty="0"/>
              <a:t>UWTSD (No Date) </a:t>
            </a:r>
            <a:r>
              <a:rPr lang="en-GB" sz="1200" i="1" dirty="0"/>
              <a:t>UWTSD Intellectual Property Policy: Students </a:t>
            </a:r>
            <a:r>
              <a:rPr lang="en-GB" sz="1200" dirty="0"/>
              <a:t>Available at: </a:t>
            </a:r>
            <a:r>
              <a:rPr lang="en-GB" sz="1200" dirty="0">
                <a:hlinkClick r:id="rId8"/>
              </a:rPr>
              <a:t>Intellectual-Property-Policy-Students-Final.pdf </a:t>
            </a:r>
            <a:r>
              <a:rPr lang="en-GB" sz="1200" dirty="0"/>
              <a:t>[Last Accessed 07/01/2026]</a:t>
            </a:r>
          </a:p>
          <a:p>
            <a:pPr>
              <a:spcBef>
                <a:spcPts val="450"/>
              </a:spcBef>
              <a:spcAft>
                <a:spcPts val="450"/>
              </a:spcAft>
            </a:pPr>
            <a:r>
              <a:rPr lang="en-GB" sz="1200" dirty="0"/>
              <a:t>Volk, C. (2019) ‘The Problem of Sovereignty in Globalized Times’, </a:t>
            </a:r>
            <a:r>
              <a:rPr lang="en-GB" sz="1200" i="1" dirty="0"/>
              <a:t>Law, Culture and the Humanities. </a:t>
            </a:r>
            <a:r>
              <a:rPr lang="en-GB" sz="1200" dirty="0"/>
              <a:t>Available at: </a:t>
            </a:r>
            <a:r>
              <a:rPr lang="en-GB" sz="1200" dirty="0">
                <a:hlinkClick r:id="rId9"/>
              </a:rPr>
              <a:t>The Problem of Sovereignty in Globalized Times - Christian Volk, 2022</a:t>
            </a:r>
            <a:r>
              <a:rPr lang="en-GB" sz="1200" dirty="0"/>
              <a:t> [Last Accessed 07/01/2026]</a:t>
            </a:r>
            <a:endParaRPr lang="en-GB" sz="1200" i="1" dirty="0"/>
          </a:p>
        </p:txBody>
      </p:sp>
    </p:spTree>
    <p:extLst>
      <p:ext uri="{BB962C8B-B14F-4D97-AF65-F5344CB8AC3E}">
        <p14:creationId xmlns:p14="http://schemas.microsoft.com/office/powerpoint/2010/main" val="32417516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6A257-C196-638E-0C5C-BA756FEB77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43330-B66A-5ADE-1ADE-8F50081756FC}"/>
              </a:ext>
            </a:extLst>
          </p:cNvPr>
          <p:cNvSpPr>
            <a:spLocks noGrp="1"/>
          </p:cNvSpPr>
          <p:nvPr>
            <p:ph type="title"/>
          </p:nvPr>
        </p:nvSpPr>
        <p:spPr>
          <a:xfrm>
            <a:off x="1487579" y="227264"/>
            <a:ext cx="6172200" cy="583574"/>
          </a:xfrm>
        </p:spPr>
        <p:txBody>
          <a:bodyPr>
            <a:normAutofit/>
          </a:bodyPr>
          <a:lstStyle/>
          <a:p>
            <a:pPr algn="ctr"/>
            <a:r>
              <a:rPr lang="en-GB" sz="2700" b="1" dirty="0"/>
              <a:t>References</a:t>
            </a:r>
          </a:p>
        </p:txBody>
      </p:sp>
      <p:sp>
        <p:nvSpPr>
          <p:cNvPr id="6" name="TextBox 5">
            <a:extLst>
              <a:ext uri="{FF2B5EF4-FFF2-40B4-BE49-F238E27FC236}">
                <a16:creationId xmlns:a16="http://schemas.microsoft.com/office/drawing/2014/main" id="{E481DBA7-4053-DD79-8531-87522AC42EFD}"/>
              </a:ext>
            </a:extLst>
          </p:cNvPr>
          <p:cNvSpPr txBox="1"/>
          <p:nvPr/>
        </p:nvSpPr>
        <p:spPr>
          <a:xfrm>
            <a:off x="295524" y="900318"/>
            <a:ext cx="8424936" cy="1841530"/>
          </a:xfrm>
          <a:prstGeom prst="rect">
            <a:avLst/>
          </a:prstGeom>
          <a:noFill/>
        </p:spPr>
        <p:txBody>
          <a:bodyPr wrap="square" rtlCol="0">
            <a:spAutoFit/>
          </a:bodyPr>
          <a:lstStyle/>
          <a:p>
            <a:pPr>
              <a:spcBef>
                <a:spcPts val="450"/>
              </a:spcBef>
              <a:spcAft>
                <a:spcPts val="450"/>
              </a:spcAft>
            </a:pPr>
            <a:r>
              <a:rPr lang="en-GB" sz="1200" dirty="0"/>
              <a:t>Welsh Government (2020) </a:t>
            </a:r>
            <a:r>
              <a:rPr lang="en-GB" sz="1200" i="1" dirty="0"/>
              <a:t>Curriculum for Wales: An Overview</a:t>
            </a:r>
            <a:r>
              <a:rPr lang="en-GB" sz="1200" dirty="0"/>
              <a:t> Available at: </a:t>
            </a:r>
            <a:r>
              <a:rPr lang="en-GB" sz="1200" dirty="0">
                <a:hlinkClick r:id="rId2"/>
              </a:rPr>
              <a:t>Curriculum for Wales - Hwb </a:t>
            </a:r>
            <a:r>
              <a:rPr lang="en-GB" sz="1200" dirty="0"/>
              <a:t> [Last Accessed 07/01/2026]</a:t>
            </a:r>
            <a:endParaRPr lang="en-GB" sz="1200" i="1" dirty="0"/>
          </a:p>
          <a:p>
            <a:pPr>
              <a:spcBef>
                <a:spcPts val="450"/>
              </a:spcBef>
              <a:spcAft>
                <a:spcPts val="450"/>
              </a:spcAft>
            </a:pPr>
            <a:r>
              <a:rPr lang="en-GB" sz="1200" dirty="0"/>
              <a:t>World Bank (2025a) </a:t>
            </a:r>
            <a:r>
              <a:rPr lang="en-GB" sz="1200" i="1" dirty="0"/>
              <a:t>GDP Ranking</a:t>
            </a:r>
            <a:r>
              <a:rPr lang="en-GB" sz="1200" dirty="0"/>
              <a:t> Available at: </a:t>
            </a:r>
            <a:r>
              <a:rPr lang="en-GB" sz="1200" dirty="0">
                <a:hlinkClick r:id="rId3"/>
              </a:rPr>
              <a:t>GDP ranking | Data </a:t>
            </a:r>
            <a:r>
              <a:rPr lang="en-GB" sz="1200" dirty="0" err="1">
                <a:hlinkClick r:id="rId3"/>
              </a:rPr>
              <a:t>Catalog</a:t>
            </a:r>
            <a:r>
              <a:rPr lang="en-GB" sz="1200" dirty="0">
                <a:hlinkClick r:id="rId3"/>
              </a:rPr>
              <a:t> </a:t>
            </a:r>
            <a:r>
              <a:rPr lang="en-GB" sz="1200" dirty="0"/>
              <a:t> [Last Accessed 07/01/2026]</a:t>
            </a:r>
            <a:endParaRPr lang="en-GB" sz="1200" i="1" dirty="0"/>
          </a:p>
          <a:p>
            <a:pPr>
              <a:spcBef>
                <a:spcPts val="450"/>
              </a:spcBef>
              <a:spcAft>
                <a:spcPts val="450"/>
              </a:spcAft>
            </a:pPr>
            <a:r>
              <a:rPr lang="en-GB" sz="1200" dirty="0"/>
              <a:t>World Bank (2025b) </a:t>
            </a:r>
            <a:r>
              <a:rPr lang="en-GB" sz="1200" i="1" dirty="0"/>
              <a:t>GDP – European Union </a:t>
            </a:r>
            <a:r>
              <a:rPr lang="en-GB" sz="1200" dirty="0"/>
              <a:t>Available at: </a:t>
            </a:r>
            <a:r>
              <a:rPr lang="en-GB" sz="1200" dirty="0">
                <a:hlinkClick r:id="rId4"/>
              </a:rPr>
              <a:t>GDP (current US$) - European Union | </a:t>
            </a:r>
            <a:r>
              <a:rPr lang="en-GB" sz="1200">
                <a:hlinkClick r:id="rId4"/>
              </a:rPr>
              <a:t>Data</a:t>
            </a:r>
            <a:r>
              <a:rPr lang="en-GB" sz="1200"/>
              <a:t> [Last Accessed 07/01/2026]</a:t>
            </a:r>
            <a:endParaRPr lang="en-GB" sz="1200" dirty="0"/>
          </a:p>
          <a:p>
            <a:pPr>
              <a:spcBef>
                <a:spcPts val="450"/>
              </a:spcBef>
              <a:spcAft>
                <a:spcPts val="450"/>
              </a:spcAft>
            </a:pPr>
            <a:r>
              <a:rPr lang="en-GB" sz="1200" dirty="0"/>
              <a:t> </a:t>
            </a:r>
          </a:p>
          <a:p>
            <a:pPr>
              <a:spcBef>
                <a:spcPts val="450"/>
              </a:spcBef>
              <a:spcAft>
                <a:spcPts val="450"/>
              </a:spcAft>
            </a:pPr>
            <a:endParaRPr lang="en-GB" sz="1200" dirty="0"/>
          </a:p>
          <a:p>
            <a:pPr>
              <a:spcBef>
                <a:spcPts val="450"/>
              </a:spcBef>
              <a:spcAft>
                <a:spcPts val="450"/>
              </a:spcAft>
            </a:pPr>
            <a:endParaRPr lang="en-GB" sz="1200" dirty="0"/>
          </a:p>
        </p:txBody>
      </p:sp>
    </p:spTree>
    <p:extLst>
      <p:ext uri="{BB962C8B-B14F-4D97-AF65-F5344CB8AC3E}">
        <p14:creationId xmlns:p14="http://schemas.microsoft.com/office/powerpoint/2010/main" val="405288127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F0B905A-BF08-44ED-9C63-887C37FE2C77}">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8643</Words>
  <Application>Microsoft Office PowerPoint</Application>
  <PresentationFormat>On-screen Show (4:3)</PresentationFormat>
  <Paragraphs>528</Paragraphs>
  <Slides>70</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70</vt:i4>
      </vt:variant>
    </vt:vector>
  </HeadingPairs>
  <TitlesOfParts>
    <vt:vector size="76" baseType="lpstr">
      <vt:lpstr>Arial</vt:lpstr>
      <vt:lpstr>Calibri</vt:lpstr>
      <vt:lpstr>Calibri Light</vt:lpstr>
      <vt:lpstr>Wingdings</vt:lpstr>
      <vt:lpstr>Holding PAge</vt:lpstr>
      <vt:lpstr>Accessible 2</vt:lpstr>
      <vt:lpstr>PowerPoint Presentation</vt:lpstr>
      <vt:lpstr>PowerPoint Presentation</vt:lpstr>
      <vt:lpstr>Other Political Concepts Relating to Equity &amp; Diversity  Demagogue</vt:lpstr>
      <vt:lpstr>Demagogue</vt:lpstr>
      <vt:lpstr>Other Political Concepts Relating to Equity &amp; Diversity  Populism</vt:lpstr>
      <vt:lpstr>Populism</vt:lpstr>
      <vt:lpstr>Populism</vt:lpstr>
      <vt:lpstr>Populism in History</vt:lpstr>
      <vt:lpstr>Populism in History</vt:lpstr>
      <vt:lpstr>Populism in History</vt:lpstr>
      <vt:lpstr>Populism</vt:lpstr>
      <vt:lpstr>Populism</vt:lpstr>
      <vt:lpstr>Populism</vt:lpstr>
      <vt:lpstr>Populism</vt:lpstr>
      <vt:lpstr>Populism</vt:lpstr>
      <vt:lpstr>Other Political Concepts Relating to Equity &amp; Diversity  Property</vt:lpstr>
      <vt:lpstr>Property</vt:lpstr>
      <vt:lpstr>Property</vt:lpstr>
      <vt:lpstr>Property - Money</vt:lpstr>
      <vt:lpstr>Property - Money</vt:lpstr>
      <vt:lpstr>Property</vt:lpstr>
      <vt:lpstr>Private Property</vt:lpstr>
      <vt:lpstr>Private Property</vt:lpstr>
      <vt:lpstr>Private Property</vt:lpstr>
      <vt:lpstr>Common Property</vt:lpstr>
      <vt:lpstr>Common Property</vt:lpstr>
      <vt:lpstr>Common Property</vt:lpstr>
      <vt:lpstr>Common Property and Co-operativism</vt:lpstr>
      <vt:lpstr>Public Property</vt:lpstr>
      <vt:lpstr>Public Property</vt:lpstr>
      <vt:lpstr>Public Property</vt:lpstr>
      <vt:lpstr>Other Political Concepts Relating to Equity &amp; Diversity  ‘The Common Good’</vt:lpstr>
      <vt:lpstr>The Common Good</vt:lpstr>
      <vt:lpstr>The Common Good</vt:lpstr>
      <vt:lpstr>The Common Good</vt:lpstr>
      <vt:lpstr>The Common Good</vt:lpstr>
      <vt:lpstr>Other Political Concepts Relating to Equity &amp; Diversity  State Sovereignty</vt:lpstr>
      <vt:lpstr>State Sovereignty</vt:lpstr>
      <vt:lpstr>State Sovereignty</vt:lpstr>
      <vt:lpstr>State Sovereignty</vt:lpstr>
      <vt:lpstr>State Sovereignty</vt:lpstr>
      <vt:lpstr>State Sovereignty</vt:lpstr>
      <vt:lpstr>State Sovereignty &amp; Globalisation</vt:lpstr>
      <vt:lpstr>State Sovereignty &amp; Global Informational Capitalism</vt:lpstr>
      <vt:lpstr>State Sovereignty &amp; Global Informational Capitalism</vt:lpstr>
      <vt:lpstr>State Sovereignty &amp; Global Informational Capitalism</vt:lpstr>
      <vt:lpstr>State Sovereignty &amp; Multi-national concerns</vt:lpstr>
      <vt:lpstr>Richest Countries and Companies 2020/1</vt:lpstr>
      <vt:lpstr>PowerPoint Presentation</vt:lpstr>
      <vt:lpstr>Richest Countries and Companies 2024/5</vt:lpstr>
      <vt:lpstr>PowerPoint Presentation</vt:lpstr>
      <vt:lpstr>PowerPoint Presentation</vt:lpstr>
      <vt:lpstr>State Sovereignty</vt:lpstr>
      <vt:lpstr>State Sovereignty</vt:lpstr>
      <vt:lpstr>State Sovereignty</vt:lpstr>
      <vt:lpstr>State Sovereignty</vt:lpstr>
      <vt:lpstr>State Sovereignty</vt:lpstr>
      <vt:lpstr>Other Political Concepts Relating to Equity &amp; Diversity  Citizenship</vt:lpstr>
      <vt:lpstr>Citizenship</vt:lpstr>
      <vt:lpstr>Citizenship</vt:lpstr>
      <vt:lpstr>Citizenship</vt:lpstr>
      <vt:lpstr>Citizenship</vt:lpstr>
      <vt:lpstr>PowerPoint Presentation</vt:lpstr>
      <vt:lpstr>Normative Concepts - Conclusion</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148</cp:revision>
  <dcterms:created xsi:type="dcterms:W3CDTF">2024-09-09T09:14:57Z</dcterms:created>
  <dcterms:modified xsi:type="dcterms:W3CDTF">2026-01-07T16:43:24Z</dcterms:modified>
</cp:coreProperties>
</file>