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56" r:id="rId2"/>
    <p:sldId id="257" r:id="rId3"/>
    <p:sldId id="258" r:id="rId4"/>
    <p:sldId id="259" r:id="rId5"/>
    <p:sldId id="271" r:id="rId6"/>
    <p:sldId id="272" r:id="rId7"/>
    <p:sldId id="273" r:id="rId8"/>
    <p:sldId id="274" r:id="rId9"/>
    <p:sldId id="275" r:id="rId10"/>
    <p:sldId id="260" r:id="rId11"/>
    <p:sldId id="262" r:id="rId12"/>
    <p:sldId id="263" r:id="rId13"/>
    <p:sldId id="264" r:id="rId14"/>
    <p:sldId id="265" r:id="rId15"/>
    <p:sldId id="267" r:id="rId16"/>
    <p:sldId id="276" r:id="rId17"/>
    <p:sldId id="277" r:id="rId18"/>
    <p:sldId id="278" r:id="rId19"/>
    <p:sldId id="279" r:id="rId20"/>
    <p:sldId id="280" r:id="rId21"/>
    <p:sldId id="283" r:id="rId22"/>
    <p:sldId id="284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38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806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069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198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53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570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663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878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548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93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600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4940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6890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1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995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B6476A46-80A4-45E8-A020-24154236838F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917E8024-9DA2-4D6A-8D2D-6250E4B46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650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7C38D-51C1-42FD-A1BE-8E12D057CDE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b="1" dirty="0"/>
              <a:t>Finance and the NHS in Wales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4FC521-3959-4E28-9394-7E0B2C7778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Managing Organisations</a:t>
            </a:r>
          </a:p>
        </p:txBody>
      </p:sp>
    </p:spTree>
    <p:extLst>
      <p:ext uri="{BB962C8B-B14F-4D97-AF65-F5344CB8AC3E}">
        <p14:creationId xmlns:p14="http://schemas.microsoft.com/office/powerpoint/2010/main" val="2423152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C490D-8BF7-4C88-A409-0DB7EA0BE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8F654-A287-4439-B88B-2ADF0CC334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it fair to say the NHS has become too expensive?</a:t>
            </a:r>
          </a:p>
          <a:p>
            <a:r>
              <a:rPr lang="en-GB" dirty="0"/>
              <a:t>Explain your answer</a:t>
            </a:r>
          </a:p>
          <a:p>
            <a:r>
              <a:rPr lang="en-GB" dirty="0"/>
              <a:t>Should we then just pay higher taxes?</a:t>
            </a:r>
          </a:p>
          <a:p>
            <a:r>
              <a:rPr lang="en-GB" dirty="0"/>
              <a:t>Explain your answer</a:t>
            </a:r>
          </a:p>
        </p:txBody>
      </p:sp>
    </p:spTree>
    <p:extLst>
      <p:ext uri="{BB962C8B-B14F-4D97-AF65-F5344CB8AC3E}">
        <p14:creationId xmlns:p14="http://schemas.microsoft.com/office/powerpoint/2010/main" val="3963176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A424C-C19D-44C6-9BE9-3C6B828AF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Tipping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94C81-361C-4068-9028-F5EAB374FD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cost of providing healthcare continues to increase due to issues such as:</a:t>
            </a:r>
          </a:p>
          <a:p>
            <a:r>
              <a:rPr lang="en-GB" dirty="0"/>
              <a:t>A growing and ageing population</a:t>
            </a:r>
          </a:p>
          <a:p>
            <a:r>
              <a:rPr lang="en-GB" dirty="0"/>
              <a:t>Developments in medical technology</a:t>
            </a:r>
          </a:p>
          <a:p>
            <a:r>
              <a:rPr lang="en-GB" dirty="0"/>
              <a:t>Pay and price inflation</a:t>
            </a:r>
          </a:p>
          <a:p>
            <a:r>
              <a:rPr lang="en-GB" dirty="0"/>
              <a:t>Pharmaceutical developments</a:t>
            </a:r>
          </a:p>
          <a:p>
            <a:r>
              <a:rPr lang="en-GB" dirty="0"/>
              <a:t>Recruitment and retention challenges</a:t>
            </a:r>
          </a:p>
        </p:txBody>
      </p:sp>
    </p:spTree>
    <p:extLst>
      <p:ext uri="{BB962C8B-B14F-4D97-AF65-F5344CB8AC3E}">
        <p14:creationId xmlns:p14="http://schemas.microsoft.com/office/powerpoint/2010/main" val="3086249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020D2-E175-4042-A986-9FF0EB61A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579DD-5772-44BB-B932-CE9CA83BD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it fair to say that demand and expectations on the service continue to increase?</a:t>
            </a:r>
          </a:p>
          <a:p>
            <a:r>
              <a:rPr lang="en-GB" dirty="0"/>
              <a:t>How does this impact upon service users?</a:t>
            </a:r>
          </a:p>
          <a:p>
            <a:r>
              <a:rPr lang="en-GB" dirty="0"/>
              <a:t>What about staff?</a:t>
            </a:r>
          </a:p>
          <a:p>
            <a:r>
              <a:rPr lang="en-GB" dirty="0"/>
              <a:t>What is the most important thing?</a:t>
            </a:r>
          </a:p>
        </p:txBody>
      </p:sp>
    </p:spTree>
    <p:extLst>
      <p:ext uri="{BB962C8B-B14F-4D97-AF65-F5344CB8AC3E}">
        <p14:creationId xmlns:p14="http://schemas.microsoft.com/office/powerpoint/2010/main" val="2947067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FBEA4-3D13-49D0-9BBD-8D8CD3D70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8E8FE-3068-44D1-8018-DD8E0A165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Patient Safety </a:t>
            </a:r>
          </a:p>
        </p:txBody>
      </p:sp>
    </p:spTree>
    <p:extLst>
      <p:ext uri="{BB962C8B-B14F-4D97-AF65-F5344CB8AC3E}">
        <p14:creationId xmlns:p14="http://schemas.microsoft.com/office/powerpoint/2010/main" val="3791186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9D601-FA73-4206-B504-857B21E04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712" y="1251837"/>
            <a:ext cx="10571998" cy="970450"/>
          </a:xfrm>
        </p:spPr>
        <p:txBody>
          <a:bodyPr/>
          <a:lstStyle/>
          <a:p>
            <a:r>
              <a:rPr lang="en-GB" dirty="0"/>
              <a:t>Question: How much do the Welsh Government receive in their budget?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6AF98-E136-4C86-8619-60A0EAA7FE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A: 500 Million</a:t>
            </a:r>
          </a:p>
          <a:p>
            <a:pPr marL="0" indent="0">
              <a:buNone/>
            </a:pPr>
            <a:r>
              <a:rPr lang="en-GB" dirty="0"/>
              <a:t>B: 100 Billion</a:t>
            </a:r>
          </a:p>
          <a:p>
            <a:pPr marL="0" indent="0">
              <a:buNone/>
            </a:pPr>
            <a:r>
              <a:rPr lang="en-GB" dirty="0"/>
              <a:t>C: 15 Billion</a:t>
            </a:r>
          </a:p>
        </p:txBody>
      </p:sp>
    </p:spTree>
    <p:extLst>
      <p:ext uri="{BB962C8B-B14F-4D97-AF65-F5344CB8AC3E}">
        <p14:creationId xmlns:p14="http://schemas.microsoft.com/office/powerpoint/2010/main" val="2974075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039C5-B18B-4249-8FFC-4ECC46379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2150A-ECC9-4D59-B235-07FF27328B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 = Welsh Government have a £15 billion revenue budget</a:t>
            </a:r>
          </a:p>
        </p:txBody>
      </p:sp>
    </p:spTree>
    <p:extLst>
      <p:ext uri="{BB962C8B-B14F-4D97-AF65-F5344CB8AC3E}">
        <p14:creationId xmlns:p14="http://schemas.microsoft.com/office/powerpoint/2010/main" val="728517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95B3E-3697-4286-8B78-62B37BE25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44" y="632719"/>
            <a:ext cx="10571998" cy="970450"/>
          </a:xfrm>
        </p:spPr>
        <p:txBody>
          <a:bodyPr/>
          <a:lstStyle/>
          <a:p>
            <a:r>
              <a:rPr lang="en-GB" dirty="0"/>
              <a:t>Question: How much is spent on health, well-being and social services?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B5C3B-131D-4465-A3CE-D6F8793F49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A: Almost half</a:t>
            </a:r>
          </a:p>
          <a:p>
            <a:pPr marL="0" indent="0">
              <a:buNone/>
            </a:pPr>
            <a:r>
              <a:rPr lang="en-GB" dirty="0"/>
              <a:t>B: 15%</a:t>
            </a:r>
          </a:p>
          <a:p>
            <a:pPr marL="0" indent="0">
              <a:buNone/>
            </a:pPr>
            <a:r>
              <a:rPr lang="en-GB" dirty="0"/>
              <a:t>C: 70%</a:t>
            </a:r>
          </a:p>
        </p:txBody>
      </p:sp>
    </p:spTree>
    <p:extLst>
      <p:ext uri="{BB962C8B-B14F-4D97-AF65-F5344CB8AC3E}">
        <p14:creationId xmlns:p14="http://schemas.microsoft.com/office/powerpoint/2010/main" val="3237952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820EB-40E1-4E4F-A9D2-3FDE9647D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2EC0B-AF32-40F7-929B-8A5F52BB41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Welsh Government budgeted £7.3 billion in 2017-18 on health, well-being and social services</a:t>
            </a:r>
          </a:p>
          <a:p>
            <a:r>
              <a:rPr lang="en-GB" dirty="0"/>
              <a:t>This represents nearly 49% of the budget overall</a:t>
            </a:r>
          </a:p>
          <a:p>
            <a:r>
              <a:rPr lang="en-GB" dirty="0"/>
              <a:t>Recent estimates (in 2018) show this has gone up to 55% of the budget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7262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EAE82-1E8B-4048-8230-8B37DBA11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Budgeted Amounts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89779-FD02-406D-967A-B4D9CDCFC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£6.5 billion is invested directly into the delivery of services</a:t>
            </a:r>
          </a:p>
          <a:p>
            <a:r>
              <a:rPr lang="en-GB" dirty="0"/>
              <a:t>There is an estimated funding gap for health and social care in Wales could be between £1.4 billion and £2.5 billion per annum by 2031</a:t>
            </a:r>
          </a:p>
          <a:p>
            <a:endParaRPr lang="en-GB" dirty="0"/>
          </a:p>
          <a:p>
            <a:r>
              <a:rPr lang="en-GB" dirty="0"/>
              <a:t>WHAT DOES THIS MEAN?</a:t>
            </a:r>
          </a:p>
        </p:txBody>
      </p:sp>
    </p:spTree>
    <p:extLst>
      <p:ext uri="{BB962C8B-B14F-4D97-AF65-F5344CB8AC3E}">
        <p14:creationId xmlns:p14="http://schemas.microsoft.com/office/powerpoint/2010/main" val="1469778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140C9-3A0F-4777-A1BD-AE9882EB7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5AD8B-AAE1-4CB9-930B-F5E2A7B4D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order to manage significant financial pressure the NHS is seeking to improve its approach to medium term resource planning</a:t>
            </a:r>
          </a:p>
          <a:p>
            <a:r>
              <a:rPr lang="en-GB" dirty="0"/>
              <a:t>Across Wales, Health Boards and Trusts are seeking to manage their financial pressures by:</a:t>
            </a:r>
          </a:p>
          <a:p>
            <a:r>
              <a:rPr lang="en-GB" dirty="0"/>
              <a:t>Driving out inefficiencies</a:t>
            </a:r>
          </a:p>
          <a:p>
            <a:r>
              <a:rPr lang="en-GB" dirty="0"/>
              <a:t>Looking to derive greater value from their resources</a:t>
            </a:r>
          </a:p>
          <a:p>
            <a:r>
              <a:rPr lang="en-GB" dirty="0"/>
              <a:t>Design innovative ways of working</a:t>
            </a:r>
          </a:p>
          <a:p>
            <a:r>
              <a:rPr lang="en-GB" dirty="0"/>
              <a:t>Practice ‘Prudent Healthcare’</a:t>
            </a:r>
          </a:p>
        </p:txBody>
      </p:sp>
    </p:spTree>
    <p:extLst>
      <p:ext uri="{BB962C8B-B14F-4D97-AF65-F5344CB8AC3E}">
        <p14:creationId xmlns:p14="http://schemas.microsoft.com/office/powerpoint/2010/main" val="3527043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E9A83-1760-4387-BCE4-8F5BF74CC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B110F-4022-4F23-884E-7AFC2B7048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shows that as little as 10% of the population’s health and well-being is determined by access to healthcare alone</a:t>
            </a:r>
          </a:p>
          <a:p>
            <a:r>
              <a:rPr lang="en-GB" dirty="0"/>
              <a:t>What other factors could be impacting on health and wellbeing?</a:t>
            </a:r>
          </a:p>
          <a:p>
            <a:r>
              <a:rPr lang="en-GB" dirty="0"/>
              <a:t>Make a list of AT LEAST FIVE</a:t>
            </a:r>
          </a:p>
        </p:txBody>
      </p:sp>
    </p:spTree>
    <p:extLst>
      <p:ext uri="{BB962C8B-B14F-4D97-AF65-F5344CB8AC3E}">
        <p14:creationId xmlns:p14="http://schemas.microsoft.com/office/powerpoint/2010/main" val="5860736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26DE5-8268-4B36-B532-3697840FA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6F1AF-A879-469C-8D77-BD86F5D3C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Food / Diet</a:t>
            </a:r>
          </a:p>
          <a:p>
            <a:r>
              <a:rPr lang="en-GB" dirty="0"/>
              <a:t>Surroundings</a:t>
            </a:r>
          </a:p>
          <a:p>
            <a:r>
              <a:rPr lang="en-GB" dirty="0"/>
              <a:t>Housing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Employment</a:t>
            </a:r>
          </a:p>
          <a:p>
            <a:r>
              <a:rPr lang="en-GB" dirty="0"/>
              <a:t>Income</a:t>
            </a:r>
          </a:p>
          <a:p>
            <a:r>
              <a:rPr lang="en-GB" dirty="0"/>
              <a:t>Support networks</a:t>
            </a:r>
          </a:p>
        </p:txBody>
      </p:sp>
    </p:spTree>
    <p:extLst>
      <p:ext uri="{BB962C8B-B14F-4D97-AF65-F5344CB8AC3E}">
        <p14:creationId xmlns:p14="http://schemas.microsoft.com/office/powerpoint/2010/main" val="32979905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11F62-98B7-4007-ADF6-460B99478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idea from the NHS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DD55A-75F1-46FC-8274-ECC486E605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 models of care that treat the patient closer to home by moving services out of hospital settings and into the community</a:t>
            </a:r>
          </a:p>
          <a:p>
            <a:r>
              <a:rPr lang="en-GB" dirty="0"/>
              <a:t>Also at the same time working with partners to develop new models of care that support the health and well-being of the population</a:t>
            </a:r>
          </a:p>
          <a:p>
            <a:r>
              <a:rPr lang="en-GB" dirty="0"/>
              <a:t>Link to social care and housing partners</a:t>
            </a:r>
          </a:p>
        </p:txBody>
      </p:sp>
    </p:spTree>
    <p:extLst>
      <p:ext uri="{BB962C8B-B14F-4D97-AF65-F5344CB8AC3E}">
        <p14:creationId xmlns:p14="http://schemas.microsoft.com/office/powerpoint/2010/main" val="2521602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EB344-5768-4F08-A283-1F64C0024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7E299-30E4-4916-BA7D-428C93420E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pros and cons of this approach?</a:t>
            </a:r>
          </a:p>
          <a:p>
            <a:r>
              <a:rPr lang="en-GB" dirty="0"/>
              <a:t>After weighing these up, what are your final conclusions?</a:t>
            </a:r>
          </a:p>
        </p:txBody>
      </p:sp>
    </p:spTree>
    <p:extLst>
      <p:ext uri="{BB962C8B-B14F-4D97-AF65-F5344CB8AC3E}">
        <p14:creationId xmlns:p14="http://schemas.microsoft.com/office/powerpoint/2010/main" val="2061641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7CAAA-88D5-4960-A66A-FF298393E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Issue: Health Professionals Pay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84521-B15F-4666-8BDE-B1CAC71B24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you heard about the issues in pay (i.e. in Nursing or Young Doctors)?</a:t>
            </a:r>
          </a:p>
          <a:p>
            <a:r>
              <a:rPr lang="en-GB" dirty="0"/>
              <a:t>What is your opinion</a:t>
            </a:r>
          </a:p>
        </p:txBody>
      </p:sp>
    </p:spTree>
    <p:extLst>
      <p:ext uri="{BB962C8B-B14F-4D97-AF65-F5344CB8AC3E}">
        <p14:creationId xmlns:p14="http://schemas.microsoft.com/office/powerpoint/2010/main" val="9177332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FF164-ED90-4E5E-9B28-3DAF0FDA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B3C69-EAAD-4262-BDFD-C57F42377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do nurses get paid so little and (for example) footballers get paid so much?</a:t>
            </a:r>
          </a:p>
        </p:txBody>
      </p:sp>
    </p:spTree>
    <p:extLst>
      <p:ext uri="{BB962C8B-B14F-4D97-AF65-F5344CB8AC3E}">
        <p14:creationId xmlns:p14="http://schemas.microsoft.com/office/powerpoint/2010/main" val="36222513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C4629-9AF9-4FC0-B9A3-9286BDF6A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1ED37-DD30-4BAE-BCF7-DD005A1E0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your solution to the pay crisis?</a:t>
            </a:r>
          </a:p>
        </p:txBody>
      </p:sp>
    </p:spTree>
    <p:extLst>
      <p:ext uri="{BB962C8B-B14F-4D97-AF65-F5344CB8AC3E}">
        <p14:creationId xmlns:p14="http://schemas.microsoft.com/office/powerpoint/2010/main" val="20153766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BAB78-4AA0-434B-9DF9-92E58E523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Did you know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8E82B-B08A-47F2-BCF3-A568B954F6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cost of a 1% increase in pay is around £50 million</a:t>
            </a:r>
          </a:p>
          <a:p>
            <a:r>
              <a:rPr lang="en-GB" dirty="0"/>
              <a:t>Any other increase above that would be a new cost pressure for Welsh Government/NHS Wales</a:t>
            </a:r>
          </a:p>
          <a:p>
            <a:r>
              <a:rPr lang="en-GB" dirty="0"/>
              <a:t>Welsh NHS would not be able to meet this cost internally while still meeting all other requirements, such as maintaining and continuing to develop high-quality services</a:t>
            </a:r>
          </a:p>
          <a:p>
            <a:r>
              <a:rPr lang="en-GB" dirty="0"/>
              <a:t>Extra funding from the UK Government would be needed</a:t>
            </a:r>
          </a:p>
        </p:txBody>
      </p:sp>
    </p:spTree>
    <p:extLst>
      <p:ext uri="{BB962C8B-B14F-4D97-AF65-F5344CB8AC3E}">
        <p14:creationId xmlns:p14="http://schemas.microsoft.com/office/powerpoint/2010/main" val="2966756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2540-3BFF-417A-A88B-1B9783A08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B81AF-6F7E-40DC-BF9E-A376BCE651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you think pay levels impact upon the next generation of workforce?</a:t>
            </a:r>
          </a:p>
          <a:p>
            <a:r>
              <a:rPr lang="en-GB" dirty="0"/>
              <a:t>Or people wanting to go into the profession at all?</a:t>
            </a:r>
          </a:p>
        </p:txBody>
      </p:sp>
    </p:spTree>
    <p:extLst>
      <p:ext uri="{BB962C8B-B14F-4D97-AF65-F5344CB8AC3E}">
        <p14:creationId xmlns:p14="http://schemas.microsoft.com/office/powerpoint/2010/main" val="12462677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DC122-8F94-4BC0-905D-EB13476A6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Did you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F8237-A9B8-4C47-B7F9-8BC5130D2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the NHS is Wales’ largest employer, for the past six years, the total NHS pay bill has increased year on year</a:t>
            </a:r>
          </a:p>
          <a:p>
            <a:r>
              <a:rPr lang="en-GB" dirty="0"/>
              <a:t>In five years staffing alone has cost 13% more (2010-11 to 2015-16)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0963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F58B3-FC8B-4805-8CCD-B70271EFE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8AB9D-8ACD-4969-BF40-0EE58932A3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what is the solution to this cyclic issue?</a:t>
            </a:r>
          </a:p>
        </p:txBody>
      </p:sp>
    </p:spTree>
    <p:extLst>
      <p:ext uri="{BB962C8B-B14F-4D97-AF65-F5344CB8AC3E}">
        <p14:creationId xmlns:p14="http://schemas.microsoft.com/office/powerpoint/2010/main" val="7609006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34</TotalTime>
  <Words>648</Words>
  <Application>Microsoft Office PowerPoint</Application>
  <PresentationFormat>Widescreen</PresentationFormat>
  <Paragraphs>86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Century Gothic</vt:lpstr>
      <vt:lpstr>Wingdings 2</vt:lpstr>
      <vt:lpstr>Quotable</vt:lpstr>
      <vt:lpstr>   Finance and the NHS in Wales </vt:lpstr>
      <vt:lpstr>Question</vt:lpstr>
      <vt:lpstr>Tipping Point</vt:lpstr>
      <vt:lpstr>Question</vt:lpstr>
      <vt:lpstr>Answer</vt:lpstr>
      <vt:lpstr>Question: How much do the Welsh Government receive in their budget? </vt:lpstr>
      <vt:lpstr>Answer</vt:lpstr>
      <vt:lpstr>Question: How much is spent on health, well-being and social services? </vt:lpstr>
      <vt:lpstr>Answer</vt:lpstr>
      <vt:lpstr>Budgeted Amounts in Wales</vt:lpstr>
      <vt:lpstr>Management</vt:lpstr>
      <vt:lpstr>Question</vt:lpstr>
      <vt:lpstr>Answer</vt:lpstr>
      <vt:lpstr>An idea from the NHS</vt:lpstr>
      <vt:lpstr>Evaluation</vt:lpstr>
      <vt:lpstr>Issue: Health Professionals Pay</vt:lpstr>
      <vt:lpstr>Consider</vt:lpstr>
      <vt:lpstr>Solution</vt:lpstr>
      <vt:lpstr>Did you know</vt:lpstr>
      <vt:lpstr>Question</vt:lpstr>
      <vt:lpstr>Did you know?</vt:lpstr>
      <vt:lpstr>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Finance and the NHS in Wales</dc:title>
  <dc:creator>Tania Davies</dc:creator>
  <cp:lastModifiedBy>Tania Davies</cp:lastModifiedBy>
  <cp:revision>6</cp:revision>
  <dcterms:created xsi:type="dcterms:W3CDTF">2019-01-27T15:48:55Z</dcterms:created>
  <dcterms:modified xsi:type="dcterms:W3CDTF">2019-03-19T09:43:38Z</dcterms:modified>
</cp:coreProperties>
</file>