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0" r:id="rId4"/>
    <p:sldId id="258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ionalarchives.gov.uk/catalogue/DisplayCatalogueDetails.asp?CATID=135&amp;CATLN=2&amp;FullDetails=True" TargetMode="External"/><Relationship Id="rId2" Type="http://schemas.openxmlformats.org/officeDocument/2006/relationships/hyperlink" Target="http://www.nationalarchives.gov.uk/catalogue/DisplayCatalogueDetails.asp?CATID=96&amp;CATLN=1&amp;FullDetails=Tru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ationalarchives.gov.uk/catalogue/DisplayCatalogueDetails.asp?CATID=5201&amp;CATLN=3&amp;FullDetails=True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correct way!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Referencing archival sources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te</a:t>
            </a:r>
            <a:r>
              <a:rPr lang="en-GB" dirty="0" smtClean="0"/>
              <a:t>mplate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Location</a:t>
            </a:r>
          </a:p>
          <a:p>
            <a:pPr lvl="1"/>
            <a:r>
              <a:rPr lang="en-GB" dirty="0" smtClean="0"/>
              <a:t>Repository</a:t>
            </a:r>
          </a:p>
          <a:p>
            <a:pPr lvl="2"/>
            <a:r>
              <a:rPr lang="en-GB" dirty="0" smtClean="0"/>
              <a:t>Class</a:t>
            </a:r>
          </a:p>
          <a:p>
            <a:pPr lvl="3"/>
            <a:r>
              <a:rPr lang="en-GB" dirty="0" smtClean="0"/>
              <a:t>Piece</a:t>
            </a:r>
            <a:endParaRPr lang="en-GB" dirty="0" smtClean="0"/>
          </a:p>
          <a:p>
            <a:pPr lvl="5"/>
            <a:r>
              <a:rPr lang="en-GB" dirty="0" smtClean="0"/>
              <a:t>Piece within piece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954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Result of TNA catalogue </a:t>
            </a:r>
            <a:r>
              <a:rPr lang="en-GB" sz="3600" b="1" dirty="0" smtClean="0"/>
              <a:t>search</a:t>
            </a:r>
            <a:br>
              <a:rPr lang="en-GB" sz="3600" b="1" dirty="0" smtClean="0"/>
            </a:br>
            <a:r>
              <a:rPr lang="en-GB" sz="3600" b="1" dirty="0" smtClean="0"/>
              <a:t>for Fountains Abbey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 smtClean="0"/>
              <a:t>Piece reference E 210/10777</a:t>
            </a:r>
            <a:endParaRPr lang="en-GB" b="1" dirty="0" smtClean="0"/>
          </a:p>
          <a:p>
            <a:pPr fontAlgn="t"/>
            <a:r>
              <a:rPr lang="en-GB" dirty="0" smtClean="0"/>
              <a:t>Agreement </a:t>
            </a:r>
            <a:r>
              <a:rPr lang="en-GB" dirty="0" smtClean="0"/>
              <a:t>between Fountains Abbey and John </a:t>
            </a:r>
            <a:r>
              <a:rPr lang="en-GB" dirty="0" err="1" smtClean="0"/>
              <a:t>Mountford</a:t>
            </a:r>
            <a:r>
              <a:rPr lang="en-GB" dirty="0" smtClean="0"/>
              <a:t>, Vicar of </a:t>
            </a:r>
            <a:r>
              <a:rPr lang="en-GB" dirty="0" err="1" smtClean="0"/>
              <a:t>Masham</a:t>
            </a:r>
            <a:r>
              <a:rPr lang="en-GB" dirty="0" smtClean="0"/>
              <a:t> and Kirkby </a:t>
            </a:r>
            <a:r>
              <a:rPr lang="en-GB" dirty="0" err="1" smtClean="0"/>
              <a:t>Malzeard</a:t>
            </a:r>
            <a:r>
              <a:rPr lang="en-GB" dirty="0" smtClean="0"/>
              <a:t>, as to tithes; </a:t>
            </a:r>
            <a:r>
              <a:rPr lang="en-GB" dirty="0" err="1" smtClean="0"/>
              <a:t>Yorks</a:t>
            </a:r>
            <a:r>
              <a:rPr lang="en-GB" dirty="0" smtClean="0"/>
              <a:t>, (N.R. &amp; W. ... </a:t>
            </a:r>
            <a:r>
              <a:rPr lang="en-GB" b="1" dirty="0" smtClean="0"/>
              <a:t>Jump to :</a:t>
            </a:r>
            <a:r>
              <a:rPr lang="en-GB" dirty="0" smtClean="0"/>
              <a:t>  </a:t>
            </a:r>
            <a:r>
              <a:rPr lang="en-GB" u="sng" dirty="0" smtClean="0">
                <a:hlinkClick r:id="" action="ppaction://hlinkfile"/>
              </a:rPr>
              <a:t>Summary</a:t>
            </a:r>
            <a:r>
              <a:rPr lang="en-GB" dirty="0" smtClean="0"/>
              <a:t>   </a:t>
            </a:r>
          </a:p>
          <a:p>
            <a:r>
              <a:rPr lang="en-GB" b="1" dirty="0" smtClean="0"/>
              <a:t>Context</a:t>
            </a:r>
          </a:p>
          <a:p>
            <a:r>
              <a:rPr lang="en-GB" b="1" u="sng" dirty="0" smtClean="0">
                <a:hlinkClick r:id="rId2" action="ppaction://hlinkfile"/>
              </a:rPr>
              <a:t>E </a:t>
            </a:r>
            <a:r>
              <a:rPr lang="en-GB" dirty="0" smtClean="0"/>
              <a:t> Records of the Exchequer, and its related bodies, with those of the Office of First Fruits and Tenths, and the Court of Augmentations   </a:t>
            </a:r>
            <a:r>
              <a:rPr lang="en-GB" b="1" u="sng" dirty="0" smtClean="0">
                <a:hlinkClick r:id="rId3" action="ppaction://hlinkfile"/>
              </a:rPr>
              <a:t>Division within E </a:t>
            </a:r>
            <a:r>
              <a:rPr lang="en-GB" dirty="0" smtClean="0"/>
              <a:t> Records of the King's </a:t>
            </a:r>
            <a:r>
              <a:rPr lang="en-GB" dirty="0" err="1" smtClean="0"/>
              <a:t>Remembrancer</a:t>
            </a:r>
            <a:r>
              <a:rPr lang="en-GB" dirty="0" smtClean="0"/>
              <a:t>     </a:t>
            </a:r>
            <a:r>
              <a:rPr lang="en-GB" b="1" u="sng" dirty="0" smtClean="0">
                <a:hlinkClick r:id="rId4" action="ppaction://hlinkfile"/>
              </a:rPr>
              <a:t>E 210 </a:t>
            </a:r>
            <a:r>
              <a:rPr lang="en-GB" dirty="0" smtClean="0"/>
              <a:t> Exchequer: King's </a:t>
            </a:r>
            <a:r>
              <a:rPr lang="en-GB" dirty="0" err="1" smtClean="0"/>
              <a:t>Remembrancer</a:t>
            </a:r>
            <a:r>
              <a:rPr lang="en-GB" dirty="0" smtClean="0"/>
              <a:t>: Ancient Deeds, Series D </a:t>
            </a:r>
            <a:r>
              <a:rPr lang="en-GB" u="sng" dirty="0" smtClean="0">
                <a:hlinkClick r:id="" action="ppaction://hlinkfile"/>
              </a:rPr>
              <a:t>Top of page</a:t>
            </a:r>
            <a:r>
              <a:rPr lang="en-GB" dirty="0" smtClean="0"/>
              <a:t> </a:t>
            </a:r>
            <a:r>
              <a:rPr lang="en-GB" b="1" dirty="0" smtClean="0"/>
              <a:t>Record Summary</a:t>
            </a:r>
          </a:p>
          <a:p>
            <a:pPr fontAlgn="t"/>
            <a:r>
              <a:rPr lang="en-GB" dirty="0" smtClean="0"/>
              <a:t>Scope and content Agreement between Fountains Abbey and John </a:t>
            </a:r>
            <a:r>
              <a:rPr lang="en-GB" dirty="0" err="1" smtClean="0"/>
              <a:t>Mountford</a:t>
            </a:r>
            <a:r>
              <a:rPr lang="en-GB" dirty="0" smtClean="0"/>
              <a:t>, Vicar of </a:t>
            </a:r>
            <a:r>
              <a:rPr lang="en-GB" dirty="0" err="1" smtClean="0"/>
              <a:t>Masham</a:t>
            </a:r>
            <a:r>
              <a:rPr lang="en-GB" dirty="0" smtClean="0"/>
              <a:t> and Kirkby </a:t>
            </a:r>
            <a:r>
              <a:rPr lang="en-GB" dirty="0" err="1" smtClean="0"/>
              <a:t>Malzeard</a:t>
            </a:r>
            <a:r>
              <a:rPr lang="en-GB" dirty="0" smtClean="0"/>
              <a:t>, as to tithes; </a:t>
            </a:r>
            <a:r>
              <a:rPr lang="en-GB" dirty="0" err="1" smtClean="0"/>
              <a:t>Yorks</a:t>
            </a:r>
            <a:r>
              <a:rPr lang="en-GB" dirty="0" smtClean="0"/>
              <a:t>, (N.R. &amp; W.R.)</a:t>
            </a:r>
          </a:p>
          <a:p>
            <a:r>
              <a:rPr lang="en-GB" dirty="0" smtClean="0"/>
              <a:t>Covering dates 1425 Note Draft or copy of an indenture. Held by The National Archives, Kew Legal status Public Record(</a:t>
            </a:r>
            <a:r>
              <a:rPr lang="en-GB" dirty="0" err="1" smtClean="0"/>
              <a:t>s</a:t>
            </a:r>
            <a:r>
              <a:rPr lang="en-GB" dirty="0" smtClean="0"/>
              <a:t>)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 details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London</a:t>
            </a:r>
          </a:p>
          <a:p>
            <a:pPr lvl="1"/>
            <a:r>
              <a:rPr lang="en-GB" dirty="0" smtClean="0"/>
              <a:t>The National Archives (TNA</a:t>
            </a:r>
            <a:r>
              <a:rPr lang="en-GB" dirty="0" smtClean="0"/>
              <a:t>)</a:t>
            </a:r>
          </a:p>
          <a:p>
            <a:pPr lvl="1">
              <a:buNone/>
            </a:pPr>
            <a:endParaRPr lang="en-GB" dirty="0" smtClean="0"/>
          </a:p>
          <a:p>
            <a:pPr lvl="2"/>
            <a:r>
              <a:rPr lang="en-GB" dirty="0" smtClean="0"/>
              <a:t>E (records of the Exchequer)</a:t>
            </a:r>
          </a:p>
          <a:p>
            <a:pPr lvl="3"/>
            <a:r>
              <a:rPr lang="en-GB" dirty="0" smtClean="0"/>
              <a:t>E210 (records of </a:t>
            </a:r>
            <a:r>
              <a:rPr lang="en-GB" dirty="0" smtClean="0"/>
              <a:t>the king’s </a:t>
            </a:r>
            <a:r>
              <a:rPr lang="en-GB" dirty="0" err="1" smtClean="0"/>
              <a:t>r</a:t>
            </a:r>
            <a:r>
              <a:rPr lang="en-GB" dirty="0" err="1" smtClean="0"/>
              <a:t>emembrancer</a:t>
            </a:r>
            <a:r>
              <a:rPr lang="en-GB" dirty="0" smtClean="0"/>
              <a:t>)*, ancient deeds, series D</a:t>
            </a:r>
          </a:p>
          <a:p>
            <a:pPr lvl="4"/>
            <a:endParaRPr lang="en-GB" dirty="0" smtClean="0"/>
          </a:p>
          <a:p>
            <a:pPr lvl="4"/>
            <a:r>
              <a:rPr lang="en-GB" dirty="0" smtClean="0"/>
              <a:t>10777 (piece)</a:t>
            </a:r>
          </a:p>
          <a:p>
            <a:pPr lvl="4"/>
            <a:endParaRPr lang="en-GB" dirty="0" smtClean="0"/>
          </a:p>
          <a:p>
            <a:pPr lvl="4">
              <a:buNone/>
            </a:pPr>
            <a:r>
              <a:rPr lang="en-GB" dirty="0" smtClean="0"/>
              <a:t>* a post created </a:t>
            </a:r>
            <a:r>
              <a:rPr lang="en-GB" dirty="0" smtClean="0"/>
              <a:t>in 1154 </a:t>
            </a:r>
            <a:r>
              <a:rPr lang="en-GB" dirty="0" smtClean="0"/>
              <a:t>by Henry II as </a:t>
            </a:r>
            <a:r>
              <a:rPr lang="en-GB" dirty="0" smtClean="0"/>
              <a:t>the chief official in </a:t>
            </a:r>
            <a:r>
              <a:rPr lang="en-GB" dirty="0" smtClean="0"/>
              <a:t>the Exchequer court; his purpose </a:t>
            </a:r>
            <a:r>
              <a:rPr lang="en-GB" dirty="0" smtClean="0"/>
              <a:t>was 'to put the </a:t>
            </a:r>
            <a:r>
              <a:rPr lang="en-GB" dirty="0" smtClean="0"/>
              <a:t>Lord </a:t>
            </a:r>
            <a:r>
              <a:rPr lang="en-GB" dirty="0" smtClean="0"/>
              <a:t>Treasurer and the Barons of Court in remembrance of such things as were to be called upon and dealt with for the benefit of the Crown', a primary duty being to keep records of </a:t>
            </a:r>
            <a:r>
              <a:rPr lang="en-GB" dirty="0" smtClean="0"/>
              <a:t>taxes</a:t>
            </a:r>
            <a:endParaRPr lang="en-GB" dirty="0" smtClean="0"/>
          </a:p>
          <a:p>
            <a:pPr lvl="4"/>
            <a:endParaRPr lang="en-GB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Another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Aberystwyth</a:t>
            </a:r>
          </a:p>
          <a:p>
            <a:pPr lvl="1"/>
            <a:r>
              <a:rPr lang="en-GB" dirty="0" smtClean="0"/>
              <a:t>National Library of Wales</a:t>
            </a:r>
          </a:p>
          <a:p>
            <a:pPr lvl="1">
              <a:buNone/>
            </a:pPr>
            <a:endParaRPr lang="en-GB" dirty="0" smtClean="0"/>
          </a:p>
          <a:p>
            <a:pPr lvl="2"/>
            <a:r>
              <a:rPr lang="en-GB" sz="2400" dirty="0" err="1" smtClean="0"/>
              <a:t>Cofnodion</a:t>
            </a:r>
            <a:r>
              <a:rPr lang="en-GB" sz="2400" dirty="0" smtClean="0"/>
              <a:t> </a:t>
            </a:r>
            <a:r>
              <a:rPr lang="en-GB" sz="2400" dirty="0" err="1" smtClean="0"/>
              <a:t>Ystad</a:t>
            </a:r>
            <a:r>
              <a:rPr lang="en-GB" sz="2400" dirty="0" smtClean="0"/>
              <a:t> </a:t>
            </a:r>
            <a:r>
              <a:rPr lang="en-GB" sz="2400" dirty="0" err="1" smtClean="0"/>
              <a:t>Wynnstay</a:t>
            </a:r>
            <a:r>
              <a:rPr lang="en-GB" sz="2400" dirty="0" smtClean="0"/>
              <a:t> / </a:t>
            </a:r>
            <a:r>
              <a:rPr lang="en-GB" sz="2400" dirty="0" err="1" smtClean="0"/>
              <a:t>Wynnstay</a:t>
            </a:r>
            <a:r>
              <a:rPr lang="en-GB" sz="2400" dirty="0" smtClean="0"/>
              <a:t> </a:t>
            </a:r>
            <a:r>
              <a:rPr lang="en-GB" sz="2400" dirty="0" smtClean="0"/>
              <a:t>Estate </a:t>
            </a:r>
            <a:r>
              <a:rPr lang="en-GB" sz="2400" dirty="0" smtClean="0"/>
              <a:t>Records</a:t>
            </a:r>
          </a:p>
          <a:p>
            <a:pPr lvl="2">
              <a:buNone/>
            </a:pPr>
            <a:endParaRPr lang="en-GB" sz="2400" dirty="0" smtClean="0"/>
          </a:p>
          <a:p>
            <a:pPr lvl="3"/>
            <a:r>
              <a:rPr lang="en-GB" dirty="0" err="1" smtClean="0"/>
              <a:t>siarter</a:t>
            </a:r>
            <a:r>
              <a:rPr lang="en-GB" dirty="0" smtClean="0"/>
              <a:t> </a:t>
            </a:r>
            <a:r>
              <a:rPr lang="en-GB" dirty="0" err="1" smtClean="0"/>
              <a:t>Ystrad</a:t>
            </a:r>
            <a:r>
              <a:rPr lang="en-GB" dirty="0" smtClean="0"/>
              <a:t> </a:t>
            </a:r>
            <a:r>
              <a:rPr lang="en-GB" dirty="0" err="1" smtClean="0"/>
              <a:t>Marchell</a:t>
            </a:r>
            <a:r>
              <a:rPr lang="en-GB" dirty="0" smtClean="0"/>
              <a:t> </a:t>
            </a:r>
            <a:r>
              <a:rPr lang="en-GB" dirty="0" err="1" smtClean="0"/>
              <a:t>rhif</a:t>
            </a:r>
            <a:r>
              <a:rPr lang="en-GB" dirty="0" smtClean="0"/>
              <a:t> 5 / </a:t>
            </a:r>
            <a:r>
              <a:rPr lang="en-GB" dirty="0" err="1" smtClean="0"/>
              <a:t>Ystrad</a:t>
            </a:r>
            <a:r>
              <a:rPr lang="en-GB" dirty="0" smtClean="0"/>
              <a:t> </a:t>
            </a:r>
            <a:r>
              <a:rPr lang="en-GB" dirty="0" err="1" smtClean="0"/>
              <a:t>Marchell</a:t>
            </a:r>
            <a:r>
              <a:rPr lang="en-GB" dirty="0" smtClean="0"/>
              <a:t> charter no. 5</a:t>
            </a:r>
          </a:p>
          <a:p>
            <a:pPr lvl="2"/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And another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dirty="0" smtClean="0"/>
              <a:t>York</a:t>
            </a:r>
          </a:p>
          <a:p>
            <a:pPr>
              <a:buNone/>
            </a:pPr>
            <a:r>
              <a:rPr lang="en-GB" sz="2800" dirty="0" smtClean="0"/>
              <a:t>	</a:t>
            </a:r>
            <a:r>
              <a:rPr lang="en-GB" sz="2800" dirty="0" err="1" smtClean="0"/>
              <a:t>Borthwick</a:t>
            </a:r>
            <a:r>
              <a:rPr lang="en-GB" sz="2800" dirty="0" smtClean="0"/>
              <a:t> Institute for Archives</a:t>
            </a:r>
          </a:p>
          <a:p>
            <a:pPr>
              <a:buNone/>
            </a:pPr>
            <a:r>
              <a:rPr lang="en-GB" sz="2800" dirty="0" smtClean="0"/>
              <a:t>	</a:t>
            </a:r>
            <a:r>
              <a:rPr lang="en-GB" sz="2800" dirty="0" smtClean="0"/>
              <a:t>	Reg. 1 (</a:t>
            </a:r>
            <a:r>
              <a:rPr lang="en-GB" sz="2800" dirty="0" smtClean="0"/>
              <a:t>R</a:t>
            </a:r>
            <a:r>
              <a:rPr lang="en-GB" sz="2800" dirty="0" smtClean="0"/>
              <a:t>egister of Archbishop Walter </a:t>
            </a:r>
            <a:r>
              <a:rPr lang="en-GB" sz="2800" dirty="0" smtClean="0"/>
              <a:t>de Gray </a:t>
            </a:r>
            <a:r>
              <a:rPr lang="en-GB" sz="2800" dirty="0" smtClean="0"/>
              <a:t>	(</a:t>
            </a:r>
            <a:r>
              <a:rPr lang="en-GB" sz="2800" dirty="0" smtClean="0"/>
              <a:t>1215-1255</a:t>
            </a:r>
            <a:r>
              <a:rPr lang="en-GB" sz="2800" dirty="0" smtClean="0"/>
              <a:t>)</a:t>
            </a:r>
          </a:p>
          <a:p>
            <a:pPr>
              <a:buNone/>
            </a:pPr>
            <a:r>
              <a:rPr lang="en-GB" sz="2800" dirty="0" smtClean="0"/>
              <a:t>	</a:t>
            </a:r>
            <a:r>
              <a:rPr lang="en-GB" sz="2800" dirty="0" smtClean="0"/>
              <a:t>		A</a:t>
            </a:r>
            <a:r>
              <a:rPr lang="en-GB" sz="2800" dirty="0" smtClean="0"/>
              <a:t>. Major roll </a:t>
            </a:r>
            <a:r>
              <a:rPr lang="en-GB" sz="2800" dirty="0" smtClean="0"/>
              <a:t>1225-1235</a:t>
            </a:r>
          </a:p>
          <a:p>
            <a:pPr>
              <a:buNone/>
            </a:pPr>
            <a:r>
              <a:rPr lang="en-GB" sz="2800" dirty="0" smtClean="0"/>
              <a:t>	</a:t>
            </a:r>
            <a:r>
              <a:rPr lang="en-GB" sz="2800" dirty="0" smtClean="0"/>
              <a:t>		B. </a:t>
            </a:r>
            <a:r>
              <a:rPr lang="en-GB" sz="2800" dirty="0" smtClean="0"/>
              <a:t>Minor roll </a:t>
            </a:r>
            <a:r>
              <a:rPr lang="en-GB" sz="2800" dirty="0" smtClean="0"/>
              <a:t>1235-1255</a:t>
            </a:r>
            <a:endParaRPr lang="en-GB" sz="2800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29</TotalTime>
  <Words>179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Civic</vt:lpstr>
      <vt:lpstr>Referencing archival sources</vt:lpstr>
      <vt:lpstr>The template</vt:lpstr>
      <vt:lpstr>Result of TNA catalogue search for Fountains Abbey</vt:lpstr>
      <vt:lpstr>Add details</vt:lpstr>
      <vt:lpstr>Another example</vt:lpstr>
      <vt:lpstr>And another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Referencing archival sources</dc:title>
  <dc:creator/>
  <cp:lastModifiedBy>sm042</cp:lastModifiedBy>
  <cp:revision>5</cp:revision>
  <dcterms:created xsi:type="dcterms:W3CDTF">2006-08-16T00:00:00Z</dcterms:created>
  <dcterms:modified xsi:type="dcterms:W3CDTF">2012-10-24T15:52:59Z</dcterms:modified>
</cp:coreProperties>
</file>