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handoutMasterIdLst>
    <p:handoutMasterId r:id="rId15"/>
  </p:handoutMasterIdLst>
  <p:sldIdLst>
    <p:sldId id="256" r:id="rId2"/>
    <p:sldId id="258" r:id="rId3"/>
    <p:sldId id="257" r:id="rId4"/>
    <p:sldId id="264" r:id="rId5"/>
    <p:sldId id="266" r:id="rId6"/>
    <p:sldId id="265" r:id="rId7"/>
    <p:sldId id="262" r:id="rId8"/>
    <p:sldId id="260" r:id="rId9"/>
    <p:sldId id="261" r:id="rId10"/>
    <p:sldId id="267" r:id="rId11"/>
    <p:sldId id="268" r:id="rId12"/>
    <p:sldId id="269" r:id="rId13"/>
    <p:sldId id="259" r:id="rId14"/>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6AD5D6D-E83D-4F12-9837-D40B15EB351C}"/>
              </a:ext>
            </a:extLst>
          </p:cNvPr>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D530DBB-CBDF-42ED-B09C-D6639E301E63}"/>
              </a:ext>
            </a:extLst>
          </p:cNvPr>
          <p:cNvSpPr>
            <a:spLocks noGrp="1"/>
          </p:cNvSpPr>
          <p:nvPr>
            <p:ph type="dt" sz="quarter" idx="1"/>
          </p:nvPr>
        </p:nvSpPr>
        <p:spPr>
          <a:xfrm>
            <a:off x="3884613" y="0"/>
            <a:ext cx="2971800" cy="499012"/>
          </a:xfrm>
          <a:prstGeom prst="rect">
            <a:avLst/>
          </a:prstGeom>
        </p:spPr>
        <p:txBody>
          <a:bodyPr vert="horz" lIns="91440" tIns="45720" rIns="91440" bIns="45720" rtlCol="0"/>
          <a:lstStyle>
            <a:lvl1pPr algn="r">
              <a:defRPr sz="1200"/>
            </a:lvl1pPr>
          </a:lstStyle>
          <a:p>
            <a:fld id="{E345E546-3C2B-49CC-B56C-4C44B2244639}" type="datetimeFigureOut">
              <a:rPr lang="en-GB" smtClean="0"/>
              <a:t>20/12/2017</a:t>
            </a:fld>
            <a:endParaRPr lang="en-GB"/>
          </a:p>
        </p:txBody>
      </p:sp>
      <p:sp>
        <p:nvSpPr>
          <p:cNvPr id="4" name="Footer Placeholder 3">
            <a:extLst>
              <a:ext uri="{FF2B5EF4-FFF2-40B4-BE49-F238E27FC236}">
                <a16:creationId xmlns:a16="http://schemas.microsoft.com/office/drawing/2014/main" id="{908703C6-0D88-43D3-8E2D-ABDEA7F6BC1A}"/>
              </a:ext>
            </a:extLst>
          </p:cNvPr>
          <p:cNvSpPr>
            <a:spLocks noGrp="1"/>
          </p:cNvSpPr>
          <p:nvPr>
            <p:ph type="ftr" sz="quarter" idx="2"/>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0D39DF2-0841-4D60-B02C-2794F897DB04}"/>
              </a:ext>
            </a:extLst>
          </p:cNvPr>
          <p:cNvSpPr>
            <a:spLocks noGrp="1"/>
          </p:cNvSpPr>
          <p:nvPr>
            <p:ph type="sldNum" sz="quarter" idx="3"/>
          </p:nvPr>
        </p:nvSpPr>
        <p:spPr>
          <a:xfrm>
            <a:off x="3884613" y="9446678"/>
            <a:ext cx="2971800" cy="499011"/>
          </a:xfrm>
          <a:prstGeom prst="rect">
            <a:avLst/>
          </a:prstGeom>
        </p:spPr>
        <p:txBody>
          <a:bodyPr vert="horz" lIns="91440" tIns="45720" rIns="91440" bIns="45720" rtlCol="0" anchor="b"/>
          <a:lstStyle>
            <a:lvl1pPr algn="r">
              <a:defRPr sz="1200"/>
            </a:lvl1pPr>
          </a:lstStyle>
          <a:p>
            <a:fld id="{F5BAD7A4-E0A0-48D4-A39E-60A0ABDE5B4A}" type="slidenum">
              <a:rPr lang="en-GB" smtClean="0"/>
              <a:t>‹#›</a:t>
            </a:fld>
            <a:endParaRPr lang="en-GB"/>
          </a:p>
        </p:txBody>
      </p:sp>
    </p:spTree>
    <p:extLst>
      <p:ext uri="{BB962C8B-B14F-4D97-AF65-F5344CB8AC3E}">
        <p14:creationId xmlns:p14="http://schemas.microsoft.com/office/powerpoint/2010/main" val="204818231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63BBFF-77C1-4BF1-A3B2-2505841100BA}" type="datetimeFigureOut">
              <a:rPr lang="en-US" dirty="0"/>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D2BB1-BB31-4EB8-A961-18800A74EAA8}" type="datetimeFigureOut">
              <a:rPr lang="en-US" dirty="0"/>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40B886-74BB-4D5E-9EA9-584482FE40E6}" type="datetimeFigureOut">
              <a:rPr lang="en-US" dirty="0"/>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A4CCD1-3502-4C30-947C-75FC88992007}" type="datetimeFigureOut">
              <a:rPr lang="en-US" dirty="0"/>
              <a:t>12/20/2017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0B797A-E8AF-4231-9C64-308C5BB9ED3E}" type="datetimeFigureOut">
              <a:rPr lang="en-US" dirty="0"/>
              <a:t>12/20/2017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B24146-07E2-48CA-8629-5887ED47FCDB}" type="datetimeFigureOut">
              <a:rPr lang="en-US" dirty="0"/>
              <a:t>12/20/2017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407E718-B4F0-433E-A285-0013249184C0}" type="datetimeFigureOut">
              <a:rPr lang="en-US" dirty="0"/>
              <a:t>12/20/2017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8E44C4-3D72-4D6E-86A4-F5491DC49E6D}" type="datetimeFigureOut">
              <a:rPr lang="en-US" dirty="0"/>
              <a:t>12/20/2017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6B8EA14-E6AC-4B59-973C-7A06B0EDE3E3}" type="datetimeFigureOut">
              <a:rPr lang="en-US" dirty="0"/>
              <a:t>12/20/2017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C93879-1153-42D3-8EC7-7A3CC94658D3}" type="datetimeFigureOut">
              <a:rPr lang="en-US" dirty="0"/>
              <a:t>12/20/2017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82E1496-D8B1-4FDC-98A5-AD2561A2EE12}" type="datetimeFigureOut">
              <a:rPr lang="en-US" dirty="0"/>
              <a:t>12/20/2017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AD3855-5B08-4570-810C-DE4498675D2C}" type="datetimeFigureOut">
              <a:rPr lang="en-US" dirty="0"/>
              <a:t>12/20/2017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5FC1B1A-3400-4A09-B018-5620D6ADA4AF}" type="datetimeFigureOut">
              <a:rPr lang="en-US" dirty="0"/>
              <a:t>12/20/2017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33EE65E-8B04-4250-B4A9-5C65F355F1A2}" type="datetimeFigureOut">
              <a:rPr lang="en-US" dirty="0"/>
              <a:t>12/20/2017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4F5881F-8E44-4F15-AB98-80B7869E49CA}" type="datetimeFigureOut">
              <a:rPr lang="en-US" dirty="0"/>
              <a:t>12/20/2017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7D2069-43FA-49C5-9F0E-58E1EB237AEF}" type="datetimeFigureOut">
              <a:rPr lang="en-US" dirty="0"/>
              <a:t>12/20/2017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C05854CA-19F4-4771-B6A2-DA5C0742B220}" type="datetimeFigureOut">
              <a:rPr lang="en-US" dirty="0"/>
              <a:t>12/20/2017</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3BB3B3F-C0CE-47CB-BCED-F49A710726FF}" type="datetimeFigureOut">
              <a:rPr lang="en-US" dirty="0"/>
              <a:t>12/20/2017</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www.parliament.uk/about/living-heritage/transformingsociety/livinglearning/19thcentury/overview/poorlaw/" TargetMode="External"/><Relationship Id="rId3" Type="http://schemas.openxmlformats.org/officeDocument/2006/relationships/hyperlink" Target="https://www.nhs.uk/NHSEngland/thenhs/nhshistory/PagesNHShistory1948.aspx" TargetMode="External"/><Relationship Id="rId7" Type="http://schemas.openxmlformats.org/officeDocument/2006/relationships/hyperlink" Target="http://www.parliament.uk/about/how/laws/bills/" TargetMode="External"/><Relationship Id="rId2" Type="http://schemas.openxmlformats.org/officeDocument/2006/relationships/hyperlink" Target="https://www.gov.uk/government/publications/2010-to-2015-government-policy-welfare-reform/2010-to-2015-government-policy-welfare-reform"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goodreads.com/author/quotes/7084.Karl_Marx" TargetMode="External"/><Relationship Id="rId4" Type="http://schemas.openxmlformats.org/officeDocument/2006/relationships/hyperlink" Target="http://quotesfav.com/25036/quotes-about-welf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2970F-FD16-46AC-95BB-AABE4D5D5283}"/>
              </a:ext>
            </a:extLst>
          </p:cNvPr>
          <p:cNvSpPr>
            <a:spLocks noGrp="1"/>
          </p:cNvSpPr>
          <p:nvPr>
            <p:ph type="ctrTitle"/>
          </p:nvPr>
        </p:nvSpPr>
        <p:spPr>
          <a:xfrm>
            <a:off x="847288" y="2080470"/>
            <a:ext cx="7977167" cy="2004969"/>
          </a:xfrm>
        </p:spPr>
        <p:txBody>
          <a:bodyPr/>
          <a:lstStyle/>
          <a:p>
            <a:pPr algn="l"/>
            <a:r>
              <a:rPr lang="en-GB" sz="2800" dirty="0"/>
              <a:t>Discuss the concept of ‘welfare’ referring to theory, policy and practice. </a:t>
            </a:r>
            <a:br>
              <a:rPr lang="en-GB" sz="2800" dirty="0"/>
            </a:br>
            <a:r>
              <a:rPr lang="en-GB" sz="2800" dirty="0"/>
              <a:t>SJSI4012</a:t>
            </a:r>
          </a:p>
        </p:txBody>
      </p:sp>
      <p:sp>
        <p:nvSpPr>
          <p:cNvPr id="3" name="Subtitle 2">
            <a:extLst>
              <a:ext uri="{FF2B5EF4-FFF2-40B4-BE49-F238E27FC236}">
                <a16:creationId xmlns:a16="http://schemas.microsoft.com/office/drawing/2014/main" id="{D7A17CC5-8950-4745-B77E-544DEA233E64}"/>
              </a:ext>
            </a:extLst>
          </p:cNvPr>
          <p:cNvSpPr>
            <a:spLocks noGrp="1"/>
          </p:cNvSpPr>
          <p:nvPr>
            <p:ph type="subTitle" idx="1"/>
          </p:nvPr>
        </p:nvSpPr>
        <p:spPr/>
        <p:txBody>
          <a:bodyPr/>
          <a:lstStyle/>
          <a:p>
            <a:r>
              <a:rPr lang="en-GB" dirty="0"/>
              <a:t>Kelly McDermott</a:t>
            </a:r>
          </a:p>
        </p:txBody>
      </p:sp>
    </p:spTree>
    <p:extLst>
      <p:ext uri="{BB962C8B-B14F-4D97-AF65-F5344CB8AC3E}">
        <p14:creationId xmlns:p14="http://schemas.microsoft.com/office/powerpoint/2010/main" val="2119911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FB35DD-1016-474C-BB5A-FDE980374E72}"/>
              </a:ext>
            </a:extLst>
          </p:cNvPr>
          <p:cNvPicPr>
            <a:picLocks noChangeAspect="1"/>
          </p:cNvPicPr>
          <p:nvPr/>
        </p:nvPicPr>
        <p:blipFill>
          <a:blip r:embed="rId2"/>
          <a:stretch>
            <a:fillRect/>
          </a:stretch>
        </p:blipFill>
        <p:spPr>
          <a:xfrm>
            <a:off x="1673525" y="759125"/>
            <a:ext cx="8074324" cy="4865298"/>
          </a:xfrm>
          <a:prstGeom prst="rect">
            <a:avLst/>
          </a:prstGeom>
        </p:spPr>
      </p:pic>
      <p:sp>
        <p:nvSpPr>
          <p:cNvPr id="3" name="TextBox 2">
            <a:extLst>
              <a:ext uri="{FF2B5EF4-FFF2-40B4-BE49-F238E27FC236}">
                <a16:creationId xmlns:a16="http://schemas.microsoft.com/office/drawing/2014/main" id="{E1810825-7452-4C87-B2F5-467E9F7A7660}"/>
              </a:ext>
            </a:extLst>
          </p:cNvPr>
          <p:cNvSpPr txBox="1"/>
          <p:nvPr/>
        </p:nvSpPr>
        <p:spPr>
          <a:xfrm>
            <a:off x="4157932" y="6098875"/>
            <a:ext cx="7073660" cy="369332"/>
          </a:xfrm>
          <a:prstGeom prst="rect">
            <a:avLst/>
          </a:prstGeom>
          <a:noFill/>
        </p:spPr>
        <p:txBody>
          <a:bodyPr wrap="square" rtlCol="0">
            <a:spAutoFit/>
          </a:bodyPr>
          <a:lstStyle/>
          <a:p>
            <a:r>
              <a:rPr lang="en-GB" dirty="0"/>
              <a:t>http://quotesfav.com/25036/quotes-about-welfare/</a:t>
            </a:r>
          </a:p>
        </p:txBody>
      </p:sp>
    </p:spTree>
    <p:extLst>
      <p:ext uri="{BB962C8B-B14F-4D97-AF65-F5344CB8AC3E}">
        <p14:creationId xmlns:p14="http://schemas.microsoft.com/office/powerpoint/2010/main" val="2956906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235F9-9E9F-4BA1-B9C7-70253E48FDC8}"/>
              </a:ext>
            </a:extLst>
          </p:cNvPr>
          <p:cNvSpPr>
            <a:spLocks noGrp="1"/>
          </p:cNvSpPr>
          <p:nvPr>
            <p:ph type="title"/>
          </p:nvPr>
        </p:nvSpPr>
        <p:spPr/>
        <p:txBody>
          <a:bodyPr/>
          <a:lstStyle/>
          <a:p>
            <a:r>
              <a:rPr lang="en-GB" dirty="0"/>
              <a:t>What is Welfare State ? </a:t>
            </a:r>
          </a:p>
        </p:txBody>
      </p:sp>
      <p:sp>
        <p:nvSpPr>
          <p:cNvPr id="3" name="Content Placeholder 2">
            <a:extLst>
              <a:ext uri="{FF2B5EF4-FFF2-40B4-BE49-F238E27FC236}">
                <a16:creationId xmlns:a16="http://schemas.microsoft.com/office/drawing/2014/main" id="{0339A120-2BD5-42CA-B60B-4C36A70A5C86}"/>
              </a:ext>
            </a:extLst>
          </p:cNvPr>
          <p:cNvSpPr>
            <a:spLocks noGrp="1"/>
          </p:cNvSpPr>
          <p:nvPr>
            <p:ph idx="1"/>
          </p:nvPr>
        </p:nvSpPr>
        <p:spPr>
          <a:xfrm>
            <a:off x="680321" y="2336872"/>
            <a:ext cx="9613861" cy="4051227"/>
          </a:xfrm>
        </p:spPr>
        <p:txBody>
          <a:bodyPr/>
          <a:lstStyle/>
          <a:p>
            <a:pPr>
              <a:buFont typeface="Wingdings" panose="05000000000000000000" pitchFamily="2" charset="2"/>
              <a:buChar char="v"/>
            </a:pPr>
            <a:r>
              <a:rPr lang="en-GB" dirty="0"/>
              <a:t> Collins Dictionary describes Welfare state as – ‘system in which the Government takes responsibility for the well being of its citizens’ </a:t>
            </a:r>
            <a:r>
              <a:rPr lang="en-GB" sz="1800" dirty="0"/>
              <a:t>(Collins, 2000)</a:t>
            </a:r>
          </a:p>
          <a:p>
            <a:pPr marL="0" indent="0">
              <a:buNone/>
            </a:pPr>
            <a:endParaRPr lang="en-GB" dirty="0"/>
          </a:p>
          <a:p>
            <a:pPr>
              <a:buFont typeface="Wingdings" panose="05000000000000000000" pitchFamily="2" charset="2"/>
              <a:buChar char="v"/>
            </a:pPr>
            <a:r>
              <a:rPr lang="en-GB" dirty="0"/>
              <a:t> Karl Marx: “The oppressed are allowed once every few years to decide which particular representatives of the oppressing class are to represent and repress them.” </a:t>
            </a:r>
            <a:r>
              <a:rPr lang="en-GB" sz="1800" dirty="0"/>
              <a:t>(Marx, 2017)</a:t>
            </a:r>
          </a:p>
          <a:p>
            <a:pPr marL="0" indent="0">
              <a:buNone/>
            </a:pPr>
            <a:endParaRPr lang="en-GB" dirty="0"/>
          </a:p>
          <a:p>
            <a:pPr marL="0" indent="0">
              <a:buNone/>
            </a:pPr>
            <a:r>
              <a:rPr lang="en-GB" dirty="0"/>
              <a:t> - Marx saw the Welfare State as a way through which the rich and                                           powerful could have control over the working classes and the poor. </a:t>
            </a:r>
          </a:p>
        </p:txBody>
      </p:sp>
    </p:spTree>
    <p:extLst>
      <p:ext uri="{BB962C8B-B14F-4D97-AF65-F5344CB8AC3E}">
        <p14:creationId xmlns:p14="http://schemas.microsoft.com/office/powerpoint/2010/main" val="2511314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FE9E9-255B-46D6-91BC-894D7E21516A}"/>
              </a:ext>
            </a:extLst>
          </p:cNvPr>
          <p:cNvSpPr>
            <a:spLocks noGrp="1"/>
          </p:cNvSpPr>
          <p:nvPr>
            <p:ph type="title"/>
          </p:nvPr>
        </p:nvSpPr>
        <p:spPr/>
        <p:txBody>
          <a:bodyPr/>
          <a:lstStyle/>
          <a:p>
            <a:r>
              <a:rPr lang="en-GB" dirty="0"/>
              <a:t>Welfare theory - Maslow’s Hierarchy of needs</a:t>
            </a:r>
          </a:p>
        </p:txBody>
      </p:sp>
      <p:sp>
        <p:nvSpPr>
          <p:cNvPr id="3" name="Content Placeholder 2">
            <a:extLst>
              <a:ext uri="{FF2B5EF4-FFF2-40B4-BE49-F238E27FC236}">
                <a16:creationId xmlns:a16="http://schemas.microsoft.com/office/drawing/2014/main" id="{3B19CC49-760C-4258-8275-63BB5BCED9BC}"/>
              </a:ext>
            </a:extLst>
          </p:cNvPr>
          <p:cNvSpPr>
            <a:spLocks noGrp="1"/>
          </p:cNvSpPr>
          <p:nvPr>
            <p:ph idx="1"/>
          </p:nvPr>
        </p:nvSpPr>
        <p:spPr/>
        <p:txBody>
          <a:bodyPr/>
          <a:lstStyle/>
          <a:p>
            <a:pPr>
              <a:buFont typeface="Wingdings" panose="05000000000000000000" pitchFamily="2" charset="2"/>
              <a:buChar char="v"/>
            </a:pPr>
            <a:r>
              <a:rPr lang="en-GB" dirty="0"/>
              <a:t> A theory which is a good example of explaining the welfare state would be Maslow’s Hierarchy of needs.</a:t>
            </a:r>
          </a:p>
          <a:p>
            <a:pPr marL="0" indent="0">
              <a:buNone/>
            </a:pPr>
            <a:endParaRPr lang="en-GB" dirty="0"/>
          </a:p>
          <a:p>
            <a:pPr>
              <a:buFont typeface="Wingdings" panose="05000000000000000000" pitchFamily="2" charset="2"/>
              <a:buChar char="v"/>
            </a:pPr>
            <a:r>
              <a:rPr lang="en-GB" dirty="0"/>
              <a:t> This is a pyramid which outlines the progression of human needs/rights from a very basic level of survival, to ultimately reach a state of self actualisation.</a:t>
            </a:r>
          </a:p>
          <a:p>
            <a:pPr marL="0" indent="0">
              <a:buNone/>
            </a:pPr>
            <a:endParaRPr lang="en-GB" dirty="0"/>
          </a:p>
          <a:p>
            <a:pPr>
              <a:buFont typeface="Wingdings" panose="05000000000000000000" pitchFamily="2" charset="2"/>
              <a:buChar char="v"/>
            </a:pPr>
            <a:r>
              <a:rPr lang="en-GB" dirty="0"/>
              <a:t> As each level is obtained people then strive to reach the next level up.</a:t>
            </a:r>
          </a:p>
        </p:txBody>
      </p:sp>
    </p:spTree>
    <p:extLst>
      <p:ext uri="{BB962C8B-B14F-4D97-AF65-F5344CB8AC3E}">
        <p14:creationId xmlns:p14="http://schemas.microsoft.com/office/powerpoint/2010/main" val="1171405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61E1B-D6B2-4BCA-8539-96D8E0637620}"/>
              </a:ext>
            </a:extLst>
          </p:cNvPr>
          <p:cNvSpPr>
            <a:spLocks noGrp="1"/>
          </p:cNvSpPr>
          <p:nvPr>
            <p:ph type="title"/>
          </p:nvPr>
        </p:nvSpPr>
        <p:spPr/>
        <p:txBody>
          <a:bodyPr/>
          <a:lstStyle/>
          <a:p>
            <a:r>
              <a:rPr lang="en-GB" dirty="0"/>
              <a:t>Maslow’s Hierarchy of 5 needs pyramid</a:t>
            </a:r>
          </a:p>
        </p:txBody>
      </p:sp>
      <p:sp>
        <p:nvSpPr>
          <p:cNvPr id="3" name="Content Placeholder 2">
            <a:extLst>
              <a:ext uri="{FF2B5EF4-FFF2-40B4-BE49-F238E27FC236}">
                <a16:creationId xmlns:a16="http://schemas.microsoft.com/office/drawing/2014/main" id="{A0F6BA21-717E-4FB9-BBE5-1B66BB9292D2}"/>
              </a:ext>
            </a:extLst>
          </p:cNvPr>
          <p:cNvSpPr>
            <a:spLocks noGrp="1"/>
          </p:cNvSpPr>
          <p:nvPr>
            <p:ph idx="1"/>
          </p:nvPr>
        </p:nvSpPr>
        <p:spPr>
          <a:xfrm>
            <a:off x="680321" y="2122416"/>
            <a:ext cx="9613861" cy="4735584"/>
          </a:xfrm>
        </p:spPr>
        <p:txBody>
          <a:bodyPr>
            <a:normAutofit/>
          </a:bodyPr>
          <a:lstStyle/>
          <a:p>
            <a:pPr marL="0" indent="0">
              <a:buNone/>
            </a:pPr>
            <a:r>
              <a:rPr lang="en-GB" sz="2000" dirty="0"/>
              <a:t> starting from the bottom working up, here is the pyramid layout;</a:t>
            </a:r>
          </a:p>
          <a:p>
            <a:pPr>
              <a:buFont typeface="Wingdings" panose="05000000000000000000" pitchFamily="2" charset="2"/>
              <a:buChar char="v"/>
            </a:pPr>
            <a:r>
              <a:rPr lang="en-GB" sz="2000" dirty="0"/>
              <a:t> </a:t>
            </a:r>
            <a:r>
              <a:rPr lang="en-GB" sz="2000" dirty="0">
                <a:solidFill>
                  <a:schemeClr val="bg1"/>
                </a:solidFill>
              </a:rPr>
              <a:t>Need 1</a:t>
            </a:r>
            <a:r>
              <a:rPr lang="en-GB" sz="2000" dirty="0"/>
              <a:t> : water, food and shelter – </a:t>
            </a:r>
            <a:r>
              <a:rPr lang="en-GB" sz="2000" b="1" dirty="0">
                <a:solidFill>
                  <a:schemeClr val="bg1"/>
                </a:solidFill>
              </a:rPr>
              <a:t>Physiological</a:t>
            </a:r>
          </a:p>
          <a:p>
            <a:pPr>
              <a:buFont typeface="Wingdings" panose="05000000000000000000" pitchFamily="2" charset="2"/>
              <a:buChar char="v"/>
            </a:pPr>
            <a:r>
              <a:rPr lang="en-GB" sz="2000" dirty="0"/>
              <a:t> </a:t>
            </a:r>
            <a:r>
              <a:rPr lang="en-GB" sz="2000" dirty="0">
                <a:solidFill>
                  <a:schemeClr val="bg1"/>
                </a:solidFill>
              </a:rPr>
              <a:t>Need 2</a:t>
            </a:r>
            <a:r>
              <a:rPr lang="en-GB" sz="2000" dirty="0"/>
              <a:t> : security, stability and freedom from fear – </a:t>
            </a:r>
            <a:r>
              <a:rPr lang="en-GB" sz="2000" b="1" dirty="0">
                <a:solidFill>
                  <a:schemeClr val="bg1"/>
                </a:solidFill>
              </a:rPr>
              <a:t>Safety</a:t>
            </a:r>
          </a:p>
          <a:p>
            <a:pPr>
              <a:buFont typeface="Wingdings" panose="05000000000000000000" pitchFamily="2" charset="2"/>
              <a:buChar char="v"/>
            </a:pPr>
            <a:r>
              <a:rPr lang="en-GB" sz="2000" dirty="0"/>
              <a:t> </a:t>
            </a:r>
            <a:r>
              <a:rPr lang="en-GB" sz="2000" dirty="0">
                <a:solidFill>
                  <a:schemeClr val="bg1"/>
                </a:solidFill>
              </a:rPr>
              <a:t>Need 3</a:t>
            </a:r>
            <a:r>
              <a:rPr lang="en-GB" sz="2000" dirty="0"/>
              <a:t> : family, partner and friends – </a:t>
            </a:r>
            <a:r>
              <a:rPr lang="en-GB" sz="2000" b="1" dirty="0">
                <a:solidFill>
                  <a:schemeClr val="bg1"/>
                </a:solidFill>
              </a:rPr>
              <a:t>Belonging/love</a:t>
            </a:r>
          </a:p>
          <a:p>
            <a:pPr>
              <a:buFont typeface="Wingdings" panose="05000000000000000000" pitchFamily="2" charset="2"/>
              <a:buChar char="v"/>
            </a:pPr>
            <a:r>
              <a:rPr lang="en-GB" sz="2000" dirty="0"/>
              <a:t> </a:t>
            </a:r>
            <a:r>
              <a:rPr lang="en-GB" sz="2000" dirty="0">
                <a:solidFill>
                  <a:schemeClr val="bg1"/>
                </a:solidFill>
              </a:rPr>
              <a:t>Need 4</a:t>
            </a:r>
            <a:r>
              <a:rPr lang="en-GB" sz="2000" dirty="0"/>
              <a:t> : respect, achievement and recognition – </a:t>
            </a:r>
            <a:r>
              <a:rPr lang="en-GB" sz="2000" b="1" dirty="0">
                <a:solidFill>
                  <a:schemeClr val="bg1"/>
                </a:solidFill>
              </a:rPr>
              <a:t>Self-esteem</a:t>
            </a:r>
          </a:p>
          <a:p>
            <a:pPr>
              <a:buFont typeface="Wingdings" panose="05000000000000000000" pitchFamily="2" charset="2"/>
              <a:buChar char="v"/>
            </a:pPr>
            <a:r>
              <a:rPr lang="en-GB" sz="2000" dirty="0"/>
              <a:t> </a:t>
            </a:r>
            <a:r>
              <a:rPr lang="en-GB" sz="2000" dirty="0">
                <a:solidFill>
                  <a:schemeClr val="bg1"/>
                </a:solidFill>
              </a:rPr>
              <a:t>Need 5</a:t>
            </a:r>
            <a:r>
              <a:rPr lang="en-GB" sz="2000" dirty="0"/>
              <a:t> : fulfilment, pursue inner talent and creativity – </a:t>
            </a:r>
            <a:r>
              <a:rPr lang="en-GB" sz="2000" b="1" dirty="0">
                <a:solidFill>
                  <a:schemeClr val="bg1"/>
                </a:solidFill>
              </a:rPr>
              <a:t>Self actualisation</a:t>
            </a:r>
          </a:p>
          <a:p>
            <a:pPr marL="0" indent="0">
              <a:buNone/>
            </a:pPr>
            <a:r>
              <a:rPr lang="en-GB" sz="1400" b="1" dirty="0"/>
              <a:t>                                                                                                                                               (McLeod, 2017)</a:t>
            </a:r>
          </a:p>
          <a:p>
            <a:pPr>
              <a:buFont typeface="Wingdings" panose="05000000000000000000" pitchFamily="2" charset="2"/>
              <a:buChar char="v"/>
            </a:pPr>
            <a:r>
              <a:rPr lang="en-GB" sz="2000" dirty="0"/>
              <a:t>The welfare state aims to only provide the very base level of our basic human needs. </a:t>
            </a:r>
            <a:r>
              <a:rPr lang="en-GB" sz="2000" dirty="0" err="1"/>
              <a:t>i.e</a:t>
            </a:r>
            <a:r>
              <a:rPr lang="en-GB" sz="2000" dirty="0"/>
              <a:t> food, water, shelter.</a:t>
            </a:r>
          </a:p>
          <a:p>
            <a:pPr>
              <a:buFont typeface="Wingdings" panose="05000000000000000000" pitchFamily="2" charset="2"/>
              <a:buChar char="v"/>
            </a:pPr>
            <a:r>
              <a:rPr lang="en-GB" sz="2000" dirty="0"/>
              <a:t> Social arguments have always favoured the idea that the Welfare State should always leave an individual in a worse off position than those who are in employment.</a:t>
            </a:r>
          </a:p>
          <a:p>
            <a:pPr marL="0" indent="0">
              <a:buNone/>
            </a:pPr>
            <a:endParaRPr lang="en-GB" sz="2000" dirty="0"/>
          </a:p>
        </p:txBody>
      </p:sp>
    </p:spTree>
    <p:extLst>
      <p:ext uri="{BB962C8B-B14F-4D97-AF65-F5344CB8AC3E}">
        <p14:creationId xmlns:p14="http://schemas.microsoft.com/office/powerpoint/2010/main" val="551879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8B5FA-A026-4A33-9736-812552B215CE}"/>
              </a:ext>
            </a:extLst>
          </p:cNvPr>
          <p:cNvSpPr>
            <a:spLocks noGrp="1"/>
          </p:cNvSpPr>
          <p:nvPr>
            <p:ph type="title"/>
          </p:nvPr>
        </p:nvSpPr>
        <p:spPr/>
        <p:txBody>
          <a:bodyPr/>
          <a:lstStyle/>
          <a:p>
            <a:r>
              <a:rPr lang="en-GB" dirty="0"/>
              <a:t>Examples of Human Rights</a:t>
            </a:r>
          </a:p>
        </p:txBody>
      </p:sp>
      <p:sp>
        <p:nvSpPr>
          <p:cNvPr id="3" name="Content Placeholder 2">
            <a:extLst>
              <a:ext uri="{FF2B5EF4-FFF2-40B4-BE49-F238E27FC236}">
                <a16:creationId xmlns:a16="http://schemas.microsoft.com/office/drawing/2014/main" id="{01B05F88-94E2-436E-A77B-18F08D657875}"/>
              </a:ext>
            </a:extLst>
          </p:cNvPr>
          <p:cNvSpPr>
            <a:spLocks noGrp="1"/>
          </p:cNvSpPr>
          <p:nvPr>
            <p:ph idx="1"/>
          </p:nvPr>
        </p:nvSpPr>
        <p:spPr>
          <a:xfrm>
            <a:off x="680321" y="2323749"/>
            <a:ext cx="9613861" cy="4370665"/>
          </a:xfrm>
        </p:spPr>
        <p:txBody>
          <a:bodyPr/>
          <a:lstStyle/>
          <a:p>
            <a:pPr>
              <a:buFont typeface="Wingdings" panose="05000000000000000000" pitchFamily="2" charset="2"/>
              <a:buChar char="v"/>
            </a:pPr>
            <a:r>
              <a:rPr lang="en-GB" dirty="0"/>
              <a:t> Food, water, sleep, warmth, survival.</a:t>
            </a:r>
          </a:p>
          <a:p>
            <a:pPr>
              <a:buFont typeface="Wingdings" panose="05000000000000000000" pitchFamily="2" charset="2"/>
              <a:buChar char="v"/>
            </a:pPr>
            <a:r>
              <a:rPr lang="en-GB" dirty="0"/>
              <a:t> Living in a safe and secure environment.</a:t>
            </a:r>
          </a:p>
          <a:p>
            <a:pPr>
              <a:buFont typeface="Wingdings" panose="05000000000000000000" pitchFamily="2" charset="2"/>
              <a:buChar char="v"/>
            </a:pPr>
            <a:r>
              <a:rPr lang="en-GB" dirty="0"/>
              <a:t> Applying for housing, education, work.</a:t>
            </a:r>
          </a:p>
          <a:p>
            <a:pPr>
              <a:buFont typeface="Wingdings" panose="05000000000000000000" pitchFamily="2" charset="2"/>
              <a:buChar char="v"/>
            </a:pPr>
            <a:r>
              <a:rPr lang="en-GB" dirty="0"/>
              <a:t> Healthcare needs met.</a:t>
            </a:r>
          </a:p>
          <a:p>
            <a:pPr>
              <a:buFont typeface="Wingdings" panose="05000000000000000000" pitchFamily="2" charset="2"/>
              <a:buChar char="v"/>
            </a:pPr>
            <a:r>
              <a:rPr lang="en-GB" dirty="0"/>
              <a:t> Financial security.</a:t>
            </a:r>
          </a:p>
          <a:p>
            <a:pPr>
              <a:buFont typeface="Wingdings" panose="05000000000000000000" pitchFamily="2" charset="2"/>
              <a:buChar char="v"/>
            </a:pPr>
            <a:r>
              <a:rPr lang="en-GB" dirty="0"/>
              <a:t> Belonging, affection and love.</a:t>
            </a:r>
          </a:p>
          <a:p>
            <a:pPr>
              <a:buFont typeface="Wingdings" panose="05000000000000000000" pitchFamily="2" charset="2"/>
              <a:buChar char="v"/>
            </a:pPr>
            <a:r>
              <a:rPr lang="en-GB" dirty="0"/>
              <a:t> Self worth/confidence.</a:t>
            </a:r>
          </a:p>
          <a:p>
            <a:pPr>
              <a:buFont typeface="Wingdings" panose="05000000000000000000" pitchFamily="2" charset="2"/>
              <a:buChar char="v"/>
            </a:pPr>
            <a:r>
              <a:rPr lang="en-GB" dirty="0"/>
              <a:t> Equality.</a:t>
            </a:r>
          </a:p>
        </p:txBody>
      </p:sp>
    </p:spTree>
    <p:extLst>
      <p:ext uri="{BB962C8B-B14F-4D97-AF65-F5344CB8AC3E}">
        <p14:creationId xmlns:p14="http://schemas.microsoft.com/office/powerpoint/2010/main" val="139554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03466-FDF0-485D-B944-58FFF86B9744}"/>
              </a:ext>
            </a:extLst>
          </p:cNvPr>
          <p:cNvSpPr>
            <a:spLocks noGrp="1"/>
          </p:cNvSpPr>
          <p:nvPr>
            <p:ph type="title"/>
          </p:nvPr>
        </p:nvSpPr>
        <p:spPr/>
        <p:txBody>
          <a:bodyPr/>
          <a:lstStyle/>
          <a:p>
            <a:r>
              <a:rPr lang="en-GB"/>
              <a:t>How a </a:t>
            </a:r>
            <a:r>
              <a:rPr lang="en-GB" dirty="0"/>
              <a:t>Bill becomes a law</a:t>
            </a:r>
          </a:p>
        </p:txBody>
      </p:sp>
      <p:sp>
        <p:nvSpPr>
          <p:cNvPr id="3" name="Content Placeholder 2">
            <a:extLst>
              <a:ext uri="{FF2B5EF4-FFF2-40B4-BE49-F238E27FC236}">
                <a16:creationId xmlns:a16="http://schemas.microsoft.com/office/drawing/2014/main" id="{C80B06FC-C720-4916-AD80-E4A673B63711}"/>
              </a:ext>
            </a:extLst>
          </p:cNvPr>
          <p:cNvSpPr>
            <a:spLocks noGrp="1"/>
          </p:cNvSpPr>
          <p:nvPr>
            <p:ph idx="1"/>
          </p:nvPr>
        </p:nvSpPr>
        <p:spPr>
          <a:xfrm>
            <a:off x="680321" y="2072081"/>
            <a:ext cx="9613861" cy="4706224"/>
          </a:xfrm>
        </p:spPr>
        <p:txBody>
          <a:bodyPr>
            <a:normAutofit fontScale="47500" lnSpcReduction="20000"/>
          </a:bodyPr>
          <a:lstStyle/>
          <a:p>
            <a:pPr marL="0" indent="0">
              <a:buNone/>
            </a:pPr>
            <a:r>
              <a:rPr lang="en-GB" dirty="0"/>
              <a:t> </a:t>
            </a:r>
          </a:p>
          <a:p>
            <a:pPr marL="0" indent="0">
              <a:buNone/>
            </a:pPr>
            <a:endParaRPr lang="en-GB" dirty="0"/>
          </a:p>
          <a:p>
            <a:pPr marL="0" indent="0">
              <a:buNone/>
            </a:pPr>
            <a:r>
              <a:rPr lang="en-GB" sz="4400" dirty="0"/>
              <a:t>Bills can be proposed by:</a:t>
            </a:r>
          </a:p>
          <a:p>
            <a:pPr marL="0" indent="0">
              <a:buNone/>
            </a:pPr>
            <a:r>
              <a:rPr lang="en-GB" sz="4400" dirty="0"/>
              <a:t>The Government</a:t>
            </a:r>
          </a:p>
          <a:p>
            <a:pPr marL="0" indent="0">
              <a:buNone/>
            </a:pPr>
            <a:r>
              <a:rPr lang="en-GB" sz="4400" dirty="0"/>
              <a:t>Lords, opposition MP’s and Back benchers</a:t>
            </a:r>
          </a:p>
          <a:p>
            <a:pPr marL="0" indent="0">
              <a:buNone/>
            </a:pPr>
            <a:r>
              <a:rPr lang="en-GB" sz="4400" dirty="0"/>
              <a:t>Private individuals and organisations</a:t>
            </a:r>
          </a:p>
          <a:p>
            <a:pPr marL="0" indent="0">
              <a:buNone/>
            </a:pPr>
            <a:endParaRPr lang="en-GB" dirty="0"/>
          </a:p>
          <a:p>
            <a:pPr>
              <a:buFont typeface="Wingdings" panose="05000000000000000000" pitchFamily="2" charset="2"/>
              <a:buChar char="v"/>
            </a:pPr>
            <a:r>
              <a:rPr lang="en-GB" sz="4200" dirty="0"/>
              <a:t>Bills can be proposed for a new law, or a suggestion to make changes to a law already in place. It is passed on for debate by Parliament</a:t>
            </a:r>
            <a:r>
              <a:rPr lang="en-GB" dirty="0"/>
              <a:t>.    </a:t>
            </a:r>
          </a:p>
          <a:p>
            <a:pPr>
              <a:buFont typeface="Wingdings" panose="05000000000000000000" pitchFamily="2" charset="2"/>
              <a:buChar char="v"/>
            </a:pPr>
            <a:r>
              <a:rPr lang="en-GB" sz="4200" dirty="0"/>
              <a:t>Bills are introduced in the House of Commons or in some cases the House of Lords for consideration, debate and alteration. </a:t>
            </a:r>
          </a:p>
          <a:p>
            <a:pPr>
              <a:buFont typeface="Wingdings" panose="05000000000000000000" pitchFamily="2" charset="2"/>
              <a:buChar char="v"/>
            </a:pPr>
            <a:r>
              <a:rPr lang="en-GB" sz="4200" dirty="0"/>
              <a:t>When both the Houses have approved the contents of the Bill it is passed onto the Queen to give Royal Assent.</a:t>
            </a:r>
          </a:p>
          <a:p>
            <a:pPr>
              <a:buFont typeface="Wingdings" panose="05000000000000000000" pitchFamily="2" charset="2"/>
              <a:buChar char="v"/>
            </a:pPr>
            <a:r>
              <a:rPr lang="en-GB" sz="4200" dirty="0"/>
              <a:t>When Royal Assent has been agreed a Bill will then be an Act of Parliament and is a law.</a:t>
            </a:r>
          </a:p>
          <a:p>
            <a:pPr marL="0" indent="0">
              <a:buNone/>
            </a:pPr>
            <a:endParaRPr lang="en-GB" sz="5000" dirty="0"/>
          </a:p>
          <a:p>
            <a:pPr>
              <a:buFont typeface="Wingdings" panose="05000000000000000000" pitchFamily="2" charset="2"/>
              <a:buChar char="v"/>
            </a:pPr>
            <a:endParaRPr lang="en-GB" sz="5000" dirty="0"/>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179176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2DA47-6E90-4081-B349-706D0DE0A95B}"/>
              </a:ext>
            </a:extLst>
          </p:cNvPr>
          <p:cNvSpPr>
            <a:spLocks noGrp="1"/>
          </p:cNvSpPr>
          <p:nvPr>
            <p:ph type="title"/>
          </p:nvPr>
        </p:nvSpPr>
        <p:spPr/>
        <p:txBody>
          <a:bodyPr/>
          <a:lstStyle/>
          <a:p>
            <a:r>
              <a:rPr lang="en-GB" dirty="0"/>
              <a:t>Historical Welfare Reforms</a:t>
            </a:r>
          </a:p>
        </p:txBody>
      </p:sp>
      <p:sp>
        <p:nvSpPr>
          <p:cNvPr id="3" name="Content Placeholder 2">
            <a:extLst>
              <a:ext uri="{FF2B5EF4-FFF2-40B4-BE49-F238E27FC236}">
                <a16:creationId xmlns:a16="http://schemas.microsoft.com/office/drawing/2014/main" id="{0D86C219-FF96-4438-AD08-8E6156C68CCD}"/>
              </a:ext>
            </a:extLst>
          </p:cNvPr>
          <p:cNvSpPr>
            <a:spLocks noGrp="1"/>
          </p:cNvSpPr>
          <p:nvPr>
            <p:ph idx="1"/>
          </p:nvPr>
        </p:nvSpPr>
        <p:spPr>
          <a:xfrm>
            <a:off x="680321" y="2147582"/>
            <a:ext cx="9613861" cy="4588777"/>
          </a:xfrm>
        </p:spPr>
        <p:txBody>
          <a:bodyPr>
            <a:normAutofit/>
          </a:bodyPr>
          <a:lstStyle/>
          <a:p>
            <a:pPr>
              <a:buFont typeface="Wingdings" panose="05000000000000000000" pitchFamily="2" charset="2"/>
              <a:buChar char="v"/>
            </a:pPr>
            <a:r>
              <a:rPr lang="en-GB" dirty="0"/>
              <a:t> ‘The NHS is born on July 5</a:t>
            </a:r>
            <a:r>
              <a:rPr lang="en-GB" baseline="30000" dirty="0"/>
              <a:t>th</a:t>
            </a:r>
            <a:r>
              <a:rPr lang="en-GB" dirty="0"/>
              <a:t> in 1948.The health secretary at the time was Aneurin Bevan, he launched the NHS in a Manchester hospital'. 'This is a highpoint of an enormous aspiring plan to get decent healthcare for everyone. This was the start of all healthcare practitioners being brought together under one organisation to be responsible for services that are free for all’ </a:t>
            </a:r>
            <a:r>
              <a:rPr lang="en-GB" sz="1600" dirty="0"/>
              <a:t>(GOV.UK, 2015)</a:t>
            </a:r>
          </a:p>
          <a:p>
            <a:pPr>
              <a:buFont typeface="Wingdings" panose="05000000000000000000" pitchFamily="2" charset="2"/>
              <a:buChar char="v"/>
            </a:pPr>
            <a:r>
              <a:rPr lang="en-GB" dirty="0"/>
              <a:t> ‘The Poor Law Act Amendment was passed in 1834, It applied a huge overhaul by embracing all the commission's core recommendations’ (the result being a new government department) it was set up in London. 'Locally elected 'boards of guardians' were set up, ‘with each board having its own workhouse</a:t>
            </a:r>
            <a:r>
              <a:rPr lang="en-GB" sz="1600" dirty="0"/>
              <a:t>’(Parliament, 2017).</a:t>
            </a:r>
          </a:p>
        </p:txBody>
      </p:sp>
    </p:spTree>
    <p:extLst>
      <p:ext uri="{BB962C8B-B14F-4D97-AF65-F5344CB8AC3E}">
        <p14:creationId xmlns:p14="http://schemas.microsoft.com/office/powerpoint/2010/main" val="495374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6AA19-E740-4A66-9B08-799FD3934921}"/>
              </a:ext>
            </a:extLst>
          </p:cNvPr>
          <p:cNvSpPr>
            <a:spLocks noGrp="1"/>
          </p:cNvSpPr>
          <p:nvPr>
            <p:ph type="title"/>
          </p:nvPr>
        </p:nvSpPr>
        <p:spPr/>
        <p:txBody>
          <a:bodyPr/>
          <a:lstStyle/>
          <a:p>
            <a:r>
              <a:rPr lang="en-GB" dirty="0"/>
              <a:t>Modern Day Welfare – case study</a:t>
            </a:r>
          </a:p>
        </p:txBody>
      </p:sp>
      <p:sp>
        <p:nvSpPr>
          <p:cNvPr id="3" name="Content Placeholder 2">
            <a:extLst>
              <a:ext uri="{FF2B5EF4-FFF2-40B4-BE49-F238E27FC236}">
                <a16:creationId xmlns:a16="http://schemas.microsoft.com/office/drawing/2014/main" id="{6999E64A-4008-4223-BA49-D6CFB8FA2E82}"/>
              </a:ext>
            </a:extLst>
          </p:cNvPr>
          <p:cNvSpPr>
            <a:spLocks noGrp="1"/>
          </p:cNvSpPr>
          <p:nvPr>
            <p:ph idx="1"/>
          </p:nvPr>
        </p:nvSpPr>
        <p:spPr>
          <a:xfrm>
            <a:off x="680321" y="2122416"/>
            <a:ext cx="9613861" cy="4580388"/>
          </a:xfrm>
        </p:spPr>
        <p:txBody>
          <a:bodyPr>
            <a:normAutofit/>
          </a:bodyPr>
          <a:lstStyle/>
          <a:p>
            <a:pPr>
              <a:buFont typeface="Wingdings" panose="05000000000000000000" pitchFamily="2" charset="2"/>
              <a:buChar char="v"/>
            </a:pPr>
            <a:r>
              <a:rPr lang="en-GB" dirty="0"/>
              <a:t> In 2013 Universal Credit came in to force. It is a new monthly combined payment for people who are looking for work or on a low income. It aims to simplify the benefits system by bringing together a range of benefits such as Income support, Jobseeker’s Allowance, Tax Credits, ESA and Housing Benefit </a:t>
            </a:r>
            <a:r>
              <a:rPr lang="en-GB" sz="1600" dirty="0"/>
              <a:t>(DWP, 2015). </a:t>
            </a:r>
          </a:p>
          <a:p>
            <a:pPr>
              <a:buFont typeface="Wingdings" panose="05000000000000000000" pitchFamily="2" charset="2"/>
              <a:buChar char="v"/>
            </a:pPr>
            <a:r>
              <a:rPr lang="en-GB" dirty="0"/>
              <a:t> The thinking behind this policy was to be bought in line with having a monthly payment like those who work and have monthly wages. In practice this meant that the claimants had to wait a month for the first payment instead of receiving weekly income. People claiming started to fall behind with rent arrears and relying heavily on local food banks. In certain areas there has been a huge rise in debt levels.</a:t>
            </a:r>
          </a:p>
          <a:p>
            <a:pPr marL="0" indent="0">
              <a:buNone/>
            </a:pPr>
            <a:endParaRPr lang="en-GB" dirty="0"/>
          </a:p>
          <a:p>
            <a:pPr marL="0" indent="0">
              <a:buNone/>
            </a:pP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29937915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A04C-66B2-4F6C-834C-2B2E6B0CE1F8}"/>
              </a:ext>
            </a:extLst>
          </p:cNvPr>
          <p:cNvSpPr>
            <a:spLocks noGrp="1"/>
          </p:cNvSpPr>
          <p:nvPr>
            <p:ph type="title"/>
          </p:nvPr>
        </p:nvSpPr>
        <p:spPr/>
        <p:txBody>
          <a:bodyPr/>
          <a:lstStyle/>
          <a:p>
            <a:r>
              <a:rPr lang="en-GB" dirty="0"/>
              <a:t>Result of modern day welfare case study</a:t>
            </a:r>
          </a:p>
        </p:txBody>
      </p:sp>
      <p:sp>
        <p:nvSpPr>
          <p:cNvPr id="3" name="Content Placeholder 2">
            <a:extLst>
              <a:ext uri="{FF2B5EF4-FFF2-40B4-BE49-F238E27FC236}">
                <a16:creationId xmlns:a16="http://schemas.microsoft.com/office/drawing/2014/main" id="{8C3025E3-D905-44F4-9741-6C547E91B65F}"/>
              </a:ext>
            </a:extLst>
          </p:cNvPr>
          <p:cNvSpPr>
            <a:spLocks noGrp="1"/>
          </p:cNvSpPr>
          <p:nvPr>
            <p:ph idx="1"/>
          </p:nvPr>
        </p:nvSpPr>
        <p:spPr/>
        <p:txBody>
          <a:bodyPr/>
          <a:lstStyle/>
          <a:p>
            <a:pPr>
              <a:buFont typeface="Wingdings" panose="05000000000000000000" pitchFamily="2" charset="2"/>
              <a:buChar char="v"/>
            </a:pPr>
            <a:r>
              <a:rPr lang="en-GB" dirty="0"/>
              <a:t> Significant debates in parliament, the questions from the Prime Minister and also the press.</a:t>
            </a:r>
          </a:p>
          <a:p>
            <a:pPr>
              <a:buFont typeface="Wingdings" panose="05000000000000000000" pitchFamily="2" charset="2"/>
              <a:buChar char="v"/>
            </a:pPr>
            <a:r>
              <a:rPr lang="en-GB" dirty="0"/>
              <a:t> This has forced a change in this policy by the Government. The changes have been to allow claimants to receive payments within 2 weeks now and a provision put in place for short term interest free loans.</a:t>
            </a:r>
          </a:p>
          <a:p>
            <a:pPr>
              <a:buFont typeface="Wingdings" panose="05000000000000000000" pitchFamily="2" charset="2"/>
              <a:buChar char="v"/>
            </a:pPr>
            <a:r>
              <a:rPr lang="en-GB" dirty="0"/>
              <a:t> This example shows that policy and practice is not a direct process but rather that policy can be altered by implementation issues or even through public outrage.</a:t>
            </a:r>
          </a:p>
        </p:txBody>
      </p:sp>
    </p:spTree>
    <p:extLst>
      <p:ext uri="{BB962C8B-B14F-4D97-AF65-F5344CB8AC3E}">
        <p14:creationId xmlns:p14="http://schemas.microsoft.com/office/powerpoint/2010/main" val="3601248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F7A2-FFEE-4659-884F-B30742004BF2}"/>
              </a:ext>
            </a:extLst>
          </p:cNvPr>
          <p:cNvSpPr>
            <a:spLocks noGrp="1"/>
          </p:cNvSpPr>
          <p:nvPr>
            <p:ph type="title"/>
          </p:nvPr>
        </p:nvSpPr>
        <p:spPr/>
        <p:txBody>
          <a:bodyPr/>
          <a:lstStyle/>
          <a:p>
            <a:r>
              <a:rPr lang="en-GB" dirty="0"/>
              <a:t>Conclusion on welfare</a:t>
            </a:r>
          </a:p>
        </p:txBody>
      </p:sp>
      <p:sp>
        <p:nvSpPr>
          <p:cNvPr id="3" name="Content Placeholder 2">
            <a:extLst>
              <a:ext uri="{FF2B5EF4-FFF2-40B4-BE49-F238E27FC236}">
                <a16:creationId xmlns:a16="http://schemas.microsoft.com/office/drawing/2014/main" id="{EA45BE5F-D4B2-4890-A2AF-37681A79E352}"/>
              </a:ext>
            </a:extLst>
          </p:cNvPr>
          <p:cNvSpPr>
            <a:spLocks noGrp="1"/>
          </p:cNvSpPr>
          <p:nvPr>
            <p:ph idx="1"/>
          </p:nvPr>
        </p:nvSpPr>
        <p:spPr/>
        <p:txBody>
          <a:bodyPr>
            <a:normAutofit lnSpcReduction="10000"/>
          </a:bodyPr>
          <a:lstStyle/>
          <a:p>
            <a:pPr>
              <a:buFont typeface="Wingdings" panose="05000000000000000000" pitchFamily="2" charset="2"/>
              <a:buChar char="v"/>
            </a:pPr>
            <a:r>
              <a:rPr lang="en-GB" dirty="0"/>
              <a:t>The Welfare State continues to change around what society and the government believe to be meeting the minimum basic human needs.</a:t>
            </a:r>
          </a:p>
          <a:p>
            <a:pPr>
              <a:buFont typeface="Wingdings" panose="05000000000000000000" pitchFamily="2" charset="2"/>
              <a:buChar char="v"/>
            </a:pPr>
            <a:r>
              <a:rPr lang="en-GB" dirty="0"/>
              <a:t> needs change with the times, from the early Poor Houses which were more like a prison model to today’s modern day monetary handouts, which is an attempt to empower the people in need to make their own decisions and choices in life with their income.</a:t>
            </a:r>
          </a:p>
          <a:p>
            <a:pPr>
              <a:buFont typeface="Wingdings" panose="05000000000000000000" pitchFamily="2" charset="2"/>
              <a:buChar char="v"/>
            </a:pPr>
            <a:r>
              <a:rPr lang="en-GB" dirty="0"/>
              <a:t> For all its criticism Great Britain does look out to meeting basic needs, people should be appreciative as some countries do not have the luxury of a benefit system or even have their very basic needs met. </a:t>
            </a:r>
          </a:p>
        </p:txBody>
      </p:sp>
    </p:spTree>
    <p:extLst>
      <p:ext uri="{BB962C8B-B14F-4D97-AF65-F5344CB8AC3E}">
        <p14:creationId xmlns:p14="http://schemas.microsoft.com/office/powerpoint/2010/main" val="4140719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112CD-32AF-4F57-AB47-DF926719DFC0}"/>
              </a:ext>
            </a:extLst>
          </p:cNvPr>
          <p:cNvSpPr>
            <a:spLocks noGrp="1"/>
          </p:cNvSpPr>
          <p:nvPr>
            <p:ph type="ctrTitle"/>
          </p:nvPr>
        </p:nvSpPr>
        <p:spPr>
          <a:xfrm>
            <a:off x="680322" y="2733709"/>
            <a:ext cx="8144134" cy="949058"/>
          </a:xfrm>
        </p:spPr>
        <p:txBody>
          <a:bodyPr/>
          <a:lstStyle/>
          <a:p>
            <a:pPr algn="ctr"/>
            <a:r>
              <a:rPr lang="en-GB" sz="3600" dirty="0"/>
              <a:t>THANKYOU FOR LISTENING</a:t>
            </a:r>
          </a:p>
        </p:txBody>
      </p:sp>
      <p:sp>
        <p:nvSpPr>
          <p:cNvPr id="3" name="Subtitle 2">
            <a:extLst>
              <a:ext uri="{FF2B5EF4-FFF2-40B4-BE49-F238E27FC236}">
                <a16:creationId xmlns:a16="http://schemas.microsoft.com/office/drawing/2014/main" id="{D6F896E7-27D5-48EF-9A17-0E71D634B7EA}"/>
              </a:ext>
            </a:extLst>
          </p:cNvPr>
          <p:cNvSpPr>
            <a:spLocks noGrp="1"/>
          </p:cNvSpPr>
          <p:nvPr>
            <p:ph type="subTitle" idx="1"/>
          </p:nvPr>
        </p:nvSpPr>
        <p:spPr>
          <a:xfrm>
            <a:off x="680322" y="4655890"/>
            <a:ext cx="8144134" cy="855836"/>
          </a:xfrm>
        </p:spPr>
        <p:txBody>
          <a:bodyPr>
            <a:normAutofit/>
          </a:bodyPr>
          <a:lstStyle/>
          <a:p>
            <a:pPr algn="ctr"/>
            <a:r>
              <a:rPr lang="en-GB" sz="2400" dirty="0">
                <a:solidFill>
                  <a:schemeClr val="bg1"/>
                </a:solidFill>
              </a:rPr>
              <a:t>***HOPE YOU ARE STILL AWAKE*** </a:t>
            </a:r>
          </a:p>
        </p:txBody>
      </p:sp>
    </p:spTree>
    <p:extLst>
      <p:ext uri="{BB962C8B-B14F-4D97-AF65-F5344CB8AC3E}">
        <p14:creationId xmlns:p14="http://schemas.microsoft.com/office/powerpoint/2010/main" val="2447689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80465-8AB6-4791-82FA-30A5DF7DEF76}"/>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1411208-96F2-4CA9-BA97-C53EE92272F6}"/>
              </a:ext>
            </a:extLst>
          </p:cNvPr>
          <p:cNvSpPr>
            <a:spLocks noGrp="1"/>
          </p:cNvSpPr>
          <p:nvPr>
            <p:ph idx="1"/>
          </p:nvPr>
        </p:nvSpPr>
        <p:spPr>
          <a:xfrm>
            <a:off x="680321" y="2336873"/>
            <a:ext cx="9613861" cy="4441432"/>
          </a:xfrm>
        </p:spPr>
        <p:txBody>
          <a:bodyPr>
            <a:normAutofit fontScale="47500" lnSpcReduction="20000"/>
          </a:bodyPr>
          <a:lstStyle/>
          <a:p>
            <a:r>
              <a:rPr lang="en-GB" dirty="0"/>
              <a:t>References</a:t>
            </a:r>
          </a:p>
          <a:p>
            <a:r>
              <a:rPr lang="en-GB" dirty="0"/>
              <a:t>Collins, 2000. pocket dictionary. 4th ed. London: Collins.</a:t>
            </a:r>
          </a:p>
          <a:p>
            <a:r>
              <a:rPr lang="en-GB" dirty="0"/>
              <a:t>DWP, 2015. GOV.UK. [Online] </a:t>
            </a:r>
          </a:p>
          <a:p>
            <a:r>
              <a:rPr lang="en-GB" dirty="0"/>
              <a:t>Available at: </a:t>
            </a:r>
            <a:r>
              <a:rPr lang="en-GB" dirty="0">
                <a:hlinkClick r:id="rId2"/>
              </a:rPr>
              <a:t>https://www.gov.uk/government/publications/2010-to-2015-government-policy-welfare-reform/2010-to-2015-government-policy-welfare-reform</a:t>
            </a:r>
            <a:r>
              <a:rPr lang="en-GB" dirty="0"/>
              <a:t> [Accessed 18th December 2017].</a:t>
            </a:r>
          </a:p>
          <a:p>
            <a:r>
              <a:rPr lang="en-GB" dirty="0"/>
              <a:t>GOV.UK, 2015. NHS England. [Online] </a:t>
            </a:r>
          </a:p>
          <a:p>
            <a:r>
              <a:rPr lang="en-GB" dirty="0"/>
              <a:t>Available at: </a:t>
            </a:r>
            <a:r>
              <a:rPr lang="en-GB" dirty="0">
                <a:hlinkClick r:id="rId3"/>
              </a:rPr>
              <a:t>https://www.nhs.uk/NHSEngland/thenhs/nhshistory/PagesNHShistory1948.aspx</a:t>
            </a:r>
            <a:r>
              <a:rPr lang="en-GB" dirty="0"/>
              <a:t> [Accessed 18th December 2017].</a:t>
            </a:r>
          </a:p>
          <a:p>
            <a:r>
              <a:rPr lang="en-GB" dirty="0"/>
              <a:t>King, M. L., N.D. quotesfav.om. [Online] </a:t>
            </a:r>
          </a:p>
          <a:p>
            <a:r>
              <a:rPr lang="en-GB" dirty="0"/>
              <a:t>Available at: </a:t>
            </a:r>
            <a:r>
              <a:rPr lang="en-GB" dirty="0">
                <a:hlinkClick r:id="rId4"/>
              </a:rPr>
              <a:t>http://quotesfav.com/25036/quotes-about-welfare/</a:t>
            </a:r>
            <a:r>
              <a:rPr lang="en-GB" dirty="0"/>
              <a:t> [Accessed 18th December 2017].</a:t>
            </a:r>
          </a:p>
          <a:p>
            <a:r>
              <a:rPr lang="en-GB" dirty="0"/>
              <a:t>Marx, k., 2017. Karl Marx (quotes author of the communists manifesto). [Online] </a:t>
            </a:r>
          </a:p>
          <a:p>
            <a:r>
              <a:rPr lang="en-GB" dirty="0"/>
              <a:t>Available at: </a:t>
            </a:r>
            <a:r>
              <a:rPr lang="en-GB" dirty="0">
                <a:hlinkClick r:id="rId5"/>
              </a:rPr>
              <a:t>https://www.goodreads.com/author/quotes/7084.Karl_Marx</a:t>
            </a:r>
            <a:r>
              <a:rPr lang="en-GB" dirty="0"/>
              <a:t> [Accessed 18th December 2017].</a:t>
            </a:r>
          </a:p>
          <a:p>
            <a:r>
              <a:rPr lang="en-GB" dirty="0"/>
              <a:t>McLeod, S., 2017. simply phycology. [Online] </a:t>
            </a:r>
          </a:p>
          <a:p>
            <a:r>
              <a:rPr lang="en-GB" dirty="0"/>
              <a:t>Available at: </a:t>
            </a:r>
            <a:r>
              <a:rPr lang="en-GB" dirty="0">
                <a:hlinkClick r:id="rId6"/>
              </a:rPr>
              <a:t>https://www.simplypsychology.org/maslow.html</a:t>
            </a:r>
            <a:r>
              <a:rPr lang="en-GB" dirty="0"/>
              <a:t> [Accessed 20th December 2017].</a:t>
            </a:r>
          </a:p>
          <a:p>
            <a:r>
              <a:rPr lang="en-GB" dirty="0"/>
              <a:t>Parliament.UK, 2017. www.parliament.uk. [Online] </a:t>
            </a:r>
          </a:p>
          <a:p>
            <a:r>
              <a:rPr lang="en-GB" dirty="0"/>
              <a:t>Available at: </a:t>
            </a:r>
            <a:r>
              <a:rPr lang="en-GB" dirty="0">
                <a:hlinkClick r:id="rId7"/>
              </a:rPr>
              <a:t>http://www.parliament.uk/about/how/laws/bills/</a:t>
            </a:r>
            <a:r>
              <a:rPr lang="en-GB" dirty="0"/>
              <a:t> [Accessed 18th December 2017].</a:t>
            </a:r>
          </a:p>
          <a:p>
            <a:r>
              <a:rPr lang="en-GB" dirty="0"/>
              <a:t>Parliament, 2017. www.parliament.uk. [Online] </a:t>
            </a:r>
          </a:p>
          <a:p>
            <a:r>
              <a:rPr lang="en-GB" dirty="0"/>
              <a:t>Available at: </a:t>
            </a:r>
            <a:r>
              <a:rPr lang="en-GB" dirty="0">
                <a:hlinkClick r:id="rId8"/>
              </a:rPr>
              <a:t>http://www.parliament.uk/about/living-heritage/transformingsociety/livinglearning/19thcentury/overview/poorlaw/</a:t>
            </a:r>
            <a:r>
              <a:rPr lang="en-GB" dirty="0"/>
              <a:t> [Accessed 18th December 2017].</a:t>
            </a:r>
          </a:p>
          <a:p>
            <a:endParaRPr lang="en-GB" dirty="0"/>
          </a:p>
          <a:p>
            <a:endParaRPr lang="en-GB" dirty="0"/>
          </a:p>
        </p:txBody>
      </p:sp>
    </p:spTree>
    <p:extLst>
      <p:ext uri="{BB962C8B-B14F-4D97-AF65-F5344CB8AC3E}">
        <p14:creationId xmlns:p14="http://schemas.microsoft.com/office/powerpoint/2010/main" val="79455715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466</TotalTime>
  <Words>1318</Words>
  <Application>Microsoft Office PowerPoint</Application>
  <PresentationFormat>Widescreen</PresentationFormat>
  <Paragraphs>83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vt:lpstr>
      <vt:lpstr>Berlin</vt:lpstr>
      <vt:lpstr>Discuss the concept of ‘welfare’ referring to theory, policy and practice.  SJSI4012</vt:lpstr>
      <vt:lpstr>PowerPoint Presentation</vt:lpstr>
      <vt:lpstr>What is Welfare State ? </vt:lpstr>
      <vt:lpstr>Welfare theory - Maslow’s Hierarchy of needs</vt:lpstr>
      <vt:lpstr>Maslow’s Hierarchy of 5 needs pyramid</vt:lpstr>
      <vt:lpstr>Examples of Human Rights</vt:lpstr>
      <vt:lpstr>How a Bill becomes a law</vt:lpstr>
      <vt:lpstr>Historical Welfare Reforms</vt:lpstr>
      <vt:lpstr>Modern Day Welfare – case study</vt:lpstr>
      <vt:lpstr>Result of modern day welfare case study</vt:lpstr>
      <vt:lpstr>Conclusion on welfare</vt:lpstr>
      <vt:lpstr>THANKYOU FOR LISTENING</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Discuss the concept of ‘welfare’ referring to theory, policy and practice.  SJSI4012</dc:title>
  <dc:creator>Kelly Mcdermott (1103206)</dc:creator>
  <cp:lastModifiedBy>kel001@aol.com</cp:lastModifiedBy>
  <cp:revision>57</cp:revision>
  <cp:lastPrinted>2017-12-20T13:35:05Z</cp:lastPrinted>
  <dcterms:created xsi:type="dcterms:W3CDTF">2017-12-10T16:19:49Z</dcterms:created>
  <dcterms:modified xsi:type="dcterms:W3CDTF">2017-12-20T16:52:37Z</dcterms:modified>
</cp:coreProperties>
</file>