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40"/>
  </p:notesMasterIdLst>
  <p:sldIdLst>
    <p:sldId id="256" r:id="rId7"/>
    <p:sldId id="267" r:id="rId8"/>
    <p:sldId id="332" r:id="rId9"/>
    <p:sldId id="331" r:id="rId10"/>
    <p:sldId id="330" r:id="rId11"/>
    <p:sldId id="336" r:id="rId12"/>
    <p:sldId id="329" r:id="rId13"/>
    <p:sldId id="328" r:id="rId14"/>
    <p:sldId id="326" r:id="rId15"/>
    <p:sldId id="333" r:id="rId16"/>
    <p:sldId id="323" r:id="rId17"/>
    <p:sldId id="322" r:id="rId18"/>
    <p:sldId id="321" r:id="rId19"/>
    <p:sldId id="319" r:id="rId20"/>
    <p:sldId id="334" r:id="rId21"/>
    <p:sldId id="317" r:id="rId22"/>
    <p:sldId id="316" r:id="rId23"/>
    <p:sldId id="313" r:id="rId24"/>
    <p:sldId id="312" r:id="rId25"/>
    <p:sldId id="311" r:id="rId26"/>
    <p:sldId id="307" r:id="rId27"/>
    <p:sldId id="304" r:id="rId28"/>
    <p:sldId id="302" r:id="rId29"/>
    <p:sldId id="300" r:id="rId30"/>
    <p:sldId id="299" r:id="rId31"/>
    <p:sldId id="298" r:id="rId32"/>
    <p:sldId id="297" r:id="rId33"/>
    <p:sldId id="296" r:id="rId34"/>
    <p:sldId id="295" r:id="rId35"/>
    <p:sldId id="294" r:id="rId36"/>
    <p:sldId id="293" r:id="rId37"/>
    <p:sldId id="335" r:id="rId38"/>
    <p:sldId id="292"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71CEF0-1E15-08C3-E757-B54ACA24C58B}" v="143" dt="2025-02-05T11:04:36.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59" autoAdjust="0"/>
    <p:restoredTop sz="94830"/>
  </p:normalViewPr>
  <p:slideViewPr>
    <p:cSldViewPr snapToGrid="0" snapToObjects="1">
      <p:cViewPr>
        <p:scale>
          <a:sx n="92" d="100"/>
          <a:sy n="92" d="100"/>
        </p:scale>
        <p:origin x="672"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E82ED-F02C-4068-BAD9-29057AFAC46D}" type="doc">
      <dgm:prSet loTypeId="urn:microsoft.com/office/officeart/2005/8/layout/radial1" loCatId="relationship" qsTypeId="urn:microsoft.com/office/officeart/2005/8/quickstyle/simple1" qsCatId="simple" csTypeId="urn:microsoft.com/office/officeart/2005/8/colors/colorful5" csCatId="colorful" phldr="1"/>
      <dgm:spPr/>
      <dgm:t>
        <a:bodyPr/>
        <a:lstStyle/>
        <a:p>
          <a:endParaRPr lang="en-US"/>
        </a:p>
      </dgm:t>
    </dgm:pt>
    <dgm:pt modelId="{6E61D0F6-9047-4E56-9669-A55D319D96ED}">
      <dgm:prSet phldrT="[Text]"/>
      <dgm:spPr/>
      <dgm:t>
        <a:bodyPr/>
        <a:lstStyle/>
        <a:p>
          <a:r>
            <a:rPr lang="en-US" dirty="0">
              <a:solidFill>
                <a:schemeClr val="tx1"/>
              </a:solidFill>
            </a:rPr>
            <a:t>Multicultural Education</a:t>
          </a:r>
        </a:p>
      </dgm:t>
    </dgm:pt>
    <dgm:pt modelId="{E0D8E52C-B406-4B38-829D-C124D6152F8B}" type="parTrans" cxnId="{DA40B805-AB24-4B21-A818-575001CEB653}">
      <dgm:prSet/>
      <dgm:spPr/>
      <dgm:t>
        <a:bodyPr/>
        <a:lstStyle/>
        <a:p>
          <a:endParaRPr lang="en-US"/>
        </a:p>
      </dgm:t>
    </dgm:pt>
    <dgm:pt modelId="{1EA86639-0994-4218-B4EF-60EEA5B7347F}" type="sibTrans" cxnId="{DA40B805-AB24-4B21-A818-575001CEB653}">
      <dgm:prSet/>
      <dgm:spPr/>
      <dgm:t>
        <a:bodyPr/>
        <a:lstStyle/>
        <a:p>
          <a:endParaRPr lang="en-US"/>
        </a:p>
      </dgm:t>
    </dgm:pt>
    <dgm:pt modelId="{C6DBA264-53EB-4FCB-82E2-90E2C0E0E4A9}">
      <dgm:prSet phldrT="[Text]"/>
      <dgm:spPr/>
      <dgm:t>
        <a:bodyPr/>
        <a:lstStyle/>
        <a:p>
          <a:r>
            <a:rPr lang="en-US" dirty="0"/>
            <a:t>1. Content Integration</a:t>
          </a:r>
        </a:p>
      </dgm:t>
    </dgm:pt>
    <dgm:pt modelId="{A518F57D-6BA0-45BA-89E2-DB5283816DFE}" type="parTrans" cxnId="{28296969-142B-4E38-830C-5421E803190F}">
      <dgm:prSet/>
      <dgm:spPr/>
      <dgm:t>
        <a:bodyPr/>
        <a:lstStyle/>
        <a:p>
          <a:endParaRPr lang="en-US"/>
        </a:p>
      </dgm:t>
    </dgm:pt>
    <dgm:pt modelId="{F7698A8F-E22F-4412-B02C-62500C339A5D}" type="sibTrans" cxnId="{28296969-142B-4E38-830C-5421E803190F}">
      <dgm:prSet/>
      <dgm:spPr/>
      <dgm:t>
        <a:bodyPr/>
        <a:lstStyle/>
        <a:p>
          <a:endParaRPr lang="en-US"/>
        </a:p>
      </dgm:t>
    </dgm:pt>
    <dgm:pt modelId="{EDB2BBFF-8AD7-4E43-B303-919F47063164}">
      <dgm:prSet phldrT="[Text]"/>
      <dgm:spPr/>
      <dgm:t>
        <a:bodyPr/>
        <a:lstStyle/>
        <a:p>
          <a:r>
            <a:rPr lang="en-US" dirty="0"/>
            <a:t>2. Knowledge Construction</a:t>
          </a:r>
        </a:p>
      </dgm:t>
    </dgm:pt>
    <dgm:pt modelId="{A1B24C35-70A1-4826-BC05-F26215C80624}" type="parTrans" cxnId="{3AB77F66-68C0-40EB-B223-56230B9221CD}">
      <dgm:prSet/>
      <dgm:spPr/>
      <dgm:t>
        <a:bodyPr/>
        <a:lstStyle/>
        <a:p>
          <a:endParaRPr lang="en-US"/>
        </a:p>
      </dgm:t>
    </dgm:pt>
    <dgm:pt modelId="{B6BA3F63-888D-4E35-80B7-E5CE374D1782}" type="sibTrans" cxnId="{3AB77F66-68C0-40EB-B223-56230B9221CD}">
      <dgm:prSet/>
      <dgm:spPr/>
      <dgm:t>
        <a:bodyPr/>
        <a:lstStyle/>
        <a:p>
          <a:endParaRPr lang="en-US"/>
        </a:p>
      </dgm:t>
    </dgm:pt>
    <dgm:pt modelId="{9E368231-E4F2-409D-A7B8-1B328F9357BB}">
      <dgm:prSet phldrT="[Text]"/>
      <dgm:spPr/>
      <dgm:t>
        <a:bodyPr/>
        <a:lstStyle/>
        <a:p>
          <a:r>
            <a:rPr lang="en-US" dirty="0"/>
            <a:t>3. Prejudice Reduction</a:t>
          </a:r>
        </a:p>
      </dgm:t>
    </dgm:pt>
    <dgm:pt modelId="{6D5499B3-2300-4759-BE9C-A9CB3094E61E}" type="parTrans" cxnId="{0F735FEC-F6E0-4105-B0E2-B6B19A5C4A41}">
      <dgm:prSet/>
      <dgm:spPr/>
      <dgm:t>
        <a:bodyPr/>
        <a:lstStyle/>
        <a:p>
          <a:endParaRPr lang="en-US"/>
        </a:p>
      </dgm:t>
    </dgm:pt>
    <dgm:pt modelId="{EFDD457D-F578-469C-BD59-A5CA7CCFDEF2}" type="sibTrans" cxnId="{0F735FEC-F6E0-4105-B0E2-B6B19A5C4A41}">
      <dgm:prSet/>
      <dgm:spPr/>
      <dgm:t>
        <a:bodyPr/>
        <a:lstStyle/>
        <a:p>
          <a:endParaRPr lang="en-US"/>
        </a:p>
      </dgm:t>
    </dgm:pt>
    <dgm:pt modelId="{52A00197-EE4B-4FC0-9AF1-0FB52F2D5046}">
      <dgm:prSet phldrT="[Text]"/>
      <dgm:spPr/>
      <dgm:t>
        <a:bodyPr/>
        <a:lstStyle/>
        <a:p>
          <a:r>
            <a:rPr lang="en-US" dirty="0"/>
            <a:t>5.Empowering School Culture and Social Culture</a:t>
          </a:r>
        </a:p>
      </dgm:t>
    </dgm:pt>
    <dgm:pt modelId="{46AA9060-9D76-40FD-8854-0B7A56CF0C2F}" type="parTrans" cxnId="{7D4393C8-FA82-4906-9CF1-4551D60FADAF}">
      <dgm:prSet/>
      <dgm:spPr/>
      <dgm:t>
        <a:bodyPr/>
        <a:lstStyle/>
        <a:p>
          <a:endParaRPr lang="en-US"/>
        </a:p>
      </dgm:t>
    </dgm:pt>
    <dgm:pt modelId="{0DAAE8FA-8A2C-4513-AFAE-4DF8E8CCF8D2}" type="sibTrans" cxnId="{7D4393C8-FA82-4906-9CF1-4551D60FADAF}">
      <dgm:prSet/>
      <dgm:spPr/>
      <dgm:t>
        <a:bodyPr/>
        <a:lstStyle/>
        <a:p>
          <a:endParaRPr lang="en-US"/>
        </a:p>
      </dgm:t>
    </dgm:pt>
    <dgm:pt modelId="{1F3E1F2A-0AD2-46B0-B680-6F5A05167A5E}">
      <dgm:prSet/>
      <dgm:spPr/>
      <dgm:t>
        <a:bodyPr/>
        <a:lstStyle/>
        <a:p>
          <a:r>
            <a:rPr lang="en-US" dirty="0"/>
            <a:t>4. An Equity Pedagogy</a:t>
          </a:r>
        </a:p>
      </dgm:t>
    </dgm:pt>
    <dgm:pt modelId="{36835AE2-1410-4D06-8D09-938037D3FE12}" type="parTrans" cxnId="{7C7CAE9B-9320-4878-AAC4-6D8F59337272}">
      <dgm:prSet/>
      <dgm:spPr/>
      <dgm:t>
        <a:bodyPr/>
        <a:lstStyle/>
        <a:p>
          <a:endParaRPr lang="en-US"/>
        </a:p>
      </dgm:t>
    </dgm:pt>
    <dgm:pt modelId="{F913F53A-0D5A-4FA0-A106-6DD9E2011834}" type="sibTrans" cxnId="{7C7CAE9B-9320-4878-AAC4-6D8F59337272}">
      <dgm:prSet/>
      <dgm:spPr/>
      <dgm:t>
        <a:bodyPr/>
        <a:lstStyle/>
        <a:p>
          <a:endParaRPr lang="en-US"/>
        </a:p>
      </dgm:t>
    </dgm:pt>
    <dgm:pt modelId="{DE255D41-F04D-4AEC-B4AE-CB0FD4970B33}" type="pres">
      <dgm:prSet presAssocID="{8C1E82ED-F02C-4068-BAD9-29057AFAC46D}" presName="cycle" presStyleCnt="0">
        <dgm:presLayoutVars>
          <dgm:chMax val="1"/>
          <dgm:dir/>
          <dgm:animLvl val="ctr"/>
          <dgm:resizeHandles val="exact"/>
        </dgm:presLayoutVars>
      </dgm:prSet>
      <dgm:spPr/>
    </dgm:pt>
    <dgm:pt modelId="{D14C2EA0-BA57-4159-8217-A6D553A69372}" type="pres">
      <dgm:prSet presAssocID="{6E61D0F6-9047-4E56-9669-A55D319D96ED}" presName="centerShape" presStyleLbl="node0" presStyleIdx="0" presStyleCnt="1"/>
      <dgm:spPr/>
    </dgm:pt>
    <dgm:pt modelId="{2DCBE903-1151-48A7-8D9B-21A50BBC7930}" type="pres">
      <dgm:prSet presAssocID="{A518F57D-6BA0-45BA-89E2-DB5283816DFE}" presName="Name9" presStyleLbl="parChTrans1D2" presStyleIdx="0" presStyleCnt="5"/>
      <dgm:spPr/>
    </dgm:pt>
    <dgm:pt modelId="{FD233542-9C7E-4727-991A-5CE6A8A285C6}" type="pres">
      <dgm:prSet presAssocID="{A518F57D-6BA0-45BA-89E2-DB5283816DFE}" presName="connTx" presStyleLbl="parChTrans1D2" presStyleIdx="0" presStyleCnt="5"/>
      <dgm:spPr/>
    </dgm:pt>
    <dgm:pt modelId="{0FE5D60F-E4CF-4C1C-8AF3-B970D631D079}" type="pres">
      <dgm:prSet presAssocID="{C6DBA264-53EB-4FCB-82E2-90E2C0E0E4A9}" presName="node" presStyleLbl="node1" presStyleIdx="0" presStyleCnt="5">
        <dgm:presLayoutVars>
          <dgm:bulletEnabled val="1"/>
        </dgm:presLayoutVars>
      </dgm:prSet>
      <dgm:spPr/>
    </dgm:pt>
    <dgm:pt modelId="{068DF553-D3B1-4966-A2C0-174506D53F8B}" type="pres">
      <dgm:prSet presAssocID="{A1B24C35-70A1-4826-BC05-F26215C80624}" presName="Name9" presStyleLbl="parChTrans1D2" presStyleIdx="1" presStyleCnt="5"/>
      <dgm:spPr/>
    </dgm:pt>
    <dgm:pt modelId="{75D3C17D-AB9D-446E-87A9-6BA1056171CD}" type="pres">
      <dgm:prSet presAssocID="{A1B24C35-70A1-4826-BC05-F26215C80624}" presName="connTx" presStyleLbl="parChTrans1D2" presStyleIdx="1" presStyleCnt="5"/>
      <dgm:spPr/>
    </dgm:pt>
    <dgm:pt modelId="{E5BFBCF4-5DC0-4DA3-A32B-C8F7111CC2B7}" type="pres">
      <dgm:prSet presAssocID="{EDB2BBFF-8AD7-4E43-B303-919F47063164}" presName="node" presStyleLbl="node1" presStyleIdx="1" presStyleCnt="5">
        <dgm:presLayoutVars>
          <dgm:bulletEnabled val="1"/>
        </dgm:presLayoutVars>
      </dgm:prSet>
      <dgm:spPr/>
    </dgm:pt>
    <dgm:pt modelId="{735C7AB6-C761-46B2-B03A-6D25B485E96C}" type="pres">
      <dgm:prSet presAssocID="{6D5499B3-2300-4759-BE9C-A9CB3094E61E}" presName="Name9" presStyleLbl="parChTrans1D2" presStyleIdx="2" presStyleCnt="5"/>
      <dgm:spPr/>
    </dgm:pt>
    <dgm:pt modelId="{8B056E99-E3E5-4905-9CB2-FAD43806A48D}" type="pres">
      <dgm:prSet presAssocID="{6D5499B3-2300-4759-BE9C-A9CB3094E61E}" presName="connTx" presStyleLbl="parChTrans1D2" presStyleIdx="2" presStyleCnt="5"/>
      <dgm:spPr/>
    </dgm:pt>
    <dgm:pt modelId="{F6961303-DC03-473C-BC4C-50C78161ED50}" type="pres">
      <dgm:prSet presAssocID="{9E368231-E4F2-409D-A7B8-1B328F9357BB}" presName="node" presStyleLbl="node1" presStyleIdx="2" presStyleCnt="5">
        <dgm:presLayoutVars>
          <dgm:bulletEnabled val="1"/>
        </dgm:presLayoutVars>
      </dgm:prSet>
      <dgm:spPr/>
    </dgm:pt>
    <dgm:pt modelId="{6FCE0241-DF38-44D2-AA12-A5235D6123CB}" type="pres">
      <dgm:prSet presAssocID="{36835AE2-1410-4D06-8D09-938037D3FE12}" presName="Name9" presStyleLbl="parChTrans1D2" presStyleIdx="3" presStyleCnt="5"/>
      <dgm:spPr/>
    </dgm:pt>
    <dgm:pt modelId="{C4DEF8D2-186F-4E77-80D1-18D74520727E}" type="pres">
      <dgm:prSet presAssocID="{36835AE2-1410-4D06-8D09-938037D3FE12}" presName="connTx" presStyleLbl="parChTrans1D2" presStyleIdx="3" presStyleCnt="5"/>
      <dgm:spPr/>
    </dgm:pt>
    <dgm:pt modelId="{28ECEFBA-391C-41B3-8D65-B88426E68B0B}" type="pres">
      <dgm:prSet presAssocID="{1F3E1F2A-0AD2-46B0-B680-6F5A05167A5E}" presName="node" presStyleLbl="node1" presStyleIdx="3" presStyleCnt="5">
        <dgm:presLayoutVars>
          <dgm:bulletEnabled val="1"/>
        </dgm:presLayoutVars>
      </dgm:prSet>
      <dgm:spPr/>
    </dgm:pt>
    <dgm:pt modelId="{2CEB2488-CDC8-45B9-AA6C-100C9D5744EF}" type="pres">
      <dgm:prSet presAssocID="{46AA9060-9D76-40FD-8854-0B7A56CF0C2F}" presName="Name9" presStyleLbl="parChTrans1D2" presStyleIdx="4" presStyleCnt="5"/>
      <dgm:spPr/>
    </dgm:pt>
    <dgm:pt modelId="{A4ADEE19-B73D-473E-8E7F-19E5FAA9F11F}" type="pres">
      <dgm:prSet presAssocID="{46AA9060-9D76-40FD-8854-0B7A56CF0C2F}" presName="connTx" presStyleLbl="parChTrans1D2" presStyleIdx="4" presStyleCnt="5"/>
      <dgm:spPr/>
    </dgm:pt>
    <dgm:pt modelId="{49BE8117-9592-40BB-B7E2-B98A96BDD8BE}" type="pres">
      <dgm:prSet presAssocID="{52A00197-EE4B-4FC0-9AF1-0FB52F2D5046}" presName="node" presStyleLbl="node1" presStyleIdx="4" presStyleCnt="5">
        <dgm:presLayoutVars>
          <dgm:bulletEnabled val="1"/>
        </dgm:presLayoutVars>
      </dgm:prSet>
      <dgm:spPr/>
    </dgm:pt>
  </dgm:ptLst>
  <dgm:cxnLst>
    <dgm:cxn modelId="{8DB56B05-E971-4AEC-8AE1-6D4DA0637F99}" type="presOf" srcId="{36835AE2-1410-4D06-8D09-938037D3FE12}" destId="{C4DEF8D2-186F-4E77-80D1-18D74520727E}" srcOrd="1" destOrd="0" presId="urn:microsoft.com/office/officeart/2005/8/layout/radial1"/>
    <dgm:cxn modelId="{DA40B805-AB24-4B21-A818-575001CEB653}" srcId="{8C1E82ED-F02C-4068-BAD9-29057AFAC46D}" destId="{6E61D0F6-9047-4E56-9669-A55D319D96ED}" srcOrd="0" destOrd="0" parTransId="{E0D8E52C-B406-4B38-829D-C124D6152F8B}" sibTransId="{1EA86639-0994-4218-B4EF-60EEA5B7347F}"/>
    <dgm:cxn modelId="{DF9A5616-3B5D-443A-8A71-F07B7A5D4329}" type="presOf" srcId="{46AA9060-9D76-40FD-8854-0B7A56CF0C2F}" destId="{2CEB2488-CDC8-45B9-AA6C-100C9D5744EF}" srcOrd="0" destOrd="0" presId="urn:microsoft.com/office/officeart/2005/8/layout/radial1"/>
    <dgm:cxn modelId="{8A747D16-A570-4777-A2DA-481ABC019F5C}" type="presOf" srcId="{1F3E1F2A-0AD2-46B0-B680-6F5A05167A5E}" destId="{28ECEFBA-391C-41B3-8D65-B88426E68B0B}" srcOrd="0" destOrd="0" presId="urn:microsoft.com/office/officeart/2005/8/layout/radial1"/>
    <dgm:cxn modelId="{57640F2E-CF4C-4DC0-BF47-5116540BDCD1}" type="presOf" srcId="{9E368231-E4F2-409D-A7B8-1B328F9357BB}" destId="{F6961303-DC03-473C-BC4C-50C78161ED50}" srcOrd="0" destOrd="0" presId="urn:microsoft.com/office/officeart/2005/8/layout/radial1"/>
    <dgm:cxn modelId="{2DBFB661-49D4-42D7-BD19-0D3189E88470}" type="presOf" srcId="{EDB2BBFF-8AD7-4E43-B303-919F47063164}" destId="{E5BFBCF4-5DC0-4DA3-A32B-C8F7111CC2B7}" srcOrd="0" destOrd="0" presId="urn:microsoft.com/office/officeart/2005/8/layout/radial1"/>
    <dgm:cxn modelId="{3AB77F66-68C0-40EB-B223-56230B9221CD}" srcId="{6E61D0F6-9047-4E56-9669-A55D319D96ED}" destId="{EDB2BBFF-8AD7-4E43-B303-919F47063164}" srcOrd="1" destOrd="0" parTransId="{A1B24C35-70A1-4826-BC05-F26215C80624}" sibTransId="{B6BA3F63-888D-4E35-80B7-E5CE374D1782}"/>
    <dgm:cxn modelId="{28296969-142B-4E38-830C-5421E803190F}" srcId="{6E61D0F6-9047-4E56-9669-A55D319D96ED}" destId="{C6DBA264-53EB-4FCB-82E2-90E2C0E0E4A9}" srcOrd="0" destOrd="0" parTransId="{A518F57D-6BA0-45BA-89E2-DB5283816DFE}" sibTransId="{F7698A8F-E22F-4412-B02C-62500C339A5D}"/>
    <dgm:cxn modelId="{632CC44A-2F34-4AB4-9FE0-96DBF4C02C52}" type="presOf" srcId="{36835AE2-1410-4D06-8D09-938037D3FE12}" destId="{6FCE0241-DF38-44D2-AA12-A5235D6123CB}" srcOrd="0" destOrd="0" presId="urn:microsoft.com/office/officeart/2005/8/layout/radial1"/>
    <dgm:cxn modelId="{41A4AE77-7590-499F-8C7F-F0A9B6FFA8C3}" type="presOf" srcId="{6D5499B3-2300-4759-BE9C-A9CB3094E61E}" destId="{8B056E99-E3E5-4905-9CB2-FAD43806A48D}" srcOrd="1" destOrd="0" presId="urn:microsoft.com/office/officeart/2005/8/layout/radial1"/>
    <dgm:cxn modelId="{5AA16159-082C-4D66-9B75-8DB102CEFC4A}" type="presOf" srcId="{A1B24C35-70A1-4826-BC05-F26215C80624}" destId="{068DF553-D3B1-4966-A2C0-174506D53F8B}" srcOrd="0" destOrd="0" presId="urn:microsoft.com/office/officeart/2005/8/layout/radial1"/>
    <dgm:cxn modelId="{7C7CAE9B-9320-4878-AAC4-6D8F59337272}" srcId="{6E61D0F6-9047-4E56-9669-A55D319D96ED}" destId="{1F3E1F2A-0AD2-46B0-B680-6F5A05167A5E}" srcOrd="3" destOrd="0" parTransId="{36835AE2-1410-4D06-8D09-938037D3FE12}" sibTransId="{F913F53A-0D5A-4FA0-A106-6DD9E2011834}"/>
    <dgm:cxn modelId="{F7C427A2-041D-4D82-BD6C-6E9ECD546404}" type="presOf" srcId="{A1B24C35-70A1-4826-BC05-F26215C80624}" destId="{75D3C17D-AB9D-446E-87A9-6BA1056171CD}" srcOrd="1" destOrd="0" presId="urn:microsoft.com/office/officeart/2005/8/layout/radial1"/>
    <dgm:cxn modelId="{9D0A54A3-8884-4335-A2BB-7E6F64FDCD85}" type="presOf" srcId="{A518F57D-6BA0-45BA-89E2-DB5283816DFE}" destId="{2DCBE903-1151-48A7-8D9B-21A50BBC7930}" srcOrd="0" destOrd="0" presId="urn:microsoft.com/office/officeart/2005/8/layout/radial1"/>
    <dgm:cxn modelId="{9DD0BDA6-65A0-409C-9319-48BA1B20A8DF}" type="presOf" srcId="{8C1E82ED-F02C-4068-BAD9-29057AFAC46D}" destId="{DE255D41-F04D-4AEC-B4AE-CB0FD4970B33}" srcOrd="0" destOrd="0" presId="urn:microsoft.com/office/officeart/2005/8/layout/radial1"/>
    <dgm:cxn modelId="{567A64C4-AF8F-49EA-98C5-DD4A3208557B}" type="presOf" srcId="{C6DBA264-53EB-4FCB-82E2-90E2C0E0E4A9}" destId="{0FE5D60F-E4CF-4C1C-8AF3-B970D631D079}" srcOrd="0" destOrd="0" presId="urn:microsoft.com/office/officeart/2005/8/layout/radial1"/>
    <dgm:cxn modelId="{7D4393C8-FA82-4906-9CF1-4551D60FADAF}" srcId="{6E61D0F6-9047-4E56-9669-A55D319D96ED}" destId="{52A00197-EE4B-4FC0-9AF1-0FB52F2D5046}" srcOrd="4" destOrd="0" parTransId="{46AA9060-9D76-40FD-8854-0B7A56CF0C2F}" sibTransId="{0DAAE8FA-8A2C-4513-AFAE-4DF8E8CCF8D2}"/>
    <dgm:cxn modelId="{A87D65E8-4141-4CBB-843D-20B9F5D7F8D2}" type="presOf" srcId="{A518F57D-6BA0-45BA-89E2-DB5283816DFE}" destId="{FD233542-9C7E-4727-991A-5CE6A8A285C6}" srcOrd="1" destOrd="0" presId="urn:microsoft.com/office/officeart/2005/8/layout/radial1"/>
    <dgm:cxn modelId="{72234BE8-D331-46DD-A21C-3359D37E82A6}" type="presOf" srcId="{6E61D0F6-9047-4E56-9669-A55D319D96ED}" destId="{D14C2EA0-BA57-4159-8217-A6D553A69372}" srcOrd="0" destOrd="0" presId="urn:microsoft.com/office/officeart/2005/8/layout/radial1"/>
    <dgm:cxn modelId="{0F735FEC-F6E0-4105-B0E2-B6B19A5C4A41}" srcId="{6E61D0F6-9047-4E56-9669-A55D319D96ED}" destId="{9E368231-E4F2-409D-A7B8-1B328F9357BB}" srcOrd="2" destOrd="0" parTransId="{6D5499B3-2300-4759-BE9C-A9CB3094E61E}" sibTransId="{EFDD457D-F578-469C-BD59-A5CA7CCFDEF2}"/>
    <dgm:cxn modelId="{6426E0EE-C9DF-4704-B5FF-FBF37D7BDD50}" type="presOf" srcId="{52A00197-EE4B-4FC0-9AF1-0FB52F2D5046}" destId="{49BE8117-9592-40BB-B7E2-B98A96BDD8BE}" srcOrd="0" destOrd="0" presId="urn:microsoft.com/office/officeart/2005/8/layout/radial1"/>
    <dgm:cxn modelId="{30B4F3F1-3FD6-460C-8F83-89C1808B182E}" type="presOf" srcId="{6D5499B3-2300-4759-BE9C-A9CB3094E61E}" destId="{735C7AB6-C761-46B2-B03A-6D25B485E96C}" srcOrd="0" destOrd="0" presId="urn:microsoft.com/office/officeart/2005/8/layout/radial1"/>
    <dgm:cxn modelId="{EA0B6DFF-A898-4EBE-A21A-E89F66A6EEA6}" type="presOf" srcId="{46AA9060-9D76-40FD-8854-0B7A56CF0C2F}" destId="{A4ADEE19-B73D-473E-8E7F-19E5FAA9F11F}" srcOrd="1" destOrd="0" presId="urn:microsoft.com/office/officeart/2005/8/layout/radial1"/>
    <dgm:cxn modelId="{AC5444F5-316D-4CDC-B375-5FAE75BBD5CC}" type="presParOf" srcId="{DE255D41-F04D-4AEC-B4AE-CB0FD4970B33}" destId="{D14C2EA0-BA57-4159-8217-A6D553A69372}" srcOrd="0" destOrd="0" presId="urn:microsoft.com/office/officeart/2005/8/layout/radial1"/>
    <dgm:cxn modelId="{F9545627-73E4-4FBB-925C-A799E2292553}" type="presParOf" srcId="{DE255D41-F04D-4AEC-B4AE-CB0FD4970B33}" destId="{2DCBE903-1151-48A7-8D9B-21A50BBC7930}" srcOrd="1" destOrd="0" presId="urn:microsoft.com/office/officeart/2005/8/layout/radial1"/>
    <dgm:cxn modelId="{10B450FC-0F28-472B-99AC-168DC1D1BA82}" type="presParOf" srcId="{2DCBE903-1151-48A7-8D9B-21A50BBC7930}" destId="{FD233542-9C7E-4727-991A-5CE6A8A285C6}" srcOrd="0" destOrd="0" presId="urn:microsoft.com/office/officeart/2005/8/layout/radial1"/>
    <dgm:cxn modelId="{12502B1C-E26A-4903-A834-1498923273D5}" type="presParOf" srcId="{DE255D41-F04D-4AEC-B4AE-CB0FD4970B33}" destId="{0FE5D60F-E4CF-4C1C-8AF3-B970D631D079}" srcOrd="2" destOrd="0" presId="urn:microsoft.com/office/officeart/2005/8/layout/radial1"/>
    <dgm:cxn modelId="{17C8F71C-2FB0-44A9-BB03-1E862C5EFD0D}" type="presParOf" srcId="{DE255D41-F04D-4AEC-B4AE-CB0FD4970B33}" destId="{068DF553-D3B1-4966-A2C0-174506D53F8B}" srcOrd="3" destOrd="0" presId="urn:microsoft.com/office/officeart/2005/8/layout/radial1"/>
    <dgm:cxn modelId="{CCD9AB4E-635E-40C9-A7EE-020D081B1ACC}" type="presParOf" srcId="{068DF553-D3B1-4966-A2C0-174506D53F8B}" destId="{75D3C17D-AB9D-446E-87A9-6BA1056171CD}" srcOrd="0" destOrd="0" presId="urn:microsoft.com/office/officeart/2005/8/layout/radial1"/>
    <dgm:cxn modelId="{1D74EC7B-F07F-4294-818C-F2D17597EDA8}" type="presParOf" srcId="{DE255D41-F04D-4AEC-B4AE-CB0FD4970B33}" destId="{E5BFBCF4-5DC0-4DA3-A32B-C8F7111CC2B7}" srcOrd="4" destOrd="0" presId="urn:microsoft.com/office/officeart/2005/8/layout/radial1"/>
    <dgm:cxn modelId="{7157C225-49CF-4733-A148-EF1A7C6AB311}" type="presParOf" srcId="{DE255D41-F04D-4AEC-B4AE-CB0FD4970B33}" destId="{735C7AB6-C761-46B2-B03A-6D25B485E96C}" srcOrd="5" destOrd="0" presId="urn:microsoft.com/office/officeart/2005/8/layout/radial1"/>
    <dgm:cxn modelId="{21262555-BD2C-49E7-9DBB-12D4D1757E30}" type="presParOf" srcId="{735C7AB6-C761-46B2-B03A-6D25B485E96C}" destId="{8B056E99-E3E5-4905-9CB2-FAD43806A48D}" srcOrd="0" destOrd="0" presId="urn:microsoft.com/office/officeart/2005/8/layout/radial1"/>
    <dgm:cxn modelId="{333A7A80-928B-451D-88D0-80BDD1B96CFD}" type="presParOf" srcId="{DE255D41-F04D-4AEC-B4AE-CB0FD4970B33}" destId="{F6961303-DC03-473C-BC4C-50C78161ED50}" srcOrd="6" destOrd="0" presId="urn:microsoft.com/office/officeart/2005/8/layout/radial1"/>
    <dgm:cxn modelId="{F514B68D-9BE7-4D91-BC09-5262E4876934}" type="presParOf" srcId="{DE255D41-F04D-4AEC-B4AE-CB0FD4970B33}" destId="{6FCE0241-DF38-44D2-AA12-A5235D6123CB}" srcOrd="7" destOrd="0" presId="urn:microsoft.com/office/officeart/2005/8/layout/radial1"/>
    <dgm:cxn modelId="{10252C84-5D32-4E95-9AD9-AC44C1D2BD85}" type="presParOf" srcId="{6FCE0241-DF38-44D2-AA12-A5235D6123CB}" destId="{C4DEF8D2-186F-4E77-80D1-18D74520727E}" srcOrd="0" destOrd="0" presId="urn:microsoft.com/office/officeart/2005/8/layout/radial1"/>
    <dgm:cxn modelId="{AB0FA13A-671E-4135-8DDA-2DDCEC65FACF}" type="presParOf" srcId="{DE255D41-F04D-4AEC-B4AE-CB0FD4970B33}" destId="{28ECEFBA-391C-41B3-8D65-B88426E68B0B}" srcOrd="8" destOrd="0" presId="urn:microsoft.com/office/officeart/2005/8/layout/radial1"/>
    <dgm:cxn modelId="{30073926-2825-4927-ACAA-1B4690158E1A}" type="presParOf" srcId="{DE255D41-F04D-4AEC-B4AE-CB0FD4970B33}" destId="{2CEB2488-CDC8-45B9-AA6C-100C9D5744EF}" srcOrd="9" destOrd="0" presId="urn:microsoft.com/office/officeart/2005/8/layout/radial1"/>
    <dgm:cxn modelId="{3A71F512-8D19-4914-8AC2-349ECB1DE45E}" type="presParOf" srcId="{2CEB2488-CDC8-45B9-AA6C-100C9D5744EF}" destId="{A4ADEE19-B73D-473E-8E7F-19E5FAA9F11F}" srcOrd="0" destOrd="0" presId="urn:microsoft.com/office/officeart/2005/8/layout/radial1"/>
    <dgm:cxn modelId="{B8A62F4B-1881-4D64-9BA1-F9886EE00A3F}" type="presParOf" srcId="{DE255D41-F04D-4AEC-B4AE-CB0FD4970B33}" destId="{49BE8117-9592-40BB-B7E2-B98A96BDD8B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C2EA0-BA57-4159-8217-A6D553A69372}">
      <dsp:nvSpPr>
        <dsp:cNvPr id="0" name=""/>
        <dsp:cNvSpPr/>
      </dsp:nvSpPr>
      <dsp:spPr>
        <a:xfrm>
          <a:off x="2444508" y="1596246"/>
          <a:ext cx="1213661" cy="121366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solidFill>
            </a:rPr>
            <a:t>Multicultural Education</a:t>
          </a:r>
        </a:p>
      </dsp:txBody>
      <dsp:txXfrm>
        <a:off x="2622245" y="1773983"/>
        <a:ext cx="858187" cy="858187"/>
      </dsp:txXfrm>
    </dsp:sp>
    <dsp:sp modelId="{2DCBE903-1151-48A7-8D9B-21A50BBC7930}">
      <dsp:nvSpPr>
        <dsp:cNvPr id="0" name=""/>
        <dsp:cNvSpPr/>
      </dsp:nvSpPr>
      <dsp:spPr>
        <a:xfrm rot="16200000">
          <a:off x="2868313" y="1395322"/>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42187" y="1404069"/>
        <a:ext cx="18302" cy="18302"/>
      </dsp:txXfrm>
    </dsp:sp>
    <dsp:sp modelId="{0FE5D60F-E4CF-4C1C-8AF3-B970D631D079}">
      <dsp:nvSpPr>
        <dsp:cNvPr id="0" name=""/>
        <dsp:cNvSpPr/>
      </dsp:nvSpPr>
      <dsp:spPr>
        <a:xfrm>
          <a:off x="2444508" y="16533"/>
          <a:ext cx="1213661" cy="121366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1. Content Integration</a:t>
          </a:r>
        </a:p>
      </dsp:txBody>
      <dsp:txXfrm>
        <a:off x="2622245" y="194270"/>
        <a:ext cx="858187" cy="858187"/>
      </dsp:txXfrm>
    </dsp:sp>
    <dsp:sp modelId="{068DF553-D3B1-4966-A2C0-174506D53F8B}">
      <dsp:nvSpPr>
        <dsp:cNvPr id="0" name=""/>
        <dsp:cNvSpPr/>
      </dsp:nvSpPr>
      <dsp:spPr>
        <a:xfrm rot="20520000">
          <a:off x="3619511" y="1941099"/>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3385" y="1949846"/>
        <a:ext cx="18302" cy="18302"/>
      </dsp:txXfrm>
    </dsp:sp>
    <dsp:sp modelId="{E5BFBCF4-5DC0-4DA3-A32B-C8F7111CC2B7}">
      <dsp:nvSpPr>
        <dsp:cNvPr id="0" name=""/>
        <dsp:cNvSpPr/>
      </dsp:nvSpPr>
      <dsp:spPr>
        <a:xfrm>
          <a:off x="3946904" y="1108088"/>
          <a:ext cx="1213661" cy="1213661"/>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2. Knowledge Construction</a:t>
          </a:r>
        </a:p>
      </dsp:txBody>
      <dsp:txXfrm>
        <a:off x="4124641" y="1285825"/>
        <a:ext cx="858187" cy="858187"/>
      </dsp:txXfrm>
    </dsp:sp>
    <dsp:sp modelId="{735C7AB6-C761-46B2-B03A-6D25B485E96C}">
      <dsp:nvSpPr>
        <dsp:cNvPr id="0" name=""/>
        <dsp:cNvSpPr/>
      </dsp:nvSpPr>
      <dsp:spPr>
        <a:xfrm rot="3240000">
          <a:off x="3332579" y="2824185"/>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6453" y="2832933"/>
        <a:ext cx="18302" cy="18302"/>
      </dsp:txXfrm>
    </dsp:sp>
    <dsp:sp modelId="{F6961303-DC03-473C-BC4C-50C78161ED50}">
      <dsp:nvSpPr>
        <dsp:cNvPr id="0" name=""/>
        <dsp:cNvSpPr/>
      </dsp:nvSpPr>
      <dsp:spPr>
        <a:xfrm>
          <a:off x="3373040" y="2874261"/>
          <a:ext cx="1213661" cy="1213661"/>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3. Prejudice Reduction</a:t>
          </a:r>
        </a:p>
      </dsp:txBody>
      <dsp:txXfrm>
        <a:off x="3550777" y="3051998"/>
        <a:ext cx="858187" cy="858187"/>
      </dsp:txXfrm>
    </dsp:sp>
    <dsp:sp modelId="{6FCE0241-DF38-44D2-AA12-A5235D6123CB}">
      <dsp:nvSpPr>
        <dsp:cNvPr id="0" name=""/>
        <dsp:cNvSpPr/>
      </dsp:nvSpPr>
      <dsp:spPr>
        <a:xfrm rot="7560000">
          <a:off x="2404047" y="2824185"/>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77921" y="2832933"/>
        <a:ext cx="18302" cy="18302"/>
      </dsp:txXfrm>
    </dsp:sp>
    <dsp:sp modelId="{28ECEFBA-391C-41B3-8D65-B88426E68B0B}">
      <dsp:nvSpPr>
        <dsp:cNvPr id="0" name=""/>
        <dsp:cNvSpPr/>
      </dsp:nvSpPr>
      <dsp:spPr>
        <a:xfrm>
          <a:off x="1515976" y="2874261"/>
          <a:ext cx="1213661" cy="1213661"/>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4. An Equity Pedagogy</a:t>
          </a:r>
        </a:p>
      </dsp:txBody>
      <dsp:txXfrm>
        <a:off x="1693713" y="3051998"/>
        <a:ext cx="858187" cy="858187"/>
      </dsp:txXfrm>
    </dsp:sp>
    <dsp:sp modelId="{2CEB2488-CDC8-45B9-AA6C-100C9D5744EF}">
      <dsp:nvSpPr>
        <dsp:cNvPr id="0" name=""/>
        <dsp:cNvSpPr/>
      </dsp:nvSpPr>
      <dsp:spPr>
        <a:xfrm rot="11880000">
          <a:off x="2117115" y="1941099"/>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90989" y="1949846"/>
        <a:ext cx="18302" cy="18302"/>
      </dsp:txXfrm>
    </dsp:sp>
    <dsp:sp modelId="{49BE8117-9592-40BB-B7E2-B98A96BDD8BE}">
      <dsp:nvSpPr>
        <dsp:cNvPr id="0" name=""/>
        <dsp:cNvSpPr/>
      </dsp:nvSpPr>
      <dsp:spPr>
        <a:xfrm>
          <a:off x="942112" y="1108088"/>
          <a:ext cx="1213661" cy="121366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5.Empowering School Culture and Social Culture</a:t>
          </a:r>
        </a:p>
      </dsp:txBody>
      <dsp:txXfrm>
        <a:off x="1119849" y="1285825"/>
        <a:ext cx="858187" cy="8581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2577956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Practical session for students to learn about ‘uniqueness’</a:t>
            </a:r>
          </a:p>
          <a:p>
            <a:endParaRPr lang="en-GB" dirty="0"/>
          </a:p>
          <a:p>
            <a:r>
              <a:rPr lang="en-GB" dirty="0"/>
              <a:t>Students</a:t>
            </a:r>
            <a:r>
              <a:rPr lang="en-GB" baseline="0" dirty="0"/>
              <a:t> to create </a:t>
            </a:r>
            <a:r>
              <a:rPr lang="en-GB" dirty="0"/>
              <a:t>a unique person one part at a time. </a:t>
            </a:r>
          </a:p>
          <a:p>
            <a:endParaRPr lang="en-GB" dirty="0"/>
          </a:p>
          <a:p>
            <a:r>
              <a:rPr lang="en-GB" dirty="0"/>
              <a:t>MATERIALS</a:t>
            </a:r>
            <a:r>
              <a:rPr lang="en-GB" baseline="0" dirty="0"/>
              <a:t> – PREP BEFOREHAND</a:t>
            </a:r>
          </a:p>
          <a:p>
            <a:endParaRPr lang="en-GB" baseline="0" dirty="0"/>
          </a:p>
          <a:p>
            <a:pPr marL="171450" indent="-171450">
              <a:buFont typeface="Arial" panose="020B0604020202020204" pitchFamily="34" charset="0"/>
              <a:buChar char="•"/>
            </a:pPr>
            <a:r>
              <a:rPr lang="en-GB" sz="1200" dirty="0"/>
              <a:t>2 inch squares of plain, white paper (one for each student)</a:t>
            </a:r>
          </a:p>
          <a:p>
            <a:pPr marL="171450" indent="-171450">
              <a:buFont typeface="Arial" panose="020B0604020202020204" pitchFamily="34" charset="0"/>
              <a:buChar char="•"/>
            </a:pPr>
            <a:r>
              <a:rPr lang="en-GB" sz="1200" dirty="0"/>
              <a:t>3 inch squares of plain, white paper (one for each student)</a:t>
            </a:r>
          </a:p>
          <a:p>
            <a:pPr marL="171450" indent="-171450">
              <a:buFont typeface="Arial" panose="020B0604020202020204" pitchFamily="34" charset="0"/>
              <a:buChar char="•"/>
            </a:pPr>
            <a:r>
              <a:rPr lang="en-GB" sz="1200" dirty="0"/>
              <a:t>4 inch squares of plain, white paper (one for each student)</a:t>
            </a:r>
          </a:p>
          <a:p>
            <a:pPr marL="171450" indent="-171450">
              <a:buFont typeface="Arial" panose="020B0604020202020204" pitchFamily="34" charset="0"/>
              <a:buChar char="•"/>
            </a:pPr>
            <a:r>
              <a:rPr lang="en-GB" sz="1200" dirty="0"/>
              <a:t>Crayons, markers, colour pencils</a:t>
            </a:r>
          </a:p>
          <a:p>
            <a:pPr marL="171450" indent="-171450">
              <a:buFont typeface="Arial" panose="020B0604020202020204" pitchFamily="34" charset="0"/>
              <a:buChar char="•"/>
            </a:pPr>
            <a:r>
              <a:rPr lang="en-GB" sz="1200" dirty="0"/>
              <a:t>Tape</a:t>
            </a:r>
          </a:p>
          <a:p>
            <a:pPr marL="0" indent="0">
              <a:buNone/>
            </a:pPr>
            <a:endParaRPr lang="en-GB" dirty="0"/>
          </a:p>
          <a:p>
            <a:pPr marL="0" indent="0">
              <a:buNone/>
            </a:pPr>
            <a:r>
              <a:rPr lang="en-GB" b="1" dirty="0"/>
              <a:t>Link back to</a:t>
            </a:r>
            <a:r>
              <a:rPr lang="en-GB" b="1" baseline="0" dirty="0"/>
              <a:t> discussion about ‘being unique’</a:t>
            </a:r>
          </a:p>
          <a:p>
            <a:pPr marL="0" indent="0">
              <a:buNone/>
            </a:pPr>
            <a:r>
              <a:rPr lang="en-GB" dirty="0"/>
              <a:t>Pass out the 2 inch pieces of paper to students;</a:t>
            </a:r>
            <a:r>
              <a:rPr lang="en-GB" baseline="0" dirty="0"/>
              <a:t> </a:t>
            </a:r>
            <a:r>
              <a:rPr lang="en-GB" dirty="0"/>
              <a:t>tell the students to draw a</a:t>
            </a:r>
            <a:r>
              <a:rPr lang="en-GB" baseline="0" dirty="0"/>
              <a:t> head on one side of the paper and their name on the other side. </a:t>
            </a:r>
            <a:r>
              <a:rPr lang="en-GB" dirty="0"/>
              <a:t>Tell the students that this person should not be someone they know. Tell the students to be as creative as possible. </a:t>
            </a:r>
          </a:p>
          <a:p>
            <a:pPr marL="0" indent="0">
              <a:buNone/>
            </a:pPr>
            <a:r>
              <a:rPr lang="en-GB" dirty="0"/>
              <a:t>Once students are finished with the head, collect the papers then pass out the 4 inch squares and have them draw the body. Again, have students put their name on the back of the paper. After students have completed the body, collect those. Pass out the 3 inch squares instructing them to draw the lower half of the body, following the same directions as the other pieces. Once the students are done with the lower half of the body, collect those pieces.</a:t>
            </a:r>
          </a:p>
          <a:p>
            <a:r>
              <a:rPr lang="en-GB" dirty="0"/>
              <a:t>Pass out to students one of each lower body, head, and torso piece. Students should not receive one that they created. Have students tape together the pieces to create a unique person. Once students construct their person the student will give</a:t>
            </a:r>
            <a:r>
              <a:rPr lang="en-GB" baseline="0" dirty="0"/>
              <a:t> the person a name. </a:t>
            </a:r>
            <a:endParaRPr lang="en-GB" dirty="0"/>
          </a:p>
          <a:p>
            <a:r>
              <a:rPr lang="en-GB" dirty="0"/>
              <a:t>Have the students share their new friend and their stories about their friend (optional).</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5</a:t>
            </a:fld>
            <a:endParaRPr lang="en-GB" altLang="cy-GB"/>
          </a:p>
        </p:txBody>
      </p:sp>
    </p:spTree>
    <p:extLst>
      <p:ext uri="{BB962C8B-B14F-4D97-AF65-F5344CB8AC3E}">
        <p14:creationId xmlns:p14="http://schemas.microsoft.com/office/powerpoint/2010/main" val="3218444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r>
              <a:rPr lang="cy-GB" altLang="en-US" dirty="0">
                <a:latin typeface="Arial" panose="020B0604020202020204" pitchFamily="34" charset="0"/>
              </a:rPr>
              <a:t>13:40</a:t>
            </a:r>
          </a:p>
          <a:p>
            <a:r>
              <a:rPr lang="cy-GB" altLang="en-US" dirty="0">
                <a:latin typeface="Arial" panose="020B0604020202020204" pitchFamily="34" charset="0"/>
              </a:rPr>
              <a:t>Gwyliwch a thrafodwch...</a:t>
            </a:r>
          </a:p>
          <a:p>
            <a:r>
              <a:rPr lang="cy-GB" altLang="en-US" dirty="0" err="1">
                <a:latin typeface="Arial" panose="020B0604020202020204" pitchFamily="34" charset="0"/>
              </a:rPr>
              <a:t>Watch</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discuss</a:t>
            </a:r>
            <a:r>
              <a:rPr lang="cy-GB" altLang="en-US" dirty="0">
                <a:latin typeface="Arial" panose="020B0604020202020204" pitchFamily="34" charset="0"/>
              </a:rPr>
              <a:t>...</a:t>
            </a: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843323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8</a:t>
            </a:fld>
            <a:endParaRPr lang="en-GB" altLang="cy-GB"/>
          </a:p>
        </p:txBody>
      </p:sp>
    </p:spTree>
    <p:extLst>
      <p:ext uri="{BB962C8B-B14F-4D97-AF65-F5344CB8AC3E}">
        <p14:creationId xmlns:p14="http://schemas.microsoft.com/office/powerpoint/2010/main" val="2738549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to critique….</a:t>
            </a:r>
            <a:endParaRPr lang="en-US"/>
          </a:p>
          <a:p>
            <a:endParaRPr lang="en-GB" dirty="0"/>
          </a:p>
          <a:p>
            <a:r>
              <a:rPr lang="en-GB"/>
              <a:t>Any implications for children/parents/staff?</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462172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rgbClr val="002060"/>
                </a:solidFill>
              </a:rPr>
              <a:t>A bi-cultural curriculum – “biculturalism represents comfort and proficiency with both one's heritage culture and the culture of the country or region in which one has settled. It is applicable not only to immigrants who have come from other countries, but also to children of immigrants who – although they are born and raised in the receiving society – are likely deeply embedded in the heritage culture at home with their families” (</a:t>
            </a:r>
            <a:r>
              <a:rPr lang="de-DE" dirty="0">
                <a:solidFill>
                  <a:srgbClr val="002060"/>
                </a:solidFill>
              </a:rPr>
              <a:t>Schwartz and Unger, 2010).</a:t>
            </a:r>
            <a:endParaRPr lang="en-GB" dirty="0">
              <a:solidFill>
                <a:srgbClr val="002060"/>
              </a:solidFill>
            </a:endParaRPr>
          </a:p>
          <a:p>
            <a:pPr marL="171450" indent="-171450">
              <a:buFont typeface="Arial" panose="020B0604020202020204" pitchFamily="34" charset="0"/>
              <a:buChar char="•"/>
            </a:pPr>
            <a:r>
              <a:rPr lang="en-GB" dirty="0">
                <a:solidFill>
                  <a:srgbClr val="002060"/>
                </a:solidFill>
              </a:rPr>
              <a:t>4 principles – 1. Empowerment – children will be empowered to learn and grow; 2. Holistic development – children learn and grow in a holistic way. Their intellectual, social, cultural, physical, emotional and spiritual learning is interwoven across all their experiences;</a:t>
            </a:r>
            <a:r>
              <a:rPr lang="en-GB" baseline="0" dirty="0">
                <a:solidFill>
                  <a:srgbClr val="002060"/>
                </a:solidFill>
              </a:rPr>
              <a:t> 3. </a:t>
            </a:r>
            <a:r>
              <a:rPr lang="en-GB" dirty="0">
                <a:solidFill>
                  <a:srgbClr val="002060"/>
                </a:solidFill>
              </a:rPr>
              <a:t>Family, </a:t>
            </a:r>
            <a:r>
              <a:rPr lang="en-GB" dirty="0" err="1">
                <a:solidFill>
                  <a:srgbClr val="002060"/>
                </a:solidFill>
              </a:rPr>
              <a:t>whānau</a:t>
            </a:r>
            <a:r>
              <a:rPr lang="en-GB" dirty="0">
                <a:solidFill>
                  <a:srgbClr val="002060"/>
                </a:solidFill>
              </a:rPr>
              <a:t> and community – a child’s family, </a:t>
            </a:r>
            <a:r>
              <a:rPr lang="en-GB" dirty="0" err="1">
                <a:solidFill>
                  <a:srgbClr val="002060"/>
                </a:solidFill>
              </a:rPr>
              <a:t>whānau</a:t>
            </a:r>
            <a:r>
              <a:rPr lang="en-GB" dirty="0">
                <a:solidFill>
                  <a:srgbClr val="002060"/>
                </a:solidFill>
              </a:rPr>
              <a:t> and community are recognised as part of the learning experience;</a:t>
            </a:r>
            <a:r>
              <a:rPr lang="en-GB" baseline="0" dirty="0">
                <a:solidFill>
                  <a:srgbClr val="002060"/>
                </a:solidFill>
              </a:rPr>
              <a:t> 4. </a:t>
            </a:r>
            <a:r>
              <a:rPr lang="en-GB" dirty="0">
                <a:solidFill>
                  <a:srgbClr val="002060"/>
                </a:solidFill>
              </a:rPr>
              <a:t>Relationships – children learn through positive relationships with people, places and things.</a:t>
            </a:r>
          </a:p>
          <a:p>
            <a:pPr marL="171450" indent="-171450">
              <a:buFont typeface="Arial" panose="020B0604020202020204" pitchFamily="34" charset="0"/>
              <a:buChar char="•"/>
            </a:pPr>
            <a:r>
              <a:rPr lang="en-GB" dirty="0">
                <a:solidFill>
                  <a:srgbClr val="002060"/>
                </a:solidFill>
              </a:rPr>
              <a:t>Encourages children to </a:t>
            </a:r>
            <a:r>
              <a:rPr lang="en-GB" i="1" dirty="0">
                <a:solidFill>
                  <a:srgbClr val="002060"/>
                </a:solidFill>
              </a:rPr>
              <a:t>learn how to learn</a:t>
            </a:r>
          </a:p>
          <a:p>
            <a:pPr marL="171450" indent="-171450">
              <a:buFont typeface="Arial" panose="020B0604020202020204" pitchFamily="34" charset="0"/>
              <a:buChar char="•"/>
            </a:pPr>
            <a:r>
              <a:rPr lang="en-GB" sz="1200" b="1" i="0" kern="1200" dirty="0">
                <a:solidFill>
                  <a:schemeClr val="tx1"/>
                </a:solidFill>
                <a:effectLst/>
                <a:latin typeface="Arial" charset="0"/>
                <a:ea typeface="+mn-ea"/>
                <a:cs typeface="+mn-cs"/>
              </a:rPr>
              <a:t>Learning and teaching is individualised for children </a:t>
            </a:r>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a:t>
            </a:r>
            <a:r>
              <a:rPr lang="en-GB" sz="1200" b="0" i="1" kern="1200" dirty="0">
                <a:solidFill>
                  <a:schemeClr val="tx1"/>
                </a:solidFill>
                <a:effectLst/>
                <a:latin typeface="Arial" charset="0"/>
                <a:ea typeface="+mn-ea"/>
                <a:cs typeface="+mn-cs"/>
              </a:rPr>
              <a:t>Responsibilities of </a:t>
            </a:r>
            <a:r>
              <a:rPr lang="en-GB" sz="1200" b="0" i="1" kern="1200" dirty="0" err="1">
                <a:solidFill>
                  <a:schemeClr val="tx1"/>
                </a:solidFill>
                <a:effectLst/>
                <a:latin typeface="Arial" charset="0"/>
                <a:ea typeface="+mn-ea"/>
                <a:cs typeface="+mn-cs"/>
              </a:rPr>
              <a:t>kaiako</a:t>
            </a:r>
            <a:r>
              <a:rPr lang="en-GB" sz="1200" b="0" i="1" kern="1200" dirty="0">
                <a:solidFill>
                  <a:schemeClr val="tx1"/>
                </a:solidFill>
                <a:effectLst/>
                <a:latin typeface="Arial" charset="0"/>
                <a:ea typeface="+mn-ea"/>
                <a:cs typeface="+mn-cs"/>
              </a:rPr>
              <a:t> (qualified and unqualified teachers) </a:t>
            </a:r>
            <a:r>
              <a:rPr lang="en-GB" sz="1200" b="0" i="0" kern="1200" dirty="0">
                <a:solidFill>
                  <a:schemeClr val="tx1"/>
                </a:solidFill>
                <a:effectLst/>
                <a:latin typeface="Arial" charset="0"/>
                <a:ea typeface="+mn-ea"/>
                <a:cs typeface="+mn-cs"/>
              </a:rPr>
              <a:t>section of </a:t>
            </a:r>
            <a:r>
              <a:rPr lang="en-GB" sz="1200" b="0" i="0" kern="1200" dirty="0" err="1">
                <a:solidFill>
                  <a:schemeClr val="tx1"/>
                </a:solidFill>
                <a:effectLst/>
                <a:latin typeface="Arial" charset="0"/>
                <a:ea typeface="+mn-ea"/>
                <a:cs typeface="+mn-cs"/>
              </a:rPr>
              <a:t>Te</a:t>
            </a:r>
            <a:r>
              <a:rPr lang="en-GB" sz="1200" b="0" i="0" kern="1200" dirty="0">
                <a:solidFill>
                  <a:schemeClr val="tx1"/>
                </a:solidFill>
                <a:effectLst/>
                <a:latin typeface="Arial" charset="0"/>
                <a:ea typeface="+mn-ea"/>
                <a:cs typeface="+mn-cs"/>
              </a:rPr>
              <a:t> </a:t>
            </a:r>
            <a:r>
              <a:rPr lang="en-GB" sz="1200" b="0" i="0" kern="1200" dirty="0" err="1">
                <a:solidFill>
                  <a:schemeClr val="tx1"/>
                </a:solidFill>
                <a:effectLst/>
                <a:latin typeface="Arial" charset="0"/>
                <a:ea typeface="+mn-ea"/>
                <a:cs typeface="+mn-cs"/>
              </a:rPr>
              <a:t>Whāriki</a:t>
            </a:r>
            <a:r>
              <a:rPr lang="en-GB" sz="1200" b="0" i="0" kern="1200" dirty="0">
                <a:solidFill>
                  <a:schemeClr val="tx1"/>
                </a:solidFill>
                <a:effectLst/>
                <a:latin typeface="Arial" charset="0"/>
                <a:ea typeface="+mn-ea"/>
                <a:cs typeface="+mn-cs"/>
              </a:rPr>
              <a:t> emphasises the importance for </a:t>
            </a:r>
            <a:r>
              <a:rPr lang="en-GB" sz="1200" b="0" i="0" kern="1200" dirty="0" err="1">
                <a:solidFill>
                  <a:schemeClr val="tx1"/>
                </a:solidFill>
                <a:effectLst/>
                <a:latin typeface="Arial" charset="0"/>
                <a:ea typeface="+mn-ea"/>
                <a:cs typeface="+mn-cs"/>
              </a:rPr>
              <a:t>kaiako</a:t>
            </a:r>
            <a:r>
              <a:rPr lang="en-GB" sz="1200" b="0" i="0" kern="1200" dirty="0">
                <a:solidFill>
                  <a:schemeClr val="tx1"/>
                </a:solidFill>
                <a:effectLst/>
                <a:latin typeface="Arial" charset="0"/>
                <a:ea typeface="+mn-ea"/>
                <a:cs typeface="+mn-cs"/>
              </a:rPr>
              <a:t> to ‘Facilitate children’s learning and development through </a:t>
            </a:r>
            <a:r>
              <a:rPr lang="en-GB" sz="1200" b="1" i="0" kern="1200" dirty="0">
                <a:solidFill>
                  <a:schemeClr val="tx1"/>
                </a:solidFill>
                <a:effectLst/>
                <a:latin typeface="Arial" charset="0"/>
                <a:ea typeface="+mn-ea"/>
                <a:cs typeface="+mn-cs"/>
              </a:rPr>
              <a:t>thoughtful and intentional</a:t>
            </a:r>
            <a:r>
              <a:rPr lang="en-GB" sz="1200" b="0" i="0" kern="1200" dirty="0">
                <a:solidFill>
                  <a:schemeClr val="tx1"/>
                </a:solidFill>
                <a:effectLst/>
                <a:latin typeface="Arial" charset="0"/>
                <a:ea typeface="+mn-ea"/>
                <a:cs typeface="+mn-cs"/>
              </a:rPr>
              <a:t> pedagogy’.  Check the documentation on your child's learning at the service and see that </a:t>
            </a:r>
            <a:r>
              <a:rPr lang="en-GB" sz="1200" b="0" i="0" kern="1200" dirty="0" err="1">
                <a:solidFill>
                  <a:schemeClr val="tx1"/>
                </a:solidFill>
                <a:effectLst/>
                <a:latin typeface="Arial" charset="0"/>
                <a:ea typeface="+mn-ea"/>
                <a:cs typeface="+mn-cs"/>
              </a:rPr>
              <a:t>kaiako</a:t>
            </a:r>
            <a:r>
              <a:rPr lang="en-GB" sz="1200" b="0" i="0" kern="1200" dirty="0">
                <a:solidFill>
                  <a:schemeClr val="tx1"/>
                </a:solidFill>
                <a:effectLst/>
                <a:latin typeface="Arial" charset="0"/>
                <a:ea typeface="+mn-ea"/>
                <a:cs typeface="+mn-cs"/>
              </a:rPr>
              <a:t> have a good understanding of your child, and have gained a good understanding through talking with and engaging in observations about your child’s individual background, interests and developing skills. The documentation should also show that they are helping your child to continue to develop and extend on these areas.</a:t>
            </a:r>
          </a:p>
          <a:p>
            <a:br>
              <a:rPr lang="en-GB" dirty="0"/>
            </a:b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12</a:t>
            </a:fld>
            <a:endParaRPr lang="en-GB" altLang="cy-GB"/>
          </a:p>
        </p:txBody>
      </p:sp>
    </p:spTree>
    <p:extLst>
      <p:ext uri="{BB962C8B-B14F-4D97-AF65-F5344CB8AC3E}">
        <p14:creationId xmlns:p14="http://schemas.microsoft.com/office/powerpoint/2010/main" val="1067218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13</a:t>
            </a:fld>
            <a:endParaRPr lang="en-GB" altLang="cy-GB"/>
          </a:p>
        </p:txBody>
      </p:sp>
    </p:spTree>
    <p:extLst>
      <p:ext uri="{BB962C8B-B14F-4D97-AF65-F5344CB8AC3E}">
        <p14:creationId xmlns:p14="http://schemas.microsoft.com/office/powerpoint/2010/main" val="3181205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02751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088135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r>
              <a:rPr lang="cy-GB" altLang="cy-GB" dirty="0" err="1">
                <a:latin typeface="Arial" panose="020B0604020202020204" pitchFamily="34" charset="0"/>
              </a:rPr>
              <a:t>This</a:t>
            </a:r>
            <a:r>
              <a:rPr lang="cy-GB" altLang="cy-GB" dirty="0">
                <a:latin typeface="Arial" panose="020B0604020202020204" pitchFamily="34" charset="0"/>
              </a:rPr>
              <a:t> can </a:t>
            </a:r>
            <a:r>
              <a:rPr lang="cy-GB" altLang="cy-GB" dirty="0" err="1">
                <a:latin typeface="Arial" panose="020B0604020202020204" pitchFamily="34" charset="0"/>
              </a:rPr>
              <a:t>either</a:t>
            </a:r>
            <a:r>
              <a:rPr lang="cy-GB" altLang="cy-GB" dirty="0">
                <a:latin typeface="Arial" panose="020B0604020202020204" pitchFamily="34" charset="0"/>
              </a:rPr>
              <a:t> be a </a:t>
            </a:r>
            <a:r>
              <a:rPr lang="cy-GB" altLang="cy-GB" dirty="0" err="1">
                <a:latin typeface="Arial" panose="020B0604020202020204" pitchFamily="34" charset="0"/>
              </a:rPr>
              <a:t>whole</a:t>
            </a:r>
            <a:r>
              <a:rPr lang="cy-GB" altLang="cy-GB" baseline="0" dirty="0">
                <a:latin typeface="Arial" panose="020B0604020202020204" pitchFamily="34" charset="0"/>
              </a:rPr>
              <a:t> clas </a:t>
            </a:r>
            <a:r>
              <a:rPr lang="cy-GB" altLang="cy-GB" baseline="0" dirty="0" err="1">
                <a:latin typeface="Arial" panose="020B0604020202020204" pitchFamily="34" charset="0"/>
              </a:rPr>
              <a:t>discussion</a:t>
            </a:r>
            <a:r>
              <a:rPr lang="cy-GB" altLang="cy-GB" baseline="0" dirty="0">
                <a:latin typeface="Arial" panose="020B0604020202020204" pitchFamily="34" charset="0"/>
              </a:rPr>
              <a:t> or </a:t>
            </a:r>
            <a:r>
              <a:rPr lang="cy-GB" altLang="cy-GB" baseline="0" dirty="0" err="1">
                <a:latin typeface="Arial" panose="020B0604020202020204" pitchFamily="34" charset="0"/>
              </a:rPr>
              <a:t>ask</a:t>
            </a:r>
            <a:r>
              <a:rPr lang="cy-GB" altLang="cy-GB" baseline="0" dirty="0">
                <a:latin typeface="Arial" panose="020B0604020202020204" pitchFamily="34" charset="0"/>
              </a:rPr>
              <a:t> </a:t>
            </a:r>
            <a:r>
              <a:rPr lang="cy-GB" altLang="cy-GB" baseline="0" dirty="0" err="1">
                <a:latin typeface="Arial" panose="020B0604020202020204" pitchFamily="34" charset="0"/>
              </a:rPr>
              <a:t>groups</a:t>
            </a:r>
            <a:r>
              <a:rPr lang="cy-GB" altLang="cy-GB" baseline="0" dirty="0">
                <a:latin typeface="Arial" panose="020B0604020202020204" pitchFamily="34" charset="0"/>
              </a:rPr>
              <a:t> to </a:t>
            </a:r>
            <a:r>
              <a:rPr lang="cy-GB" altLang="cy-GB" baseline="0" dirty="0" err="1">
                <a:latin typeface="Arial" panose="020B0604020202020204" pitchFamily="34" charset="0"/>
              </a:rPr>
              <a:t>focus</a:t>
            </a:r>
            <a:r>
              <a:rPr lang="cy-GB" altLang="cy-GB" baseline="0" dirty="0">
                <a:latin typeface="Arial" panose="020B0604020202020204" pitchFamily="34" charset="0"/>
              </a:rPr>
              <a:t> </a:t>
            </a:r>
            <a:r>
              <a:rPr lang="cy-GB" altLang="cy-GB" baseline="0" dirty="0" err="1">
                <a:latin typeface="Arial" panose="020B0604020202020204" pitchFamily="34" charset="0"/>
              </a:rPr>
              <a:t>on</a:t>
            </a:r>
            <a:r>
              <a:rPr lang="cy-GB" altLang="cy-GB" baseline="0" dirty="0">
                <a:latin typeface="Arial" panose="020B0604020202020204" pitchFamily="34" charset="0"/>
              </a:rPr>
              <a:t> 1 </a:t>
            </a:r>
            <a:r>
              <a:rPr lang="cy-GB" altLang="cy-GB" baseline="0" dirty="0" err="1">
                <a:latin typeface="Arial" panose="020B0604020202020204" pitchFamily="34" charset="0"/>
              </a:rPr>
              <a:t>question</a:t>
            </a:r>
            <a:r>
              <a:rPr lang="cy-GB" altLang="cy-GB" baseline="0" dirty="0">
                <a:latin typeface="Arial" panose="020B0604020202020204" pitchFamily="34" charset="0"/>
              </a:rPr>
              <a:t> </a:t>
            </a:r>
            <a:r>
              <a:rPr lang="cy-GB" altLang="cy-GB" baseline="0" dirty="0" err="1">
                <a:latin typeface="Arial" panose="020B0604020202020204" pitchFamily="34" charset="0"/>
              </a:rPr>
              <a:t>in</a:t>
            </a:r>
            <a:r>
              <a:rPr lang="cy-GB" altLang="cy-GB" baseline="0" dirty="0">
                <a:latin typeface="Arial" panose="020B0604020202020204" pitchFamily="34" charset="0"/>
              </a:rPr>
              <a:t> </a:t>
            </a:r>
            <a:r>
              <a:rPr lang="cy-GB" altLang="cy-GB" baseline="0" dirty="0" err="1">
                <a:latin typeface="Arial" panose="020B0604020202020204" pitchFamily="34" charset="0"/>
              </a:rPr>
              <a:t>particular</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feedback</a:t>
            </a:r>
            <a:r>
              <a:rPr lang="cy-GB" altLang="cy-GB" baseline="0" dirty="0">
                <a:latin typeface="Arial" panose="020B0604020202020204" pitchFamily="34" charset="0"/>
              </a:rPr>
              <a:t>.</a:t>
            </a:r>
          </a:p>
          <a:p>
            <a:endParaRPr lang="cy-GB" altLang="cy-GB" baseline="0" dirty="0">
              <a:latin typeface="Arial" panose="020B0604020202020204" pitchFamily="34" charset="0"/>
            </a:endParaRPr>
          </a:p>
          <a:p>
            <a:r>
              <a:rPr lang="cy-GB" altLang="cy-GB" baseline="0" dirty="0" err="1">
                <a:latin typeface="Arial" panose="020B0604020202020204" pitchFamily="34" charset="0"/>
              </a:rPr>
              <a:t>Students</a:t>
            </a:r>
            <a:r>
              <a:rPr lang="cy-GB" altLang="cy-GB" baseline="0" dirty="0">
                <a:latin typeface="Arial" panose="020B0604020202020204" pitchFamily="34" charset="0"/>
              </a:rPr>
              <a:t> </a:t>
            </a:r>
            <a:r>
              <a:rPr lang="cy-GB" altLang="cy-GB" baseline="0" dirty="0" err="1">
                <a:latin typeface="Arial" panose="020B0604020202020204" pitchFamily="34" charset="0"/>
              </a:rPr>
              <a:t>may</a:t>
            </a:r>
            <a:r>
              <a:rPr lang="cy-GB" altLang="cy-GB" baseline="0" dirty="0">
                <a:latin typeface="Arial" panose="020B0604020202020204" pitchFamily="34" charset="0"/>
              </a:rPr>
              <a:t> want to </a:t>
            </a:r>
            <a:r>
              <a:rPr lang="cy-GB" altLang="cy-GB" baseline="0" dirty="0" err="1">
                <a:latin typeface="Arial" panose="020B0604020202020204" pitchFamily="34" charset="0"/>
              </a:rPr>
              <a:t>consider</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UNCRC </a:t>
            </a:r>
            <a:r>
              <a:rPr lang="cy-GB" altLang="cy-GB" baseline="0" dirty="0" err="1">
                <a:latin typeface="Arial" panose="020B0604020202020204" pitchFamily="34" charset="0"/>
              </a:rPr>
              <a:t>articles</a:t>
            </a:r>
            <a:endParaRPr lang="cy-GB" altLang="cy-GB" baseline="0" dirty="0">
              <a:latin typeface="Arial" panose="020B0604020202020204" pitchFamily="34" charset="0"/>
            </a:endParaRPr>
          </a:p>
          <a:p>
            <a:pPr marL="171450" indent="-171450">
              <a:buFont typeface="Arial" panose="020B0604020202020204" pitchFamily="34" charset="0"/>
              <a:buChar char="•"/>
            </a:pPr>
            <a:r>
              <a:rPr lang="cy-GB" altLang="cy-GB" baseline="0" dirty="0">
                <a:latin typeface="Arial" panose="020B0604020202020204" pitchFamily="34" charset="0"/>
              </a:rPr>
              <a:t>A </a:t>
            </a:r>
            <a:r>
              <a:rPr lang="cy-GB" altLang="cy-GB" baseline="0" dirty="0" err="1">
                <a:latin typeface="Arial" panose="020B0604020202020204" pitchFamily="34" charset="0"/>
              </a:rPr>
              <a:t>need</a:t>
            </a:r>
            <a:r>
              <a:rPr lang="cy-GB" altLang="cy-GB" baseline="0" dirty="0">
                <a:latin typeface="Arial" panose="020B0604020202020204" pitchFamily="34" charset="0"/>
              </a:rPr>
              <a:t> for a </a:t>
            </a:r>
            <a:r>
              <a:rPr lang="cy-GB" altLang="cy-GB" baseline="0" dirty="0" err="1">
                <a:latin typeface="Arial" panose="020B0604020202020204" pitchFamily="34" charset="0"/>
              </a:rPr>
              <a:t>balance</a:t>
            </a:r>
            <a:r>
              <a:rPr lang="cy-GB" altLang="cy-GB" baseline="0" dirty="0">
                <a:latin typeface="Arial" panose="020B0604020202020204" pitchFamily="34" charset="0"/>
              </a:rPr>
              <a:t> </a:t>
            </a:r>
            <a:r>
              <a:rPr lang="cy-GB" altLang="cy-GB" baseline="0" dirty="0" err="1">
                <a:latin typeface="Arial" panose="020B0604020202020204" pitchFamily="34" charset="0"/>
              </a:rPr>
              <a:t>between</a:t>
            </a:r>
            <a:r>
              <a:rPr lang="cy-GB" altLang="cy-GB" baseline="0" dirty="0">
                <a:latin typeface="Arial" panose="020B0604020202020204" pitchFamily="34" charset="0"/>
              </a:rPr>
              <a:t> </a:t>
            </a:r>
            <a:r>
              <a:rPr lang="cy-GB" altLang="cy-GB" baseline="0" dirty="0" err="1">
                <a:latin typeface="Arial" panose="020B0604020202020204" pitchFamily="34" charset="0"/>
              </a:rPr>
              <a:t>local</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other</a:t>
            </a:r>
            <a:r>
              <a:rPr lang="cy-GB" altLang="cy-GB" baseline="0" dirty="0">
                <a:latin typeface="Arial" panose="020B0604020202020204" pitchFamily="34" charset="0"/>
              </a:rPr>
              <a:t> </a:t>
            </a:r>
            <a:r>
              <a:rPr lang="cy-GB" altLang="cy-GB" baseline="0" dirty="0" err="1">
                <a:latin typeface="Arial" panose="020B0604020202020204" pitchFamily="34" charset="0"/>
              </a:rPr>
              <a:t>cultures</a:t>
            </a:r>
            <a:endParaRPr lang="cy-GB" altLang="cy-GB" baseline="0" dirty="0">
              <a:latin typeface="Arial" panose="020B0604020202020204" pitchFamily="34" charset="0"/>
            </a:endParaRPr>
          </a:p>
          <a:p>
            <a:pPr marL="171450" indent="-171450">
              <a:buFont typeface="Arial" panose="020B0604020202020204" pitchFamily="34" charset="0"/>
              <a:buChar char="•"/>
            </a:pPr>
            <a:r>
              <a:rPr lang="cy-GB" altLang="cy-GB" baseline="0" dirty="0">
                <a:latin typeface="Arial" panose="020B0604020202020204" pitchFamily="34" charset="0"/>
              </a:rPr>
              <a:t>Is </a:t>
            </a:r>
            <a:r>
              <a:rPr lang="cy-GB" altLang="cy-GB" baseline="0" dirty="0" err="1">
                <a:latin typeface="Arial" panose="020B0604020202020204" pitchFamily="34" charset="0"/>
              </a:rPr>
              <a:t>there</a:t>
            </a:r>
            <a:r>
              <a:rPr lang="cy-GB" altLang="cy-GB" baseline="0" dirty="0">
                <a:latin typeface="Arial" panose="020B0604020202020204" pitchFamily="34" charset="0"/>
              </a:rPr>
              <a:t> a </a:t>
            </a:r>
            <a:r>
              <a:rPr lang="cy-GB" altLang="cy-GB" baseline="0" dirty="0" err="1">
                <a:latin typeface="Arial" panose="020B0604020202020204" pitchFamily="34" charset="0"/>
              </a:rPr>
              <a:t>risk</a:t>
            </a:r>
            <a:r>
              <a:rPr lang="cy-GB" altLang="cy-GB" baseline="0" dirty="0">
                <a:latin typeface="Arial" panose="020B0604020202020204" pitchFamily="34" charset="0"/>
              </a:rPr>
              <a:t> </a:t>
            </a:r>
            <a:r>
              <a:rPr lang="cy-GB" altLang="cy-GB" baseline="0" dirty="0" err="1">
                <a:latin typeface="Arial" panose="020B0604020202020204" pitchFamily="34" charset="0"/>
              </a:rPr>
              <a:t>that</a:t>
            </a:r>
            <a:r>
              <a:rPr lang="cy-GB" altLang="cy-GB" baseline="0" dirty="0">
                <a:latin typeface="Arial" panose="020B0604020202020204" pitchFamily="34" charset="0"/>
              </a:rPr>
              <a:t> </a:t>
            </a:r>
            <a:r>
              <a:rPr lang="cy-GB" altLang="cy-GB" baseline="0" dirty="0" err="1">
                <a:latin typeface="Arial" panose="020B0604020202020204" pitchFamily="34" charset="0"/>
              </a:rPr>
              <a:t>too</a:t>
            </a:r>
            <a:r>
              <a:rPr lang="cy-GB" altLang="cy-GB" baseline="0" dirty="0">
                <a:latin typeface="Arial" panose="020B0604020202020204" pitchFamily="34" charset="0"/>
              </a:rPr>
              <a:t> </a:t>
            </a:r>
            <a:r>
              <a:rPr lang="cy-GB" altLang="cy-GB" baseline="0" dirty="0" err="1">
                <a:latin typeface="Arial" panose="020B0604020202020204" pitchFamily="34" charset="0"/>
              </a:rPr>
              <a:t>much</a:t>
            </a:r>
            <a:r>
              <a:rPr lang="cy-GB" altLang="cy-GB" baseline="0" dirty="0">
                <a:latin typeface="Arial" panose="020B0604020202020204" pitchFamily="34" charset="0"/>
              </a:rPr>
              <a:t> </a:t>
            </a:r>
            <a:r>
              <a:rPr lang="cy-GB" altLang="cy-GB" baseline="0" dirty="0" err="1">
                <a:latin typeface="Arial" panose="020B0604020202020204" pitchFamily="34" charset="0"/>
              </a:rPr>
              <a:t>emphasis</a:t>
            </a:r>
            <a:r>
              <a:rPr lang="cy-GB" altLang="cy-GB" baseline="0" dirty="0">
                <a:latin typeface="Arial" panose="020B0604020202020204" pitchFamily="34" charset="0"/>
              </a:rPr>
              <a:t> is </a:t>
            </a:r>
            <a:r>
              <a:rPr lang="cy-GB" altLang="cy-GB" baseline="0" dirty="0" err="1">
                <a:latin typeface="Arial" panose="020B0604020202020204" pitchFamily="34" charset="0"/>
              </a:rPr>
              <a:t>given</a:t>
            </a:r>
            <a:r>
              <a:rPr lang="cy-GB" altLang="cy-GB" baseline="0" dirty="0">
                <a:latin typeface="Arial" panose="020B0604020202020204" pitchFamily="34" charset="0"/>
              </a:rPr>
              <a:t> to </a:t>
            </a:r>
            <a:r>
              <a:rPr lang="cy-GB" altLang="cy-GB" baseline="0" dirty="0" err="1">
                <a:latin typeface="Arial" panose="020B0604020202020204" pitchFamily="34" charset="0"/>
              </a:rPr>
              <a:t>other</a:t>
            </a:r>
            <a:r>
              <a:rPr lang="cy-GB" altLang="cy-GB" baseline="0" dirty="0">
                <a:latin typeface="Arial" panose="020B0604020202020204" pitchFamily="34" charset="0"/>
              </a:rPr>
              <a:t> </a:t>
            </a:r>
            <a:r>
              <a:rPr lang="cy-GB" altLang="cy-GB" baseline="0" dirty="0" err="1">
                <a:latin typeface="Arial" panose="020B0604020202020204" pitchFamily="34" charset="0"/>
              </a:rPr>
              <a:t>cultures</a:t>
            </a:r>
            <a:r>
              <a:rPr lang="cy-GB" altLang="cy-GB" baseline="0" dirty="0">
                <a:latin typeface="Arial" panose="020B0604020202020204" pitchFamily="34" charset="0"/>
              </a:rPr>
              <a:t>? Or not </a:t>
            </a:r>
            <a:r>
              <a:rPr lang="cy-GB" altLang="cy-GB" baseline="0" dirty="0" err="1">
                <a:latin typeface="Arial" panose="020B0604020202020204" pitchFamily="34" charset="0"/>
              </a:rPr>
              <a:t>enough</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err="1">
                <a:latin typeface="Arial" panose="020B0604020202020204" pitchFamily="34" charset="0"/>
              </a:rPr>
              <a:t>Any</a:t>
            </a:r>
            <a:r>
              <a:rPr lang="cy-GB" altLang="cy-GB" baseline="0" dirty="0">
                <a:latin typeface="Arial" panose="020B0604020202020204" pitchFamily="34" charset="0"/>
              </a:rPr>
              <a:t> </a:t>
            </a:r>
            <a:r>
              <a:rPr lang="cy-GB" altLang="cy-GB" baseline="0" dirty="0" err="1">
                <a:latin typeface="Arial" panose="020B0604020202020204" pitchFamily="34" charset="0"/>
              </a:rPr>
              <a:t>complications</a:t>
            </a:r>
            <a:r>
              <a:rPr lang="cy-GB" altLang="cy-GB" baseline="0" dirty="0">
                <a:latin typeface="Arial" panose="020B0604020202020204" pitchFamily="34" charset="0"/>
              </a:rPr>
              <a:t> for staff/</a:t>
            </a:r>
            <a:r>
              <a:rPr lang="cy-GB" altLang="cy-GB" baseline="0" dirty="0" err="1">
                <a:latin typeface="Arial" panose="020B0604020202020204" pitchFamily="34" charset="0"/>
              </a:rPr>
              <a:t>settings</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err="1">
                <a:latin typeface="Arial" panose="020B0604020202020204" pitchFamily="34" charset="0"/>
              </a:rPr>
              <a:t>Are</a:t>
            </a:r>
            <a:r>
              <a:rPr lang="cy-GB" altLang="cy-GB" baseline="0" dirty="0">
                <a:latin typeface="Arial" panose="020B0604020202020204" pitchFamily="34" charset="0"/>
              </a:rPr>
              <a:t> </a:t>
            </a:r>
            <a:r>
              <a:rPr lang="cy-GB" altLang="cy-GB" baseline="0" dirty="0" err="1">
                <a:latin typeface="Arial" panose="020B0604020202020204" pitchFamily="34" charset="0"/>
              </a:rPr>
              <a:t>children</a:t>
            </a:r>
            <a:r>
              <a:rPr lang="cy-GB" altLang="cy-GB" baseline="0" dirty="0">
                <a:latin typeface="Arial" panose="020B0604020202020204" pitchFamily="34" charset="0"/>
              </a:rPr>
              <a:t> </a:t>
            </a:r>
            <a:r>
              <a:rPr lang="cy-GB" altLang="cy-GB" baseline="0" dirty="0" err="1">
                <a:latin typeface="Arial" panose="020B0604020202020204" pitchFamily="34" charset="0"/>
              </a:rPr>
              <a:t>able</a:t>
            </a:r>
            <a:r>
              <a:rPr lang="cy-GB" altLang="cy-GB" baseline="0" dirty="0">
                <a:latin typeface="Arial" panose="020B0604020202020204" pitchFamily="34" charset="0"/>
              </a:rPr>
              <a:t> to </a:t>
            </a:r>
            <a:r>
              <a:rPr lang="cy-GB" altLang="cy-GB" baseline="0" dirty="0" err="1">
                <a:latin typeface="Arial" panose="020B0604020202020204" pitchFamily="34" charset="0"/>
              </a:rPr>
              <a:t>conform</a:t>
            </a:r>
            <a:r>
              <a:rPr lang="cy-GB" altLang="cy-GB" baseline="0" dirty="0">
                <a:latin typeface="Arial" panose="020B0604020202020204" pitchFamily="34" charset="0"/>
              </a:rPr>
              <a:t> to </a:t>
            </a:r>
            <a:r>
              <a:rPr lang="cy-GB" altLang="cy-GB" baseline="0" dirty="0" err="1">
                <a:latin typeface="Arial" panose="020B0604020202020204" pitchFamily="34" charset="0"/>
              </a:rPr>
              <a:t>mainstream</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 </a:t>
            </a:r>
            <a:r>
              <a:rPr lang="cy-GB" altLang="cy-GB" baseline="0" dirty="0" err="1">
                <a:latin typeface="Arial" panose="020B0604020202020204" pitchFamily="34" charset="0"/>
              </a:rPr>
              <a:t>without</a:t>
            </a:r>
            <a:r>
              <a:rPr lang="cy-GB" altLang="cy-GB" baseline="0" dirty="0">
                <a:latin typeface="Arial" panose="020B0604020202020204" pitchFamily="34" charset="0"/>
              </a:rPr>
              <a:t> </a:t>
            </a:r>
            <a:r>
              <a:rPr lang="cy-GB" altLang="cy-GB" baseline="0" dirty="0" err="1">
                <a:latin typeface="Arial" panose="020B0604020202020204" pitchFamily="34" charset="0"/>
              </a:rPr>
              <a:t>losing</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Do EY </a:t>
            </a:r>
            <a:r>
              <a:rPr lang="cy-GB" altLang="cy-GB" baseline="0" dirty="0" err="1">
                <a:latin typeface="Arial" panose="020B0604020202020204" pitchFamily="34" charset="0"/>
              </a:rPr>
              <a:t>practitioners</a:t>
            </a:r>
            <a:r>
              <a:rPr lang="cy-GB" altLang="cy-GB" baseline="0" dirty="0">
                <a:latin typeface="Arial" panose="020B0604020202020204" pitchFamily="34" charset="0"/>
              </a:rPr>
              <a:t> </a:t>
            </a:r>
            <a:r>
              <a:rPr lang="cy-GB" altLang="cy-GB" baseline="0" dirty="0" err="1">
                <a:latin typeface="Arial" panose="020B0604020202020204" pitchFamily="34" charset="0"/>
              </a:rPr>
              <a:t>have</a:t>
            </a:r>
            <a:r>
              <a:rPr lang="cy-GB" altLang="cy-GB" baseline="0" dirty="0">
                <a:latin typeface="Arial" panose="020B0604020202020204" pitchFamily="34" charset="0"/>
              </a:rPr>
              <a:t> </a:t>
            </a:r>
            <a:r>
              <a:rPr lang="cy-GB" altLang="cy-GB" baseline="0" dirty="0" err="1">
                <a:latin typeface="Arial" panose="020B0604020202020204" pitchFamily="34" charset="0"/>
              </a:rPr>
              <a:t>opportunities</a:t>
            </a:r>
            <a:r>
              <a:rPr lang="cy-GB" altLang="cy-GB" baseline="0" dirty="0">
                <a:latin typeface="Arial" panose="020B0604020202020204" pitchFamily="34" charset="0"/>
              </a:rPr>
              <a:t> to </a:t>
            </a:r>
            <a:r>
              <a:rPr lang="cy-GB" altLang="cy-GB" baseline="0" dirty="0" err="1">
                <a:latin typeface="Arial" panose="020B0604020202020204" pitchFamily="34" charset="0"/>
              </a:rPr>
              <a:t>consider</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prejudices</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assumptions</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Do EY </a:t>
            </a:r>
            <a:r>
              <a:rPr lang="cy-GB" altLang="cy-GB" baseline="0" dirty="0" err="1">
                <a:latin typeface="Arial" panose="020B0604020202020204" pitchFamily="34" charset="0"/>
              </a:rPr>
              <a:t>practitioners</a:t>
            </a:r>
            <a:r>
              <a:rPr lang="cy-GB" altLang="cy-GB" baseline="0" dirty="0">
                <a:latin typeface="Arial" panose="020B0604020202020204" pitchFamily="34" charset="0"/>
              </a:rPr>
              <a:t> </a:t>
            </a:r>
            <a:r>
              <a:rPr lang="cy-GB" altLang="cy-GB" baseline="0" dirty="0" err="1">
                <a:latin typeface="Arial" panose="020B0604020202020204" pitchFamily="34" charset="0"/>
              </a:rPr>
              <a:t>have</a:t>
            </a:r>
            <a:r>
              <a:rPr lang="cy-GB" altLang="cy-GB" baseline="0" dirty="0">
                <a:latin typeface="Arial" panose="020B0604020202020204" pitchFamily="34" charset="0"/>
              </a:rPr>
              <a:t> </a:t>
            </a:r>
            <a:r>
              <a:rPr lang="cy-GB" altLang="cy-GB" baseline="0" dirty="0" err="1">
                <a:latin typeface="Arial" panose="020B0604020202020204" pitchFamily="34" charset="0"/>
              </a:rPr>
              <a:t>opportunities</a:t>
            </a:r>
            <a:r>
              <a:rPr lang="cy-GB" altLang="cy-GB" baseline="0" dirty="0">
                <a:latin typeface="Arial" panose="020B0604020202020204" pitchFamily="34" charset="0"/>
              </a:rPr>
              <a:t> to </a:t>
            </a:r>
            <a:r>
              <a:rPr lang="cy-GB" altLang="cy-GB" baseline="0" dirty="0" err="1">
                <a:latin typeface="Arial" panose="020B0604020202020204" pitchFamily="34" charset="0"/>
              </a:rPr>
              <a:t>reflect</a:t>
            </a:r>
            <a:r>
              <a:rPr lang="cy-GB" altLang="cy-GB" baseline="0" dirty="0">
                <a:latin typeface="Arial" panose="020B0604020202020204" pitchFamily="34" charset="0"/>
              </a:rPr>
              <a:t> </a:t>
            </a:r>
            <a:r>
              <a:rPr lang="cy-GB" altLang="cy-GB" baseline="0" dirty="0" err="1">
                <a:latin typeface="Arial" panose="020B0604020202020204" pitchFamily="34" charset="0"/>
              </a:rPr>
              <a:t>on</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practice</a:t>
            </a:r>
            <a:r>
              <a:rPr lang="cy-GB" altLang="cy-GB" baseline="0" dirty="0">
                <a:latin typeface="Arial" panose="020B0604020202020204" pitchFamily="34" charset="0"/>
              </a:rPr>
              <a:t>?</a:t>
            </a:r>
            <a:endParaRPr lang="cy-GB" altLang="cy-GB" dirty="0">
              <a:latin typeface="Arial" panose="020B0604020202020204" pitchFamily="34" charset="0"/>
            </a:endParaRPr>
          </a:p>
        </p:txBody>
      </p:sp>
    </p:spTree>
    <p:extLst>
      <p:ext uri="{BB962C8B-B14F-4D97-AF65-F5344CB8AC3E}">
        <p14:creationId xmlns:p14="http://schemas.microsoft.com/office/powerpoint/2010/main" val="2935194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19</a:t>
            </a:fld>
            <a:endParaRPr lang="en-GB" altLang="cy-GB"/>
          </a:p>
        </p:txBody>
      </p:sp>
    </p:spTree>
    <p:extLst>
      <p:ext uri="{BB962C8B-B14F-4D97-AF65-F5344CB8AC3E}">
        <p14:creationId xmlns:p14="http://schemas.microsoft.com/office/powerpoint/2010/main" val="2678383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Is this a realistic</a:t>
            </a:r>
            <a:r>
              <a:rPr lang="en-GB" baseline="0" dirty="0"/>
              <a:t> consideration?</a:t>
            </a:r>
            <a:br>
              <a:rPr lang="en-GB" baseline="0" dirty="0"/>
            </a:br>
            <a:r>
              <a:rPr lang="en-GB" baseline="0" dirty="0"/>
              <a:t>Discuss…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20</a:t>
            </a:fld>
            <a:endParaRPr lang="en-GB" altLang="cy-GB"/>
          </a:p>
        </p:txBody>
      </p:sp>
    </p:spTree>
    <p:extLst>
      <p:ext uri="{BB962C8B-B14F-4D97-AF65-F5344CB8AC3E}">
        <p14:creationId xmlns:p14="http://schemas.microsoft.com/office/powerpoint/2010/main" val="2277929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a:latin typeface="Arial" panose="020B0604020202020204" pitchFamily="34" charset="0"/>
              </a:rPr>
              <a:t>Discuss</a:t>
            </a:r>
            <a:r>
              <a:rPr lang="cy-GB" altLang="cy-GB" dirty="0">
                <a:latin typeface="Arial" panose="020B0604020202020204" pitchFamily="34" charset="0"/>
              </a:rPr>
              <a:t> </a:t>
            </a:r>
            <a:r>
              <a:rPr lang="cy-GB" altLang="cy-GB" dirty="0" err="1">
                <a:latin typeface="Arial" panose="020B0604020202020204" pitchFamily="34" charset="0"/>
              </a:rPr>
              <a:t>quotation</a:t>
            </a:r>
            <a:r>
              <a:rPr lang="cy-GB" altLang="cy-GB" dirty="0">
                <a:latin typeface="Arial" panose="020B0604020202020204" pitchFamily="34" charset="0"/>
              </a:rPr>
              <a:t>...</a:t>
            </a:r>
          </a:p>
        </p:txBody>
      </p:sp>
    </p:spTree>
    <p:extLst>
      <p:ext uri="{BB962C8B-B14F-4D97-AF65-F5344CB8AC3E}">
        <p14:creationId xmlns:p14="http://schemas.microsoft.com/office/powerpoint/2010/main" val="764993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a:latin typeface="Arial" panose="020B0604020202020204" pitchFamily="34" charset="0"/>
              </a:rPr>
              <a:t>James Albert Banks is an educator who has been called the “father of multicultural education,” a discipline that seeks to develop awareness and skills in teachers and students for living in a culturally diverse United States and world. Growing up as an African-American youth in the Arkansas Delta during the Jim Crow years, Banks developed a commitment to social justice. Banks became the first black professor in the College of Education at the University of Washington (UW) in Seattle and is also founding director of UW’s </a:t>
            </a:r>
            <a:r>
              <a:rPr lang="en-GB" altLang="cy-GB" dirty="0" err="1">
                <a:latin typeface="Arial" panose="020B0604020202020204" pitchFamily="34" charset="0"/>
              </a:rPr>
              <a:t>Center</a:t>
            </a:r>
            <a:r>
              <a:rPr lang="en-GB" altLang="cy-GB" dirty="0">
                <a:latin typeface="Arial" panose="020B0604020202020204" pitchFamily="34" charset="0"/>
              </a:rPr>
              <a:t> for Multicultural Education.</a:t>
            </a:r>
            <a:endParaRPr lang="cy-GB" altLang="cy-GB" dirty="0">
              <a:latin typeface="Arial" panose="020B0604020202020204" pitchFamily="34" charset="0"/>
            </a:endParaRPr>
          </a:p>
        </p:txBody>
      </p:sp>
    </p:spTree>
    <p:extLst>
      <p:ext uri="{BB962C8B-B14F-4D97-AF65-F5344CB8AC3E}">
        <p14:creationId xmlns:p14="http://schemas.microsoft.com/office/powerpoint/2010/main" val="793520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a:latin typeface="Arial" panose="020B0604020202020204" pitchFamily="34" charset="0"/>
              </a:rPr>
              <a:t>The five dimensions are:(1) content integration; (2) the knowledge construction process; (3) prejudice reduction; (4) an equity pedagogy; and (5) an empowering school culture and social structure. Although each dimension is conceptually distinct, in practice they overlap and are interrelated.</a:t>
            </a:r>
          </a:p>
          <a:p>
            <a:endParaRPr lang="en-GB" altLang="cy-GB" dirty="0">
              <a:latin typeface="Arial" panose="020B0604020202020204" pitchFamily="34" charset="0"/>
            </a:endParaRPr>
          </a:p>
          <a:p>
            <a:r>
              <a:rPr lang="en-GB" altLang="cy-GB" dirty="0">
                <a:latin typeface="Arial" panose="020B0604020202020204" pitchFamily="34" charset="0"/>
              </a:rPr>
              <a:t>Multicultural education refers to any form of education or teaching that incorporates the histories, texts, values, beliefs, and perspectives of people from different cultural backgrounds.</a:t>
            </a:r>
            <a:endParaRPr lang="cy-GB" altLang="cy-GB" dirty="0">
              <a:latin typeface="Arial" panose="020B0604020202020204" pitchFamily="34" charset="0"/>
            </a:endParaRPr>
          </a:p>
        </p:txBody>
      </p:sp>
    </p:spTree>
    <p:extLst>
      <p:ext uri="{BB962C8B-B14F-4D97-AF65-F5344CB8AC3E}">
        <p14:creationId xmlns:p14="http://schemas.microsoft.com/office/powerpoint/2010/main" val="2397625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24</a:t>
            </a:fld>
            <a:endParaRPr lang="en-GB" altLang="en-US">
              <a:solidFill>
                <a:srgbClr val="000000"/>
              </a:solidFill>
            </a:endParaRPr>
          </a:p>
        </p:txBody>
      </p:sp>
    </p:spTree>
    <p:extLst>
      <p:ext uri="{BB962C8B-B14F-4D97-AF65-F5344CB8AC3E}">
        <p14:creationId xmlns:p14="http://schemas.microsoft.com/office/powerpoint/2010/main" val="10973741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 quotation </a:t>
            </a:r>
          </a:p>
          <a:p>
            <a:endParaRPr lang="en-GB" dirty="0"/>
          </a:p>
          <a:p>
            <a:r>
              <a:rPr lang="en-GB" dirty="0"/>
              <a:t>Students’ concept</a:t>
            </a:r>
            <a:r>
              <a:rPr lang="en-GB" baseline="0" dirty="0"/>
              <a:t> </a:t>
            </a:r>
            <a:r>
              <a:rPr lang="en-GB" baseline="0"/>
              <a:t>of ability?</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25</a:t>
            </a:fld>
            <a:endParaRPr lang="en-GB" altLang="cy-GB"/>
          </a:p>
        </p:txBody>
      </p:sp>
    </p:spTree>
    <p:extLst>
      <p:ext uri="{BB962C8B-B14F-4D97-AF65-F5344CB8AC3E}">
        <p14:creationId xmlns:p14="http://schemas.microsoft.com/office/powerpoint/2010/main" val="1809040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err="1"/>
              <a:t>Dweck</a:t>
            </a:r>
            <a:r>
              <a:rPr lang="en-GB" dirty="0"/>
              <a:t> coined the terms fixed </a:t>
            </a:r>
            <a:r>
              <a:rPr lang="en-GB" dirty="0" err="1"/>
              <a:t>mindset</a:t>
            </a:r>
            <a:r>
              <a:rPr lang="en-GB" dirty="0"/>
              <a:t> and growth </a:t>
            </a:r>
            <a:r>
              <a:rPr lang="en-GB" dirty="0" err="1"/>
              <a:t>mindset</a:t>
            </a:r>
            <a:r>
              <a:rPr lang="en-GB" dirty="0"/>
              <a:t> to describe the underlying beliefs people have about learning and intelligence. When children believe they can get smarter, they understand that effort makes them stronger. Therefore they put in extra time and effort, and that leads to higher achievement.</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26</a:t>
            </a:fld>
            <a:endParaRPr lang="en-GB" altLang="cy-GB"/>
          </a:p>
        </p:txBody>
      </p:sp>
    </p:spTree>
    <p:extLst>
      <p:ext uri="{BB962C8B-B14F-4D97-AF65-F5344CB8AC3E}">
        <p14:creationId xmlns:p14="http://schemas.microsoft.com/office/powerpoint/2010/main" val="9666412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Discussion points….</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27</a:t>
            </a:fld>
            <a:endParaRPr lang="en-GB" altLang="cy-GB"/>
          </a:p>
        </p:txBody>
      </p:sp>
    </p:spTree>
    <p:extLst>
      <p:ext uri="{BB962C8B-B14F-4D97-AF65-F5344CB8AC3E}">
        <p14:creationId xmlns:p14="http://schemas.microsoft.com/office/powerpoint/2010/main" val="15106582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Discussion points….</a:t>
            </a:r>
          </a:p>
          <a:p>
            <a:endParaRPr lang="en-GB" dirty="0"/>
          </a:p>
          <a:p>
            <a:r>
              <a:rPr lang="en-GB" dirty="0"/>
              <a:t>ALL children should</a:t>
            </a:r>
            <a:r>
              <a:rPr lang="en-GB" baseline="0" dirty="0"/>
              <a:t> have opportunities to experience a challenging and enjoyable curriculum where learning and development happens.</a:t>
            </a:r>
          </a:p>
          <a:p>
            <a:endParaRPr lang="en-GB" baseline="0" dirty="0"/>
          </a:p>
          <a:p>
            <a:r>
              <a:rPr lang="en-GB" baseline="0" dirty="0"/>
              <a:t>Practitioners MUST ensure that their own knowledge about different cultures/abilities is up-to-date and consider their own attitudes towards children who are different from themselves.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28</a:t>
            </a:fld>
            <a:endParaRPr lang="en-GB" altLang="cy-GB"/>
          </a:p>
        </p:txBody>
      </p:sp>
    </p:spTree>
    <p:extLst>
      <p:ext uri="{BB962C8B-B14F-4D97-AF65-F5344CB8AC3E}">
        <p14:creationId xmlns:p14="http://schemas.microsoft.com/office/powerpoint/2010/main" val="996663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29</a:t>
            </a:fld>
            <a:endParaRPr lang="en-GB" altLang="en-US">
              <a:solidFill>
                <a:srgbClr val="000000"/>
              </a:solidFill>
            </a:endParaRPr>
          </a:p>
        </p:txBody>
      </p:sp>
    </p:spTree>
    <p:extLst>
      <p:ext uri="{BB962C8B-B14F-4D97-AF65-F5344CB8AC3E}">
        <p14:creationId xmlns:p14="http://schemas.microsoft.com/office/powerpoint/2010/main" val="2394052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Dearbháil Niamh Maguire, won Early Childhood Graduate of the Year at the Nursery World Awards this year. She is an early years development worker in a Sure Start Centre in Belfast.</a:t>
            </a:r>
          </a:p>
          <a:p>
            <a:endParaRPr lang="en-US" dirty="0">
              <a:ea typeface="Calibri"/>
              <a:cs typeface="Calibri"/>
            </a:endParaRPr>
          </a:p>
          <a:p>
            <a:r>
              <a:rPr lang="en-US" dirty="0">
                <a:ea typeface="Calibri"/>
                <a:cs typeface="Calibri"/>
              </a:rPr>
              <a:t>"I carry an invisible suitcase filled with experiences, encounters and messages. Some are positive, some are negative and some are buried for later.</a:t>
            </a:r>
            <a:endParaRPr lang="en-US" dirty="0"/>
          </a:p>
          <a:p>
            <a:endParaRPr lang="en-US" dirty="0">
              <a:ea typeface="Calibri"/>
              <a:cs typeface="Calibri"/>
            </a:endParaRPr>
          </a:p>
          <a:p>
            <a:r>
              <a:rPr lang="en-US" dirty="0">
                <a:ea typeface="Calibri"/>
                <a:cs typeface="Calibri"/>
              </a:rPr>
              <a:t>You will never see the suitcase. But it is there. The contents accumulate during my childhood, slowly building an emotional toolkit for life. Some content will propel me forward. Some will limit and separate me from my potential. And some will trigger a response when I least expect it.</a:t>
            </a:r>
          </a:p>
          <a:p>
            <a:endParaRPr lang="en-US" dirty="0">
              <a:ea typeface="Calibri"/>
              <a:cs typeface="Calibri"/>
            </a:endParaRPr>
          </a:p>
          <a:p>
            <a:r>
              <a:rPr lang="en-US" dirty="0">
                <a:ea typeface="Calibri"/>
                <a:cs typeface="Calibri"/>
              </a:rPr>
              <a:t>Be aware of my suitcase; what is already in it and what you can add.</a:t>
            </a:r>
          </a:p>
          <a:p>
            <a:r>
              <a:rPr lang="en-US" dirty="0">
                <a:ea typeface="Calibri"/>
                <a:cs typeface="Calibri"/>
              </a:rPr>
              <a:t>Listen-in, see me, value my unique contribution and respond to me.</a:t>
            </a:r>
          </a:p>
          <a:p>
            <a:endParaRPr lang="en-US" dirty="0">
              <a:ea typeface="Calibri"/>
              <a:cs typeface="Calibri"/>
            </a:endParaRPr>
          </a:p>
          <a:p>
            <a:r>
              <a:rPr lang="en-US" dirty="0">
                <a:ea typeface="Calibri"/>
                <a:cs typeface="Calibri"/>
              </a:rPr>
              <a:t>Fill my invisible suitcase with positive messaging, love, connection and belonging. Work to balance my suitcase, particularly when it is out of balance.</a:t>
            </a:r>
          </a:p>
          <a:p>
            <a:endParaRPr lang="en-US" dirty="0">
              <a:ea typeface="Calibri"/>
              <a:cs typeface="Calibri"/>
            </a:endParaRPr>
          </a:p>
          <a:p>
            <a:r>
              <a:rPr lang="en-US" dirty="0">
                <a:ea typeface="Calibri"/>
                <a:cs typeface="Calibri"/>
              </a:rPr>
              <a:t>The suitcase will carry my story."</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9337217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330347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image" Target="../media/image4.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theme" Target="../theme/theme3.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pdfs.semanticscholar.org/d007/58df51aa65e15f0d7789674eeff65190a574.pdf"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files.eric.ed.gov/fulltext/EJ1112390.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ogle.com/search?q=chinese+new+year+display&amp;tbm=isch&amp;ved=2ahUKEwjD7PjDntHnAhWQ_IUKHfLpB6UQ2-cCegQIABAA&amp;oq=chinese+new+year+display&amp;gs_l=img.3..0l10.7619.8854..9176...0.0..0.71.327.5......0....1..gws-wiz-img.......0i7i30j0i8i7i30.GIQPcBEI2qE&amp;ei=r6xGXoPZM5D5lwTy05-oCg&amp;bih=937&amp;biw=1920&amp;safe=strict&amp;hl=en#imgrc=8UA_rbjMC318XM" TargetMode="Externa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files.eric.ed.gov/fulltext/EJ1081654.pdf" TargetMode="External"/><Relationship Id="rId2" Type="http://schemas.openxmlformats.org/officeDocument/2006/relationships/notesSlide" Target="../notesSlides/notesSlide18.xml"/><Relationship Id="rId1" Type="http://schemas.openxmlformats.org/officeDocument/2006/relationships/slideLayout" Target="../slideLayouts/slideLayout9.xml"/><Relationship Id="rId4" Type="http://schemas.openxmlformats.org/officeDocument/2006/relationships/hyperlink" Target="https://www.researchgate.net/"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hyperlink" Target="https://vtechworks.lib.vt.edu/bitstream/handle/10919/95163/UnlockingEmergentTalent.pdf?sequence=1&amp;isAllowed=y" TargetMode="External"/><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hyperlink" Target="https://www.tandfonline.com/doi/full/10.1080/03626784.2017.1383755"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361894"/>
            <a:ext cx="8654143" cy="3239690"/>
          </a:xfrm>
        </p:spPr>
        <p:txBody>
          <a:bodyPr lIns="91440" tIns="45720" rIns="91440" bIns="45720" rtlCol="0" anchor="t">
            <a:normAutofit fontScale="90000"/>
          </a:bodyPr>
          <a:lstStyle/>
          <a:p>
            <a:pPr algn="ctr"/>
            <a:br>
              <a:rPr lang="cy-GB" sz="4000" b="1" dirty="0">
                <a:latin typeface="Arial"/>
                <a:cs typeface="Calibri Light"/>
              </a:rPr>
            </a:br>
            <a:r>
              <a:rPr lang="cy-GB" sz="4000" b="1" dirty="0">
                <a:solidFill>
                  <a:srgbClr val="00B0F0"/>
                </a:solidFill>
                <a:latin typeface="Arial"/>
                <a:cs typeface="Calibri Light"/>
              </a:rPr>
              <a:t>ECEY6010</a:t>
            </a:r>
            <a:br>
              <a:rPr lang="cy-GB" sz="4000" b="1" dirty="0">
                <a:latin typeface="Arial"/>
                <a:cs typeface="Calibri Light"/>
              </a:rPr>
            </a:br>
            <a:r>
              <a:rPr lang="cy-GB" sz="4000" b="1" dirty="0">
                <a:solidFill>
                  <a:srgbClr val="00B0F0"/>
                </a:solidFill>
                <a:latin typeface="Arial"/>
                <a:cs typeface="Calibri Light"/>
              </a:rPr>
              <a:t>Early Years Curricula</a:t>
            </a:r>
            <a:br>
              <a:rPr lang="cy-GB" sz="4000" b="1" dirty="0">
                <a:latin typeface="Arial"/>
                <a:cs typeface="Calibri Light"/>
              </a:rPr>
            </a:br>
            <a:br>
              <a:rPr lang="cy-GB" sz="4000" b="1" dirty="0">
                <a:latin typeface="Arial"/>
                <a:cs typeface="Calibri Light"/>
              </a:rPr>
            </a:br>
            <a:br>
              <a:rPr lang="en-GB" sz="4000" dirty="0">
                <a:latin typeface="Arial"/>
                <a:cs typeface="Arial"/>
              </a:rPr>
            </a:br>
            <a:r>
              <a:rPr lang="en-GB" sz="4000" dirty="0">
                <a:solidFill>
                  <a:srgbClr val="00B0F0"/>
                </a:solidFill>
                <a:latin typeface="Arial"/>
                <a:cs typeface="Arial"/>
              </a:rPr>
              <a:t>Topic 2 – The Unique Chil</a:t>
            </a:r>
            <a:r>
              <a:rPr lang="en-GB" sz="4000" dirty="0">
                <a:solidFill>
                  <a:srgbClr val="00B0F0"/>
                </a:solidFill>
                <a:latin typeface="Lucida Sans"/>
                <a:cs typeface="Arial"/>
              </a:rPr>
              <a:t>d</a:t>
            </a: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933666" y="279166"/>
            <a:ext cx="5829300" cy="857250"/>
          </a:xfrm>
        </p:spPr>
        <p:txBody>
          <a:bodyPr rtlCol="0">
            <a:noAutofit/>
          </a:bodyPr>
          <a:lstStyle/>
          <a:p>
            <a:pPr>
              <a:defRPr/>
            </a:pPr>
            <a:r>
              <a:rPr lang="en-GB" altLang="en-US" sz="3600" kern="0" dirty="0">
                <a:solidFill>
                  <a:srgbClr val="0070C0"/>
                </a:solidFill>
                <a:latin typeface="Arial"/>
                <a:ea typeface="ＭＳ Ｐゴシック"/>
                <a:cs typeface="Arial"/>
              </a:rPr>
              <a:t>Content</a:t>
            </a:r>
            <a:endParaRPr lang="en-GB" altLang="cy-GB" sz="3600" dirty="0">
              <a:solidFill>
                <a:srgbClr val="0070C0"/>
              </a:solidFill>
              <a:latin typeface="Arial"/>
              <a:ea typeface="ＭＳ Ｐゴシック"/>
              <a:cs typeface="Arial"/>
            </a:endParaRPr>
          </a:p>
        </p:txBody>
      </p:sp>
      <p:sp>
        <p:nvSpPr>
          <p:cNvPr id="5124" name="Rectangle 6"/>
          <p:cNvSpPr>
            <a:spLocks noGrp="1" noChangeArrowheads="1"/>
          </p:cNvSpPr>
          <p:nvPr>
            <p:ph type="body" sz="half" idx="2"/>
          </p:nvPr>
        </p:nvSpPr>
        <p:spPr>
          <a:xfrm>
            <a:off x="1483586" y="1197585"/>
            <a:ext cx="5222013" cy="4671087"/>
          </a:xfrm>
        </p:spPr>
        <p:txBody>
          <a:bodyPr vert="horz" lIns="91440" tIns="45720" rIns="91440" bIns="45720" rtlCol="0" anchor="t">
            <a:normAutofit/>
          </a:bodyPr>
          <a:lstStyle/>
          <a:p>
            <a:pPr>
              <a:defRPr/>
            </a:pPr>
            <a:r>
              <a:rPr lang="en-GB" altLang="cy-GB" dirty="0">
                <a:solidFill>
                  <a:srgbClr val="0070C0"/>
                </a:solidFill>
                <a:latin typeface="Arial"/>
                <a:cs typeface="Arial"/>
              </a:rPr>
              <a:t>Meaning of ‘unique’</a:t>
            </a:r>
          </a:p>
          <a:p>
            <a:pPr>
              <a:defRPr/>
            </a:pPr>
            <a:r>
              <a:rPr lang="en-GB" altLang="cy-GB" dirty="0">
                <a:solidFill>
                  <a:srgbClr val="0070C0"/>
                </a:solidFill>
                <a:latin typeface="Arial"/>
                <a:cs typeface="Arial"/>
              </a:rPr>
              <a:t>Uniqueness of children</a:t>
            </a:r>
          </a:p>
          <a:p>
            <a:pPr>
              <a:defRPr/>
            </a:pPr>
            <a:r>
              <a:rPr lang="en-GB" altLang="cy-GB" dirty="0">
                <a:solidFill>
                  <a:srgbClr val="0070C0"/>
                </a:solidFill>
                <a:latin typeface="Arial"/>
                <a:cs typeface="Arial"/>
              </a:rPr>
              <a:t>Early Years’ curricula</a:t>
            </a:r>
          </a:p>
          <a:p>
            <a:pPr>
              <a:defRPr/>
            </a:pPr>
            <a:r>
              <a:rPr lang="en-GB" altLang="cy-GB" dirty="0">
                <a:solidFill>
                  <a:srgbClr val="0070C0"/>
                </a:solidFill>
                <a:latin typeface="Arial"/>
                <a:cs typeface="Arial"/>
              </a:rPr>
              <a:t>Culture</a:t>
            </a:r>
          </a:p>
          <a:p>
            <a:pPr>
              <a:defRPr/>
            </a:pPr>
            <a:r>
              <a:rPr lang="en-GB" altLang="cy-GB" dirty="0">
                <a:solidFill>
                  <a:srgbClr val="0070C0"/>
                </a:solidFill>
                <a:latin typeface="Arial"/>
                <a:cs typeface="Arial"/>
              </a:rPr>
              <a:t>Ability</a:t>
            </a:r>
          </a:p>
          <a:p>
            <a:pPr>
              <a:defRPr/>
            </a:pPr>
            <a:r>
              <a:rPr lang="en-GB" altLang="cy-GB" dirty="0">
                <a:solidFill>
                  <a:srgbClr val="0070C0"/>
                </a:solidFill>
                <a:latin typeface="Arial"/>
                <a:cs typeface="Arial"/>
              </a:rPr>
              <a:t>Assessment</a:t>
            </a:r>
          </a:p>
          <a:p>
            <a:pPr>
              <a:defRPr/>
            </a:pPr>
            <a:r>
              <a:rPr lang="en-GB" altLang="cy-GB" dirty="0">
                <a:solidFill>
                  <a:srgbClr val="0070C0"/>
                </a:solidFill>
                <a:latin typeface="Arial"/>
                <a:cs typeface="Arial"/>
              </a:rPr>
              <a:t>Implications</a:t>
            </a:r>
          </a:p>
          <a:p>
            <a:pPr>
              <a:defRPr/>
            </a:pPr>
            <a:endParaRPr lang="en-GB" altLang="cy-GB" sz="1950" dirty="0">
              <a:solidFill>
                <a:srgbClr val="0000FF"/>
              </a:solidFill>
              <a:latin typeface="Lucida Sans" pitchFamily="34" charset="0"/>
            </a:endParaRPr>
          </a:p>
        </p:txBody>
      </p:sp>
    </p:spTree>
    <p:extLst>
      <p:ext uri="{BB962C8B-B14F-4D97-AF65-F5344CB8AC3E}">
        <p14:creationId xmlns:p14="http://schemas.microsoft.com/office/powerpoint/2010/main" val="2106641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841151" y="405486"/>
            <a:ext cx="5829300" cy="857250"/>
          </a:xfrm>
        </p:spPr>
        <p:txBody>
          <a:bodyPr rtlCol="0">
            <a:noAutofit/>
          </a:bodyPr>
          <a:lstStyle/>
          <a:p>
            <a:pPr>
              <a:defRPr/>
            </a:pPr>
            <a:r>
              <a:rPr lang="en-GB" altLang="en-US" sz="3600" kern="0" dirty="0">
                <a:solidFill>
                  <a:srgbClr val="0070C0"/>
                </a:solidFill>
                <a:latin typeface="Arial"/>
                <a:ea typeface="ＭＳ Ｐゴシック"/>
                <a:cs typeface="Arial"/>
              </a:rPr>
              <a:t>Resources</a:t>
            </a:r>
            <a:endParaRPr lang="en-GB" altLang="cy-GB" sz="3600" dirty="0">
              <a:solidFill>
                <a:srgbClr val="0070C0"/>
              </a:solidFill>
              <a:latin typeface="Arial"/>
              <a:ea typeface="ＭＳ Ｐゴシック"/>
              <a:cs typeface="Arial"/>
            </a:endParaRPr>
          </a:p>
        </p:txBody>
      </p:sp>
      <p:sp>
        <p:nvSpPr>
          <p:cNvPr id="5124" name="Rectangle 6"/>
          <p:cNvSpPr>
            <a:spLocks noGrp="1" noChangeArrowheads="1"/>
          </p:cNvSpPr>
          <p:nvPr>
            <p:ph type="body" sz="half" idx="2"/>
          </p:nvPr>
        </p:nvSpPr>
        <p:spPr>
          <a:xfrm>
            <a:off x="832151" y="1368213"/>
            <a:ext cx="3971973" cy="3592995"/>
          </a:xfrm>
        </p:spPr>
        <p:txBody>
          <a:bodyPr vert="horz" lIns="91440" tIns="45720" rIns="91440" bIns="45720" rtlCol="0" anchor="t">
            <a:normAutofit/>
          </a:bodyPr>
          <a:lstStyle/>
          <a:p>
            <a:pPr>
              <a:buFontTx/>
              <a:buChar char="•"/>
              <a:defRPr/>
            </a:pPr>
            <a:r>
              <a:rPr lang="en-GB" altLang="en-US" sz="2400" kern="0" dirty="0">
                <a:solidFill>
                  <a:srgbClr val="0070C0"/>
                </a:solidFill>
                <a:latin typeface="Arial"/>
                <a:ea typeface="ＭＳ Ｐゴシック"/>
                <a:cs typeface="Arial"/>
              </a:rPr>
              <a:t>Research</a:t>
            </a:r>
          </a:p>
          <a:p>
            <a:pPr>
              <a:buFontTx/>
              <a:buChar char="•"/>
              <a:defRPr/>
            </a:pPr>
            <a:r>
              <a:rPr lang="en-GB" altLang="en-US" sz="2400" kern="0" dirty="0">
                <a:solidFill>
                  <a:srgbClr val="0070C0"/>
                </a:solidFill>
                <a:latin typeface="Arial"/>
                <a:ea typeface="ＭＳ Ｐゴシック"/>
                <a:cs typeface="Arial"/>
              </a:rPr>
              <a:t>Articles</a:t>
            </a:r>
          </a:p>
          <a:p>
            <a:pPr>
              <a:buFontTx/>
              <a:buChar char="•"/>
              <a:defRPr/>
            </a:pPr>
            <a:r>
              <a:rPr lang="en-GB" altLang="en-US" sz="2400" kern="0" dirty="0">
                <a:solidFill>
                  <a:srgbClr val="0070C0"/>
                </a:solidFill>
                <a:latin typeface="Arial"/>
                <a:ea typeface="ＭＳ Ｐゴシック"/>
                <a:cs typeface="Arial"/>
              </a:rPr>
              <a:t>Case studies</a:t>
            </a:r>
          </a:p>
          <a:p>
            <a:pPr>
              <a:buFontTx/>
              <a:buChar char="•"/>
              <a:defRPr/>
            </a:pPr>
            <a:r>
              <a:rPr lang="en-GB" altLang="en-US" sz="2400" kern="0" dirty="0">
                <a:solidFill>
                  <a:srgbClr val="0070C0"/>
                </a:solidFill>
                <a:latin typeface="Arial"/>
                <a:ea typeface="ＭＳ Ｐゴシック"/>
                <a:cs typeface="Arial"/>
              </a:rPr>
              <a:t>Video clips</a:t>
            </a:r>
          </a:p>
          <a:p>
            <a:pPr>
              <a:buFontTx/>
              <a:buChar char="•"/>
              <a:defRPr/>
            </a:pPr>
            <a:r>
              <a:rPr lang="en-GB" altLang="en-US" sz="2400" kern="0" dirty="0">
                <a:solidFill>
                  <a:srgbClr val="0070C0"/>
                </a:solidFill>
                <a:latin typeface="Arial"/>
                <a:ea typeface="ＭＳ Ｐゴシック"/>
                <a:cs typeface="Arial"/>
              </a:rPr>
              <a:t>Activities</a:t>
            </a:r>
          </a:p>
        </p:txBody>
      </p:sp>
    </p:spTree>
    <p:extLst>
      <p:ext uri="{BB962C8B-B14F-4D97-AF65-F5344CB8AC3E}">
        <p14:creationId xmlns:p14="http://schemas.microsoft.com/office/powerpoint/2010/main" val="2868133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6056" y="1131095"/>
            <a:ext cx="8486533" cy="1007463"/>
          </a:xfrm>
        </p:spPr>
        <p:txBody>
          <a:bodyPr vert="horz" wrap="square" lIns="68580" tIns="34290" rIns="68580" bIns="34290" numCol="1" anchor="ctr" anchorCtr="0" compatLnSpc="1">
            <a:prstTxWarp prst="textNoShape">
              <a:avLst/>
            </a:prstTxWarp>
            <a:noAutofit/>
          </a:bodyPr>
          <a:lstStyle/>
          <a:p>
            <a:br>
              <a:rPr lang="en-GB" sz="3600" dirty="0">
                <a:latin typeface="Arial"/>
              </a:rPr>
            </a:br>
            <a:r>
              <a:rPr lang="en-GB" sz="3600" dirty="0">
                <a:solidFill>
                  <a:srgbClr val="0070C0"/>
                </a:solidFill>
                <a:latin typeface="Arial"/>
                <a:cs typeface="Arial"/>
              </a:rPr>
              <a:t>Activity - Uniqueness</a:t>
            </a:r>
          </a:p>
        </p:txBody>
      </p:sp>
      <p:pic>
        <p:nvPicPr>
          <p:cNvPr id="7" name="Picture 6" descr="A group of people with their hands up"/>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1700" y="2240868"/>
            <a:ext cx="5400600" cy="2538282"/>
          </a:xfrm>
          <a:prstGeom prst="rect">
            <a:avLst/>
          </a:prstGeom>
        </p:spPr>
      </p:pic>
    </p:spTree>
    <p:extLst>
      <p:ext uri="{BB962C8B-B14F-4D97-AF65-F5344CB8AC3E}">
        <p14:creationId xmlns:p14="http://schemas.microsoft.com/office/powerpoint/2010/main" val="4098080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F87B3E-E599-8F1F-3411-7D4989137B3D}"/>
              </a:ext>
            </a:extLst>
          </p:cNvPr>
          <p:cNvSpPr txBox="1"/>
          <p:nvPr/>
        </p:nvSpPr>
        <p:spPr>
          <a:xfrm>
            <a:off x="241300" y="285751"/>
            <a:ext cx="8731250" cy="5262979"/>
          </a:xfrm>
          <a:prstGeom prst="rect">
            <a:avLst/>
          </a:prstGeom>
          <a:noFill/>
        </p:spPr>
        <p:txBody>
          <a:bodyPr wrap="square" rtlCol="0">
            <a:spAutoFit/>
          </a:bodyPr>
          <a:lstStyle/>
          <a:p>
            <a:r>
              <a:rPr lang="en-GB" sz="1400" dirty="0"/>
              <a:t>Practical session for students to learn about ‘uniqueness’</a:t>
            </a:r>
          </a:p>
          <a:p>
            <a:endParaRPr lang="en-GB" sz="1400" dirty="0"/>
          </a:p>
          <a:p>
            <a:r>
              <a:rPr lang="en-GB" sz="1400" dirty="0"/>
              <a:t>Students</a:t>
            </a:r>
            <a:r>
              <a:rPr lang="en-GB" sz="1400" baseline="0" dirty="0"/>
              <a:t> to create </a:t>
            </a:r>
            <a:r>
              <a:rPr lang="en-GB" sz="1400" dirty="0"/>
              <a:t>a unique person one part at a time. </a:t>
            </a:r>
          </a:p>
          <a:p>
            <a:endParaRPr lang="en-GB" sz="1400" dirty="0"/>
          </a:p>
          <a:p>
            <a:r>
              <a:rPr lang="en-GB" sz="1400" dirty="0"/>
              <a:t>MATERIALS</a:t>
            </a:r>
            <a:r>
              <a:rPr lang="en-GB" sz="1400" baseline="0" dirty="0"/>
              <a:t> – PREP BEFOREHAND</a:t>
            </a:r>
          </a:p>
          <a:p>
            <a:endParaRPr lang="en-GB" sz="1400" baseline="0" dirty="0"/>
          </a:p>
          <a:p>
            <a:pPr marL="171450" indent="-171450">
              <a:buFont typeface="Arial" panose="020B0604020202020204" pitchFamily="34" charset="0"/>
              <a:buChar char="•"/>
            </a:pPr>
            <a:r>
              <a:rPr lang="en-GB" sz="1400" dirty="0"/>
              <a:t>2 inch squares of plain, white paper (one for each student)</a:t>
            </a:r>
          </a:p>
          <a:p>
            <a:pPr marL="171450" indent="-171450">
              <a:buFont typeface="Arial" panose="020B0604020202020204" pitchFamily="34" charset="0"/>
              <a:buChar char="•"/>
            </a:pPr>
            <a:r>
              <a:rPr lang="en-GB" sz="1400" dirty="0"/>
              <a:t>3 inch squares of plain, white paper (one for each student)</a:t>
            </a:r>
          </a:p>
          <a:p>
            <a:pPr marL="171450" indent="-171450">
              <a:buFont typeface="Arial" panose="020B0604020202020204" pitchFamily="34" charset="0"/>
              <a:buChar char="•"/>
            </a:pPr>
            <a:r>
              <a:rPr lang="en-GB" sz="1400" dirty="0"/>
              <a:t>4 inch squares of plain, white paper (one for each student)</a:t>
            </a:r>
          </a:p>
          <a:p>
            <a:pPr marL="171450" indent="-171450">
              <a:buFont typeface="Arial" panose="020B0604020202020204" pitchFamily="34" charset="0"/>
              <a:buChar char="•"/>
            </a:pPr>
            <a:r>
              <a:rPr lang="en-GB" sz="1400" dirty="0"/>
              <a:t>Crayons, markers, colour pencils</a:t>
            </a:r>
          </a:p>
          <a:p>
            <a:pPr marL="171450" indent="-171450">
              <a:buFont typeface="Arial" panose="020B0604020202020204" pitchFamily="34" charset="0"/>
              <a:buChar char="•"/>
            </a:pPr>
            <a:r>
              <a:rPr lang="en-GB" sz="1400" dirty="0"/>
              <a:t>Tape</a:t>
            </a:r>
          </a:p>
          <a:p>
            <a:pPr marL="0" indent="0">
              <a:buNone/>
            </a:pPr>
            <a:r>
              <a:rPr lang="en-GB" sz="1400" b="1" dirty="0"/>
              <a:t>Link back to</a:t>
            </a:r>
            <a:r>
              <a:rPr lang="en-GB" sz="1400" b="1" baseline="0" dirty="0"/>
              <a:t> discussion about ‘being unique’</a:t>
            </a:r>
          </a:p>
          <a:p>
            <a:pPr marL="0" indent="0">
              <a:buNone/>
            </a:pPr>
            <a:r>
              <a:rPr lang="en-GB" sz="1400" dirty="0"/>
              <a:t>Pass out the 2 inch pieces of paper to students;</a:t>
            </a:r>
            <a:r>
              <a:rPr lang="en-GB" sz="1400" baseline="0" dirty="0"/>
              <a:t> </a:t>
            </a:r>
            <a:r>
              <a:rPr lang="en-GB" sz="1400" dirty="0"/>
              <a:t>tell the students to draw a</a:t>
            </a:r>
            <a:r>
              <a:rPr lang="en-GB" sz="1400" baseline="0" dirty="0"/>
              <a:t> head on one side of the paper and their name on the other side. </a:t>
            </a:r>
            <a:r>
              <a:rPr lang="en-GB" sz="1400" dirty="0"/>
              <a:t>Tell the students that this person should not be someone they know. Tell the students to be as creative as possible. </a:t>
            </a:r>
          </a:p>
          <a:p>
            <a:pPr marL="0" indent="0">
              <a:buNone/>
            </a:pPr>
            <a:r>
              <a:rPr lang="en-GB" sz="1400" dirty="0"/>
              <a:t>Once students are finished with the head, collect the papers then pass out the 4 inch squares and have them draw the body. Again, have students put their name on the back of the paper. After students have completed the body, collect those. Pass out the 3 inch squares instructing them to draw the lower half of the body, following the same directions as the other pieces. Once the students are done with the lower half of the body, collect those pieces.</a:t>
            </a:r>
          </a:p>
          <a:p>
            <a:r>
              <a:rPr lang="en-GB" sz="1400" dirty="0"/>
              <a:t>Pass out to students one of each lower body, head, and torso piece. Students should not receive one that they created. Have students tape together the pieces to create a unique person. Once students construct their person the student will give</a:t>
            </a:r>
            <a:r>
              <a:rPr lang="en-GB" sz="1400" baseline="0" dirty="0"/>
              <a:t> the person a name. </a:t>
            </a:r>
            <a:endParaRPr lang="en-GB" sz="1400" dirty="0"/>
          </a:p>
          <a:p>
            <a:r>
              <a:rPr lang="en-GB" sz="1400" dirty="0"/>
              <a:t>Have the students share their new friend and their stories about their friend (optional).</a:t>
            </a:r>
          </a:p>
          <a:p>
            <a:endParaRPr lang="en-GB" sz="1400" dirty="0"/>
          </a:p>
        </p:txBody>
      </p:sp>
    </p:spTree>
    <p:extLst>
      <p:ext uri="{BB962C8B-B14F-4D97-AF65-F5344CB8AC3E}">
        <p14:creationId xmlns:p14="http://schemas.microsoft.com/office/powerpoint/2010/main" val="2343644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430626"/>
            <a:ext cx="8229600" cy="1051302"/>
          </a:xfrm>
        </p:spPr>
        <p:txBody>
          <a:bodyPr rtlCol="0">
            <a:noAutofit/>
          </a:bodyPr>
          <a:lstStyle/>
          <a:p>
            <a:pPr>
              <a:defRPr/>
            </a:pPr>
            <a:r>
              <a:rPr lang="en-GB" altLang="en-US" kern="0" dirty="0">
                <a:solidFill>
                  <a:srgbClr val="0070C0"/>
                </a:solidFill>
                <a:latin typeface="Arial"/>
                <a:ea typeface="ＭＳ Ｐゴシック"/>
                <a:cs typeface="Arial"/>
              </a:rPr>
              <a:t>Task</a:t>
            </a:r>
            <a:endParaRPr lang="en-GB" altLang="cy-GB" dirty="0">
              <a:solidFill>
                <a:srgbClr val="0070C0"/>
              </a:solidFill>
              <a:latin typeface="Arial"/>
              <a:ea typeface="ＭＳ Ｐゴシック"/>
              <a:cs typeface="Arial"/>
            </a:endParaRPr>
          </a:p>
        </p:txBody>
      </p:sp>
      <p:sp>
        <p:nvSpPr>
          <p:cNvPr id="2" name="Content Placeholder 1"/>
          <p:cNvSpPr>
            <a:spLocks noGrp="1"/>
          </p:cNvSpPr>
          <p:nvPr>
            <p:ph sz="half" idx="1"/>
          </p:nvPr>
        </p:nvSpPr>
        <p:spPr>
          <a:xfrm>
            <a:off x="464299" y="2269601"/>
            <a:ext cx="8324022" cy="3538424"/>
          </a:xfrm>
        </p:spPr>
        <p:txBody>
          <a:bodyPr vert="horz" lIns="91440" tIns="45720" rIns="91440" bIns="45720" rtlCol="0" anchor="t">
            <a:normAutofit/>
          </a:bodyPr>
          <a:lstStyle/>
          <a:p>
            <a:pPr marL="0" indent="0">
              <a:buNone/>
            </a:pPr>
            <a:r>
              <a:rPr lang="en-GB" dirty="0">
                <a:latin typeface="Arial"/>
                <a:cs typeface="Arial"/>
              </a:rPr>
              <a:t>Teacher’s TV (2015) </a:t>
            </a:r>
            <a:r>
              <a:rPr lang="en-GB" i="1" dirty="0">
                <a:latin typeface="Arial"/>
                <a:cs typeface="Arial"/>
              </a:rPr>
              <a:t>A Unique Child. </a:t>
            </a:r>
            <a:r>
              <a:rPr lang="en-GB" dirty="0">
                <a:latin typeface="Arial"/>
                <a:cs typeface="Arial"/>
              </a:rPr>
              <a:t>Available at: </a:t>
            </a:r>
            <a:r>
              <a:rPr lang="en-GB" dirty="0">
                <a:latin typeface="Arial"/>
                <a:cs typeface="Arial"/>
                <a:hlinkClick r:id="rId3"/>
              </a:rPr>
              <a:t>Unique Child</a:t>
            </a:r>
            <a:r>
              <a:rPr lang="en-GB" dirty="0">
                <a:latin typeface="Arial"/>
                <a:cs typeface="Arial"/>
              </a:rPr>
              <a:t> [Accessed: January 8</a:t>
            </a:r>
            <a:r>
              <a:rPr lang="en-GB" baseline="30000" dirty="0">
                <a:latin typeface="Arial"/>
                <a:cs typeface="Arial"/>
              </a:rPr>
              <a:t>th</a:t>
            </a:r>
            <a:r>
              <a:rPr lang="en-GB" dirty="0">
                <a:latin typeface="Arial"/>
                <a:cs typeface="Arial"/>
              </a:rPr>
              <a:t> 2020].</a:t>
            </a:r>
          </a:p>
        </p:txBody>
      </p:sp>
      <p:sp>
        <p:nvSpPr>
          <p:cNvPr id="3" name="TextBox 2">
            <a:extLst>
              <a:ext uri="{FF2B5EF4-FFF2-40B4-BE49-F238E27FC236}">
                <a16:creationId xmlns:a16="http://schemas.microsoft.com/office/drawing/2014/main" id="{F62E612A-507A-91AB-126A-38E99192A02F}"/>
              </a:ext>
            </a:extLst>
          </p:cNvPr>
          <p:cNvSpPr txBox="1"/>
          <p:nvPr/>
        </p:nvSpPr>
        <p:spPr>
          <a:xfrm>
            <a:off x="3543300" y="325755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1350"/>
              <a:t>Click to add text</a:t>
            </a:r>
          </a:p>
        </p:txBody>
      </p:sp>
    </p:spTree>
    <p:extLst>
      <p:ext uri="{BB962C8B-B14F-4D97-AF65-F5344CB8AC3E}">
        <p14:creationId xmlns:p14="http://schemas.microsoft.com/office/powerpoint/2010/main" val="1351697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Early Years Curricula</a:t>
            </a:r>
          </a:p>
        </p:txBody>
      </p:sp>
      <p:sp>
        <p:nvSpPr>
          <p:cNvPr id="4" name="Content Placeholder 3"/>
          <p:cNvSpPr>
            <a:spLocks noGrp="1"/>
          </p:cNvSpPr>
          <p:nvPr>
            <p:ph sz="half" idx="2"/>
          </p:nvPr>
        </p:nvSpPr>
        <p:spPr>
          <a:xfrm>
            <a:off x="1046018" y="1690688"/>
            <a:ext cx="5824421" cy="3809862"/>
          </a:xfrm>
        </p:spPr>
        <p:txBody>
          <a:bodyPr>
            <a:normAutofit/>
          </a:bodyPr>
          <a:lstStyle/>
          <a:p>
            <a:r>
              <a:rPr lang="en-GB" dirty="0">
                <a:solidFill>
                  <a:srgbClr val="0070C0"/>
                </a:solidFill>
                <a:latin typeface="Arial"/>
                <a:cs typeface="Arial"/>
              </a:rPr>
              <a:t>The Foundation Phase (WALES)</a:t>
            </a:r>
          </a:p>
          <a:p>
            <a:r>
              <a:rPr lang="en-GB" dirty="0">
                <a:solidFill>
                  <a:srgbClr val="0070C0"/>
                </a:solidFill>
                <a:latin typeface="Arial"/>
                <a:cs typeface="Arial"/>
              </a:rPr>
              <a:t>New curriculum (WALES)</a:t>
            </a:r>
          </a:p>
          <a:p>
            <a:r>
              <a:rPr lang="en-GB" dirty="0">
                <a:solidFill>
                  <a:srgbClr val="0070C0"/>
                </a:solidFill>
                <a:latin typeface="Arial"/>
                <a:cs typeface="Arial"/>
              </a:rPr>
              <a:t>Early Years Foundation Stage (ENGLAND)</a:t>
            </a:r>
          </a:p>
          <a:p>
            <a:r>
              <a:rPr lang="en-GB" dirty="0" err="1">
                <a:solidFill>
                  <a:srgbClr val="0070C0"/>
                </a:solidFill>
                <a:latin typeface="Arial"/>
                <a:cs typeface="Arial"/>
              </a:rPr>
              <a:t>Te</a:t>
            </a:r>
            <a:r>
              <a:rPr lang="en-GB" dirty="0">
                <a:solidFill>
                  <a:srgbClr val="0070C0"/>
                </a:solidFill>
                <a:latin typeface="Arial"/>
                <a:cs typeface="Arial"/>
              </a:rPr>
              <a:t> </a:t>
            </a:r>
            <a:r>
              <a:rPr lang="en-GB" dirty="0" err="1">
                <a:solidFill>
                  <a:srgbClr val="0070C0"/>
                </a:solidFill>
                <a:latin typeface="Arial"/>
                <a:cs typeface="Arial"/>
              </a:rPr>
              <a:t>Whäriki</a:t>
            </a:r>
            <a:r>
              <a:rPr lang="en-GB" dirty="0">
                <a:solidFill>
                  <a:srgbClr val="0070C0"/>
                </a:solidFill>
                <a:latin typeface="Arial"/>
                <a:cs typeface="Arial"/>
              </a:rPr>
              <a:t> (NEW ZEALAND)</a:t>
            </a:r>
            <a:br>
              <a:rPr lang="en-GB" dirty="0"/>
            </a:br>
            <a:endParaRPr lang="en-GB" dirty="0"/>
          </a:p>
          <a:p>
            <a:endParaRPr lang="en-GB" dirty="0"/>
          </a:p>
        </p:txBody>
      </p:sp>
    </p:spTree>
    <p:extLst>
      <p:ext uri="{BB962C8B-B14F-4D97-AF65-F5344CB8AC3E}">
        <p14:creationId xmlns:p14="http://schemas.microsoft.com/office/powerpoint/2010/main" val="2286142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9BFA-F0FF-45F3-AC93-06DDE685BC6B}"/>
              </a:ext>
            </a:extLst>
          </p:cNvPr>
          <p:cNvSpPr>
            <a:spLocks noGrp="1"/>
          </p:cNvSpPr>
          <p:nvPr>
            <p:ph type="title"/>
          </p:nvPr>
        </p:nvSpPr>
        <p:spPr/>
        <p:txBody>
          <a:bodyPr/>
          <a:lstStyle/>
          <a:p>
            <a:br>
              <a:rPr lang="en-GB" sz="3600" dirty="0">
                <a:latin typeface="Arial"/>
                <a:ea typeface="+mj-lt"/>
                <a:cs typeface="+mj-lt"/>
              </a:rPr>
            </a:br>
            <a:r>
              <a:rPr lang="en-GB" sz="3600" dirty="0">
                <a:solidFill>
                  <a:srgbClr val="0070C0"/>
                </a:solidFill>
                <a:latin typeface="Arial"/>
                <a:ea typeface="+mj-lt"/>
                <a:cs typeface="+mj-lt"/>
              </a:rPr>
              <a:t>The Foundation Phase (2015: 4)</a:t>
            </a:r>
            <a:endParaRPr lang="en-US" sz="3600" dirty="0">
              <a:solidFill>
                <a:srgbClr val="0070C0"/>
              </a:solidFill>
              <a:latin typeface="Arial"/>
            </a:endParaRPr>
          </a:p>
        </p:txBody>
      </p:sp>
      <p:sp>
        <p:nvSpPr>
          <p:cNvPr id="3" name="Content Placeholder 2">
            <a:extLst>
              <a:ext uri="{FF2B5EF4-FFF2-40B4-BE49-F238E27FC236}">
                <a16:creationId xmlns:a16="http://schemas.microsoft.com/office/drawing/2014/main" id="{7C860938-AFC8-F358-143B-C40715E3A8D1}"/>
              </a:ext>
            </a:extLst>
          </p:cNvPr>
          <p:cNvSpPr>
            <a:spLocks noGrp="1"/>
          </p:cNvSpPr>
          <p:nvPr>
            <p:ph sz="half" idx="1"/>
          </p:nvPr>
        </p:nvSpPr>
        <p:spPr>
          <a:xfrm>
            <a:off x="217968" y="1856480"/>
            <a:ext cx="8293922" cy="3825666"/>
          </a:xfrm>
        </p:spPr>
        <p:txBody>
          <a:bodyPr vert="horz" lIns="91440" tIns="45720" rIns="91440" bIns="45720" rtlCol="0" anchor="t">
            <a:normAutofit/>
          </a:bodyPr>
          <a:lstStyle/>
          <a:p>
            <a:pPr marL="0" indent="0">
              <a:buNone/>
            </a:pPr>
            <a:r>
              <a:rPr lang="en-GB" dirty="0">
                <a:solidFill>
                  <a:srgbClr val="0070C0"/>
                </a:solidFill>
                <a:latin typeface="Arial"/>
                <a:ea typeface="+mn-lt"/>
                <a:cs typeface="+mn-lt"/>
              </a:rPr>
              <a:t>“Children acquire and develop skills at different rates and must be allowed to develop at their own unique, individual pace. As children learn new skills they should be given opportunities to practise them in different situations, to reflect on and evaluate their work. In all aspects of their development, children’s own work should be respected, valued and encouraged for its originality and honesty.”</a:t>
            </a:r>
            <a:endParaRPr lang="en-GB" dirty="0">
              <a:latin typeface="Arial"/>
              <a:ea typeface="Calibri" panose="020F0502020204030204"/>
              <a:cs typeface="Calibri" panose="020F0502020204030204"/>
            </a:endParaRPr>
          </a:p>
        </p:txBody>
      </p:sp>
    </p:spTree>
    <p:extLst>
      <p:ext uri="{BB962C8B-B14F-4D97-AF65-F5344CB8AC3E}">
        <p14:creationId xmlns:p14="http://schemas.microsoft.com/office/powerpoint/2010/main" val="4206110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EAE8E-51D4-15B7-B634-F9C1FC64B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02DDD-6171-A6AB-EB5E-EEF20D542A60}"/>
              </a:ext>
            </a:extLst>
          </p:cNvPr>
          <p:cNvSpPr>
            <a:spLocks noGrp="1"/>
          </p:cNvSpPr>
          <p:nvPr>
            <p:ph type="title"/>
          </p:nvPr>
        </p:nvSpPr>
        <p:spPr/>
        <p:txBody>
          <a:bodyPr/>
          <a:lstStyle/>
          <a:p>
            <a:r>
              <a:rPr lang="en-GB" sz="3600" dirty="0">
                <a:solidFill>
                  <a:srgbClr val="0070C0"/>
                </a:solidFill>
                <a:latin typeface="Arial"/>
                <a:ea typeface="+mj-lt"/>
                <a:cs typeface="Arial"/>
              </a:rPr>
              <a:t>Curriculum for Wales 2022</a:t>
            </a:r>
            <a:endParaRPr lang="en-US" dirty="0"/>
          </a:p>
        </p:txBody>
      </p:sp>
      <p:sp>
        <p:nvSpPr>
          <p:cNvPr id="3" name="Content Placeholder 2">
            <a:extLst>
              <a:ext uri="{FF2B5EF4-FFF2-40B4-BE49-F238E27FC236}">
                <a16:creationId xmlns:a16="http://schemas.microsoft.com/office/drawing/2014/main" id="{A2DD4BD5-6F89-A1C7-D984-8F6225A70AC2}"/>
              </a:ext>
            </a:extLst>
          </p:cNvPr>
          <p:cNvSpPr>
            <a:spLocks noGrp="1"/>
          </p:cNvSpPr>
          <p:nvPr>
            <p:ph sz="half" idx="1"/>
          </p:nvPr>
        </p:nvSpPr>
        <p:spPr>
          <a:xfrm>
            <a:off x="217968" y="1856480"/>
            <a:ext cx="8293922" cy="3825666"/>
          </a:xfrm>
        </p:spPr>
        <p:txBody>
          <a:bodyPr vert="horz" lIns="91440" tIns="45720" rIns="91440" bIns="45720" rtlCol="0" anchor="t">
            <a:normAutofit/>
          </a:bodyPr>
          <a:lstStyle/>
          <a:p>
            <a:pPr marL="0" indent="0">
              <a:buNone/>
            </a:pPr>
            <a:r>
              <a:rPr lang="en-GB" sz="1800" i="1" dirty="0">
                <a:solidFill>
                  <a:srgbClr val="0070C0"/>
                </a:solidFill>
                <a:latin typeface="Arial"/>
                <a:ea typeface="+mn-lt"/>
                <a:cs typeface="Arial"/>
              </a:rPr>
              <a:t>“…a new framework for learning in Wales which gives each school express permission to design a bespoke curriculum for the needs of each child.”</a:t>
            </a:r>
            <a:endParaRPr lang="en-US" sz="1800" dirty="0">
              <a:solidFill>
                <a:srgbClr val="0070C0"/>
              </a:solidFill>
              <a:latin typeface="Arial"/>
              <a:ea typeface="+mn-lt"/>
              <a:cs typeface="Arial"/>
            </a:endParaRPr>
          </a:p>
          <a:p>
            <a:pPr marL="0" indent="0">
              <a:buNone/>
            </a:pPr>
            <a:endParaRPr lang="en-GB" sz="1800" dirty="0">
              <a:solidFill>
                <a:srgbClr val="0070C0"/>
              </a:solidFill>
              <a:latin typeface="Arial"/>
              <a:ea typeface="+mn-lt"/>
              <a:cs typeface="Arial"/>
            </a:endParaRPr>
          </a:p>
          <a:p>
            <a:pPr marL="0" indent="0">
              <a:buNone/>
            </a:pPr>
            <a:r>
              <a:rPr lang="en-GB" sz="1800" i="1" dirty="0">
                <a:solidFill>
                  <a:srgbClr val="0070C0"/>
                </a:solidFill>
                <a:latin typeface="Arial"/>
                <a:ea typeface="+mn-lt"/>
                <a:cs typeface="Arial"/>
              </a:rPr>
              <a:t>“…no two schools are the same and every child has their own unique needs and aspirations…no two schools have the same curriculum…”</a:t>
            </a:r>
            <a:endParaRPr lang="en-US" sz="1800" dirty="0">
              <a:solidFill>
                <a:srgbClr val="0070C0"/>
              </a:solidFill>
              <a:latin typeface="Arial"/>
              <a:ea typeface="+mn-lt"/>
              <a:cs typeface="Arial"/>
            </a:endParaRPr>
          </a:p>
          <a:p>
            <a:pPr marL="0" indent="0" algn="r">
              <a:buNone/>
            </a:pPr>
            <a:r>
              <a:rPr lang="en-GB" sz="1800" dirty="0">
                <a:solidFill>
                  <a:srgbClr val="0070C0"/>
                </a:solidFill>
                <a:latin typeface="Arial"/>
                <a:ea typeface="+mn-lt"/>
                <a:cs typeface="Arial"/>
              </a:rPr>
              <a:t>(Primary School in Wales, 2020</a:t>
            </a:r>
            <a:endParaRPr lang="en-GB" dirty="0"/>
          </a:p>
        </p:txBody>
      </p:sp>
    </p:spTree>
    <p:extLst>
      <p:ext uri="{BB962C8B-B14F-4D97-AF65-F5344CB8AC3E}">
        <p14:creationId xmlns:p14="http://schemas.microsoft.com/office/powerpoint/2010/main" val="2320149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9457-8C89-C78F-67C0-029BD21DADFC}"/>
              </a:ext>
            </a:extLst>
          </p:cNvPr>
          <p:cNvSpPr>
            <a:spLocks noGrp="1"/>
          </p:cNvSpPr>
          <p:nvPr>
            <p:ph type="title"/>
          </p:nvPr>
        </p:nvSpPr>
        <p:spPr/>
        <p:txBody>
          <a:bodyPr/>
          <a:lstStyle/>
          <a:p>
            <a:r>
              <a:rPr lang="en-GB" sz="3600" dirty="0">
                <a:solidFill>
                  <a:srgbClr val="0070C0"/>
                </a:solidFill>
                <a:latin typeface="Arial"/>
                <a:cs typeface="Arial"/>
              </a:rPr>
              <a:t>Early Years Foundation Stage (ENGLAND)</a:t>
            </a:r>
            <a:endParaRPr lang="en-US" sz="36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F0C77135-D78B-8547-1CF9-DA07090B27A5}"/>
              </a:ext>
            </a:extLst>
          </p:cNvPr>
          <p:cNvSpPr>
            <a:spLocks noGrp="1"/>
          </p:cNvSpPr>
          <p:nvPr>
            <p:ph sz="half" idx="1"/>
          </p:nvPr>
        </p:nvSpPr>
        <p:spPr>
          <a:xfrm>
            <a:off x="351106" y="1886413"/>
            <a:ext cx="8437820" cy="2991780"/>
          </a:xfrm>
        </p:spPr>
        <p:txBody>
          <a:bodyPr vert="horz" lIns="91440" tIns="45720" rIns="91440" bIns="45720" rtlCol="0" anchor="t">
            <a:normAutofit/>
          </a:bodyPr>
          <a:lstStyle/>
          <a:p>
            <a:pPr algn="ctr"/>
            <a:r>
              <a:rPr lang="en-GB" dirty="0">
                <a:solidFill>
                  <a:srgbClr val="0070C0"/>
                </a:solidFill>
                <a:latin typeface="Arial"/>
                <a:ea typeface="+mn-lt"/>
                <a:cs typeface="+mn-lt"/>
              </a:rPr>
              <a:t>‘A Unique Child’</a:t>
            </a:r>
            <a:endParaRPr lang="en-US">
              <a:solidFill>
                <a:srgbClr val="0070C0"/>
              </a:solidFill>
              <a:latin typeface="Arial"/>
              <a:ea typeface="+mn-lt"/>
              <a:cs typeface="+mn-lt"/>
            </a:endParaRPr>
          </a:p>
          <a:p>
            <a:r>
              <a:rPr lang="en-GB" dirty="0">
                <a:solidFill>
                  <a:srgbClr val="0070C0"/>
                </a:solidFill>
                <a:latin typeface="Arial"/>
                <a:ea typeface="+mn-lt"/>
                <a:cs typeface="+mn-lt"/>
              </a:rPr>
              <a:t> One of 4 themes</a:t>
            </a:r>
            <a:endParaRPr lang="en-US">
              <a:solidFill>
                <a:srgbClr val="0070C0"/>
              </a:solidFill>
              <a:latin typeface="Arial"/>
              <a:ea typeface="+mn-lt"/>
              <a:cs typeface="+mn-lt"/>
            </a:endParaRPr>
          </a:p>
          <a:p>
            <a:r>
              <a:rPr lang="en-GB" dirty="0">
                <a:solidFill>
                  <a:srgbClr val="0070C0"/>
                </a:solidFill>
                <a:latin typeface="Arial"/>
                <a:ea typeface="+mn-lt"/>
                <a:cs typeface="+mn-lt"/>
              </a:rPr>
              <a:t>“Every child is a unique child who is constantly learning and can be resilient, capable, confident and self-assured”.</a:t>
            </a:r>
            <a:endParaRPr lang="en-GB" dirty="0">
              <a:solidFill>
                <a:srgbClr val="0070C0"/>
              </a:solidFill>
              <a:latin typeface="Arial"/>
            </a:endParaRPr>
          </a:p>
        </p:txBody>
      </p:sp>
    </p:spTree>
    <p:extLst>
      <p:ext uri="{BB962C8B-B14F-4D97-AF65-F5344CB8AC3E}">
        <p14:creationId xmlns:p14="http://schemas.microsoft.com/office/powerpoint/2010/main" val="206404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706" y="467890"/>
            <a:ext cx="6480720" cy="569714"/>
          </a:xfrm>
        </p:spPr>
        <p:txBody>
          <a:bodyPr vert="horz" wrap="square" lIns="68580" tIns="34290" rIns="68580" bIns="34290" numCol="1" anchor="ctr" anchorCtr="0" compatLnSpc="1">
            <a:prstTxWarp prst="textNoShape">
              <a:avLst/>
            </a:prstTxWarp>
            <a:noAutofit/>
          </a:bodyPr>
          <a:lstStyle/>
          <a:p>
            <a:r>
              <a:rPr lang="en-GB" sz="3600" dirty="0" err="1">
                <a:solidFill>
                  <a:srgbClr val="0070C0"/>
                </a:solidFill>
                <a:latin typeface="Arial"/>
                <a:cs typeface="Arial"/>
              </a:rPr>
              <a:t>Te</a:t>
            </a:r>
            <a:r>
              <a:rPr lang="en-GB" sz="3600" dirty="0">
                <a:solidFill>
                  <a:srgbClr val="0070C0"/>
                </a:solidFill>
                <a:latin typeface="Arial"/>
                <a:cs typeface="Arial"/>
              </a:rPr>
              <a:t> </a:t>
            </a:r>
            <a:r>
              <a:rPr lang="en-GB" sz="3600" dirty="0" err="1">
                <a:solidFill>
                  <a:srgbClr val="0070C0"/>
                </a:solidFill>
                <a:latin typeface="Arial"/>
                <a:cs typeface="Arial"/>
              </a:rPr>
              <a:t>Whäriki</a:t>
            </a:r>
            <a:endParaRPr lang="en-GB" sz="3600" dirty="0">
              <a:solidFill>
                <a:srgbClr val="0070C0"/>
              </a:solidFill>
              <a:latin typeface="Arial"/>
              <a:cs typeface="Arial"/>
            </a:endParaRPr>
          </a:p>
        </p:txBody>
      </p:sp>
      <p:sp>
        <p:nvSpPr>
          <p:cNvPr id="4" name="Content Placeholder 3"/>
          <p:cNvSpPr>
            <a:spLocks noGrp="1"/>
          </p:cNvSpPr>
          <p:nvPr>
            <p:ph sz="half" idx="2"/>
          </p:nvPr>
        </p:nvSpPr>
        <p:spPr>
          <a:xfrm>
            <a:off x="968235" y="1542164"/>
            <a:ext cx="4497917" cy="3571784"/>
          </a:xfrm>
        </p:spPr>
        <p:txBody>
          <a:bodyPr vert="horz" wrap="square" lIns="68580" tIns="34290" rIns="68580" bIns="34290" numCol="1" anchor="t" anchorCtr="0" compatLnSpc="1">
            <a:prstTxWarp prst="textNoShape">
              <a:avLst/>
            </a:prstTxWarp>
            <a:noAutofit/>
          </a:bodyPr>
          <a:lstStyle/>
          <a:p>
            <a:r>
              <a:rPr lang="en-GB" sz="1800" dirty="0">
                <a:solidFill>
                  <a:srgbClr val="0070C0"/>
                </a:solidFill>
                <a:latin typeface="Arial"/>
                <a:cs typeface="Arial"/>
              </a:rPr>
              <a:t>A bi-cultural curriculum</a:t>
            </a:r>
          </a:p>
          <a:p>
            <a:r>
              <a:rPr lang="en-GB" sz="1800" dirty="0">
                <a:solidFill>
                  <a:srgbClr val="0070C0"/>
                </a:solidFill>
                <a:latin typeface="Arial"/>
                <a:cs typeface="Arial"/>
              </a:rPr>
              <a:t>4 principles</a:t>
            </a:r>
          </a:p>
          <a:p>
            <a:r>
              <a:rPr lang="en-GB" sz="1800" dirty="0">
                <a:solidFill>
                  <a:srgbClr val="0070C0"/>
                </a:solidFill>
                <a:latin typeface="Arial"/>
                <a:cs typeface="Arial"/>
              </a:rPr>
              <a:t>Encourages children to </a:t>
            </a:r>
            <a:r>
              <a:rPr lang="en-GB" sz="1800" i="1" dirty="0">
                <a:solidFill>
                  <a:srgbClr val="0070C0"/>
                </a:solidFill>
                <a:latin typeface="Arial"/>
                <a:cs typeface="Arial"/>
              </a:rPr>
              <a:t>learn how to learn</a:t>
            </a:r>
          </a:p>
          <a:p>
            <a:r>
              <a:rPr lang="en-GB" sz="1800" dirty="0">
                <a:solidFill>
                  <a:srgbClr val="0070C0"/>
                </a:solidFill>
                <a:latin typeface="Arial"/>
                <a:cs typeface="Arial"/>
              </a:rPr>
              <a:t>Learning and teaching is individualised for children</a:t>
            </a:r>
            <a:br>
              <a:rPr lang="en-GB" sz="1800" i="1" dirty="0">
                <a:latin typeface="Arial"/>
              </a:rPr>
            </a:br>
            <a:r>
              <a:rPr lang="en-GB" sz="1800" i="1" dirty="0">
                <a:solidFill>
                  <a:srgbClr val="0070C0"/>
                </a:solidFill>
                <a:latin typeface="Arial"/>
                <a:cs typeface="Arial"/>
              </a:rPr>
              <a:t>“Children are competent and confidence learners and communicators, healthy in mind, body and spirit, secure in their sense of belonging and in the knowledge that they make a valued contribution to society.”</a:t>
            </a:r>
          </a:p>
        </p:txBody>
      </p:sp>
    </p:spTree>
    <p:extLst>
      <p:ext uri="{BB962C8B-B14F-4D97-AF65-F5344CB8AC3E}">
        <p14:creationId xmlns:p14="http://schemas.microsoft.com/office/powerpoint/2010/main" val="1131649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994" y="465173"/>
            <a:ext cx="6480720" cy="623720"/>
          </a:xfrm>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Reading</a:t>
            </a:r>
          </a:p>
        </p:txBody>
      </p:sp>
      <p:sp>
        <p:nvSpPr>
          <p:cNvPr id="3" name="Content Placeholder 2"/>
          <p:cNvSpPr>
            <a:spLocks noGrp="1"/>
          </p:cNvSpPr>
          <p:nvPr>
            <p:ph sz="half" idx="1"/>
          </p:nvPr>
        </p:nvSpPr>
        <p:spPr>
          <a:xfrm>
            <a:off x="105891" y="2179560"/>
            <a:ext cx="4356779" cy="3519135"/>
          </a:xfrm>
        </p:spPr>
        <p:txBody>
          <a:bodyPr vert="horz" lIns="91440" tIns="45720" rIns="91440" bIns="45720" rtlCol="0" anchor="t">
            <a:normAutofit fontScale="92500" lnSpcReduction="20000"/>
          </a:bodyPr>
          <a:lstStyle/>
          <a:p>
            <a:pPr marL="0" indent="0">
              <a:buNone/>
            </a:pPr>
            <a:r>
              <a:rPr lang="en-GB" dirty="0">
                <a:latin typeface="Arial"/>
                <a:cs typeface="Arial"/>
              </a:rPr>
              <a:t>Ongley, I. (2013) ‘A bicultural curriculum for toddlers: Living it every day’, </a:t>
            </a:r>
            <a:r>
              <a:rPr lang="en-GB" err="1">
                <a:latin typeface="Arial"/>
                <a:cs typeface="Arial"/>
              </a:rPr>
              <a:t>T</a:t>
            </a:r>
            <a:r>
              <a:rPr lang="en-GB" i="1" err="1">
                <a:latin typeface="Arial"/>
                <a:cs typeface="Arial"/>
              </a:rPr>
              <a:t>e</a:t>
            </a:r>
            <a:r>
              <a:rPr lang="en-GB" i="1" dirty="0">
                <a:latin typeface="Arial"/>
                <a:cs typeface="Arial"/>
              </a:rPr>
              <a:t> Iti Kahurangi School of Education Ejournal (</a:t>
            </a:r>
            <a:r>
              <a:rPr lang="en-GB" dirty="0">
                <a:latin typeface="Arial"/>
                <a:cs typeface="Arial"/>
              </a:rPr>
              <a:t>2), pp. 1-8. [On-line]. Available at: </a:t>
            </a:r>
            <a:r>
              <a:rPr lang="en-GB" dirty="0">
                <a:latin typeface="Arial"/>
                <a:cs typeface="Arial"/>
                <a:hlinkClick r:id="rId3"/>
              </a:rPr>
              <a:t>Link to journal</a:t>
            </a:r>
            <a:r>
              <a:rPr lang="en-GB" dirty="0">
                <a:latin typeface="Arial"/>
                <a:cs typeface="Arial"/>
              </a:rPr>
              <a:t> [Accessed: February 17 2020].</a:t>
            </a:r>
          </a:p>
        </p:txBody>
      </p:sp>
      <p:sp>
        <p:nvSpPr>
          <p:cNvPr id="4" name="Content Placeholder 3"/>
          <p:cNvSpPr>
            <a:spLocks noGrp="1"/>
          </p:cNvSpPr>
          <p:nvPr>
            <p:ph sz="half" idx="2"/>
          </p:nvPr>
        </p:nvSpPr>
        <p:spPr>
          <a:xfrm>
            <a:off x="4569364" y="2095736"/>
            <a:ext cx="4354989" cy="3252936"/>
          </a:xfrm>
        </p:spPr>
        <p:txBody>
          <a:bodyPr vert="horz" lIns="91440" tIns="45720" rIns="91440" bIns="45720" rtlCol="0" anchor="t">
            <a:normAutofit fontScale="92500" lnSpcReduction="20000"/>
          </a:bodyPr>
          <a:lstStyle/>
          <a:p>
            <a:pPr marL="0" indent="0">
              <a:buNone/>
            </a:pPr>
            <a:r>
              <a:rPr lang="en-GB" dirty="0">
                <a:latin typeface="Arial"/>
                <a:cs typeface="Arial"/>
              </a:rPr>
              <a:t>Jenkin, C.J. (2016) ‘Investigation of Teacher Education Delivery of Bicultural Education’,  </a:t>
            </a:r>
            <a:r>
              <a:rPr lang="en-GB" i="1" dirty="0">
                <a:latin typeface="Arial"/>
                <a:cs typeface="Arial"/>
              </a:rPr>
              <a:t>Australian Journal of Teacher Education</a:t>
            </a:r>
            <a:r>
              <a:rPr lang="en-GB" dirty="0">
                <a:latin typeface="Arial"/>
                <a:cs typeface="Arial"/>
              </a:rPr>
              <a:t>, 41(6), pp.180-196. [On-line]. Available at: </a:t>
            </a:r>
            <a:r>
              <a:rPr lang="en-GB" dirty="0">
                <a:solidFill>
                  <a:srgbClr val="002060"/>
                </a:solidFill>
                <a:latin typeface="Arial"/>
                <a:cs typeface="Arial"/>
                <a:hlinkClick r:id="rId4"/>
              </a:rPr>
              <a:t>Link to Jenkins article</a:t>
            </a:r>
            <a:r>
              <a:rPr lang="en-GB" dirty="0">
                <a:solidFill>
                  <a:srgbClr val="002060"/>
                </a:solidFill>
                <a:latin typeface="Arial"/>
                <a:cs typeface="Arial"/>
              </a:rPr>
              <a:t> </a:t>
            </a:r>
            <a:r>
              <a:rPr lang="en-GB" dirty="0">
                <a:latin typeface="Arial"/>
                <a:cs typeface="Arial"/>
              </a:rPr>
              <a:t>[Accessed: February 17 2020].</a:t>
            </a:r>
          </a:p>
          <a:p>
            <a:pPr marL="0" indent="0">
              <a:buNone/>
            </a:pPr>
            <a:endParaRPr lang="en-GB" dirty="0">
              <a:solidFill>
                <a:srgbClr val="002060"/>
              </a:solidFill>
            </a:endParaRPr>
          </a:p>
        </p:txBody>
      </p:sp>
    </p:spTree>
    <p:extLst>
      <p:ext uri="{BB962C8B-B14F-4D97-AF65-F5344CB8AC3E}">
        <p14:creationId xmlns:p14="http://schemas.microsoft.com/office/powerpoint/2010/main" val="1394447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89552" y="456943"/>
            <a:ext cx="6172200" cy="691753"/>
          </a:xfrm>
        </p:spPr>
        <p:txBody>
          <a:bodyPr vert="horz" wrap="square" lIns="68580" tIns="34290" rIns="68580" bIns="34290" numCol="1" rtlCol="0" anchor="ctr" anchorCtr="0" compatLnSpc="1">
            <a:prstTxWarp prst="textNoShape">
              <a:avLst/>
            </a:prstTxWarp>
            <a:noAutofit/>
          </a:bodyPr>
          <a:lstStyle/>
          <a:p>
            <a:pPr>
              <a:defRPr/>
            </a:pPr>
            <a:r>
              <a:rPr lang="cy-GB" sz="3600" dirty="0">
                <a:solidFill>
                  <a:srgbClr val="0070C0"/>
                </a:solidFill>
                <a:latin typeface="Arial"/>
                <a:cs typeface="Arial"/>
              </a:rPr>
              <a:t>Culture</a:t>
            </a:r>
          </a:p>
        </p:txBody>
      </p:sp>
      <p:sp>
        <p:nvSpPr>
          <p:cNvPr id="4100" name="Rectangle 5"/>
          <p:cNvSpPr>
            <a:spLocks noGrp="1" noChangeArrowheads="1"/>
          </p:cNvSpPr>
          <p:nvPr>
            <p:ph sz="half" idx="2"/>
          </p:nvPr>
        </p:nvSpPr>
        <p:spPr>
          <a:xfrm>
            <a:off x="1066799" y="2078850"/>
            <a:ext cx="6982691" cy="2754307"/>
          </a:xfrm>
        </p:spPr>
        <p:txBody>
          <a:bodyPr rtlCol="0">
            <a:normAutofit/>
          </a:bodyPr>
          <a:lstStyle/>
          <a:p>
            <a:pPr>
              <a:buFontTx/>
              <a:buChar char="•"/>
              <a:defRPr/>
            </a:pPr>
            <a:r>
              <a:rPr lang="en-GB" kern="0" dirty="0">
                <a:solidFill>
                  <a:srgbClr val="0070C0"/>
                </a:solidFill>
                <a:latin typeface="Arial"/>
                <a:ea typeface="MS PGothic"/>
                <a:cs typeface="Arial"/>
              </a:rPr>
              <a:t>What is culture?</a:t>
            </a:r>
          </a:p>
          <a:p>
            <a:pPr>
              <a:buFontTx/>
              <a:buChar char="•"/>
              <a:defRPr/>
            </a:pPr>
            <a:r>
              <a:rPr lang="en-GB" kern="0" dirty="0">
                <a:solidFill>
                  <a:srgbClr val="0070C0"/>
                </a:solidFill>
                <a:latin typeface="Arial"/>
                <a:ea typeface="MS PGothic"/>
                <a:cs typeface="Arial"/>
              </a:rPr>
              <a:t>What does culture look like?</a:t>
            </a:r>
          </a:p>
          <a:p>
            <a:pPr>
              <a:buFontTx/>
              <a:buChar char="•"/>
              <a:defRPr/>
            </a:pPr>
            <a:r>
              <a:rPr lang="en-GB" kern="0" dirty="0">
                <a:solidFill>
                  <a:srgbClr val="0070C0"/>
                </a:solidFill>
                <a:latin typeface="Arial"/>
                <a:ea typeface="MS PGothic"/>
                <a:cs typeface="Arial"/>
              </a:rPr>
              <a:t>Where does our understanding of culture come from?</a:t>
            </a:r>
          </a:p>
          <a:p>
            <a:pPr>
              <a:buFontTx/>
              <a:buChar char="•"/>
              <a:defRPr/>
            </a:pPr>
            <a:r>
              <a:rPr lang="en-GB" kern="0" dirty="0">
                <a:solidFill>
                  <a:srgbClr val="0070C0"/>
                </a:solidFill>
                <a:latin typeface="Arial"/>
                <a:ea typeface="MS PGothic"/>
                <a:cs typeface="Arial"/>
              </a:rPr>
              <a:t>What is multiculturalism?</a:t>
            </a:r>
            <a:endParaRPr lang="cy-GB" altLang="cy-GB" dirty="0">
              <a:solidFill>
                <a:srgbClr val="0070C0"/>
              </a:solidFill>
              <a:latin typeface="Arial"/>
              <a:ea typeface="MS PGothic"/>
              <a:cs typeface="Arial"/>
            </a:endParaRPr>
          </a:p>
        </p:txBody>
      </p:sp>
    </p:spTree>
    <p:extLst>
      <p:ext uri="{BB962C8B-B14F-4D97-AF65-F5344CB8AC3E}">
        <p14:creationId xmlns:p14="http://schemas.microsoft.com/office/powerpoint/2010/main" val="368649992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4459E-FCB1-C3D1-1B4B-D3E0780DE9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5CE55-1943-C23C-92C2-0758B8962A75}"/>
              </a:ext>
            </a:extLst>
          </p:cNvPr>
          <p:cNvSpPr>
            <a:spLocks noGrp="1"/>
          </p:cNvSpPr>
          <p:nvPr>
            <p:ph type="title"/>
          </p:nvPr>
        </p:nvSpPr>
        <p:spPr/>
        <p:txBody>
          <a:bodyPr/>
          <a:lstStyle/>
          <a:p>
            <a:r>
              <a:rPr lang="en-GB" sz="3600" dirty="0">
                <a:latin typeface="Arial"/>
                <a:cs typeface="Arial"/>
              </a:rPr>
              <a:t>Devarakonda (2013: 52): </a:t>
            </a:r>
            <a:br>
              <a:rPr lang="en-GB" sz="3600" dirty="0">
                <a:solidFill>
                  <a:srgbClr val="0070C0"/>
                </a:solidFill>
                <a:latin typeface="Arial"/>
                <a:cs typeface="Arial"/>
              </a:rPr>
            </a:br>
            <a:endParaRPr lang="en-GB" sz="36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3BA79D51-2552-52A5-754B-0A0C266408DC}"/>
              </a:ext>
            </a:extLst>
          </p:cNvPr>
          <p:cNvSpPr>
            <a:spLocks noGrp="1"/>
          </p:cNvSpPr>
          <p:nvPr>
            <p:ph sz="half" idx="1"/>
          </p:nvPr>
        </p:nvSpPr>
        <p:spPr>
          <a:xfrm>
            <a:off x="351106" y="1699508"/>
            <a:ext cx="8437820" cy="4041326"/>
          </a:xfrm>
        </p:spPr>
        <p:txBody>
          <a:bodyPr vert="horz" lIns="91440" tIns="45720" rIns="91440" bIns="45720" rtlCol="0" anchor="t">
            <a:normAutofit/>
          </a:bodyPr>
          <a:lstStyle/>
          <a:p>
            <a:pPr marL="0" indent="0">
              <a:buNone/>
            </a:pPr>
            <a:r>
              <a:rPr lang="en-GB" sz="2400" dirty="0">
                <a:solidFill>
                  <a:srgbClr val="0070C0"/>
                </a:solidFill>
                <a:latin typeface="Arial"/>
                <a:ea typeface="+mn-lt"/>
                <a:cs typeface="Arial"/>
              </a:rPr>
              <a:t>"Culture is a complicated phenomenon with several layers. Common knowledge of different cultures is </a:t>
            </a:r>
            <a:r>
              <a:rPr lang="en-GB" sz="2400" dirty="0">
                <a:solidFill>
                  <a:srgbClr val="0070C0"/>
                </a:solidFill>
                <a:latin typeface="Arial"/>
                <a:ea typeface="+mn-lt"/>
                <a:cs typeface="Arial"/>
                <a:hlinkClick r:id="rId2">
                  <a:extLst>
                    <a:ext uri="{A12FA001-AC4F-418D-AE19-62706E023703}">
                      <ahyp:hlinkClr xmlns:ahyp="http://schemas.microsoft.com/office/drawing/2018/hyperlinkcolor" val="tx"/>
                    </a:ext>
                  </a:extLst>
                </a:hlinkClick>
              </a:rPr>
              <a:t>superficial</a:t>
            </a:r>
            <a:r>
              <a:rPr lang="en-GB" sz="2400" dirty="0">
                <a:solidFill>
                  <a:srgbClr val="0070C0"/>
                </a:solidFill>
                <a:latin typeface="Arial"/>
                <a:ea typeface="+mn-lt"/>
                <a:cs typeface="Arial"/>
              </a:rPr>
              <a:t> and is often perceived to relate to food, dress, language festivals and so on….. For example, a majority of [the] practitioners may display posters of different festivals in a childcare setting; however, there may be very little awareness about the context and background of different festivals. This may be due to a lack of  knowledge and understanding of practitioners….It will be difficult for a person who does not belong to a culture to identify with certain customs and understand the values and beliefs of that culture…"</a:t>
            </a:r>
            <a:endParaRPr lang="en-US" sz="2400" dirty="0">
              <a:solidFill>
                <a:srgbClr val="0070C0"/>
              </a:solidFill>
              <a:latin typeface="Arial"/>
              <a:ea typeface="Calibri" panose="020F0502020204030204"/>
              <a:cs typeface="Calibri" panose="020F0502020204030204"/>
            </a:endParaRPr>
          </a:p>
        </p:txBody>
      </p:sp>
    </p:spTree>
    <p:extLst>
      <p:ext uri="{BB962C8B-B14F-4D97-AF65-F5344CB8AC3E}">
        <p14:creationId xmlns:p14="http://schemas.microsoft.com/office/powerpoint/2010/main" val="4078192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2772" y="1063230"/>
            <a:ext cx="8351874" cy="691753"/>
          </a:xfrm>
        </p:spPr>
        <p:txBody>
          <a:bodyPr vert="horz" wrap="square" lIns="68580" tIns="34290" rIns="68580" bIns="34290" numCol="1" rtlCol="0" anchor="ctr" anchorCtr="0" compatLnSpc="1">
            <a:prstTxWarp prst="textNoShape">
              <a:avLst/>
            </a:prstTxWarp>
            <a:noAutofit/>
          </a:bodyPr>
          <a:lstStyle/>
          <a:p>
            <a:pPr>
              <a:defRPr/>
            </a:pPr>
            <a:r>
              <a:rPr lang="cy-GB" sz="3600" dirty="0">
                <a:solidFill>
                  <a:srgbClr val="0070C0"/>
                </a:solidFill>
                <a:latin typeface="Arial"/>
                <a:cs typeface="Arial"/>
              </a:rPr>
              <a:t>Activity (from Devarakonda, 2013)</a:t>
            </a:r>
          </a:p>
        </p:txBody>
      </p:sp>
      <p:sp>
        <p:nvSpPr>
          <p:cNvPr id="4100" name="Rectangle 5"/>
          <p:cNvSpPr>
            <a:spLocks noGrp="1" noChangeArrowheads="1"/>
          </p:cNvSpPr>
          <p:nvPr>
            <p:ph sz="half" idx="2"/>
          </p:nvPr>
        </p:nvSpPr>
        <p:spPr>
          <a:xfrm>
            <a:off x="704136" y="2173639"/>
            <a:ext cx="4567000" cy="3132181"/>
          </a:xfrm>
        </p:spPr>
        <p:txBody>
          <a:bodyPr rtlCol="0">
            <a:noAutofit/>
          </a:bodyPr>
          <a:lstStyle/>
          <a:p>
            <a:pPr marL="0" indent="0">
              <a:buNone/>
              <a:defRPr/>
            </a:pPr>
            <a:r>
              <a:rPr lang="en-GB" sz="1800" kern="0" dirty="0">
                <a:solidFill>
                  <a:srgbClr val="0070C0"/>
                </a:solidFill>
                <a:latin typeface="Arial"/>
                <a:ea typeface="MS PGothic"/>
                <a:cs typeface="Arial"/>
              </a:rPr>
              <a:t>In groups, choose 2 festivals and discuss the following:</a:t>
            </a:r>
          </a:p>
          <a:p>
            <a:pPr>
              <a:buFontTx/>
              <a:buChar char="•"/>
              <a:defRPr/>
            </a:pPr>
            <a:r>
              <a:rPr lang="en-GB" sz="1800" kern="0" dirty="0">
                <a:solidFill>
                  <a:srgbClr val="0070C0"/>
                </a:solidFill>
                <a:latin typeface="Arial"/>
                <a:ea typeface="MS PGothic"/>
                <a:cs typeface="Arial"/>
              </a:rPr>
              <a:t>Name of festivals</a:t>
            </a:r>
          </a:p>
          <a:p>
            <a:pPr>
              <a:buFontTx/>
              <a:buChar char="•"/>
              <a:defRPr/>
            </a:pPr>
            <a:r>
              <a:rPr lang="en-GB" sz="1800" kern="0" dirty="0">
                <a:solidFill>
                  <a:srgbClr val="0070C0"/>
                </a:solidFill>
                <a:latin typeface="Arial"/>
                <a:ea typeface="MS PGothic"/>
                <a:cs typeface="Arial"/>
              </a:rPr>
              <a:t>Who celebrates these festivals?</a:t>
            </a:r>
          </a:p>
          <a:p>
            <a:pPr>
              <a:buFontTx/>
              <a:buChar char="•"/>
              <a:defRPr/>
            </a:pPr>
            <a:r>
              <a:rPr lang="en-GB" sz="1800" kern="0" dirty="0">
                <a:solidFill>
                  <a:srgbClr val="0070C0"/>
                </a:solidFill>
                <a:latin typeface="Arial"/>
                <a:ea typeface="MS PGothic"/>
                <a:cs typeface="Arial"/>
              </a:rPr>
              <a:t>Any traditions linked to these festivals?</a:t>
            </a:r>
          </a:p>
          <a:p>
            <a:pPr>
              <a:buFontTx/>
              <a:buChar char="•"/>
              <a:defRPr/>
            </a:pPr>
            <a:r>
              <a:rPr lang="en-GB" sz="1800" kern="0" dirty="0">
                <a:solidFill>
                  <a:srgbClr val="0070C0"/>
                </a:solidFill>
                <a:latin typeface="Arial"/>
                <a:ea typeface="MS PGothic"/>
                <a:cs typeface="Arial"/>
              </a:rPr>
              <a:t>Significance? Why are these festival celebrated?</a:t>
            </a:r>
            <a:endParaRPr lang="cy-GB" altLang="cy-GB" sz="1800" dirty="0">
              <a:solidFill>
                <a:srgbClr val="0070C0"/>
              </a:solidFill>
              <a:latin typeface="Arial"/>
              <a:ea typeface="MS PGothic"/>
              <a:cs typeface="Arial"/>
            </a:endParaRPr>
          </a:p>
        </p:txBody>
      </p:sp>
    </p:spTree>
    <p:extLst>
      <p:ext uri="{BB962C8B-B14F-4D97-AF65-F5344CB8AC3E}">
        <p14:creationId xmlns:p14="http://schemas.microsoft.com/office/powerpoint/2010/main" val="83048095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78844" y="416249"/>
            <a:ext cx="7279256" cy="1295603"/>
          </a:xfrm>
        </p:spPr>
        <p:txBody>
          <a:bodyPr vert="horz" wrap="square" lIns="68580" tIns="34290" rIns="68580" bIns="34290" numCol="1" rtlCol="0" anchor="ctr" anchorCtr="0" compatLnSpc="1">
            <a:prstTxWarp prst="textNoShape">
              <a:avLst/>
            </a:prstTxWarp>
            <a:noAutofit/>
          </a:bodyPr>
          <a:lstStyle/>
          <a:p>
            <a:pPr>
              <a:defRPr/>
            </a:pPr>
            <a:r>
              <a:rPr lang="cy-GB" sz="3600" dirty="0">
                <a:solidFill>
                  <a:srgbClr val="0070C0"/>
                </a:solidFill>
                <a:latin typeface="Arial"/>
                <a:cs typeface="Arial"/>
              </a:rPr>
              <a:t>Discuss...</a:t>
            </a:r>
          </a:p>
        </p:txBody>
      </p:sp>
      <p:sp>
        <p:nvSpPr>
          <p:cNvPr id="4100" name="Rectangle 5"/>
          <p:cNvSpPr>
            <a:spLocks noGrp="1" noChangeArrowheads="1"/>
          </p:cNvSpPr>
          <p:nvPr>
            <p:ph sz="half" idx="2"/>
          </p:nvPr>
        </p:nvSpPr>
        <p:spPr>
          <a:xfrm>
            <a:off x="647700" y="1916832"/>
            <a:ext cx="7010400" cy="3240360"/>
          </a:xfrm>
        </p:spPr>
        <p:txBody>
          <a:bodyPr rtlCol="0">
            <a:noAutofit/>
          </a:bodyPr>
          <a:lstStyle/>
          <a:p>
            <a:pPr>
              <a:defRPr/>
            </a:pPr>
            <a:r>
              <a:rPr lang="en-GB" sz="1800" kern="0" dirty="0">
                <a:solidFill>
                  <a:srgbClr val="0070C0"/>
                </a:solidFill>
                <a:latin typeface="Arial"/>
                <a:ea typeface="MS PGothic"/>
                <a:cs typeface="Arial"/>
              </a:rPr>
              <a:t>How is ‘culture’ embedded in daily routines?</a:t>
            </a:r>
            <a:endParaRPr lang="en-GB" altLang="cy-GB" sz="1800" kern="0" dirty="0">
              <a:solidFill>
                <a:srgbClr val="0070C0"/>
              </a:solidFill>
              <a:latin typeface="Arial"/>
              <a:ea typeface="MS PGothic"/>
              <a:cs typeface="Arial"/>
            </a:endParaRPr>
          </a:p>
          <a:p>
            <a:pPr>
              <a:defRPr/>
            </a:pPr>
            <a:r>
              <a:rPr lang="en-GB" altLang="cy-GB" sz="1800" kern="0" dirty="0">
                <a:solidFill>
                  <a:srgbClr val="0070C0"/>
                </a:solidFill>
                <a:latin typeface="Arial"/>
                <a:ea typeface="MS PGothic"/>
                <a:cs typeface="Arial"/>
              </a:rPr>
              <a:t>How can EY practitioners ensure all cultures are given importance?</a:t>
            </a:r>
          </a:p>
          <a:p>
            <a:pPr>
              <a:defRPr/>
            </a:pPr>
            <a:r>
              <a:rPr lang="en-GB" altLang="cy-GB" sz="1800" kern="0" dirty="0">
                <a:solidFill>
                  <a:srgbClr val="0070C0"/>
                </a:solidFill>
                <a:latin typeface="Arial"/>
                <a:ea typeface="MS PGothic"/>
                <a:cs typeface="Arial"/>
              </a:rPr>
              <a:t>Do EY settings create a balance of home culture as well as diverse cultures around the world?</a:t>
            </a:r>
          </a:p>
          <a:p>
            <a:pPr>
              <a:defRPr/>
            </a:pPr>
            <a:r>
              <a:rPr lang="en-GB" altLang="cy-GB" sz="1800" kern="0" dirty="0">
                <a:solidFill>
                  <a:srgbClr val="0070C0"/>
                </a:solidFill>
                <a:latin typeface="Arial"/>
                <a:ea typeface="MS PGothic"/>
                <a:cs typeface="Arial"/>
              </a:rPr>
              <a:t>What are the key challenges when promoting different cultures in EY settings?</a:t>
            </a:r>
            <a:endParaRPr lang="cy-GB" altLang="cy-GB" sz="1800" dirty="0">
              <a:solidFill>
                <a:srgbClr val="0070C0"/>
              </a:solidFill>
              <a:latin typeface="Arial"/>
              <a:ea typeface="MS PGothic"/>
              <a:cs typeface="Arial"/>
            </a:endParaRPr>
          </a:p>
        </p:txBody>
      </p:sp>
    </p:spTree>
    <p:extLst>
      <p:ext uri="{BB962C8B-B14F-4D97-AF65-F5344CB8AC3E}">
        <p14:creationId xmlns:p14="http://schemas.microsoft.com/office/powerpoint/2010/main" val="2120552614"/>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235" y="301730"/>
            <a:ext cx="8229600" cy="857250"/>
          </a:xfrm>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Culture and Assessment </a:t>
            </a:r>
          </a:p>
        </p:txBody>
      </p:sp>
      <p:sp>
        <p:nvSpPr>
          <p:cNvPr id="4" name="Content Placeholder 3"/>
          <p:cNvSpPr>
            <a:spLocks noGrp="1"/>
          </p:cNvSpPr>
          <p:nvPr>
            <p:ph sz="half" idx="2"/>
          </p:nvPr>
        </p:nvSpPr>
        <p:spPr>
          <a:xfrm>
            <a:off x="772438" y="2040863"/>
            <a:ext cx="7263198" cy="3340864"/>
          </a:xfrm>
        </p:spPr>
        <p:txBody>
          <a:bodyPr>
            <a:normAutofit lnSpcReduction="10000"/>
          </a:bodyPr>
          <a:lstStyle/>
          <a:p>
            <a:r>
              <a:rPr lang="en-GB" dirty="0">
                <a:solidFill>
                  <a:srgbClr val="0070C0"/>
                </a:solidFill>
                <a:latin typeface="Arial"/>
                <a:cs typeface="Arial"/>
              </a:rPr>
              <a:t>Children with ALN</a:t>
            </a:r>
          </a:p>
          <a:p>
            <a:r>
              <a:rPr lang="en-GB" dirty="0">
                <a:solidFill>
                  <a:srgbClr val="0070C0"/>
                </a:solidFill>
                <a:latin typeface="Arial"/>
                <a:cs typeface="Arial"/>
              </a:rPr>
              <a:t>Translation of assessments</a:t>
            </a:r>
          </a:p>
          <a:p>
            <a:pPr>
              <a:buFontTx/>
              <a:buChar char="-"/>
            </a:pPr>
            <a:r>
              <a:rPr lang="en-GB" dirty="0">
                <a:solidFill>
                  <a:srgbClr val="0070C0"/>
                </a:solidFill>
                <a:latin typeface="Arial"/>
                <a:cs typeface="Arial"/>
              </a:rPr>
              <a:t>Language (English to Afrikaans)</a:t>
            </a:r>
          </a:p>
          <a:p>
            <a:pPr>
              <a:buFontTx/>
              <a:buChar char="-"/>
            </a:pPr>
            <a:r>
              <a:rPr lang="en-GB" dirty="0">
                <a:solidFill>
                  <a:srgbClr val="0070C0"/>
                </a:solidFill>
                <a:latin typeface="Arial"/>
                <a:cs typeface="Arial"/>
              </a:rPr>
              <a:t>Culture (Western to South African)</a:t>
            </a:r>
          </a:p>
          <a:p>
            <a:r>
              <a:rPr lang="en-GB" dirty="0">
                <a:solidFill>
                  <a:srgbClr val="0070C0"/>
                </a:solidFill>
                <a:latin typeface="Arial"/>
                <a:cs typeface="Arial"/>
              </a:rPr>
              <a:t>Children’s performance in assessments measured</a:t>
            </a:r>
          </a:p>
          <a:p>
            <a:r>
              <a:rPr lang="en-GB" dirty="0">
                <a:solidFill>
                  <a:srgbClr val="0070C0"/>
                </a:solidFill>
                <a:latin typeface="Arial"/>
                <a:cs typeface="Arial"/>
              </a:rPr>
              <a:t>(Bornman et al., 2010)</a:t>
            </a:r>
          </a:p>
        </p:txBody>
      </p:sp>
    </p:spTree>
    <p:extLst>
      <p:ext uri="{BB962C8B-B14F-4D97-AF65-F5344CB8AC3E}">
        <p14:creationId xmlns:p14="http://schemas.microsoft.com/office/powerpoint/2010/main" val="580929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70C0"/>
                </a:solidFill>
                <a:latin typeface="Arial"/>
                <a:cs typeface="Arial"/>
              </a:rPr>
              <a:t>Culture and Assessment</a:t>
            </a:r>
            <a:r>
              <a:rPr lang="en-GB" sz="2400" dirty="0">
                <a:solidFill>
                  <a:srgbClr val="002060"/>
                </a:solidFill>
                <a:latin typeface="Lucida Sans"/>
              </a:rPr>
              <a:t> </a:t>
            </a:r>
            <a:endParaRPr lang="en-GB" sz="1500" dirty="0">
              <a:solidFill>
                <a:srgbClr val="002060"/>
              </a:solidFill>
              <a:latin typeface="Lucida Sans"/>
            </a:endParaRPr>
          </a:p>
        </p:txBody>
      </p:sp>
      <p:sp>
        <p:nvSpPr>
          <p:cNvPr id="4" name="Content Placeholder 3"/>
          <p:cNvSpPr>
            <a:spLocks noGrp="1"/>
          </p:cNvSpPr>
          <p:nvPr>
            <p:ph sz="half" idx="2"/>
          </p:nvPr>
        </p:nvSpPr>
        <p:spPr>
          <a:xfrm>
            <a:off x="803970" y="1977992"/>
            <a:ext cx="7711380" cy="3191777"/>
          </a:xfrm>
        </p:spPr>
        <p:txBody>
          <a:bodyPr>
            <a:normAutofit/>
          </a:bodyPr>
          <a:lstStyle/>
          <a:p>
            <a:r>
              <a:rPr lang="en-GB" dirty="0">
                <a:solidFill>
                  <a:srgbClr val="0070C0"/>
                </a:solidFill>
                <a:latin typeface="Arial"/>
                <a:cs typeface="Arial"/>
              </a:rPr>
              <a:t>Translating assessments can result in incongruity in meaning</a:t>
            </a:r>
          </a:p>
          <a:p>
            <a:r>
              <a:rPr lang="en-GB" dirty="0">
                <a:solidFill>
                  <a:srgbClr val="0070C0"/>
                </a:solidFill>
                <a:latin typeface="Arial"/>
                <a:cs typeface="Arial"/>
              </a:rPr>
              <a:t>Children from different cultural and linguistic backgrounds may interpret the wording of assessments differently</a:t>
            </a:r>
          </a:p>
          <a:p>
            <a:pPr marL="0" indent="0">
              <a:buNone/>
            </a:pPr>
            <a:r>
              <a:rPr lang="en-GB" b="1" dirty="0">
                <a:solidFill>
                  <a:srgbClr val="0070C0"/>
                </a:solidFill>
                <a:latin typeface="Arial"/>
                <a:cs typeface="Arial"/>
              </a:rPr>
              <a:t>= threatens validity of results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32013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06" y="485053"/>
            <a:ext cx="6318702" cy="994172"/>
          </a:xfrm>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Culture and Assessment </a:t>
            </a:r>
          </a:p>
        </p:txBody>
      </p:sp>
      <p:sp>
        <p:nvSpPr>
          <p:cNvPr id="4" name="Content Placeholder 3"/>
          <p:cNvSpPr>
            <a:spLocks noGrp="1"/>
          </p:cNvSpPr>
          <p:nvPr>
            <p:ph sz="half" idx="2"/>
          </p:nvPr>
        </p:nvSpPr>
        <p:spPr>
          <a:xfrm>
            <a:off x="673100" y="2034391"/>
            <a:ext cx="7738429" cy="2714699"/>
          </a:xfrm>
        </p:spPr>
        <p:txBody>
          <a:bodyPr>
            <a:normAutofit/>
          </a:bodyPr>
          <a:lstStyle/>
          <a:p>
            <a:pPr marL="0" indent="0">
              <a:buNone/>
            </a:pPr>
            <a:r>
              <a:rPr lang="en-GB" dirty="0">
                <a:solidFill>
                  <a:srgbClr val="0070C0"/>
                </a:solidFill>
                <a:latin typeface="Arial"/>
                <a:cs typeface="Arial"/>
              </a:rPr>
              <a:t>Consider:</a:t>
            </a:r>
          </a:p>
          <a:p>
            <a:pPr marL="0" indent="0">
              <a:buNone/>
            </a:pPr>
            <a:r>
              <a:rPr lang="en-GB" i="1" dirty="0">
                <a:solidFill>
                  <a:srgbClr val="0070C0"/>
                </a:solidFill>
                <a:latin typeface="Arial"/>
                <a:cs typeface="Arial"/>
              </a:rPr>
              <a:t>“When linguistic and cultural translations are made, the team must include members who speak the target language and represent the target culture.”</a:t>
            </a:r>
          </a:p>
          <a:p>
            <a:pPr marL="0" indent="0">
              <a:buNone/>
            </a:pPr>
            <a:r>
              <a:rPr lang="en-GB" dirty="0">
                <a:solidFill>
                  <a:srgbClr val="0070C0"/>
                </a:solidFill>
                <a:ea typeface="+mn-lt"/>
                <a:cs typeface="+mn-lt"/>
              </a:rPr>
              <a:t>(Bornman et al., 2010: 117)</a:t>
            </a:r>
          </a:p>
        </p:txBody>
      </p:sp>
    </p:spTree>
    <p:extLst>
      <p:ext uri="{BB962C8B-B14F-4D97-AF65-F5344CB8AC3E}">
        <p14:creationId xmlns:p14="http://schemas.microsoft.com/office/powerpoint/2010/main" val="402146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1" y="1063230"/>
            <a:ext cx="6796862" cy="691753"/>
          </a:xfrm>
        </p:spPr>
        <p:txBody>
          <a:bodyPr vert="horz" wrap="square" lIns="68580" tIns="34290" rIns="68580" bIns="34290" numCol="1" rtlCol="0" anchor="ctr" anchorCtr="0" compatLnSpc="1">
            <a:prstTxWarp prst="textNoShape">
              <a:avLst/>
            </a:prstTxWarp>
            <a:noAutofit/>
          </a:bodyPr>
          <a:lstStyle/>
          <a:p>
            <a:pPr>
              <a:defRPr/>
            </a:pPr>
            <a:r>
              <a:rPr lang="cy-GB" sz="3600" dirty="0">
                <a:latin typeface="Lucida Sans"/>
              </a:rPr>
              <a:t>Morton </a:t>
            </a:r>
            <a:r>
              <a:rPr lang="cy-GB" sz="3600" dirty="0" err="1">
                <a:latin typeface="Lucida Sans"/>
              </a:rPr>
              <a:t>and</a:t>
            </a:r>
            <a:r>
              <a:rPr lang="cy-GB" sz="3600" dirty="0">
                <a:latin typeface="Lucida Sans"/>
              </a:rPr>
              <a:t> </a:t>
            </a:r>
            <a:r>
              <a:rPr lang="cy-GB" sz="3600" dirty="0" err="1">
                <a:latin typeface="Lucida Sans"/>
              </a:rPr>
              <a:t>Guerin</a:t>
            </a:r>
            <a:r>
              <a:rPr lang="cy-GB" sz="3600" dirty="0">
                <a:latin typeface="Lucida Sans"/>
              </a:rPr>
              <a:t> (2017: 1)</a:t>
            </a:r>
            <a:endParaRPr lang="cy-GB" sz="3600" dirty="0">
              <a:solidFill>
                <a:srgbClr val="002060"/>
              </a:solidFill>
              <a:latin typeface="Lucida Sans"/>
            </a:endParaRPr>
          </a:p>
        </p:txBody>
      </p:sp>
      <p:sp>
        <p:nvSpPr>
          <p:cNvPr id="4099" name="Rectangle 4"/>
          <p:cNvSpPr>
            <a:spLocks noGrp="1" noChangeArrowheads="1"/>
          </p:cNvSpPr>
          <p:nvPr>
            <p:ph sz="half" idx="1"/>
          </p:nvPr>
        </p:nvSpPr>
        <p:spPr>
          <a:xfrm>
            <a:off x="29995" y="1862826"/>
            <a:ext cx="8692778" cy="2808312"/>
          </a:xfrm>
        </p:spPr>
        <p:txBody>
          <a:bodyPr rtlCol="0">
            <a:noAutofit/>
          </a:bodyPr>
          <a:lstStyle/>
          <a:p>
            <a:pPr marL="0" indent="0" algn="just">
              <a:buNone/>
              <a:defRPr/>
            </a:pPr>
            <a:r>
              <a:rPr lang="en-GB" sz="1800" kern="0" dirty="0">
                <a:solidFill>
                  <a:srgbClr val="0070C0"/>
                </a:solidFill>
                <a:latin typeface="Lucida Sans"/>
                <a:ea typeface="ＭＳ Ｐゴシック"/>
              </a:rPr>
              <a:t>“In culturally responsive paradigms, learning is recognized as sociocultural—being informed through </a:t>
            </a:r>
            <a:r>
              <a:rPr lang="en-GB" sz="1800" b="1" kern="0" dirty="0">
                <a:solidFill>
                  <a:srgbClr val="0070C0"/>
                </a:solidFill>
                <a:latin typeface="Lucida Sans"/>
                <a:ea typeface="ＭＳ Ｐゴシック"/>
              </a:rPr>
              <a:t>interactions with others</a:t>
            </a:r>
            <a:r>
              <a:rPr lang="en-GB" sz="1800" kern="0" dirty="0">
                <a:solidFill>
                  <a:srgbClr val="0070C0"/>
                </a:solidFill>
                <a:latin typeface="Lucida Sans"/>
                <a:ea typeface="ＭＳ Ｐゴシック"/>
              </a:rPr>
              <a:t>. All students are recognized and valued as people who gain experiences and knowledge across many contexts. </a:t>
            </a:r>
            <a:r>
              <a:rPr lang="en-GB" sz="1800" b="1" kern="0" dirty="0">
                <a:solidFill>
                  <a:srgbClr val="0070C0"/>
                </a:solidFill>
                <a:latin typeface="Lucida Sans"/>
                <a:ea typeface="ＭＳ Ｐゴシック"/>
              </a:rPr>
              <a:t>Multiple perspectives are valued </a:t>
            </a:r>
            <a:r>
              <a:rPr lang="en-GB" sz="1800" kern="0" dirty="0">
                <a:solidFill>
                  <a:srgbClr val="0070C0"/>
                </a:solidFill>
                <a:latin typeface="Lucida Sans"/>
                <a:ea typeface="ＭＳ Ｐゴシック"/>
              </a:rPr>
              <a:t>as shared understandings and constructions of learning are developed in response to observations and interactions in a community of learners—where </a:t>
            </a:r>
            <a:r>
              <a:rPr lang="en-GB" sz="1800" b="1" kern="0" dirty="0">
                <a:solidFill>
                  <a:srgbClr val="0070C0"/>
                </a:solidFill>
                <a:latin typeface="Lucida Sans"/>
                <a:ea typeface="ＭＳ Ｐゴシック"/>
              </a:rPr>
              <a:t>students and teachers learn with and from each other</a:t>
            </a:r>
            <a:r>
              <a:rPr lang="en-GB" sz="1800" kern="0" dirty="0">
                <a:solidFill>
                  <a:srgbClr val="0070C0"/>
                </a:solidFill>
                <a:latin typeface="Lucida Sans"/>
                <a:ea typeface="ＭＳ Ｐゴシック"/>
              </a:rPr>
              <a:t>. Teachers who recognize themselves as capable of teaching everyone in the class are more likely to recognize everyone as a learner, to </a:t>
            </a:r>
            <a:r>
              <a:rPr lang="en-GB" sz="1800" b="1" kern="0" dirty="0">
                <a:solidFill>
                  <a:srgbClr val="0070C0"/>
                </a:solidFill>
                <a:latin typeface="Lucida Sans"/>
                <a:ea typeface="ＭＳ Ｐゴシック"/>
              </a:rPr>
              <a:t>think critically </a:t>
            </a:r>
            <a:r>
              <a:rPr lang="en-GB" sz="1800" kern="0" dirty="0">
                <a:solidFill>
                  <a:srgbClr val="0070C0"/>
                </a:solidFill>
                <a:latin typeface="Lucida Sans"/>
                <a:ea typeface="ＭＳ Ｐゴシック"/>
              </a:rPr>
              <a:t>about their positioning and understanding of disability, and to plan teaching, learning, and assessment in inclusive ways of working.”</a:t>
            </a:r>
            <a:endParaRPr lang="cy-GB" sz="1800" kern="0" dirty="0">
              <a:solidFill>
                <a:srgbClr val="0070C0"/>
              </a:solidFill>
              <a:latin typeface="Lucida Sans"/>
              <a:ea typeface="ＭＳ Ｐゴシック"/>
            </a:endParaRPr>
          </a:p>
        </p:txBody>
      </p:sp>
    </p:spTree>
    <p:extLst>
      <p:ext uri="{BB962C8B-B14F-4D97-AF65-F5344CB8AC3E}">
        <p14:creationId xmlns:p14="http://schemas.microsoft.com/office/powerpoint/2010/main" val="602601880"/>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0" y="1063230"/>
            <a:ext cx="6172200" cy="691753"/>
          </a:xfrm>
        </p:spPr>
        <p:txBody>
          <a:bodyPr rtlCol="0">
            <a:normAutofit/>
          </a:bodyPr>
          <a:lstStyle/>
          <a:p>
            <a:pPr>
              <a:defRPr/>
            </a:pPr>
            <a:r>
              <a:rPr lang="cy-GB" sz="3600" dirty="0">
                <a:latin typeface="Arial"/>
                <a:cs typeface="Arial"/>
              </a:rPr>
              <a:t>James A. Banks (1941-   )</a:t>
            </a:r>
            <a:endParaRPr lang="cy-GB" sz="3600">
              <a:solidFill>
                <a:srgbClr val="002060"/>
              </a:solidFill>
              <a:latin typeface="Arial"/>
              <a:cs typeface="Arial"/>
            </a:endParaRPr>
          </a:p>
        </p:txBody>
      </p:sp>
      <p:sp>
        <p:nvSpPr>
          <p:cNvPr id="4100" name="Rectangle 5"/>
          <p:cNvSpPr>
            <a:spLocks noGrp="1" noChangeArrowheads="1"/>
          </p:cNvSpPr>
          <p:nvPr>
            <p:ph sz="half" idx="2"/>
          </p:nvPr>
        </p:nvSpPr>
        <p:spPr>
          <a:xfrm>
            <a:off x="4629150" y="1916832"/>
            <a:ext cx="4353635" cy="3240360"/>
          </a:xfrm>
        </p:spPr>
        <p:txBody>
          <a:bodyPr vert="horz" lIns="91440" tIns="45720" rIns="91440" bIns="45720" rtlCol="0" anchor="t">
            <a:noAutofit/>
          </a:bodyPr>
          <a:lstStyle/>
          <a:p>
            <a:pPr marL="0" indent="0">
              <a:buNone/>
              <a:defRPr/>
            </a:pPr>
            <a:endParaRPr lang="cy-GB" altLang="cy-GB" sz="1800" dirty="0">
              <a:solidFill>
                <a:srgbClr val="002060"/>
              </a:solidFill>
              <a:latin typeface="Arial"/>
              <a:cs typeface="Arial"/>
            </a:endParaRPr>
          </a:p>
          <a:p>
            <a:pPr>
              <a:defRPr/>
            </a:pPr>
            <a:r>
              <a:rPr lang="cy-GB" altLang="cy-GB" sz="1800" dirty="0">
                <a:solidFill>
                  <a:srgbClr val="0070C0"/>
                </a:solidFill>
                <a:latin typeface="Arial"/>
                <a:cs typeface="Arial"/>
              </a:rPr>
              <a:t>American educator</a:t>
            </a:r>
          </a:p>
          <a:p>
            <a:pPr>
              <a:defRPr/>
            </a:pPr>
            <a:r>
              <a:rPr lang="cy-GB" altLang="cy-GB" sz="1800" i="1" dirty="0">
                <a:solidFill>
                  <a:srgbClr val="0070C0"/>
                </a:solidFill>
                <a:latin typeface="Arial"/>
                <a:cs typeface="Arial"/>
              </a:rPr>
              <a:t>“The father of multicultural education”</a:t>
            </a:r>
          </a:p>
          <a:p>
            <a:pPr>
              <a:defRPr/>
            </a:pPr>
            <a:r>
              <a:rPr lang="cy-GB" altLang="cy-GB" sz="1800" dirty="0">
                <a:solidFill>
                  <a:srgbClr val="0070C0"/>
                </a:solidFill>
                <a:latin typeface="Arial"/>
                <a:cs typeface="Arial"/>
              </a:rPr>
              <a:t>Diversity and citizenship education</a:t>
            </a:r>
          </a:p>
        </p:txBody>
      </p:sp>
      <p:pic>
        <p:nvPicPr>
          <p:cNvPr id="2" name="Picture 1" descr="Picture of Janes A. Banks"/>
          <p:cNvPicPr>
            <a:picLocks noChangeAspect="1"/>
          </p:cNvPicPr>
          <p:nvPr/>
        </p:nvPicPr>
        <p:blipFill>
          <a:blip r:embed="rId3"/>
          <a:stretch>
            <a:fillRect/>
          </a:stretch>
        </p:blipFill>
        <p:spPr>
          <a:xfrm>
            <a:off x="1871700" y="2024844"/>
            <a:ext cx="2448018" cy="2808312"/>
          </a:xfrm>
          <a:prstGeom prst="rect">
            <a:avLst/>
          </a:prstGeom>
        </p:spPr>
      </p:pic>
    </p:spTree>
    <p:extLst>
      <p:ext uri="{BB962C8B-B14F-4D97-AF65-F5344CB8AC3E}">
        <p14:creationId xmlns:p14="http://schemas.microsoft.com/office/powerpoint/2010/main" val="2080839218"/>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498543" y="1063229"/>
            <a:ext cx="8198890" cy="529568"/>
          </a:xfrm>
        </p:spPr>
        <p:txBody>
          <a:bodyPr rtlCol="0">
            <a:normAutofit fontScale="90000"/>
          </a:bodyPr>
          <a:lstStyle/>
          <a:p>
            <a:pPr>
              <a:defRPr/>
            </a:pPr>
            <a:br>
              <a:rPr lang="cy-GB" sz="1800" dirty="0">
                <a:latin typeface="Lucida Sans" panose="020B0602030504020204" pitchFamily="34" charset="0"/>
              </a:rPr>
            </a:br>
            <a:r>
              <a:rPr lang="cy-GB" sz="3600" dirty="0" err="1">
                <a:solidFill>
                  <a:srgbClr val="0070C0"/>
                </a:solidFill>
                <a:latin typeface="Arial"/>
                <a:cs typeface="Arial"/>
              </a:rPr>
              <a:t>Multicultural</a:t>
            </a:r>
            <a:r>
              <a:rPr lang="cy-GB" sz="3600" dirty="0">
                <a:solidFill>
                  <a:srgbClr val="0070C0"/>
                </a:solidFill>
                <a:latin typeface="Arial"/>
                <a:cs typeface="Arial"/>
              </a:rPr>
              <a:t> </a:t>
            </a:r>
            <a:r>
              <a:rPr lang="cy-GB" sz="3600" dirty="0" err="1">
                <a:solidFill>
                  <a:srgbClr val="0070C0"/>
                </a:solidFill>
                <a:latin typeface="Arial"/>
                <a:cs typeface="Arial"/>
              </a:rPr>
              <a:t>Education</a:t>
            </a:r>
            <a:r>
              <a:rPr lang="cy-GB" sz="3600" dirty="0">
                <a:solidFill>
                  <a:srgbClr val="0070C0"/>
                </a:solidFill>
                <a:latin typeface="Arial"/>
                <a:cs typeface="Arial"/>
              </a:rPr>
              <a:t> – 5 </a:t>
            </a:r>
            <a:r>
              <a:rPr lang="cy-GB" sz="3600" dirty="0" err="1">
                <a:solidFill>
                  <a:srgbClr val="0070C0"/>
                </a:solidFill>
                <a:latin typeface="Arial"/>
                <a:cs typeface="Arial"/>
              </a:rPr>
              <a:t>dimensions</a:t>
            </a:r>
            <a:endParaRPr lang="cy-GB" sz="3600" dirty="0">
              <a:solidFill>
                <a:srgbClr val="0070C0"/>
              </a:solidFill>
              <a:latin typeface="Arial"/>
              <a:cs typeface="Arial"/>
            </a:endParaRPr>
          </a:p>
        </p:txBody>
      </p:sp>
      <p:graphicFrame>
        <p:nvGraphicFramePr>
          <p:cNvPr id="3" name="Diagram 2"/>
          <p:cNvGraphicFramePr/>
          <p:nvPr>
            <p:extLst>
              <p:ext uri="{D42A27DB-BD31-4B8C-83A1-F6EECF244321}">
                <p14:modId xmlns:p14="http://schemas.microsoft.com/office/powerpoint/2010/main" val="1834171856"/>
              </p:ext>
            </p:extLst>
          </p:nvPr>
        </p:nvGraphicFramePr>
        <p:xfrm>
          <a:off x="473933" y="1520698"/>
          <a:ext cx="6102678" cy="4104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311511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570879" y="514869"/>
            <a:ext cx="5915025" cy="515708"/>
          </a:xfrm>
        </p:spPr>
        <p:txBody>
          <a:bodyPr rtlCol="0">
            <a:noAutofit/>
          </a:bodyPr>
          <a:lstStyle/>
          <a:p>
            <a:pPr>
              <a:defRPr/>
            </a:pPr>
            <a:br>
              <a:rPr lang="cy-GB" altLang="en-US" sz="3600" kern="0" dirty="0">
                <a:latin typeface="Arial"/>
                <a:ea typeface="ＭＳ Ｐゴシック" panose="020B0600070205080204" pitchFamily="34" charset="-128"/>
              </a:rPr>
            </a:br>
            <a:r>
              <a:rPr lang="en-GB" altLang="en-US" sz="3600" kern="0" dirty="0">
                <a:solidFill>
                  <a:srgbClr val="0070C0"/>
                </a:solidFill>
                <a:latin typeface="Arial"/>
                <a:ea typeface="ＭＳ Ｐゴシック"/>
                <a:cs typeface="Arial"/>
              </a:rPr>
              <a:t>Reading</a:t>
            </a:r>
            <a:endParaRPr lang="en-GB" altLang="cy-GB" sz="3600" dirty="0">
              <a:solidFill>
                <a:srgbClr val="0070C0"/>
              </a:solidFill>
              <a:latin typeface="Arial"/>
              <a:ea typeface="ＭＳ Ｐゴシック"/>
              <a:cs typeface="Arial"/>
            </a:endParaRPr>
          </a:p>
        </p:txBody>
      </p:sp>
      <p:sp>
        <p:nvSpPr>
          <p:cNvPr id="2" name="Content Placeholder 1"/>
          <p:cNvSpPr>
            <a:spLocks noGrp="1"/>
          </p:cNvSpPr>
          <p:nvPr>
            <p:ph sz="half" idx="1"/>
          </p:nvPr>
        </p:nvSpPr>
        <p:spPr>
          <a:xfrm>
            <a:off x="367545" y="1862827"/>
            <a:ext cx="8320314" cy="3627146"/>
          </a:xfrm>
        </p:spPr>
        <p:txBody>
          <a:bodyPr>
            <a:normAutofit fontScale="92500" lnSpcReduction="10000"/>
          </a:bodyPr>
          <a:lstStyle/>
          <a:p>
            <a:pPr marL="0" indent="0">
              <a:buNone/>
            </a:pPr>
            <a:r>
              <a:rPr lang="en-GB" dirty="0">
                <a:latin typeface="Arial"/>
                <a:cs typeface="Arial"/>
              </a:rPr>
              <a:t>Alsubaie, M.A. (2015) ‘Examples of current issues in the multicultural classroom’, </a:t>
            </a:r>
            <a:r>
              <a:rPr lang="en-GB" i="1" dirty="0">
                <a:latin typeface="Arial"/>
                <a:cs typeface="Arial"/>
              </a:rPr>
              <a:t>Journal of Education and Practice</a:t>
            </a:r>
            <a:r>
              <a:rPr lang="en-GB" dirty="0">
                <a:latin typeface="Arial"/>
                <a:cs typeface="Arial"/>
              </a:rPr>
              <a:t>, 6(10), pp.86-89. [On-line]. Available at: </a:t>
            </a:r>
            <a:r>
              <a:rPr lang="en-GB" dirty="0">
                <a:latin typeface="Arial"/>
                <a:cs typeface="Arial"/>
                <a:hlinkClick r:id="rId3"/>
              </a:rPr>
              <a:t>https://files.eric.ed.gov/fulltext/EJ1081654.pdf</a:t>
            </a:r>
            <a:r>
              <a:rPr lang="en-GB" dirty="0">
                <a:latin typeface="Arial"/>
                <a:cs typeface="Arial"/>
              </a:rPr>
              <a:t> [Accessed: February 14 2020].</a:t>
            </a:r>
          </a:p>
          <a:p>
            <a:pPr marL="0" indent="0">
              <a:buNone/>
            </a:pPr>
            <a:endParaRPr lang="en-GB" dirty="0">
              <a:latin typeface="Arial"/>
              <a:cs typeface="Arial"/>
            </a:endParaRPr>
          </a:p>
          <a:p>
            <a:pPr marL="0" indent="0">
              <a:buNone/>
            </a:pPr>
            <a:r>
              <a:rPr lang="en-GB" dirty="0">
                <a:latin typeface="Arial"/>
                <a:cs typeface="Arial"/>
              </a:rPr>
              <a:t>Tierney, R.D. (2012) </a:t>
            </a:r>
            <a:r>
              <a:rPr lang="en-GB" i="1" dirty="0">
                <a:latin typeface="Arial"/>
                <a:cs typeface="Arial"/>
              </a:rPr>
              <a:t>Fairness in classroom assessment</a:t>
            </a:r>
            <a:r>
              <a:rPr lang="en-GB" dirty="0">
                <a:latin typeface="Arial"/>
                <a:cs typeface="Arial"/>
              </a:rPr>
              <a:t>. Sage Publications Ltd. [On-line]. Available at: </a:t>
            </a:r>
            <a:r>
              <a:rPr lang="en-GB" dirty="0">
                <a:latin typeface="Arial"/>
                <a:cs typeface="Arial"/>
                <a:hlinkClick r:id="rId4"/>
              </a:rPr>
              <a:t>https://www.researchgate.net</a:t>
            </a:r>
            <a:r>
              <a:rPr lang="en-GB" dirty="0">
                <a:latin typeface="Arial"/>
                <a:cs typeface="Arial"/>
              </a:rPr>
              <a:t> [Accessed: February 14 2020]</a:t>
            </a:r>
            <a:r>
              <a:rPr lang="en-GB" dirty="0"/>
              <a:t>.</a:t>
            </a:r>
          </a:p>
          <a:p>
            <a:pPr marL="0" indent="0">
              <a:buNone/>
            </a:pPr>
            <a:endParaRPr lang="en-GB" dirty="0"/>
          </a:p>
        </p:txBody>
      </p:sp>
    </p:spTree>
    <p:extLst>
      <p:ext uri="{BB962C8B-B14F-4D97-AF65-F5344CB8AC3E}">
        <p14:creationId xmlns:p14="http://schemas.microsoft.com/office/powerpoint/2010/main" val="3604055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74" y="345905"/>
            <a:ext cx="7755786" cy="407695"/>
          </a:xfrm>
        </p:spPr>
        <p:txBody>
          <a:bodyPr vert="horz" wrap="square" lIns="68580" tIns="34290" rIns="68580" bIns="34290" numCol="1" anchor="ctr" anchorCtr="0" compatLnSpc="1">
            <a:prstTxWarp prst="textNoShape">
              <a:avLst/>
            </a:prstTxWarp>
            <a:noAutofit/>
          </a:bodyPr>
          <a:lstStyle/>
          <a:p>
            <a:br>
              <a:rPr lang="en-GB" sz="3600" dirty="0">
                <a:latin typeface="Arial"/>
              </a:rPr>
            </a:br>
            <a:r>
              <a:rPr lang="en-GB" sz="3600" dirty="0">
                <a:solidFill>
                  <a:srgbClr val="0070C0"/>
                </a:solidFill>
                <a:latin typeface="Arial"/>
                <a:cs typeface="Arial"/>
              </a:rPr>
              <a:t>Ability (Dweck, 1991: 57)</a:t>
            </a:r>
          </a:p>
        </p:txBody>
      </p:sp>
      <p:sp>
        <p:nvSpPr>
          <p:cNvPr id="3" name="Content Placeholder 2"/>
          <p:cNvSpPr>
            <a:spLocks noGrp="1"/>
          </p:cNvSpPr>
          <p:nvPr>
            <p:ph sz="half" idx="1"/>
          </p:nvPr>
        </p:nvSpPr>
        <p:spPr>
          <a:xfrm>
            <a:off x="167920" y="1107258"/>
            <a:ext cx="8821568" cy="4894921"/>
          </a:xfrm>
        </p:spPr>
        <p:txBody>
          <a:bodyPr>
            <a:normAutofit fontScale="85000" lnSpcReduction="20000"/>
          </a:bodyPr>
          <a:lstStyle/>
          <a:p>
            <a:pPr marL="0" indent="0" algn="just">
              <a:buNone/>
            </a:pPr>
            <a:r>
              <a:rPr lang="en-GB" dirty="0">
                <a:solidFill>
                  <a:srgbClr val="0070C0"/>
                </a:solidFill>
                <a:latin typeface="Arial"/>
                <a:cs typeface="Arial"/>
              </a:rPr>
              <a:t>“</a:t>
            </a:r>
            <a:r>
              <a:rPr lang="en-GB" b="1" dirty="0">
                <a:solidFill>
                  <a:srgbClr val="0070C0"/>
                </a:solidFill>
                <a:latin typeface="Arial"/>
                <a:cs typeface="Arial"/>
              </a:rPr>
              <a:t>Children's conceptions of ability play a pivotal role in their achievement motivation</a:t>
            </a:r>
            <a:r>
              <a:rPr lang="en-GB" dirty="0">
                <a:solidFill>
                  <a:srgbClr val="0070C0"/>
                </a:solidFill>
                <a:latin typeface="Arial"/>
                <a:cs typeface="Arial"/>
              </a:rPr>
              <a:t>. During grade school and middle school, critical changes take place in these conceptions and their influence on achievement motivation. It is during this time that </a:t>
            </a:r>
            <a:r>
              <a:rPr lang="en-GB" b="1" dirty="0">
                <a:solidFill>
                  <a:srgbClr val="0070C0"/>
                </a:solidFill>
                <a:latin typeface="Arial"/>
                <a:cs typeface="Arial"/>
              </a:rPr>
              <a:t>children come to fully understand the idea of ability</a:t>
            </a:r>
            <a:r>
              <a:rPr lang="en-GB" dirty="0">
                <a:solidFill>
                  <a:srgbClr val="0070C0"/>
                </a:solidFill>
                <a:latin typeface="Arial"/>
                <a:cs typeface="Arial"/>
              </a:rPr>
              <a:t> as a potentially stable trait of the self; to reason fluently about the relations among intellectual ability, effort, and performance; and, perhaps most important, to show a coherent relation both among their achievement beliefs and between their ability beliefs and their motivation.</a:t>
            </a:r>
          </a:p>
          <a:p>
            <a:pPr marL="0" indent="0" algn="just">
              <a:buNone/>
            </a:pPr>
            <a:r>
              <a:rPr lang="en-GB" dirty="0">
                <a:solidFill>
                  <a:srgbClr val="0070C0"/>
                </a:solidFill>
                <a:latin typeface="Arial"/>
                <a:cs typeface="Arial"/>
              </a:rPr>
              <a:t>As these conceptions develop, </a:t>
            </a:r>
            <a:r>
              <a:rPr lang="en-GB" b="1" dirty="0">
                <a:solidFill>
                  <a:srgbClr val="0070C0"/>
                </a:solidFill>
                <a:latin typeface="Arial"/>
                <a:cs typeface="Arial"/>
              </a:rPr>
              <a:t>children become more concerned about their ability </a:t>
            </a:r>
            <a:r>
              <a:rPr lang="en-GB" dirty="0">
                <a:solidFill>
                  <a:srgbClr val="0070C0"/>
                </a:solidFill>
                <a:latin typeface="Arial"/>
                <a:cs typeface="Arial"/>
              </a:rPr>
              <a:t>and </a:t>
            </a:r>
            <a:r>
              <a:rPr lang="en-GB" b="1" dirty="0">
                <a:solidFill>
                  <a:srgbClr val="0070C0"/>
                </a:solidFill>
                <a:latin typeface="Arial"/>
                <a:cs typeface="Arial"/>
              </a:rPr>
              <a:t>more sensitive to evaluation, especially negative evaluation</a:t>
            </a:r>
            <a:r>
              <a:rPr lang="en-GB" dirty="0">
                <a:solidFill>
                  <a:srgbClr val="0070C0"/>
                </a:solidFill>
                <a:latin typeface="Arial"/>
                <a:cs typeface="Arial"/>
              </a:rPr>
              <a:t>. Moreover, once they have developed a clear and coherent understanding of ability, the particular conception of ability they adopt will determine a great deal about their motivational patterns. It will influence such things as whether they seek and enjoy challenges and how resilient they are in the face of setbacks.”</a:t>
            </a:r>
          </a:p>
        </p:txBody>
      </p:sp>
    </p:spTree>
    <p:extLst>
      <p:ext uri="{BB962C8B-B14F-4D97-AF65-F5344CB8AC3E}">
        <p14:creationId xmlns:p14="http://schemas.microsoft.com/office/powerpoint/2010/main" val="143983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296" y="296208"/>
            <a:ext cx="7742495" cy="502418"/>
          </a:xfrm>
        </p:spPr>
        <p:txBody>
          <a:bodyPr vert="horz" wrap="square" lIns="68580" tIns="34290" rIns="68580" bIns="34290" numCol="1" anchor="ctr" anchorCtr="0" compatLnSpc="1">
            <a:prstTxWarp prst="textNoShape">
              <a:avLst/>
            </a:prstTxWarp>
            <a:noAutofit/>
          </a:bodyPr>
          <a:lstStyle/>
          <a:p>
            <a:r>
              <a:rPr lang="en-GB" dirty="0">
                <a:latin typeface="Arial"/>
                <a:cs typeface="Arial"/>
              </a:rPr>
              <a:t>           </a:t>
            </a:r>
            <a:r>
              <a:rPr lang="en-GB" dirty="0">
                <a:solidFill>
                  <a:srgbClr val="0070C0"/>
                </a:solidFill>
                <a:latin typeface="Arial"/>
                <a:cs typeface="Arial"/>
              </a:rPr>
              <a:t>Mindset</a:t>
            </a:r>
          </a:p>
        </p:txBody>
      </p:sp>
      <p:pic>
        <p:nvPicPr>
          <p:cNvPr id="5" name="Picture 4" descr="List of characteristics of fixed and growth mindsets"/>
          <p:cNvPicPr>
            <a:picLocks noChangeAspect="1"/>
          </p:cNvPicPr>
          <p:nvPr/>
        </p:nvPicPr>
        <p:blipFill>
          <a:blip r:embed="rId3"/>
          <a:stretch>
            <a:fillRect/>
          </a:stretch>
        </p:blipFill>
        <p:spPr>
          <a:xfrm>
            <a:off x="293661" y="1019693"/>
            <a:ext cx="8651758" cy="4920408"/>
          </a:xfrm>
          <a:prstGeom prst="rect">
            <a:avLst/>
          </a:prstGeom>
        </p:spPr>
      </p:pic>
    </p:spTree>
    <p:extLst>
      <p:ext uri="{BB962C8B-B14F-4D97-AF65-F5344CB8AC3E}">
        <p14:creationId xmlns:p14="http://schemas.microsoft.com/office/powerpoint/2010/main" val="2916187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001" y="335965"/>
            <a:ext cx="5915025" cy="839744"/>
          </a:xfrm>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Ability and the Curriculum</a:t>
            </a:r>
          </a:p>
        </p:txBody>
      </p:sp>
      <p:sp>
        <p:nvSpPr>
          <p:cNvPr id="4" name="Content Placeholder 3"/>
          <p:cNvSpPr>
            <a:spLocks noGrp="1"/>
          </p:cNvSpPr>
          <p:nvPr>
            <p:ph sz="half" idx="2"/>
          </p:nvPr>
        </p:nvSpPr>
        <p:spPr>
          <a:xfrm>
            <a:off x="596887" y="1774239"/>
            <a:ext cx="7188213" cy="3512489"/>
          </a:xfrm>
        </p:spPr>
        <p:txBody>
          <a:bodyPr vert="horz" lIns="91440" tIns="45720" rIns="91440" bIns="45720" rtlCol="0" anchor="t">
            <a:normAutofit/>
          </a:bodyPr>
          <a:lstStyle/>
          <a:p>
            <a:r>
              <a:rPr lang="en-GB" sz="2400" dirty="0">
                <a:solidFill>
                  <a:srgbClr val="0070C0"/>
                </a:solidFill>
                <a:latin typeface="Arial"/>
                <a:cs typeface="Arial"/>
              </a:rPr>
              <a:t>Grouping children according to ability</a:t>
            </a:r>
          </a:p>
          <a:p>
            <a:r>
              <a:rPr lang="en-GB" sz="2400" dirty="0">
                <a:solidFill>
                  <a:srgbClr val="0070C0"/>
                </a:solidFill>
                <a:latin typeface="Arial"/>
                <a:cs typeface="Arial"/>
              </a:rPr>
              <a:t>Ability used by practitioners to sort and rank children</a:t>
            </a:r>
          </a:p>
          <a:p>
            <a:r>
              <a:rPr lang="en-GB" sz="2400" dirty="0">
                <a:solidFill>
                  <a:srgbClr val="0070C0"/>
                </a:solidFill>
                <a:latin typeface="Arial"/>
                <a:cs typeface="Arial"/>
              </a:rPr>
              <a:t>Ability closely linked to outcomes</a:t>
            </a:r>
          </a:p>
          <a:p>
            <a:r>
              <a:rPr lang="en-GB" sz="2400" dirty="0">
                <a:solidFill>
                  <a:srgbClr val="0070C0"/>
                </a:solidFill>
                <a:latin typeface="Arial"/>
                <a:cs typeface="Arial"/>
              </a:rPr>
              <a:t>Cultural backgrounds shape teachers’ perceptions of children’s abilities</a:t>
            </a:r>
          </a:p>
          <a:p>
            <a:endParaRPr lang="en-GB" dirty="0"/>
          </a:p>
        </p:txBody>
      </p:sp>
    </p:spTree>
    <p:extLst>
      <p:ext uri="{BB962C8B-B14F-4D97-AF65-F5344CB8AC3E}">
        <p14:creationId xmlns:p14="http://schemas.microsoft.com/office/powerpoint/2010/main" val="40789209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123" y="375721"/>
            <a:ext cx="5915025" cy="839744"/>
          </a:xfrm>
        </p:spPr>
        <p:txBody>
          <a:bodyPr vert="horz" wrap="square" lIns="68580" tIns="34290" rIns="68580" bIns="34290" numCol="1" anchor="ctr" anchorCtr="0" compatLnSpc="1">
            <a:prstTxWarp prst="textNoShape">
              <a:avLst/>
            </a:prstTxWarp>
            <a:noAutofit/>
          </a:bodyPr>
          <a:lstStyle/>
          <a:p>
            <a:r>
              <a:rPr lang="en-GB" sz="3600" dirty="0">
                <a:solidFill>
                  <a:srgbClr val="0070C0"/>
                </a:solidFill>
                <a:latin typeface="Arial"/>
                <a:cs typeface="Arial"/>
              </a:rPr>
              <a:t>Ability and the Curriculum</a:t>
            </a:r>
          </a:p>
        </p:txBody>
      </p:sp>
      <p:sp>
        <p:nvSpPr>
          <p:cNvPr id="4" name="Content Placeholder 3"/>
          <p:cNvSpPr>
            <a:spLocks noGrp="1"/>
          </p:cNvSpPr>
          <p:nvPr>
            <p:ph sz="half" idx="2"/>
          </p:nvPr>
        </p:nvSpPr>
        <p:spPr>
          <a:xfrm>
            <a:off x="692373" y="1952290"/>
            <a:ext cx="7556277" cy="3512489"/>
          </a:xfrm>
        </p:spPr>
        <p:txBody>
          <a:bodyPr vert="horz" lIns="91440" tIns="45720" rIns="91440" bIns="45720" rtlCol="0" anchor="t">
            <a:noAutofit/>
          </a:bodyPr>
          <a:lstStyle/>
          <a:p>
            <a:pPr marL="0" indent="0">
              <a:buNone/>
            </a:pPr>
            <a:r>
              <a:rPr lang="en-GB" sz="2400" b="1" dirty="0">
                <a:solidFill>
                  <a:srgbClr val="0070C0"/>
                </a:solidFill>
                <a:latin typeface="Arial"/>
                <a:cs typeface="Arial"/>
              </a:rPr>
              <a:t>Lower ability children</a:t>
            </a:r>
          </a:p>
          <a:p>
            <a:pPr>
              <a:buFontTx/>
              <a:buChar char="-"/>
            </a:pPr>
            <a:r>
              <a:rPr lang="en-GB" sz="2400" dirty="0">
                <a:solidFill>
                  <a:srgbClr val="0070C0"/>
                </a:solidFill>
                <a:latin typeface="Arial"/>
                <a:cs typeface="Arial"/>
              </a:rPr>
              <a:t>Teachers believe they have fixed state ability</a:t>
            </a:r>
          </a:p>
          <a:p>
            <a:pPr>
              <a:buFontTx/>
              <a:buChar char="-"/>
            </a:pPr>
            <a:r>
              <a:rPr lang="en-GB" sz="2400" dirty="0">
                <a:solidFill>
                  <a:srgbClr val="0070C0"/>
                </a:solidFill>
                <a:latin typeface="Arial"/>
                <a:cs typeface="Arial"/>
              </a:rPr>
              <a:t>Given less demanding curriculum</a:t>
            </a:r>
          </a:p>
          <a:p>
            <a:pPr>
              <a:buFontTx/>
              <a:buChar char="-"/>
            </a:pPr>
            <a:endParaRPr lang="en-GB" sz="2400" dirty="0">
              <a:solidFill>
                <a:srgbClr val="0070C0"/>
              </a:solidFill>
              <a:latin typeface="Arial"/>
              <a:cs typeface="Arial"/>
            </a:endParaRPr>
          </a:p>
          <a:p>
            <a:pPr marL="0" indent="0">
              <a:buNone/>
            </a:pPr>
            <a:r>
              <a:rPr lang="en-GB" sz="2400" b="1" dirty="0">
                <a:solidFill>
                  <a:srgbClr val="0070C0"/>
                </a:solidFill>
                <a:latin typeface="Arial"/>
                <a:cs typeface="Arial"/>
              </a:rPr>
              <a:t>Higher ability children</a:t>
            </a:r>
          </a:p>
          <a:p>
            <a:pPr marL="0" indent="0">
              <a:buNone/>
            </a:pPr>
            <a:r>
              <a:rPr lang="en-GB" sz="2400" dirty="0">
                <a:solidFill>
                  <a:srgbClr val="0070C0"/>
                </a:solidFill>
                <a:latin typeface="Arial"/>
                <a:cs typeface="Arial"/>
              </a:rPr>
              <a:t>- Teachers believe they have potential/malleable intellect</a:t>
            </a:r>
          </a:p>
          <a:p>
            <a:endParaRPr lang="en-GB" dirty="0"/>
          </a:p>
        </p:txBody>
      </p:sp>
    </p:spTree>
    <p:extLst>
      <p:ext uri="{BB962C8B-B14F-4D97-AF65-F5344CB8AC3E}">
        <p14:creationId xmlns:p14="http://schemas.microsoft.com/office/powerpoint/2010/main" val="131921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067836" y="644078"/>
            <a:ext cx="5915025" cy="515708"/>
          </a:xfrm>
        </p:spPr>
        <p:txBody>
          <a:bodyPr rtlCol="0">
            <a:noAutofit/>
          </a:bodyPr>
          <a:lstStyle/>
          <a:p>
            <a:pPr>
              <a:defRPr/>
            </a:pPr>
            <a:r>
              <a:rPr lang="en-GB" altLang="en-US" sz="3600" kern="0" dirty="0">
                <a:solidFill>
                  <a:srgbClr val="0070C0"/>
                </a:solidFill>
                <a:latin typeface="Arial"/>
                <a:ea typeface="ＭＳ Ｐゴシック"/>
                <a:cs typeface="Arial"/>
              </a:rPr>
              <a:t>Reading</a:t>
            </a:r>
            <a:endParaRPr lang="en-GB" altLang="cy-GB" sz="3600" dirty="0">
              <a:solidFill>
                <a:srgbClr val="0070C0"/>
              </a:solidFill>
              <a:latin typeface="Arial"/>
              <a:ea typeface="ＭＳ Ｐゴシック"/>
              <a:cs typeface="Arial"/>
            </a:endParaRPr>
          </a:p>
        </p:txBody>
      </p:sp>
      <p:sp>
        <p:nvSpPr>
          <p:cNvPr id="2" name="Content Placeholder 1"/>
          <p:cNvSpPr>
            <a:spLocks noGrp="1"/>
          </p:cNvSpPr>
          <p:nvPr>
            <p:ph sz="half" idx="1"/>
          </p:nvPr>
        </p:nvSpPr>
        <p:spPr>
          <a:xfrm>
            <a:off x="893047" y="2009024"/>
            <a:ext cx="7269830" cy="3024336"/>
          </a:xfrm>
        </p:spPr>
        <p:txBody>
          <a:bodyPr>
            <a:normAutofit lnSpcReduction="10000"/>
          </a:bodyPr>
          <a:lstStyle/>
          <a:p>
            <a:pPr marL="0" indent="0">
              <a:buNone/>
            </a:pPr>
            <a:r>
              <a:rPr lang="en-GB" sz="1800" dirty="0">
                <a:latin typeface="Arial"/>
                <a:cs typeface="Arial"/>
              </a:rPr>
              <a:t>Olszewski-Kubilius, P. and Clarenbach, J. (2012) ‘Unlocking emergent talent: Supporting high achievement of low-income, high-ability students’. [On-line]. Available at: </a:t>
            </a:r>
            <a:r>
              <a:rPr lang="en-GB" sz="1800" dirty="0">
                <a:latin typeface="Arial"/>
                <a:cs typeface="Arial"/>
                <a:hlinkClick r:id="rId3"/>
              </a:rPr>
              <a:t>https://vtechworks.lib.vt.edu/bitstream/handle/10919/95163/UnlockingEmergentTalent.pdf?sequence=1&amp;isAllowed=y</a:t>
            </a:r>
            <a:r>
              <a:rPr lang="en-GB" sz="1800" dirty="0">
                <a:latin typeface="Arial"/>
                <a:cs typeface="Arial"/>
              </a:rPr>
              <a:t> [Accessed: February 17 2020].</a:t>
            </a:r>
          </a:p>
          <a:p>
            <a:pPr marL="0" indent="0">
              <a:buNone/>
            </a:pPr>
            <a:endParaRPr lang="en-GB" sz="1800" dirty="0">
              <a:latin typeface="Arial"/>
              <a:cs typeface="Arial"/>
            </a:endParaRPr>
          </a:p>
          <a:p>
            <a:pPr marL="0" indent="0">
              <a:buNone/>
            </a:pPr>
            <a:r>
              <a:rPr lang="en-GB" sz="1800" dirty="0">
                <a:latin typeface="Arial"/>
                <a:cs typeface="Arial"/>
              </a:rPr>
              <a:t>Parekh, G. (2017) ‘The tyranny of “ability”’, </a:t>
            </a:r>
            <a:r>
              <a:rPr lang="en-GB" sz="1800" i="1" dirty="0">
                <a:latin typeface="Arial"/>
                <a:cs typeface="Arial"/>
              </a:rPr>
              <a:t>Curriculum Inquiry. </a:t>
            </a:r>
            <a:r>
              <a:rPr lang="en-GB" sz="1800" dirty="0">
                <a:latin typeface="Arial"/>
                <a:cs typeface="Arial"/>
              </a:rPr>
              <a:t>47, pp. 337-343. [On-line]. Available at: </a:t>
            </a:r>
            <a:r>
              <a:rPr lang="en-GB" sz="1800" dirty="0">
                <a:latin typeface="Arial"/>
                <a:cs typeface="Arial"/>
                <a:hlinkClick r:id="rId4"/>
              </a:rPr>
              <a:t>https://www.tandfonline.com/doi/full/10.1080/03626784.2017.1383755</a:t>
            </a:r>
            <a:r>
              <a:rPr lang="en-GB" sz="1800" dirty="0">
                <a:latin typeface="Arial"/>
                <a:cs typeface="Arial"/>
              </a:rPr>
              <a:t> [Accessed: February 17 2020]</a:t>
            </a:r>
            <a:r>
              <a:rPr lang="en-GB" dirty="0"/>
              <a:t>.</a:t>
            </a:r>
          </a:p>
          <a:p>
            <a:pPr marL="0" indent="0">
              <a:buNone/>
            </a:pPr>
            <a:endParaRPr lang="en-GB" dirty="0"/>
          </a:p>
        </p:txBody>
      </p:sp>
    </p:spTree>
    <p:extLst>
      <p:ext uri="{BB962C8B-B14F-4D97-AF65-F5344CB8AC3E}">
        <p14:creationId xmlns:p14="http://schemas.microsoft.com/office/powerpoint/2010/main" val="14916182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een and black sign with gold border&#10;&#10;Description automatically generated"/>
          <p:cNvPicPr>
            <a:picLocks noGrp="1" noChangeAspect="1"/>
          </p:cNvPicPr>
          <p:nvPr>
            <p:ph sz="half" idx="4294967295"/>
          </p:nvPr>
        </p:nvPicPr>
        <p:blipFill>
          <a:blip r:embed="rId2"/>
          <a:stretch>
            <a:fillRect/>
          </a:stretch>
        </p:blipFill>
        <p:spPr>
          <a:xfrm>
            <a:off x="730982" y="142646"/>
            <a:ext cx="7911751" cy="6057190"/>
          </a:xfrm>
          <a:prstGeom prst="rect">
            <a:avLst/>
          </a:prstGeom>
        </p:spPr>
      </p:pic>
    </p:spTree>
    <p:extLst>
      <p:ext uri="{BB962C8B-B14F-4D97-AF65-F5344CB8AC3E}">
        <p14:creationId xmlns:p14="http://schemas.microsoft.com/office/powerpoint/2010/main" val="4266322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78408-99FE-49DB-AB7B-4C7CDDB409D8}"/>
              </a:ext>
            </a:extLst>
          </p:cNvPr>
          <p:cNvSpPr>
            <a:spLocks noGrp="1"/>
          </p:cNvSpPr>
          <p:nvPr>
            <p:ph type="title"/>
          </p:nvPr>
        </p:nvSpPr>
        <p:spPr>
          <a:xfrm>
            <a:off x="350875" y="411650"/>
            <a:ext cx="8229600" cy="1003783"/>
          </a:xfrm>
        </p:spPr>
        <p:txBody>
          <a:bodyPr>
            <a:normAutofit/>
          </a:bodyPr>
          <a:lstStyle/>
          <a:p>
            <a:pPr algn="ctr"/>
            <a:r>
              <a:rPr lang="cy-GB" sz="3600" dirty="0">
                <a:solidFill>
                  <a:srgbClr val="0070C0"/>
                </a:solidFill>
                <a:latin typeface="Arial"/>
                <a:ea typeface="+mj-lt"/>
                <a:cs typeface="+mj-lt"/>
              </a:rPr>
              <a:t>ECSDN Conference January 2025</a:t>
            </a:r>
            <a:endParaRPr lang="en-GB" sz="3600" dirty="0">
              <a:solidFill>
                <a:srgbClr val="0070C0"/>
              </a:solidFill>
              <a:latin typeface="Arial"/>
              <a:ea typeface="Calibri Light"/>
              <a:cs typeface="Calibri Light"/>
            </a:endParaRPr>
          </a:p>
        </p:txBody>
      </p:sp>
      <p:pic>
        <p:nvPicPr>
          <p:cNvPr id="4" name="Content Placeholder 3" descr="A child holding a suitcase and teddy bear&#10;&#10;AI-generated content may be incorrect.">
            <a:extLst>
              <a:ext uri="{FF2B5EF4-FFF2-40B4-BE49-F238E27FC236}">
                <a16:creationId xmlns:a16="http://schemas.microsoft.com/office/drawing/2014/main" id="{5C72C0B6-2427-56F8-8268-790ACE91BA87}"/>
              </a:ext>
            </a:extLst>
          </p:cNvPr>
          <p:cNvPicPr>
            <a:picLocks noGrp="1" noChangeAspect="1"/>
          </p:cNvPicPr>
          <p:nvPr>
            <p:ph sz="half" idx="1"/>
          </p:nvPr>
        </p:nvPicPr>
        <p:blipFill>
          <a:blip r:embed="rId3"/>
          <a:stretch>
            <a:fillRect/>
          </a:stretch>
        </p:blipFill>
        <p:spPr>
          <a:xfrm>
            <a:off x="1676799" y="1516538"/>
            <a:ext cx="5778364" cy="4359214"/>
          </a:xfrm>
        </p:spPr>
      </p:pic>
    </p:spTree>
    <p:extLst>
      <p:ext uri="{BB962C8B-B14F-4D97-AF65-F5344CB8AC3E}">
        <p14:creationId xmlns:p14="http://schemas.microsoft.com/office/powerpoint/2010/main" val="3212345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A05E1-440E-7BE2-37C8-C759AD2014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198BA3-CD88-FCEE-AE9F-3EE109ACB063}"/>
              </a:ext>
            </a:extLst>
          </p:cNvPr>
          <p:cNvSpPr>
            <a:spLocks noGrp="1"/>
          </p:cNvSpPr>
          <p:nvPr>
            <p:ph type="title"/>
          </p:nvPr>
        </p:nvSpPr>
        <p:spPr>
          <a:xfrm>
            <a:off x="350875" y="317571"/>
            <a:ext cx="8229600" cy="718443"/>
          </a:xfrm>
        </p:spPr>
        <p:txBody>
          <a:bodyPr/>
          <a:lstStyle/>
          <a:p>
            <a:r>
              <a:rPr lang="cy-GB" sz="3600" dirty="0">
                <a:latin typeface="Arial"/>
                <a:ea typeface="+mj-lt"/>
                <a:cs typeface="+mj-lt"/>
              </a:rPr>
              <a:t>          </a:t>
            </a:r>
            <a:r>
              <a:rPr lang="en-GB" sz="3600" dirty="0">
                <a:solidFill>
                  <a:srgbClr val="0070C0"/>
                </a:solidFill>
                <a:latin typeface="Arial"/>
                <a:ea typeface="+mj-lt"/>
                <a:cs typeface="+mj-lt"/>
              </a:rPr>
              <a:t>References</a:t>
            </a:r>
            <a:endParaRPr lang="en-US" sz="3600" dirty="0">
              <a:latin typeface="Arial"/>
            </a:endParaRPr>
          </a:p>
        </p:txBody>
      </p:sp>
      <p:sp>
        <p:nvSpPr>
          <p:cNvPr id="3" name="Content Placeholder 2">
            <a:extLst>
              <a:ext uri="{FF2B5EF4-FFF2-40B4-BE49-F238E27FC236}">
                <a16:creationId xmlns:a16="http://schemas.microsoft.com/office/drawing/2014/main" id="{3CAF4BEE-23F4-D49D-7ED0-75812A947FD4}"/>
              </a:ext>
            </a:extLst>
          </p:cNvPr>
          <p:cNvSpPr>
            <a:spLocks noGrp="1"/>
          </p:cNvSpPr>
          <p:nvPr>
            <p:ph sz="half" idx="1"/>
          </p:nvPr>
        </p:nvSpPr>
        <p:spPr>
          <a:xfrm>
            <a:off x="124933" y="1552355"/>
            <a:ext cx="9001709" cy="4407431"/>
          </a:xfrm>
        </p:spPr>
        <p:txBody>
          <a:bodyPr vert="horz" lIns="91440" tIns="45720" rIns="91440" bIns="45720" rtlCol="0" anchor="t">
            <a:normAutofit/>
          </a:bodyPr>
          <a:lstStyle/>
          <a:p>
            <a:pPr marL="0" indent="-1371600">
              <a:buNone/>
            </a:pPr>
            <a:r>
              <a:rPr lang="en-GB" sz="1800" dirty="0">
                <a:latin typeface="Arial"/>
                <a:ea typeface="+mn-lt"/>
                <a:cs typeface="+mn-lt"/>
              </a:rPr>
              <a:t>Bornman, J., Sevcik, R.A., </a:t>
            </a:r>
            <a:r>
              <a:rPr lang="en-GB" sz="1800" err="1">
                <a:latin typeface="Arial"/>
                <a:ea typeface="+mn-lt"/>
                <a:cs typeface="+mn-lt"/>
              </a:rPr>
              <a:t>Romski</a:t>
            </a:r>
            <a:r>
              <a:rPr lang="en-GB" sz="1800" dirty="0">
                <a:latin typeface="Arial"/>
                <a:ea typeface="+mn-lt"/>
                <a:cs typeface="+mn-lt"/>
              </a:rPr>
              <a:t>, M. and Pae, H.K. (2010) ‘Successfully translating language and culture when adapting assessment measures’, </a:t>
            </a:r>
            <a:r>
              <a:rPr lang="en-GB" sz="1800" i="1" dirty="0">
                <a:latin typeface="Arial"/>
                <a:ea typeface="+mn-lt"/>
                <a:cs typeface="+mn-lt"/>
              </a:rPr>
              <a:t>Journal of Policy and Practice in Intellectual Disabilities,</a:t>
            </a:r>
            <a:r>
              <a:rPr lang="en-GB" sz="1800" dirty="0">
                <a:latin typeface="Arial"/>
                <a:ea typeface="+mn-lt"/>
                <a:cs typeface="+mn-lt"/>
              </a:rPr>
              <a:t> 7(2), pp.111-118.</a:t>
            </a:r>
            <a:endParaRPr lang="en-US" sz="1800">
              <a:latin typeface="Arial"/>
              <a:ea typeface="+mn-lt"/>
              <a:cs typeface="+mn-lt"/>
            </a:endParaRPr>
          </a:p>
          <a:p>
            <a:pPr marL="0" indent="-1371600">
              <a:buNone/>
            </a:pPr>
            <a:r>
              <a:rPr lang="en-GB" sz="1800" dirty="0">
                <a:latin typeface="Arial"/>
                <a:ea typeface="+mn-lt"/>
                <a:cs typeface="+mn-lt"/>
              </a:rPr>
              <a:t>Devarakonda, C. (2013) </a:t>
            </a:r>
            <a:r>
              <a:rPr lang="en-GB" sz="1800" i="1" dirty="0">
                <a:latin typeface="Arial"/>
                <a:ea typeface="+mn-lt"/>
                <a:cs typeface="+mn-lt"/>
              </a:rPr>
              <a:t>Diversity &amp; Inclusion in Early Childhood: An Introduction.</a:t>
            </a:r>
            <a:r>
              <a:rPr lang="en-GB" sz="1800" dirty="0">
                <a:latin typeface="Arial"/>
                <a:ea typeface="+mn-lt"/>
                <a:cs typeface="+mn-lt"/>
              </a:rPr>
              <a:t> London: Sage Publications Ltd.</a:t>
            </a:r>
            <a:endParaRPr lang="en-US" sz="1800">
              <a:latin typeface="Arial"/>
              <a:ea typeface="+mn-lt"/>
              <a:cs typeface="+mn-lt"/>
            </a:endParaRPr>
          </a:p>
          <a:p>
            <a:pPr marL="0" indent="-1371600">
              <a:buNone/>
            </a:pPr>
            <a:r>
              <a:rPr lang="en-GB" sz="1800" dirty="0">
                <a:latin typeface="Arial"/>
                <a:ea typeface="+mn-lt"/>
                <a:cs typeface="+mn-lt"/>
              </a:rPr>
              <a:t>Dweck, C. S. (2017) </a:t>
            </a:r>
            <a:r>
              <a:rPr lang="en-GB" sz="1800" i="1" dirty="0">
                <a:latin typeface="Arial"/>
                <a:ea typeface="+mn-lt"/>
                <a:cs typeface="+mn-lt"/>
              </a:rPr>
              <a:t>Mindset: Changing the way you think to fulfil your potential</a:t>
            </a:r>
            <a:r>
              <a:rPr lang="en-GB" sz="1800" dirty="0">
                <a:latin typeface="Arial"/>
                <a:ea typeface="+mn-lt"/>
                <a:cs typeface="+mn-lt"/>
              </a:rPr>
              <a:t>. New York: Random House </a:t>
            </a:r>
            <a:endParaRPr lang="en-US" sz="1800">
              <a:latin typeface="Arial"/>
              <a:ea typeface="+mn-lt"/>
              <a:cs typeface="+mn-lt"/>
            </a:endParaRPr>
          </a:p>
          <a:p>
            <a:pPr marL="0" indent="-1371600">
              <a:buNone/>
            </a:pPr>
            <a:r>
              <a:rPr lang="en-GB" sz="1800" dirty="0">
                <a:latin typeface="Arial"/>
                <a:ea typeface="+mn-lt"/>
                <a:cs typeface="+mn-lt"/>
              </a:rPr>
              <a:t>Georgeson, J., Campbell-Barr, V., </a:t>
            </a:r>
            <a:r>
              <a:rPr lang="en-GB" sz="1800" dirty="0" err="1">
                <a:latin typeface="Arial"/>
                <a:ea typeface="+mn-lt"/>
                <a:cs typeface="+mn-lt"/>
              </a:rPr>
              <a:t>Bakosi</a:t>
            </a:r>
            <a:r>
              <a:rPr lang="en-GB" sz="1800" dirty="0">
                <a:latin typeface="Arial"/>
                <a:ea typeface="+mn-lt"/>
                <a:cs typeface="+mn-lt"/>
              </a:rPr>
              <a:t>, É., Nemes, M., Pálfi, S. and </a:t>
            </a:r>
            <a:r>
              <a:rPr lang="en-GB" sz="1800" dirty="0" err="1">
                <a:latin typeface="Arial"/>
                <a:ea typeface="+mn-lt"/>
                <a:cs typeface="+mn-lt"/>
              </a:rPr>
              <a:t>Sorzio</a:t>
            </a:r>
            <a:r>
              <a:rPr lang="en-GB" sz="1800" dirty="0">
                <a:latin typeface="Arial"/>
                <a:ea typeface="+mn-lt"/>
                <a:cs typeface="+mn-lt"/>
              </a:rPr>
              <a:t>, P. (2015) ‘Can we have an international approach to child-centred early childhood practice?’ </a:t>
            </a:r>
            <a:r>
              <a:rPr lang="en-GB" sz="1800" i="1" dirty="0">
                <a:latin typeface="Arial"/>
                <a:ea typeface="+mn-lt"/>
                <a:cs typeface="+mn-lt"/>
              </a:rPr>
              <a:t>Early Child Development and Care,</a:t>
            </a:r>
            <a:r>
              <a:rPr lang="en-GB" sz="1800" dirty="0">
                <a:latin typeface="Arial"/>
                <a:ea typeface="+mn-lt"/>
                <a:cs typeface="+mn-lt"/>
              </a:rPr>
              <a:t> 185(11-12), pp.1862-1879.</a:t>
            </a:r>
            <a:endParaRPr lang="en-US" sz="1800">
              <a:latin typeface="Arial"/>
              <a:ea typeface="+mn-lt"/>
              <a:cs typeface="+mn-lt"/>
            </a:endParaRPr>
          </a:p>
          <a:p>
            <a:pPr marL="0" indent="-1371600">
              <a:buNone/>
            </a:pPr>
            <a:r>
              <a:rPr lang="en-GB" sz="1800" dirty="0" err="1">
                <a:latin typeface="Arial"/>
                <a:ea typeface="+mn-lt"/>
                <a:cs typeface="+mn-lt"/>
              </a:rPr>
              <a:t>Margrain</a:t>
            </a:r>
            <a:r>
              <a:rPr lang="en-GB" sz="1800" dirty="0">
                <a:latin typeface="Arial"/>
                <a:ea typeface="+mn-lt"/>
                <a:cs typeface="+mn-lt"/>
              </a:rPr>
              <a:t>, V. (2017) ‘And the gifted child?: A textual analysis of </a:t>
            </a:r>
            <a:r>
              <a:rPr lang="en-GB" sz="1800" dirty="0" err="1">
                <a:latin typeface="Arial"/>
                <a:ea typeface="+mn-lt"/>
                <a:cs typeface="+mn-lt"/>
              </a:rPr>
              <a:t>Te</a:t>
            </a:r>
            <a:r>
              <a:rPr lang="en-GB" sz="1800" dirty="0">
                <a:latin typeface="Arial"/>
                <a:ea typeface="+mn-lt"/>
                <a:cs typeface="+mn-lt"/>
              </a:rPr>
              <a:t> </a:t>
            </a:r>
            <a:r>
              <a:rPr lang="en-GB" sz="1800" dirty="0" err="1">
                <a:latin typeface="Arial"/>
                <a:ea typeface="+mn-lt"/>
                <a:cs typeface="+mn-lt"/>
              </a:rPr>
              <a:t>Whariki</a:t>
            </a:r>
            <a:r>
              <a:rPr lang="en-GB" sz="1800" dirty="0">
                <a:latin typeface="Arial"/>
                <a:ea typeface="+mn-lt"/>
                <a:cs typeface="+mn-lt"/>
              </a:rPr>
              <a:t>’. </a:t>
            </a:r>
            <a:r>
              <a:rPr lang="en-GB" sz="1800" i="1" dirty="0">
                <a:latin typeface="Arial"/>
                <a:ea typeface="+mn-lt"/>
                <a:cs typeface="+mn-lt"/>
              </a:rPr>
              <a:t>Early Education,</a:t>
            </a:r>
            <a:r>
              <a:rPr lang="en-GB" sz="1800" dirty="0">
                <a:latin typeface="Arial"/>
                <a:ea typeface="+mn-lt"/>
                <a:cs typeface="+mn-lt"/>
              </a:rPr>
              <a:t> 62, p.19.</a:t>
            </a:r>
            <a:endParaRPr lang="en-GB" sz="1800" dirty="0">
              <a:latin typeface="Arial"/>
              <a:cs typeface="Arial"/>
            </a:endParaRPr>
          </a:p>
        </p:txBody>
      </p:sp>
    </p:spTree>
    <p:extLst>
      <p:ext uri="{BB962C8B-B14F-4D97-AF65-F5344CB8AC3E}">
        <p14:creationId xmlns:p14="http://schemas.microsoft.com/office/powerpoint/2010/main" val="4194260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386490" y="1167506"/>
            <a:ext cx="6045808" cy="269918"/>
          </a:xfrm>
        </p:spPr>
        <p:txBody>
          <a:bodyPr rtlCol="0">
            <a:noAutofit/>
          </a:bodyPr>
          <a:lstStyle/>
          <a:p>
            <a:pPr>
              <a:defRPr/>
            </a:pPr>
            <a:r>
              <a:rPr lang="cy-GB" sz="3600" kern="0" dirty="0">
                <a:solidFill>
                  <a:srgbClr val="000000"/>
                </a:solidFill>
                <a:ea typeface="+mj-lt"/>
                <a:cs typeface="+mj-lt"/>
              </a:rPr>
              <a:t> </a:t>
            </a:r>
            <a:r>
              <a:rPr lang="en-GB" sz="3600" kern="0" dirty="0">
                <a:solidFill>
                  <a:srgbClr val="0070C0"/>
                </a:solidFill>
                <a:ea typeface="+mj-lt"/>
                <a:cs typeface="+mj-lt"/>
              </a:rPr>
              <a:t>References</a:t>
            </a:r>
            <a:endParaRPr lang="en-US" dirty="0"/>
          </a:p>
        </p:txBody>
      </p:sp>
      <p:sp>
        <p:nvSpPr>
          <p:cNvPr id="5123" name="Rectangle 5"/>
          <p:cNvSpPr>
            <a:spLocks noGrp="1" noChangeArrowheads="1"/>
          </p:cNvSpPr>
          <p:nvPr>
            <p:ph type="body" sz="half" idx="1"/>
          </p:nvPr>
        </p:nvSpPr>
        <p:spPr>
          <a:xfrm>
            <a:off x="103094" y="1533832"/>
            <a:ext cx="8984330" cy="4375379"/>
          </a:xfrm>
        </p:spPr>
        <p:txBody>
          <a:bodyPr vert="horz" wrap="square" lIns="68580" tIns="34290" rIns="68580" bIns="34290" numCol="1" rtlCol="0" anchor="t" anchorCtr="0" compatLnSpc="1">
            <a:prstTxWarp prst="textNoShape">
              <a:avLst/>
            </a:prstTxWarp>
            <a:noAutofit/>
          </a:bodyPr>
          <a:lstStyle/>
          <a:p>
            <a:pPr marL="0" indent="0">
              <a:buNone/>
              <a:defRPr/>
            </a:pPr>
            <a:r>
              <a:rPr lang="cy-GB" altLang="cy-GB" sz="1800" dirty="0" err="1">
                <a:latin typeface="Arial"/>
                <a:cs typeface="Arial"/>
              </a:rPr>
              <a:t>McMahon</a:t>
            </a:r>
            <a:r>
              <a:rPr lang="cy-GB" altLang="cy-GB" sz="1800" dirty="0">
                <a:latin typeface="Arial"/>
                <a:cs typeface="Arial"/>
              </a:rPr>
              <a:t>, S. </a:t>
            </a:r>
            <a:r>
              <a:rPr lang="cy-GB" altLang="cy-GB" sz="1800" dirty="0" err="1">
                <a:latin typeface="Arial"/>
                <a:cs typeface="Arial"/>
              </a:rPr>
              <a:t>and</a:t>
            </a:r>
            <a:r>
              <a:rPr lang="cy-GB" altLang="cy-GB" sz="1800" dirty="0">
                <a:latin typeface="Arial"/>
                <a:cs typeface="Arial"/>
              </a:rPr>
              <a:t> </a:t>
            </a:r>
            <a:r>
              <a:rPr lang="cy-GB" altLang="cy-GB" sz="1800" dirty="0" err="1">
                <a:latin typeface="Arial"/>
                <a:cs typeface="Arial"/>
              </a:rPr>
              <a:t>Dyer</a:t>
            </a:r>
            <a:r>
              <a:rPr lang="cy-GB" altLang="cy-GB" sz="1800" dirty="0">
                <a:latin typeface="Arial"/>
                <a:cs typeface="Arial"/>
              </a:rPr>
              <a:t>, M. (2018) </a:t>
            </a:r>
            <a:r>
              <a:rPr lang="en-GB" altLang="cy-GB" sz="1800" i="1" dirty="0">
                <a:latin typeface="Arial"/>
                <a:cs typeface="Arial"/>
              </a:rPr>
              <a:t>Advanced Work-based Practice in the Early Years</a:t>
            </a:r>
            <a:r>
              <a:rPr lang="en-GB" altLang="cy-GB" sz="1800" dirty="0">
                <a:latin typeface="Arial"/>
                <a:cs typeface="Arial"/>
              </a:rPr>
              <a:t>. Oxon: Routledge.</a:t>
            </a:r>
            <a:endParaRPr lang="en-US" dirty="0"/>
          </a:p>
          <a:p>
            <a:pPr marL="0" indent="0">
              <a:buNone/>
              <a:defRPr/>
            </a:pPr>
            <a:r>
              <a:rPr lang="en-GB" altLang="cy-GB" sz="1800" dirty="0">
                <a:latin typeface="Arial"/>
                <a:cs typeface="Arial"/>
              </a:rPr>
              <a:t>Roberts-Holmes, G. (2012) ‘‘It's the bread and butter of our practice’: experiencing the Early Years Foundation Stage’. </a:t>
            </a:r>
            <a:r>
              <a:rPr lang="en-GB" altLang="cy-GB" sz="1800" i="1" dirty="0">
                <a:latin typeface="Arial"/>
                <a:cs typeface="Arial"/>
              </a:rPr>
              <a:t>International Journal of Early Years Education</a:t>
            </a:r>
            <a:r>
              <a:rPr lang="en-GB" altLang="cy-GB" sz="1800" dirty="0">
                <a:latin typeface="Arial"/>
                <a:cs typeface="Arial"/>
              </a:rPr>
              <a:t>, 20(1), pp.30-42.</a:t>
            </a:r>
          </a:p>
          <a:p>
            <a:pPr marL="0" indent="0">
              <a:buNone/>
              <a:defRPr/>
            </a:pPr>
            <a:r>
              <a:rPr lang="de-DE" altLang="cy-GB" sz="1800" dirty="0">
                <a:latin typeface="Arial"/>
                <a:cs typeface="Arial"/>
              </a:rPr>
              <a:t>Schwartz, S. J. and Unger, J. B. (2010) ‘</a:t>
            </a:r>
            <a:r>
              <a:rPr lang="en-GB" altLang="cy-GB" sz="1800" dirty="0">
                <a:latin typeface="Arial"/>
                <a:cs typeface="Arial"/>
              </a:rPr>
              <a:t>Biculturalism and Context: What Is Biculturalism, and When Is It Adaptive?‘ </a:t>
            </a:r>
            <a:r>
              <a:rPr lang="en-GB" altLang="cy-GB" sz="1800" i="1" dirty="0">
                <a:latin typeface="Arial"/>
                <a:cs typeface="Arial"/>
              </a:rPr>
              <a:t>Human Development, </a:t>
            </a:r>
            <a:r>
              <a:rPr lang="en-GB" altLang="cy-GB" sz="1800" dirty="0">
                <a:latin typeface="Arial"/>
                <a:cs typeface="Arial"/>
              </a:rPr>
              <a:t>53(1), pp. 26-32.</a:t>
            </a:r>
          </a:p>
          <a:p>
            <a:pPr marL="0" indent="0">
              <a:buNone/>
              <a:defRPr/>
            </a:pPr>
            <a:r>
              <a:rPr lang="en-GB" altLang="cy-GB" sz="1800" dirty="0">
                <a:latin typeface="Arial"/>
                <a:cs typeface="Arial"/>
              </a:rPr>
              <a:t>Teacher’s TV (2015) </a:t>
            </a:r>
            <a:r>
              <a:rPr lang="en-GB" altLang="cy-GB" sz="1800" i="1" dirty="0">
                <a:latin typeface="Arial"/>
                <a:cs typeface="Arial"/>
              </a:rPr>
              <a:t>A Unique Child</a:t>
            </a:r>
            <a:r>
              <a:rPr lang="en-GB" altLang="cy-GB" sz="1800" dirty="0">
                <a:latin typeface="Arial"/>
                <a:cs typeface="Arial"/>
              </a:rPr>
              <a:t>. Available at: </a:t>
            </a:r>
            <a:r>
              <a:rPr lang="en-GB" altLang="cy-GB" sz="1800" dirty="0">
                <a:latin typeface="Arial"/>
                <a:cs typeface="Arial"/>
                <a:hlinkClick r:id="rId3"/>
              </a:rPr>
              <a:t>https://www.youtube.com/watch?v=danfo5KqCWY</a:t>
            </a:r>
            <a:r>
              <a:rPr lang="en-GB" altLang="cy-GB" sz="1800" dirty="0">
                <a:latin typeface="Arial"/>
                <a:cs typeface="Arial"/>
              </a:rPr>
              <a:t> [Accessed: January 8th 2020].</a:t>
            </a:r>
          </a:p>
          <a:p>
            <a:pPr marL="0" indent="0">
              <a:buNone/>
              <a:defRPr/>
            </a:pPr>
            <a:r>
              <a:rPr lang="en-GB" altLang="cy-GB" sz="1800" dirty="0">
                <a:latin typeface="Arial"/>
                <a:cs typeface="Arial"/>
              </a:rPr>
              <a:t>Waldron, N.L. and McLeskey, J. (2010) ‘Establishing a collaborative school culture through comprehensive school reform’, </a:t>
            </a:r>
            <a:r>
              <a:rPr lang="en-GB" altLang="cy-GB" sz="1800" i="1" dirty="0">
                <a:latin typeface="Arial"/>
                <a:cs typeface="Arial"/>
              </a:rPr>
              <a:t>Journal of Educational and Psychological Consultation</a:t>
            </a:r>
            <a:r>
              <a:rPr lang="en-GB" altLang="cy-GB" sz="1800" dirty="0">
                <a:latin typeface="Arial"/>
                <a:cs typeface="Arial"/>
              </a:rPr>
              <a:t>, 20(1), pp.58-74.</a:t>
            </a:r>
          </a:p>
          <a:p>
            <a:pPr marL="0" indent="0">
              <a:buNone/>
              <a:defRPr/>
            </a:pPr>
            <a:endParaRPr lang="cy-GB" altLang="cy-GB" sz="1800" dirty="0">
              <a:latin typeface="Arial"/>
              <a:cs typeface="Arial"/>
            </a:endParaRPr>
          </a:p>
        </p:txBody>
      </p:sp>
    </p:spTree>
    <p:extLst>
      <p:ext uri="{BB962C8B-B14F-4D97-AF65-F5344CB8AC3E}">
        <p14:creationId xmlns:p14="http://schemas.microsoft.com/office/powerpoint/2010/main" val="46707049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3359E8-BA12-4EB3-86CC-F0C056C53819}">
  <ds:schemaRefs>
    <ds:schemaRef ds:uri="http://schemas.microsoft.com/office/2006/documentManagement/types"/>
    <ds:schemaRef ds:uri="http://www.w3.org/XML/1998/namespace"/>
    <ds:schemaRef ds:uri="http://schemas.microsoft.com/office/2006/metadata/properties"/>
    <ds:schemaRef ds:uri="http://purl.org/dc/elements/1.1/"/>
    <ds:schemaRef ds:uri="http://schemas.openxmlformats.org/package/2006/metadata/core-properties"/>
    <ds:schemaRef ds:uri="e4a72011-89be-41d7-bd49-565121a9e247"/>
    <ds:schemaRef ds:uri="http://purl.org/dc/terms/"/>
    <ds:schemaRef ds:uri="http://schemas.microsoft.com/office/infopath/2007/PartnerControls"/>
    <ds:schemaRef ds:uri="16bfc89a-06a0-41d6-ae50-6ff65b36cb8b"/>
    <ds:schemaRef ds:uri="http://purl.org/dc/dcmitype/"/>
  </ds:schemaRefs>
</ds:datastoreItem>
</file>

<file path=customXml/itemProps2.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3.xml><?xml version="1.0" encoding="utf-8"?>
<ds:datastoreItem xmlns:ds="http://schemas.openxmlformats.org/officeDocument/2006/customXml" ds:itemID="{496F0DC0-78E2-4C22-A615-B6B614913B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3233</TotalTime>
  <Words>3317</Words>
  <Application>Microsoft Office PowerPoint</Application>
  <PresentationFormat>On-screen Show (4:3)</PresentationFormat>
  <Paragraphs>230</Paragraphs>
  <Slides>33</Slides>
  <Notes>25</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Arial</vt:lpstr>
      <vt:lpstr>Calibri</vt:lpstr>
      <vt:lpstr>Calibri Light</vt:lpstr>
      <vt:lpstr>Lucida Sans</vt:lpstr>
      <vt:lpstr>Myriad Pro</vt:lpstr>
      <vt:lpstr>Segoe UI</vt:lpstr>
      <vt:lpstr>Times</vt:lpstr>
      <vt:lpstr>Holding PAge</vt:lpstr>
      <vt:lpstr>Sub Title 1</vt:lpstr>
      <vt:lpstr>Accessible 2</vt:lpstr>
      <vt:lpstr>PowerPoint Presentation</vt:lpstr>
      <vt:lpstr> ECEY6010 Early Years Curricula   Topic 2 – The Unique Child          </vt:lpstr>
      <vt:lpstr>Content</vt:lpstr>
      <vt:lpstr>Resources</vt:lpstr>
      <vt:lpstr> Activity - Uniqueness</vt:lpstr>
      <vt:lpstr>PowerPoint Presentation</vt:lpstr>
      <vt:lpstr>Task</vt:lpstr>
      <vt:lpstr>Early Years Curricula</vt:lpstr>
      <vt:lpstr> The Foundation Phase (2015: 4)</vt:lpstr>
      <vt:lpstr>Curriculum for Wales 2022</vt:lpstr>
      <vt:lpstr>Early Years Foundation Stage (ENGLAND)</vt:lpstr>
      <vt:lpstr>Te Whäriki</vt:lpstr>
      <vt:lpstr>Reading</vt:lpstr>
      <vt:lpstr>Culture</vt:lpstr>
      <vt:lpstr>Devarakonda (2013: 52):  </vt:lpstr>
      <vt:lpstr>Activity (from Devarakonda, 2013)</vt:lpstr>
      <vt:lpstr>Discuss...</vt:lpstr>
      <vt:lpstr>Culture and Assessment </vt:lpstr>
      <vt:lpstr>Culture and Assessment </vt:lpstr>
      <vt:lpstr>Culture and Assessment </vt:lpstr>
      <vt:lpstr>Morton and Guerin (2017: 1)</vt:lpstr>
      <vt:lpstr>James A. Banks (1941-   )</vt:lpstr>
      <vt:lpstr> Multicultural Education – 5 dimensions</vt:lpstr>
      <vt:lpstr> Reading</vt:lpstr>
      <vt:lpstr> Ability (Dweck, 1991: 57)</vt:lpstr>
      <vt:lpstr>           Mindset</vt:lpstr>
      <vt:lpstr>Ability and the Curriculum</vt:lpstr>
      <vt:lpstr>Ability and the Curriculum</vt:lpstr>
      <vt:lpstr>Reading</vt:lpstr>
      <vt:lpstr>PowerPoint Presentation</vt:lpstr>
      <vt:lpstr>ECSDN Conference January 2025</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Debra Odeh</cp:lastModifiedBy>
  <cp:revision>316</cp:revision>
  <dcterms:created xsi:type="dcterms:W3CDTF">2021-03-10T12:10:47Z</dcterms:created>
  <dcterms:modified xsi:type="dcterms:W3CDTF">2025-04-22T19:25:13Z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