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339EBFE-5755-46EA-9B9D-D43E1361E62D}" v="40" dt="2025-10-09T23:22:41.33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107" d="100"/>
          <a:sy n="107" d="100"/>
        </p:scale>
        <p:origin x="108" y="120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nav khemani" userId="d1493b21e03a5282" providerId="LiveId" clId="{C8DBA225-73F1-470A-AEB4-644FEAEABC42}"/>
    <pc:docChg chg="undo redo custSel modSld">
      <pc:chgData name="Panav khemani" userId="d1493b21e03a5282" providerId="LiveId" clId="{C8DBA225-73F1-470A-AEB4-644FEAEABC42}" dt="2025-10-09T23:25:43.103" v="339" actId="20577"/>
      <pc:docMkLst>
        <pc:docMk/>
      </pc:docMkLst>
      <pc:sldChg chg="modSp mod">
        <pc:chgData name="Panav khemani" userId="d1493b21e03a5282" providerId="LiveId" clId="{C8DBA225-73F1-470A-AEB4-644FEAEABC42}" dt="2025-10-09T23:25:43.103" v="339" actId="20577"/>
        <pc:sldMkLst>
          <pc:docMk/>
          <pc:sldMk cId="0" sldId="256"/>
        </pc:sldMkLst>
        <pc:spChg chg="mod">
          <ac:chgData name="Panav khemani" userId="d1493b21e03a5282" providerId="LiveId" clId="{C8DBA225-73F1-470A-AEB4-644FEAEABC42}" dt="2025-10-09T22:34:18.644" v="16" actId="255"/>
          <ac:spMkLst>
            <pc:docMk/>
            <pc:sldMk cId="0" sldId="256"/>
            <ac:spMk id="2" creationId="{00000000-0000-0000-0000-000000000000}"/>
          </ac:spMkLst>
        </pc:spChg>
        <pc:spChg chg="mod">
          <ac:chgData name="Panav khemani" userId="d1493b21e03a5282" providerId="LiveId" clId="{C8DBA225-73F1-470A-AEB4-644FEAEABC42}" dt="2025-10-09T23:25:43.103" v="339" actId="20577"/>
          <ac:spMkLst>
            <pc:docMk/>
            <pc:sldMk cId="0" sldId="256"/>
            <ac:spMk id="3" creationId="{00000000-0000-0000-0000-000000000000}"/>
          </ac:spMkLst>
        </pc:spChg>
      </pc:sldChg>
      <pc:sldChg chg="modSp mod">
        <pc:chgData name="Panav khemani" userId="d1493b21e03a5282" providerId="LiveId" clId="{C8DBA225-73F1-470A-AEB4-644FEAEABC42}" dt="2025-10-09T22:35:37.640" v="27" actId="313"/>
        <pc:sldMkLst>
          <pc:docMk/>
          <pc:sldMk cId="0" sldId="257"/>
        </pc:sldMkLst>
        <pc:spChg chg="mod">
          <ac:chgData name="Panav khemani" userId="d1493b21e03a5282" providerId="LiveId" clId="{C8DBA225-73F1-470A-AEB4-644FEAEABC42}" dt="2025-10-09T22:34:07.028" v="0"/>
          <ac:spMkLst>
            <pc:docMk/>
            <pc:sldMk cId="0" sldId="257"/>
            <ac:spMk id="2" creationId="{00000000-0000-0000-0000-000000000000}"/>
          </ac:spMkLst>
        </pc:spChg>
        <pc:spChg chg="mod">
          <ac:chgData name="Panav khemani" userId="d1493b21e03a5282" providerId="LiveId" clId="{C8DBA225-73F1-470A-AEB4-644FEAEABC42}" dt="2025-10-09T22:35:37.640" v="27" actId="313"/>
          <ac:spMkLst>
            <pc:docMk/>
            <pc:sldMk cId="0" sldId="257"/>
            <ac:spMk id="3" creationId="{00000000-0000-0000-0000-000000000000}"/>
          </ac:spMkLst>
        </pc:spChg>
      </pc:sldChg>
      <pc:sldChg chg="addSp modSp mod setBg">
        <pc:chgData name="Panav khemani" userId="d1493b21e03a5282" providerId="LiveId" clId="{C8DBA225-73F1-470A-AEB4-644FEAEABC42}" dt="2025-10-09T23:23:10.253" v="274" actId="27636"/>
        <pc:sldMkLst>
          <pc:docMk/>
          <pc:sldMk cId="0" sldId="258"/>
        </pc:sldMkLst>
        <pc:spChg chg="mod">
          <ac:chgData name="Panav khemani" userId="d1493b21e03a5282" providerId="LiveId" clId="{C8DBA225-73F1-470A-AEB4-644FEAEABC42}" dt="2025-10-09T22:57:09.456" v="115" actId="26606"/>
          <ac:spMkLst>
            <pc:docMk/>
            <pc:sldMk cId="0" sldId="258"/>
            <ac:spMk id="2" creationId="{00000000-0000-0000-0000-000000000000}"/>
          </ac:spMkLst>
        </pc:spChg>
        <pc:spChg chg="mod">
          <ac:chgData name="Panav khemani" userId="d1493b21e03a5282" providerId="LiveId" clId="{C8DBA225-73F1-470A-AEB4-644FEAEABC42}" dt="2025-10-09T23:23:10.253" v="274" actId="27636"/>
          <ac:spMkLst>
            <pc:docMk/>
            <pc:sldMk cId="0" sldId="258"/>
            <ac:spMk id="3" creationId="{00000000-0000-0000-0000-000000000000}"/>
          </ac:spMkLst>
        </pc:spChg>
        <pc:spChg chg="add mod">
          <ac:chgData name="Panav khemani" userId="d1493b21e03a5282" providerId="LiveId" clId="{C8DBA225-73F1-470A-AEB4-644FEAEABC42}" dt="2025-10-09T23:19:52.881" v="221" actId="1076"/>
          <ac:spMkLst>
            <pc:docMk/>
            <pc:sldMk cId="0" sldId="258"/>
            <ac:spMk id="5" creationId="{5FC3875B-28EE-E276-36F0-6E4D6C33FAC0}"/>
          </ac:spMkLst>
        </pc:spChg>
        <pc:picChg chg="add mod">
          <ac:chgData name="Panav khemani" userId="d1493b21e03a5282" providerId="LiveId" clId="{C8DBA225-73F1-470A-AEB4-644FEAEABC42}" dt="2025-10-09T22:57:11.348" v="116" actId="1076"/>
          <ac:picMkLst>
            <pc:docMk/>
            <pc:sldMk cId="0" sldId="258"/>
            <ac:picMk id="4" creationId="{F8156910-7E2C-D308-47E2-0CD01A0832CD}"/>
          </ac:picMkLst>
        </pc:picChg>
      </pc:sldChg>
      <pc:sldChg chg="addSp delSp modSp mod setBg">
        <pc:chgData name="Panav khemani" userId="d1493b21e03a5282" providerId="LiveId" clId="{C8DBA225-73F1-470A-AEB4-644FEAEABC42}" dt="2025-10-09T23:23:05.267" v="272" actId="27636"/>
        <pc:sldMkLst>
          <pc:docMk/>
          <pc:sldMk cId="0" sldId="259"/>
        </pc:sldMkLst>
        <pc:spChg chg="mod">
          <ac:chgData name="Panav khemani" userId="d1493b21e03a5282" providerId="LiveId" clId="{C8DBA225-73F1-470A-AEB4-644FEAEABC42}" dt="2025-10-09T22:50:23.708" v="93" actId="26606"/>
          <ac:spMkLst>
            <pc:docMk/>
            <pc:sldMk cId="0" sldId="259"/>
            <ac:spMk id="2" creationId="{00000000-0000-0000-0000-000000000000}"/>
          </ac:spMkLst>
        </pc:spChg>
        <pc:spChg chg="mod">
          <ac:chgData name="Panav khemani" userId="d1493b21e03a5282" providerId="LiveId" clId="{C8DBA225-73F1-470A-AEB4-644FEAEABC42}" dt="2025-10-09T23:23:05.267" v="272" actId="27636"/>
          <ac:spMkLst>
            <pc:docMk/>
            <pc:sldMk cId="0" sldId="259"/>
            <ac:spMk id="3" creationId="{00000000-0000-0000-0000-000000000000}"/>
          </ac:spMkLst>
        </pc:spChg>
        <pc:picChg chg="add del mod">
          <ac:chgData name="Panav khemani" userId="d1493b21e03a5282" providerId="LiveId" clId="{C8DBA225-73F1-470A-AEB4-644FEAEABC42}" dt="2025-10-09T22:57:21.539" v="118" actId="21"/>
          <ac:picMkLst>
            <pc:docMk/>
            <pc:sldMk cId="0" sldId="259"/>
            <ac:picMk id="4" creationId="{F93C6D4F-6EF8-4CDC-9364-7604703595D1}"/>
          </ac:picMkLst>
        </pc:picChg>
      </pc:sldChg>
      <pc:sldChg chg="modSp mod">
        <pc:chgData name="Panav khemani" userId="d1493b21e03a5282" providerId="LiveId" clId="{C8DBA225-73F1-470A-AEB4-644FEAEABC42}" dt="2025-10-09T23:22:57.534" v="270" actId="27636"/>
        <pc:sldMkLst>
          <pc:docMk/>
          <pc:sldMk cId="0" sldId="260"/>
        </pc:sldMkLst>
        <pc:spChg chg="mod">
          <ac:chgData name="Panav khemani" userId="d1493b21e03a5282" providerId="LiveId" clId="{C8DBA225-73F1-470A-AEB4-644FEAEABC42}" dt="2025-10-09T22:34:07.028" v="0"/>
          <ac:spMkLst>
            <pc:docMk/>
            <pc:sldMk cId="0" sldId="260"/>
            <ac:spMk id="2" creationId="{00000000-0000-0000-0000-000000000000}"/>
          </ac:spMkLst>
        </pc:spChg>
        <pc:spChg chg="mod">
          <ac:chgData name="Panav khemani" userId="d1493b21e03a5282" providerId="LiveId" clId="{C8DBA225-73F1-470A-AEB4-644FEAEABC42}" dt="2025-10-09T23:22:57.534" v="270" actId="27636"/>
          <ac:spMkLst>
            <pc:docMk/>
            <pc:sldMk cId="0" sldId="260"/>
            <ac:spMk id="3" creationId="{00000000-0000-0000-0000-000000000000}"/>
          </ac:spMkLst>
        </pc:spChg>
      </pc:sldChg>
      <pc:sldChg chg="modSp mod">
        <pc:chgData name="Panav khemani" userId="d1493b21e03a5282" providerId="LiveId" clId="{C8DBA225-73F1-470A-AEB4-644FEAEABC42}" dt="2025-10-09T23:22:53.114" v="268" actId="27636"/>
        <pc:sldMkLst>
          <pc:docMk/>
          <pc:sldMk cId="0" sldId="261"/>
        </pc:sldMkLst>
        <pc:spChg chg="mod">
          <ac:chgData name="Panav khemani" userId="d1493b21e03a5282" providerId="LiveId" clId="{C8DBA225-73F1-470A-AEB4-644FEAEABC42}" dt="2025-10-09T22:34:08.365" v="9" actId="27636"/>
          <ac:spMkLst>
            <pc:docMk/>
            <pc:sldMk cId="0" sldId="261"/>
            <ac:spMk id="2" creationId="{00000000-0000-0000-0000-000000000000}"/>
          </ac:spMkLst>
        </pc:spChg>
        <pc:spChg chg="mod">
          <ac:chgData name="Panav khemani" userId="d1493b21e03a5282" providerId="LiveId" clId="{C8DBA225-73F1-470A-AEB4-644FEAEABC42}" dt="2025-10-09T23:22:53.114" v="268" actId="27636"/>
          <ac:spMkLst>
            <pc:docMk/>
            <pc:sldMk cId="0" sldId="261"/>
            <ac:spMk id="3" creationId="{00000000-0000-0000-0000-000000000000}"/>
          </ac:spMkLst>
        </pc:spChg>
      </pc:sldChg>
      <pc:sldChg chg="modSp mod">
        <pc:chgData name="Panav khemani" userId="d1493b21e03a5282" providerId="LiveId" clId="{C8DBA225-73F1-470A-AEB4-644FEAEABC42}" dt="2025-10-09T23:22:46.925" v="266" actId="27636"/>
        <pc:sldMkLst>
          <pc:docMk/>
          <pc:sldMk cId="0" sldId="262"/>
        </pc:sldMkLst>
        <pc:spChg chg="mod">
          <ac:chgData name="Panav khemani" userId="d1493b21e03a5282" providerId="LiveId" clId="{C8DBA225-73F1-470A-AEB4-644FEAEABC42}" dt="2025-10-09T22:34:08.366" v="10" actId="27636"/>
          <ac:spMkLst>
            <pc:docMk/>
            <pc:sldMk cId="0" sldId="262"/>
            <ac:spMk id="2" creationId="{00000000-0000-0000-0000-000000000000}"/>
          </ac:spMkLst>
        </pc:spChg>
        <pc:spChg chg="mod">
          <ac:chgData name="Panav khemani" userId="d1493b21e03a5282" providerId="LiveId" clId="{C8DBA225-73F1-470A-AEB4-644FEAEABC42}" dt="2025-10-09T23:22:46.925" v="266" actId="27636"/>
          <ac:spMkLst>
            <pc:docMk/>
            <pc:sldMk cId="0" sldId="262"/>
            <ac:spMk id="3" creationId="{00000000-0000-0000-0000-000000000000}"/>
          </ac:spMkLst>
        </pc:spChg>
      </pc:sldChg>
      <pc:sldChg chg="addSp delSp modSp mod setBg">
        <pc:chgData name="Panav khemani" userId="d1493b21e03a5282" providerId="LiveId" clId="{C8DBA225-73F1-470A-AEB4-644FEAEABC42}" dt="2025-10-09T23:22:32.191" v="260"/>
        <pc:sldMkLst>
          <pc:docMk/>
          <pc:sldMk cId="0" sldId="263"/>
        </pc:sldMkLst>
        <pc:spChg chg="mod">
          <ac:chgData name="Panav khemani" userId="d1493b21e03a5282" providerId="LiveId" clId="{C8DBA225-73F1-470A-AEB4-644FEAEABC42}" dt="2025-10-09T22:56:05.723" v="110" actId="26606"/>
          <ac:spMkLst>
            <pc:docMk/>
            <pc:sldMk cId="0" sldId="263"/>
            <ac:spMk id="2" creationId="{00000000-0000-0000-0000-000000000000}"/>
          </ac:spMkLst>
        </pc:spChg>
        <pc:spChg chg="mod">
          <ac:chgData name="Panav khemani" userId="d1493b21e03a5282" providerId="LiveId" clId="{C8DBA225-73F1-470A-AEB4-644FEAEABC42}" dt="2025-10-09T23:22:32.191" v="260"/>
          <ac:spMkLst>
            <pc:docMk/>
            <pc:sldMk cId="0" sldId="263"/>
            <ac:spMk id="3" creationId="{00000000-0000-0000-0000-000000000000}"/>
          </ac:spMkLst>
        </pc:spChg>
        <pc:picChg chg="add del mod">
          <ac:chgData name="Panav khemani" userId="d1493b21e03a5282" providerId="LiveId" clId="{C8DBA225-73F1-470A-AEB4-644FEAEABC42}" dt="2025-10-09T22:54:42.709" v="106" actId="21"/>
          <ac:picMkLst>
            <pc:docMk/>
            <pc:sldMk cId="0" sldId="263"/>
            <ac:picMk id="4" creationId="{4622A422-C515-B519-6B3B-F41D230494AF}"/>
          </ac:picMkLst>
        </pc:picChg>
        <pc:picChg chg="add del">
          <ac:chgData name="Panav khemani" userId="d1493b21e03a5282" providerId="LiveId" clId="{C8DBA225-73F1-470A-AEB4-644FEAEABC42}" dt="2025-10-09T22:55:46.635" v="108" actId="21"/>
          <ac:picMkLst>
            <pc:docMk/>
            <pc:sldMk cId="0" sldId="263"/>
            <ac:picMk id="5" creationId="{AA1A9C8B-302E-F4D5-358E-1AD04938B912}"/>
          </ac:picMkLst>
        </pc:picChg>
        <pc:picChg chg="add mod">
          <ac:chgData name="Panav khemani" userId="d1493b21e03a5282" providerId="LiveId" clId="{C8DBA225-73F1-470A-AEB4-644FEAEABC42}" dt="2025-10-09T22:56:25.535" v="113" actId="1076"/>
          <ac:picMkLst>
            <pc:docMk/>
            <pc:sldMk cId="0" sldId="263"/>
            <ac:picMk id="6" creationId="{99B93E8E-37B6-5103-1E62-21B449B08AF6}"/>
          </ac:picMkLst>
        </pc:picChg>
      </pc:sldChg>
      <pc:sldChg chg="modSp mod">
        <pc:chgData name="Panav khemani" userId="d1493b21e03a5282" providerId="LiveId" clId="{C8DBA225-73F1-470A-AEB4-644FEAEABC42}" dt="2025-10-09T23:22:41.381" v="264" actId="27636"/>
        <pc:sldMkLst>
          <pc:docMk/>
          <pc:sldMk cId="0" sldId="264"/>
        </pc:sldMkLst>
        <pc:spChg chg="mod">
          <ac:chgData name="Panav khemani" userId="d1493b21e03a5282" providerId="LiveId" clId="{C8DBA225-73F1-470A-AEB4-644FEAEABC42}" dt="2025-10-09T22:34:08.398" v="13" actId="27636"/>
          <ac:spMkLst>
            <pc:docMk/>
            <pc:sldMk cId="0" sldId="264"/>
            <ac:spMk id="2" creationId="{00000000-0000-0000-0000-000000000000}"/>
          </ac:spMkLst>
        </pc:spChg>
        <pc:spChg chg="mod">
          <ac:chgData name="Panav khemani" userId="d1493b21e03a5282" providerId="LiveId" clId="{C8DBA225-73F1-470A-AEB4-644FEAEABC42}" dt="2025-10-09T23:22:41.381" v="264" actId="27636"/>
          <ac:spMkLst>
            <pc:docMk/>
            <pc:sldMk cId="0" sldId="264"/>
            <ac:spMk id="3" creationId="{00000000-0000-0000-0000-000000000000}"/>
          </ac:spMkLst>
        </pc:spChg>
      </pc:sldChg>
      <pc:sldChg chg="addSp delSp modSp mod">
        <pc:chgData name="Panav khemani" userId="d1493b21e03a5282" providerId="LiveId" clId="{C8DBA225-73F1-470A-AEB4-644FEAEABC42}" dt="2025-10-09T22:54:04.934" v="102" actId="21"/>
        <pc:sldMkLst>
          <pc:docMk/>
          <pc:sldMk cId="0" sldId="265"/>
        </pc:sldMkLst>
        <pc:spChg chg="mod">
          <ac:chgData name="Panav khemani" userId="d1493b21e03a5282" providerId="LiveId" clId="{C8DBA225-73F1-470A-AEB4-644FEAEABC42}" dt="2025-10-09T22:34:07.028" v="0"/>
          <ac:spMkLst>
            <pc:docMk/>
            <pc:sldMk cId="0" sldId="265"/>
            <ac:spMk id="2" creationId="{00000000-0000-0000-0000-000000000000}"/>
          </ac:spMkLst>
        </pc:spChg>
        <pc:spChg chg="mod">
          <ac:chgData name="Panav khemani" userId="d1493b21e03a5282" providerId="LiveId" clId="{C8DBA225-73F1-470A-AEB4-644FEAEABC42}" dt="2025-10-09T22:37:37.011" v="90" actId="20577"/>
          <ac:spMkLst>
            <pc:docMk/>
            <pc:sldMk cId="0" sldId="265"/>
            <ac:spMk id="3" creationId="{00000000-0000-0000-0000-000000000000}"/>
          </ac:spMkLst>
        </pc:spChg>
        <pc:picChg chg="add del mod">
          <ac:chgData name="Panav khemani" userId="d1493b21e03a5282" providerId="LiveId" clId="{C8DBA225-73F1-470A-AEB4-644FEAEABC42}" dt="2025-10-09T22:54:04.934" v="102" actId="21"/>
          <ac:picMkLst>
            <pc:docMk/>
            <pc:sldMk cId="0" sldId="265"/>
            <ac:picMk id="4" creationId="{41F7A498-6DE8-4C1F-CD05-4C9FE3F20CF5}"/>
          </ac:picMkLst>
        </pc:picChg>
      </pc:sldChg>
      <pc:sldChg chg="addSp delSp modSp mod">
        <pc:chgData name="Panav khemani" userId="d1493b21e03a5282" providerId="LiveId" clId="{C8DBA225-73F1-470A-AEB4-644FEAEABC42}" dt="2025-10-09T23:13:56.725" v="217" actId="21"/>
        <pc:sldMkLst>
          <pc:docMk/>
          <pc:sldMk cId="0" sldId="266"/>
        </pc:sldMkLst>
        <pc:spChg chg="mod">
          <ac:chgData name="Panav khemani" userId="d1493b21e03a5282" providerId="LiveId" clId="{C8DBA225-73F1-470A-AEB4-644FEAEABC42}" dt="2025-10-09T22:34:07.028" v="0"/>
          <ac:spMkLst>
            <pc:docMk/>
            <pc:sldMk cId="0" sldId="266"/>
            <ac:spMk id="2" creationId="{00000000-0000-0000-0000-000000000000}"/>
          </ac:spMkLst>
        </pc:spChg>
        <pc:spChg chg="mod">
          <ac:chgData name="Panav khemani" userId="d1493b21e03a5282" providerId="LiveId" clId="{C8DBA225-73F1-470A-AEB4-644FEAEABC42}" dt="2025-10-09T23:13:52.700" v="216" actId="20577"/>
          <ac:spMkLst>
            <pc:docMk/>
            <pc:sldMk cId="0" sldId="266"/>
            <ac:spMk id="3" creationId="{00000000-0000-0000-0000-000000000000}"/>
          </ac:spMkLst>
        </pc:spChg>
        <pc:spChg chg="add">
          <ac:chgData name="Panav khemani" userId="d1493b21e03a5282" providerId="LiveId" clId="{C8DBA225-73F1-470A-AEB4-644FEAEABC42}" dt="2025-10-09T23:10:07.365" v="165"/>
          <ac:spMkLst>
            <pc:docMk/>
            <pc:sldMk cId="0" sldId="266"/>
            <ac:spMk id="4" creationId="{8CD90D2A-7FB5-C690-AE75-F9DD238B4691}"/>
          </ac:spMkLst>
        </pc:spChg>
        <pc:spChg chg="add">
          <ac:chgData name="Panav khemani" userId="d1493b21e03a5282" providerId="LiveId" clId="{C8DBA225-73F1-470A-AEB4-644FEAEABC42}" dt="2025-10-09T23:10:19.474" v="169"/>
          <ac:spMkLst>
            <pc:docMk/>
            <pc:sldMk cId="0" sldId="266"/>
            <ac:spMk id="5" creationId="{B0DCE654-CE5D-CA7B-FCED-785B6617CB24}"/>
          </ac:spMkLst>
        </pc:spChg>
        <pc:spChg chg="add del mod">
          <ac:chgData name="Panav khemani" userId="d1493b21e03a5282" providerId="LiveId" clId="{C8DBA225-73F1-470A-AEB4-644FEAEABC42}" dt="2025-10-09T23:11:45.848" v="201" actId="21"/>
          <ac:spMkLst>
            <pc:docMk/>
            <pc:sldMk cId="0" sldId="266"/>
            <ac:spMk id="6" creationId="{3CBEAADA-8AC8-1C78-DD36-C2B71035908C}"/>
          </ac:spMkLst>
        </pc:spChg>
        <pc:spChg chg="add del">
          <ac:chgData name="Panav khemani" userId="d1493b21e03a5282" providerId="LiveId" clId="{C8DBA225-73F1-470A-AEB4-644FEAEABC42}" dt="2025-10-09T23:13:56.725" v="217" actId="21"/>
          <ac:spMkLst>
            <pc:docMk/>
            <pc:sldMk cId="0" sldId="266"/>
            <ac:spMk id="7" creationId="{60FD975E-82C9-9198-758D-C5DC28372A3F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0" y="0"/>
            <a:ext cx="9144677" cy="6858000"/>
            <a:chOff x="0" y="0"/>
            <a:chExt cx="9144677" cy="6858000"/>
          </a:xfrm>
        </p:grpSpPr>
        <p:pic>
          <p:nvPicPr>
            <p:cNvPr id="8" name="Picture 7" descr="SD-PanelTitle-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9144000" cy="6858000"/>
            </a:xfrm>
            <a:prstGeom prst="rect">
              <a:avLst/>
            </a:prstGeom>
          </p:spPr>
        </p:pic>
        <p:sp>
          <p:nvSpPr>
            <p:cNvPr id="11" name="Rectangle 10"/>
            <p:cNvSpPr/>
            <p:nvPr/>
          </p:nvSpPr>
          <p:spPr>
            <a:xfrm>
              <a:off x="1515532" y="1520422"/>
              <a:ext cx="6112935" cy="3818468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2" name="Picture 11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2" r="47959"/>
            <a:stretch/>
          </p:blipFill>
          <p:spPr>
            <a:xfrm>
              <a:off x="0" y="3128434"/>
              <a:ext cx="1664208" cy="612648"/>
            </a:xfrm>
            <a:prstGeom prst="rect">
              <a:avLst/>
            </a:prstGeom>
          </p:spPr>
        </p:pic>
        <p:pic>
          <p:nvPicPr>
            <p:cNvPr id="13" name="Picture 12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2" r="47959"/>
            <a:stretch/>
          </p:blipFill>
          <p:spPr>
            <a:xfrm>
              <a:off x="7480469" y="3128434"/>
              <a:ext cx="1664208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21934" y="1811863"/>
            <a:ext cx="5308866" cy="1515533"/>
          </a:xfrm>
        </p:spPr>
        <p:txBody>
          <a:bodyPr anchor="b">
            <a:noAutofit/>
          </a:bodyPr>
          <a:lstStyle>
            <a:lvl1pPr algn="ctr">
              <a:defRPr sz="48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21934" y="3598327"/>
            <a:ext cx="5308866" cy="1377651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065417" y="5054602"/>
            <a:ext cx="673276" cy="279400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10/9/2025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21934" y="5054602"/>
            <a:ext cx="4064860" cy="27940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817317" y="5054602"/>
            <a:ext cx="413483" cy="279400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019825" y="3471329"/>
            <a:ext cx="5113083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817478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278465" y="235626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93991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78465" y="1641413"/>
            <a:ext cx="6595534" cy="1822514"/>
          </a:xfrm>
        </p:spPr>
        <p:txBody>
          <a:bodyPr anchor="b">
            <a:normAutofit/>
          </a:bodyPr>
          <a:lstStyle>
            <a:lvl1pPr algn="ctr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78465" y="3734859"/>
            <a:ext cx="6595534" cy="1090015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278466" y="3599392"/>
            <a:ext cx="6595533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87749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278465" y="235626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6" y="915337"/>
            <a:ext cx="6798734" cy="130386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76866" y="2487168"/>
            <a:ext cx="3337560" cy="3447288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5152" y="2487168"/>
            <a:ext cx="3337560" cy="3447288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76285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8" y="2658533"/>
            <a:ext cx="333756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76868" y="3243263"/>
            <a:ext cx="3337560" cy="2706624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1832" y="2658533"/>
            <a:ext cx="333756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1832" y="3243263"/>
            <a:ext cx="3337560" cy="2706624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41" name="Straight Connector 40"/>
          <p:cNvCxnSpPr/>
          <p:nvPr/>
        </p:nvCxnSpPr>
        <p:spPr>
          <a:xfrm>
            <a:off x="1278466" y="235467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692586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915337"/>
            <a:ext cx="6798735" cy="130386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278466" y="235467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758622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65110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1388534"/>
            <a:ext cx="2536798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20062" y="982132"/>
            <a:ext cx="3855539" cy="4893735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6865" y="3031065"/>
            <a:ext cx="2536798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1278466" y="2912533"/>
            <a:ext cx="233359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426623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1883832"/>
            <a:ext cx="3632202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069" y="1032933"/>
            <a:ext cx="2929463" cy="4792136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6865" y="3255432"/>
            <a:ext cx="3632201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69348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6" y="4815415"/>
            <a:ext cx="6798734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26260" y="1032933"/>
            <a:ext cx="7091482" cy="33612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6866" y="5382153"/>
            <a:ext cx="6798734" cy="49371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85851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6" y="906873"/>
            <a:ext cx="6798734" cy="309786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5" y="4275666"/>
            <a:ext cx="6798736" cy="1600202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278465" y="4140199"/>
            <a:ext cx="6606425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1446702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34333" y="982132"/>
            <a:ext cx="6400250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00200" y="3352799"/>
            <a:ext cx="5892798" cy="651933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3" y="4343400"/>
            <a:ext cx="6798738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849969" y="905362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633503" y="2827870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278466" y="4140199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6560436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9" y="3308581"/>
            <a:ext cx="679872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8" y="4777381"/>
            <a:ext cx="679873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002494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09416" y="982132"/>
            <a:ext cx="632516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8" name="Text Placeholder 2"/>
          <p:cNvSpPr>
            <a:spLocks noGrp="1"/>
          </p:cNvSpPr>
          <p:nvPr>
            <p:ph type="body" idx="13"/>
          </p:nvPr>
        </p:nvSpPr>
        <p:spPr>
          <a:xfrm>
            <a:off x="1176868" y="3639312"/>
            <a:ext cx="6798730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5" y="4529667"/>
            <a:ext cx="6798736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78060" y="89689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649796" y="260772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278466" y="342900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2900479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982131"/>
            <a:ext cx="6798734" cy="2294467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3200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176868" y="3566160"/>
            <a:ext cx="6798730" cy="905256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6" y="4470400"/>
            <a:ext cx="6798734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278469" y="3429000"/>
            <a:ext cx="6606421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551513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76865" y="2490135"/>
            <a:ext cx="6798736" cy="3385733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278466" y="2354670"/>
            <a:ext cx="660642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924896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356667" y="906873"/>
            <a:ext cx="1618930" cy="496899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76867" y="906873"/>
            <a:ext cx="4915509" cy="4968993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6245512" y="906873"/>
            <a:ext cx="0" cy="4968993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206804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9152467" cy="6858000"/>
            <a:chOff x="0" y="0"/>
            <a:chExt cx="9152467" cy="6858000"/>
          </a:xfrm>
        </p:grpSpPr>
        <p:pic>
          <p:nvPicPr>
            <p:cNvPr id="8" name="Picture 7" descr="S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9144000" cy="6858000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553888" y="542807"/>
              <a:ext cx="8039776" cy="5756392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" r="14240"/>
            <a:stretch/>
          </p:blipFill>
          <p:spPr>
            <a:xfrm>
              <a:off x="0" y="3128434"/>
              <a:ext cx="68580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" r="14240"/>
            <a:stretch/>
          </p:blipFill>
          <p:spPr>
            <a:xfrm>
              <a:off x="8466667" y="3128434"/>
              <a:ext cx="68580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76866" y="915337"/>
            <a:ext cx="6798734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5" y="2490135"/>
            <a:ext cx="6798736" cy="344499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56670" y="5960533"/>
            <a:ext cx="1148283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5BCAD085-E8A6-8845-BD4E-CB4CCA059FC4}" type="datetimeFigureOut">
              <a:rPr lang="en-US" smtClean="0"/>
              <a:t>10/9/2025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76865" y="5960533"/>
            <a:ext cx="510466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80091" y="5960533"/>
            <a:ext cx="39551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7393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sz="3600" dirty="0"/>
              <a:t>Erikson’s Psychosocial Theory and Early Childhood Development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dirty="0"/>
              <a:t>Case Study: Amira (3 years old)</a:t>
            </a:r>
          </a:p>
          <a:p>
            <a:r>
              <a:rPr dirty="0"/>
              <a:t>Module</a:t>
            </a:r>
            <a:r>
              <a:rPr lang="en-GB" dirty="0"/>
              <a:t> code: LCHS4010</a:t>
            </a:r>
            <a:endParaRPr dirty="0"/>
          </a:p>
          <a:p>
            <a:r>
              <a:rPr dirty="0"/>
              <a:t>Student: </a:t>
            </a:r>
            <a:r>
              <a:rPr lang="en-GB"/>
              <a:t>name and code</a:t>
            </a:r>
            <a:endParaRPr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dirty="0"/>
              <a:t>This presentation explores Erikson’s psychosocial theory of development.</a:t>
            </a:r>
          </a:p>
          <a:p>
            <a:r>
              <a:rPr dirty="0"/>
              <a:t>The focus is on Amira, a 3-year-old who recently joined the nursery.</a:t>
            </a:r>
          </a:p>
          <a:p>
            <a:r>
              <a:rPr dirty="0"/>
              <a:t>Amira shows anxiety when left by carers, limited verbal skills, and struggles in group play.</a:t>
            </a:r>
          </a:p>
          <a:p>
            <a:r>
              <a:rPr dirty="0"/>
              <a:t>Both nature (biology) and nurture (environment) will be considered in explaining her behavior.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1551" y="982132"/>
            <a:ext cx="7200897" cy="130386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>
                <a:solidFill>
                  <a:srgbClr val="262626"/>
                </a:solidFill>
              </a:rPr>
              <a:t>Erikson’s Psychosocial Theory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551" y="2556932"/>
            <a:ext cx="5092218" cy="3318936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</a:pPr>
            <a:r>
              <a:rPr lang="en-GB" sz="2200" dirty="0">
                <a:solidFill>
                  <a:srgbClr val="262626"/>
                </a:solidFill>
              </a:rPr>
              <a:t> Erik Erikson proposed that personality develops through 8 life stages.</a:t>
            </a:r>
          </a:p>
          <a:p>
            <a:pPr>
              <a:lnSpc>
                <a:spcPct val="90000"/>
              </a:lnSpc>
            </a:pPr>
            <a:r>
              <a:rPr lang="en-GB" sz="2200" dirty="0">
                <a:solidFill>
                  <a:srgbClr val="262626"/>
                </a:solidFill>
              </a:rPr>
              <a:t> Each stage presents a psychosocial conflict that must be resolved.</a:t>
            </a:r>
          </a:p>
          <a:p>
            <a:pPr>
              <a:lnSpc>
                <a:spcPct val="90000"/>
              </a:lnSpc>
            </a:pPr>
            <a:r>
              <a:rPr lang="en-GB" sz="2200" dirty="0">
                <a:solidFill>
                  <a:srgbClr val="262626"/>
                </a:solidFill>
              </a:rPr>
              <a:t>Early childhood (ages 2–4) focuses on ‘Autonomy vs. Shame and Doubt’.</a:t>
            </a:r>
          </a:p>
          <a:p>
            <a:pPr>
              <a:lnSpc>
                <a:spcPct val="90000"/>
              </a:lnSpc>
            </a:pPr>
            <a:r>
              <a:rPr lang="en-GB" sz="2200" dirty="0">
                <a:solidFill>
                  <a:srgbClr val="262626"/>
                </a:solidFill>
              </a:rPr>
              <a:t>Successful resolution builds confidence and independence.</a:t>
            </a:r>
          </a:p>
          <a:p>
            <a:pPr>
              <a:lnSpc>
                <a:spcPct val="90000"/>
              </a:lnSpc>
            </a:pPr>
            <a:endParaRPr lang="en-GB" sz="2200" dirty="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2200" dirty="0">
                <a:solidFill>
                  <a:srgbClr val="262626"/>
                </a:solidFill>
              </a:rPr>
              <a:t>(Erikson, 1963)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8156910-7E2C-D308-47E2-0CD01A0832C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63769" y="4442691"/>
            <a:ext cx="2054796" cy="1433177"/>
          </a:xfrm>
          <a:prstGeom prst="rect">
            <a:avLst/>
          </a:prstGeom>
          <a:ln w="57150" cmpd="thickThin">
            <a:solidFill>
              <a:srgbClr val="7F7F7F"/>
            </a:solidFill>
            <a:miter lim="800000"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1551" y="982132"/>
            <a:ext cx="7200897" cy="1303867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262626"/>
                </a:solidFill>
              </a:rPr>
              <a:t>Key Concepts in Erikson’s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550" y="2463943"/>
            <a:ext cx="6863603" cy="3589869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dirty="0">
                <a:solidFill>
                  <a:srgbClr val="262626"/>
                </a:solidFill>
              </a:rPr>
              <a:t>Psychosocial conflict: balance between personal control and social expectations.</a:t>
            </a:r>
          </a:p>
          <a:p>
            <a:pPr>
              <a:lnSpc>
                <a:spcPct val="90000"/>
              </a:lnSpc>
            </a:pPr>
            <a:r>
              <a:rPr lang="en-GB" dirty="0">
                <a:solidFill>
                  <a:srgbClr val="262626"/>
                </a:solidFill>
              </a:rPr>
              <a:t>Trust which is developed in infancy supports autonomy in early years.</a:t>
            </a:r>
          </a:p>
          <a:p>
            <a:pPr>
              <a:lnSpc>
                <a:spcPct val="90000"/>
              </a:lnSpc>
            </a:pPr>
            <a:r>
              <a:rPr lang="en-GB" dirty="0">
                <a:solidFill>
                  <a:srgbClr val="262626"/>
                </a:solidFill>
              </a:rPr>
              <a:t>Being overly critical or being in controlling environments may cause shame or self-doubt.</a:t>
            </a:r>
          </a:p>
          <a:p>
            <a:pPr>
              <a:lnSpc>
                <a:spcPct val="90000"/>
              </a:lnSpc>
            </a:pPr>
            <a:r>
              <a:rPr lang="en-GB" dirty="0">
                <a:solidFill>
                  <a:srgbClr val="262626"/>
                </a:solidFill>
              </a:rPr>
              <a:t>Supportive relationships help children explore safely.</a:t>
            </a:r>
          </a:p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r>
              <a:rPr lang="en-GB" dirty="0"/>
              <a:t>(Berk, 2021)</a:t>
            </a:r>
            <a:endParaRPr lang="en-GB" dirty="0">
              <a:solidFill>
                <a:srgbClr val="262626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Applying the Theory to Amira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dirty="0"/>
              <a:t>Amira’s anxiety may show difficulty resolving ‘Autonomy vs. Shame and Doubt’.</a:t>
            </a:r>
          </a:p>
          <a:p>
            <a:r>
              <a:rPr dirty="0"/>
              <a:t>Separation anxiety may result from limited trust or new environment stress.</a:t>
            </a:r>
          </a:p>
          <a:p>
            <a:r>
              <a:rPr dirty="0"/>
              <a:t>Limited speech affects confidence and autonomy.</a:t>
            </a:r>
          </a:p>
          <a:p>
            <a:r>
              <a:rPr dirty="0"/>
              <a:t>Biological factors: temperament and maturity.</a:t>
            </a:r>
          </a:p>
          <a:p>
            <a:r>
              <a:rPr dirty="0"/>
              <a:t>Environmental factors: new carers, unfamiliar peers, and routines.</a:t>
            </a:r>
            <a:endParaRPr lang="en-GB" dirty="0"/>
          </a:p>
          <a:p>
            <a:endParaRPr lang="en-GB" dirty="0"/>
          </a:p>
          <a:p>
            <a:r>
              <a:rPr lang="en-GB" dirty="0"/>
              <a:t>(McLeod, 2023; APA, 2020)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Practical Strategies to Support Amira (1)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dirty="0"/>
              <a:t>Build consistent routines to increase Amira’s sense of security.</a:t>
            </a:r>
          </a:p>
          <a:p>
            <a:r>
              <a:rPr dirty="0"/>
              <a:t>Provide a key person to develop trust and emotional stability.</a:t>
            </a:r>
          </a:p>
          <a:p>
            <a:r>
              <a:rPr dirty="0"/>
              <a:t>Encourage small choices (e.g., toy selection) to promote autonomy.</a:t>
            </a:r>
          </a:p>
          <a:p>
            <a:r>
              <a:rPr dirty="0"/>
              <a:t>Offer positive reinforcement for participation and independence.</a:t>
            </a:r>
            <a:endParaRPr lang="en-GB" dirty="0"/>
          </a:p>
          <a:p>
            <a:endParaRPr lang="en-GB" dirty="0"/>
          </a:p>
          <a:p>
            <a:r>
              <a:rPr lang="en-GB" dirty="0"/>
              <a:t>(CDC, 2023; Berk, 2021)</a:t>
            </a:r>
            <a:endParaRPr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Practical Strategies to Support Amira (2)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dirty="0"/>
              <a:t>Create calm transitions when separating from carers.</a:t>
            </a:r>
          </a:p>
          <a:p>
            <a:r>
              <a:rPr dirty="0"/>
              <a:t>Use play-based activities to enhance social and language skills.</a:t>
            </a:r>
          </a:p>
          <a:p>
            <a:r>
              <a:rPr dirty="0"/>
              <a:t>Communicate regularly with parents to ensure continuity of support.</a:t>
            </a:r>
          </a:p>
          <a:p>
            <a:r>
              <a:rPr dirty="0"/>
              <a:t>Gradually introduce group play to build confidence.</a:t>
            </a:r>
            <a:endParaRPr lang="en-GB" dirty="0"/>
          </a:p>
          <a:p>
            <a:endParaRPr lang="en-GB" dirty="0"/>
          </a:p>
          <a:p>
            <a:r>
              <a:rPr lang="en-GB" dirty="0"/>
              <a:t>(CDC, 2023; Berk, 2021)</a:t>
            </a:r>
            <a:endParaRPr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1551" y="982132"/>
            <a:ext cx="7200897" cy="1303867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262626"/>
                </a:solidFill>
              </a:rPr>
              <a:t>Evaluation of Erikson’s Theory (1)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550" y="2556932"/>
            <a:ext cx="6468909" cy="331893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500" dirty="0">
                <a:solidFill>
                  <a:srgbClr val="262626"/>
                </a:solidFill>
              </a:rPr>
              <a:t>Strengths:</a:t>
            </a:r>
          </a:p>
          <a:p>
            <a:pPr>
              <a:lnSpc>
                <a:spcPct val="90000"/>
              </a:lnSpc>
            </a:pPr>
            <a:r>
              <a:rPr lang="en-GB" sz="1500" dirty="0">
                <a:solidFill>
                  <a:srgbClr val="262626"/>
                </a:solidFill>
              </a:rPr>
              <a:t>  – Highlights emotional and social development in early years.</a:t>
            </a:r>
          </a:p>
          <a:p>
            <a:pPr>
              <a:lnSpc>
                <a:spcPct val="90000"/>
              </a:lnSpc>
            </a:pPr>
            <a:r>
              <a:rPr lang="en-GB" sz="1500" dirty="0">
                <a:solidFill>
                  <a:srgbClr val="262626"/>
                </a:solidFill>
              </a:rPr>
              <a:t>  – Recognizes the importance of supportive environments.</a:t>
            </a:r>
          </a:p>
          <a:p>
            <a:pPr>
              <a:lnSpc>
                <a:spcPct val="90000"/>
              </a:lnSpc>
            </a:pPr>
            <a:r>
              <a:rPr lang="en-GB" sz="1500" dirty="0">
                <a:solidFill>
                  <a:srgbClr val="262626"/>
                </a:solidFill>
              </a:rPr>
              <a:t>  – Useful for understanding trust, autonomy, and confidence building.</a:t>
            </a:r>
          </a:p>
          <a:p>
            <a:pPr>
              <a:lnSpc>
                <a:spcPct val="90000"/>
              </a:lnSpc>
            </a:pPr>
            <a:r>
              <a:rPr lang="en-GB" sz="1500" dirty="0">
                <a:solidFill>
                  <a:srgbClr val="262626"/>
                </a:solidFill>
              </a:rPr>
              <a:t>Limitations:</a:t>
            </a:r>
          </a:p>
          <a:p>
            <a:pPr>
              <a:lnSpc>
                <a:spcPct val="90000"/>
              </a:lnSpc>
            </a:pPr>
            <a:r>
              <a:rPr lang="en-GB" sz="1500" dirty="0">
                <a:solidFill>
                  <a:srgbClr val="262626"/>
                </a:solidFill>
              </a:rPr>
              <a:t>  – Stages may not apply equally to all children.</a:t>
            </a:r>
          </a:p>
          <a:p>
            <a:pPr>
              <a:lnSpc>
                <a:spcPct val="90000"/>
              </a:lnSpc>
            </a:pPr>
            <a:r>
              <a:rPr lang="en-GB" sz="1500" dirty="0">
                <a:solidFill>
                  <a:srgbClr val="262626"/>
                </a:solidFill>
              </a:rPr>
              <a:t>  – Lacks focus on cultural and individual differences.</a:t>
            </a:r>
          </a:p>
          <a:p>
            <a:pPr>
              <a:lnSpc>
                <a:spcPct val="90000"/>
              </a:lnSpc>
            </a:pPr>
            <a:endParaRPr lang="en-GB" sz="1500" dirty="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</a:pPr>
            <a:r>
              <a:rPr lang="nb-NO" sz="1600" dirty="0"/>
              <a:t>(Shaffer &amp; Kipp, 2014; McLeod, 2023)</a:t>
            </a:r>
            <a:endParaRPr lang="en-GB" sz="1500" dirty="0">
              <a:solidFill>
                <a:srgbClr val="262626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9B93E8E-37B6-5103-1E62-21B449B08A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5774" y="4336755"/>
            <a:ext cx="2054796" cy="1539113"/>
          </a:xfrm>
          <a:prstGeom prst="rect">
            <a:avLst/>
          </a:prstGeom>
          <a:ln w="57150" cmpd="thickThin">
            <a:solidFill>
              <a:srgbClr val="7F7F7F"/>
            </a:solidFill>
            <a:miter lim="800000"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Evaluation of Erikson’s Theory (2)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dirty="0"/>
              <a:t>Compared to other theories:</a:t>
            </a:r>
          </a:p>
          <a:p>
            <a:r>
              <a:rPr dirty="0"/>
              <a:t>  – </a:t>
            </a:r>
            <a:r>
              <a:rPr sz="2000" dirty="0"/>
              <a:t>Piaget focuses more on cognitive processes, not emotions.</a:t>
            </a:r>
          </a:p>
          <a:p>
            <a:r>
              <a:rPr sz="2000" dirty="0"/>
              <a:t>  – Bowlby’s attachment theory explains Amira’s anxiety through caregiver bonds.</a:t>
            </a:r>
          </a:p>
          <a:p>
            <a:r>
              <a:rPr dirty="0"/>
              <a:t>Erikson’s theory is broader, linking emotions, relationships, and identity.</a:t>
            </a:r>
            <a:endParaRPr lang="en-GB" dirty="0"/>
          </a:p>
          <a:p>
            <a:endParaRPr lang="en-GB" dirty="0"/>
          </a:p>
          <a:p>
            <a:r>
              <a:rPr lang="nb-NO" dirty="0"/>
              <a:t>(Shaffer &amp; Kipp, 2014; McLeod, 2023)</a:t>
            </a:r>
            <a:endParaRPr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dirty="0"/>
              <a:t>Erikson’s theory helps explain Amira’s emotional and social challenges.</a:t>
            </a:r>
          </a:p>
          <a:p>
            <a:r>
              <a:rPr dirty="0"/>
              <a:t>A supportive, trusting environment can help her develop autonomy.</a:t>
            </a:r>
          </a:p>
          <a:p>
            <a:r>
              <a:rPr dirty="0"/>
              <a:t>Both nature (temperament) and nurture (relationships) influence her progress.</a:t>
            </a:r>
          </a:p>
          <a:p>
            <a:r>
              <a:rPr dirty="0"/>
              <a:t>Encouraging independence through empathy and consistency supports wellbeing.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References (Harvard Style)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76865" y="2490135"/>
            <a:ext cx="6798736" cy="3749300"/>
          </a:xfrm>
        </p:spPr>
        <p:txBody>
          <a:bodyPr>
            <a:normAutofit fontScale="77500" lnSpcReduction="20000"/>
          </a:bodyPr>
          <a:lstStyle/>
          <a:p>
            <a:r>
              <a:rPr lang="en-GB" sz="1600" dirty="0"/>
              <a:t>American Psychological Association (2023). APA Dictionary of Psychology. [online] APA Dictionary of Psychology. Available at: https://dictionary.apa.org/.</a:t>
            </a:r>
          </a:p>
          <a:p>
            <a:endParaRPr sz="1600" dirty="0"/>
          </a:p>
          <a:p>
            <a:r>
              <a:rPr lang="en-GB" sz="1600" dirty="0"/>
              <a:t>McLeod, S. (2025). Erik Erikson’s Stages of Psychosocial Development. [online] Simply Psychology. Available at: https://www.simplypsychology.org/Erik-Erikson.html.</a:t>
            </a:r>
            <a:r>
              <a:rPr sz="1600" dirty="0"/>
              <a:t>d</a:t>
            </a:r>
          </a:p>
          <a:p>
            <a:endParaRPr sz="1600" dirty="0"/>
          </a:p>
          <a:p>
            <a:r>
              <a:rPr lang="en-GB" sz="1600" dirty="0"/>
              <a:t>CDC (2025). </a:t>
            </a:r>
            <a:r>
              <a:rPr lang="en-GB" sz="1600" dirty="0" err="1"/>
              <a:t>Centers</a:t>
            </a:r>
            <a:r>
              <a:rPr lang="en-GB" sz="1600" dirty="0"/>
              <a:t> for Disease Control and Prevention. [online] </a:t>
            </a:r>
            <a:r>
              <a:rPr lang="en-GB" sz="1600" dirty="0" err="1"/>
              <a:t>Centers</a:t>
            </a:r>
            <a:r>
              <a:rPr lang="en-GB" sz="1600" dirty="0"/>
              <a:t> for Disease Control and Prevention. Available at: https://www.cdc.gov/.</a:t>
            </a:r>
            <a:endParaRPr sz="1600" dirty="0"/>
          </a:p>
          <a:p>
            <a:endParaRPr sz="1600" dirty="0"/>
          </a:p>
          <a:p>
            <a:r>
              <a:rPr sz="1600" dirty="0"/>
              <a:t>Erikson, E.H. (1963) Childhood and Society. 2nd ed. Norton.</a:t>
            </a:r>
          </a:p>
          <a:p>
            <a:endParaRPr sz="1600" dirty="0"/>
          </a:p>
          <a:p>
            <a:r>
              <a:rPr sz="1600" dirty="0"/>
              <a:t>Berk, L.E. (2021) Development Through the Lifespan. 8th ed. Pearson.</a:t>
            </a:r>
          </a:p>
          <a:p>
            <a:endParaRPr sz="1600" dirty="0"/>
          </a:p>
          <a:p>
            <a:r>
              <a:rPr sz="1600" dirty="0"/>
              <a:t>Shaffer, D.R. and Kipp, K. (2014) Developmental Psychology: Childhood and Adolescence. 9th ed. Cengage Learning</a:t>
            </a:r>
            <a:r>
              <a:rPr dirty="0"/>
              <a:t>.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TM02900743[[fn=Organic]]</Template>
  <TotalTime>57</TotalTime>
  <Words>723</Words>
  <Application>Microsoft Office PowerPoint</Application>
  <PresentationFormat>On-screen Show (4:3)</PresentationFormat>
  <Paragraphs>79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Arial</vt:lpstr>
      <vt:lpstr>Garamond</vt:lpstr>
      <vt:lpstr>Organic</vt:lpstr>
      <vt:lpstr>Erikson’s Psychosocial Theory and Early Childhood Development</vt:lpstr>
      <vt:lpstr>Introduction</vt:lpstr>
      <vt:lpstr>Erikson’s Psychosocial Theory Overview</vt:lpstr>
      <vt:lpstr>Key Concepts in Erikson’s Theory</vt:lpstr>
      <vt:lpstr>Applying the Theory to Amira</vt:lpstr>
      <vt:lpstr>Practical Strategies to Support Amira (1)</vt:lpstr>
      <vt:lpstr>Practical Strategies to Support Amira (2)</vt:lpstr>
      <vt:lpstr>Evaluation of Erikson’s Theory (1)</vt:lpstr>
      <vt:lpstr>Evaluation of Erikson’s Theory (2)</vt:lpstr>
      <vt:lpstr>Conclusion</vt:lpstr>
      <vt:lpstr>References (Harvard Style)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Panav khemani</dc:creator>
  <cp:keywords/>
  <dc:description>generated using python-pptx</dc:description>
  <cp:lastModifiedBy>Panav khemani</cp:lastModifiedBy>
  <cp:revision>2</cp:revision>
  <dcterms:created xsi:type="dcterms:W3CDTF">2013-01-27T09:14:16Z</dcterms:created>
  <dcterms:modified xsi:type="dcterms:W3CDTF">2025-10-09T23:25:49Z</dcterms:modified>
  <cp:category/>
</cp:coreProperties>
</file>