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3E0D54-FD7A-7BBB-56C4-F83E9184E54E}" v="3565" dt="2023-09-27T19:19:56.754"/>
    <p1510:client id="{D535CA31-DD54-6371-2E22-C557E88EEA95}" v="1374" dt="2023-09-24T20:14:27.4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lly Gosney (2300697)" userId="S::2300697@student.uwtsd.ac.uk::dadb6a08-c6c4-4de8-ac71-6962e93cc289" providerId="AD" clId="Web-{D535CA31-DD54-6371-2E22-C557E88EEA95}"/>
    <pc:docChg chg="addSld delSld modSld">
      <pc:chgData name="Molly Gosney (2300697)" userId="S::2300697@student.uwtsd.ac.uk::dadb6a08-c6c4-4de8-ac71-6962e93cc289" providerId="AD" clId="Web-{D535CA31-DD54-6371-2E22-C557E88EEA95}" dt="2023-09-24T20:14:27.446" v="1358" actId="20577"/>
      <pc:docMkLst>
        <pc:docMk/>
      </pc:docMkLst>
      <pc:sldChg chg="del">
        <pc:chgData name="Molly Gosney (2300697)" userId="S::2300697@student.uwtsd.ac.uk::dadb6a08-c6c4-4de8-ac71-6962e93cc289" providerId="AD" clId="Web-{D535CA31-DD54-6371-2E22-C557E88EEA95}" dt="2023-09-18T16:46:33.698" v="3"/>
        <pc:sldMkLst>
          <pc:docMk/>
          <pc:sldMk cId="109857222" sldId="256"/>
        </pc:sldMkLst>
      </pc:sldChg>
      <pc:sldChg chg="new del">
        <pc:chgData name="Molly Gosney (2300697)" userId="S::2300697@student.uwtsd.ac.uk::dadb6a08-c6c4-4de8-ac71-6962e93cc289" providerId="AD" clId="Web-{D535CA31-DD54-6371-2E22-C557E88EEA95}" dt="2023-09-18T16:46:32.182" v="2"/>
        <pc:sldMkLst>
          <pc:docMk/>
          <pc:sldMk cId="1964984355" sldId="257"/>
        </pc:sldMkLst>
      </pc:sldChg>
      <pc:sldChg chg="addSp delSp modSp new mod setBg">
        <pc:chgData name="Molly Gosney (2300697)" userId="S::2300697@student.uwtsd.ac.uk::dadb6a08-c6c4-4de8-ac71-6962e93cc289" providerId="AD" clId="Web-{D535CA31-DD54-6371-2E22-C557E88EEA95}" dt="2023-09-24T20:14:27.446" v="1358" actId="20577"/>
        <pc:sldMkLst>
          <pc:docMk/>
          <pc:sldMk cId="2554395438" sldId="258"/>
        </pc:sldMkLst>
        <pc:spChg chg="add del mod">
          <ac:chgData name="Molly Gosney (2300697)" userId="S::2300697@student.uwtsd.ac.uk::dadb6a08-c6c4-4de8-ac71-6962e93cc289" providerId="AD" clId="Web-{D535CA31-DD54-6371-2E22-C557E88EEA95}" dt="2023-09-21T19:33:33.015" v="63"/>
          <ac:spMkLst>
            <pc:docMk/>
            <pc:sldMk cId="2554395438" sldId="258"/>
            <ac:spMk id="3" creationId="{2B2B30AC-79CA-9550-9EFE-97D3E8965F2E}"/>
          </ac:spMkLst>
        </pc:spChg>
        <pc:spChg chg="add">
          <ac:chgData name="Molly Gosney (2300697)" userId="S::2300697@student.uwtsd.ac.uk::dadb6a08-c6c4-4de8-ac71-6962e93cc289" providerId="AD" clId="Web-{D535CA31-DD54-6371-2E22-C557E88EEA95}" dt="2023-09-18T16:50:55.597" v="14"/>
          <ac:spMkLst>
            <pc:docMk/>
            <pc:sldMk cId="2554395438" sldId="258"/>
            <ac:spMk id="4" creationId="{6F12ADE2-1E86-6E7A-1FFB-BC7042579233}"/>
          </ac:spMkLst>
        </pc:spChg>
        <pc:spChg chg="add mod">
          <ac:chgData name="Molly Gosney (2300697)" userId="S::2300697@student.uwtsd.ac.uk::dadb6a08-c6c4-4de8-ac71-6962e93cc289" providerId="AD" clId="Web-{D535CA31-DD54-6371-2E22-C557E88EEA95}" dt="2023-09-18T16:52:38.100" v="16" actId="14100"/>
          <ac:spMkLst>
            <pc:docMk/>
            <pc:sldMk cId="2554395438" sldId="258"/>
            <ac:spMk id="5" creationId="{7398F50F-FED3-B9C7-8FD5-C0B8EFA7F49C}"/>
          </ac:spMkLst>
        </pc:spChg>
        <pc:spChg chg="add del mod">
          <ac:chgData name="Molly Gosney (2300697)" userId="S::2300697@student.uwtsd.ac.uk::dadb6a08-c6c4-4de8-ac71-6962e93cc289" providerId="AD" clId="Web-{D535CA31-DD54-6371-2E22-C557E88EEA95}" dt="2023-09-18T16:54:38.463" v="30"/>
          <ac:spMkLst>
            <pc:docMk/>
            <pc:sldMk cId="2554395438" sldId="258"/>
            <ac:spMk id="6" creationId="{1F6448AC-8365-1831-9F98-D3F88865D5CB}"/>
          </ac:spMkLst>
        </pc:spChg>
        <pc:spChg chg="add mod">
          <ac:chgData name="Molly Gosney (2300697)" userId="S::2300697@student.uwtsd.ac.uk::dadb6a08-c6c4-4de8-ac71-6962e93cc289" providerId="AD" clId="Web-{D535CA31-DD54-6371-2E22-C557E88EEA95}" dt="2023-09-24T20:14:27.446" v="1358" actId="20577"/>
          <ac:spMkLst>
            <pc:docMk/>
            <pc:sldMk cId="2554395438" sldId="258"/>
            <ac:spMk id="6" creationId="{2FA1996A-00C0-FD12-E520-E0D5528CD830}"/>
          </ac:spMkLst>
        </pc:spChg>
        <pc:spChg chg="add">
          <ac:chgData name="Molly Gosney (2300697)" userId="S::2300697@student.uwtsd.ac.uk::dadb6a08-c6c4-4de8-ac71-6962e93cc289" providerId="AD" clId="Web-{D535CA31-DD54-6371-2E22-C557E88EEA95}" dt="2023-09-18T16:47:45.716" v="5"/>
          <ac:spMkLst>
            <pc:docMk/>
            <pc:sldMk cId="2554395438" sldId="258"/>
            <ac:spMk id="7" creationId="{42A4FC2C-047E-45A5-965D-8E1E3BF09BC6}"/>
          </ac:spMkLst>
        </pc:spChg>
        <pc:spChg chg="add mod">
          <ac:chgData name="Molly Gosney (2300697)" userId="S::2300697@student.uwtsd.ac.uk::dadb6a08-c6c4-4de8-ac71-6962e93cc289" providerId="AD" clId="Web-{D535CA31-DD54-6371-2E22-C557E88EEA95}" dt="2023-09-24T20:08:55.550" v="1117" actId="20577"/>
          <ac:spMkLst>
            <pc:docMk/>
            <pc:sldMk cId="2554395438" sldId="258"/>
            <ac:spMk id="8" creationId="{45B482A9-5CB1-8C6B-211A-DFF588ACA84A}"/>
          </ac:spMkLst>
        </pc:spChg>
        <pc:spChg chg="add del">
          <ac:chgData name="Molly Gosney (2300697)" userId="S::2300697@student.uwtsd.ac.uk::dadb6a08-c6c4-4de8-ac71-6962e93cc289" providerId="AD" clId="Web-{D535CA31-DD54-6371-2E22-C557E88EEA95}" dt="2023-09-18T16:54:06.962" v="27"/>
          <ac:spMkLst>
            <pc:docMk/>
            <pc:sldMk cId="2554395438" sldId="258"/>
            <ac:spMk id="8" creationId="{71705D43-9AE8-C9AC-84D8-056CEDF45AE5}"/>
          </ac:spMkLst>
        </pc:spChg>
        <pc:spChg chg="add del">
          <ac:chgData name="Molly Gosney (2300697)" userId="S::2300697@student.uwtsd.ac.uk::dadb6a08-c6c4-4de8-ac71-6962e93cc289" providerId="AD" clId="Web-{D535CA31-DD54-6371-2E22-C557E88EEA95}" dt="2023-09-18T16:56:24.622" v="32"/>
          <ac:spMkLst>
            <pc:docMk/>
            <pc:sldMk cId="2554395438" sldId="258"/>
            <ac:spMk id="9" creationId="{0E751AD0-F144-1ECC-A708-07336031E7F6}"/>
          </ac:spMkLst>
        </pc:spChg>
        <pc:spChg chg="add mod">
          <ac:chgData name="Molly Gosney (2300697)" userId="S::2300697@student.uwtsd.ac.uk::dadb6a08-c6c4-4de8-ac71-6962e93cc289" providerId="AD" clId="Web-{D535CA31-DD54-6371-2E22-C557E88EEA95}" dt="2023-09-24T18:38:32.315" v="197" actId="20577"/>
          <ac:spMkLst>
            <pc:docMk/>
            <pc:sldMk cId="2554395438" sldId="258"/>
            <ac:spMk id="9" creationId="{8CB041E2-D5E0-293A-D2B8-126ABAA16796}"/>
          </ac:spMkLst>
        </pc:spChg>
        <pc:spChg chg="add mod">
          <ac:chgData name="Molly Gosney (2300697)" userId="S::2300697@student.uwtsd.ac.uk::dadb6a08-c6c4-4de8-ac71-6962e93cc289" providerId="AD" clId="Web-{D535CA31-DD54-6371-2E22-C557E88EEA95}" dt="2023-09-24T18:38:38.487" v="198" actId="20577"/>
          <ac:spMkLst>
            <pc:docMk/>
            <pc:sldMk cId="2554395438" sldId="258"/>
            <ac:spMk id="10" creationId="{4BCEEA69-043D-B11F-D046-927533DF970E}"/>
          </ac:spMkLst>
        </pc:spChg>
        <pc:spChg chg="add mod">
          <ac:chgData name="Molly Gosney (2300697)" userId="S::2300697@student.uwtsd.ac.uk::dadb6a08-c6c4-4de8-ac71-6962e93cc289" providerId="AD" clId="Web-{D535CA31-DD54-6371-2E22-C557E88EEA95}" dt="2023-09-24T20:14:19.773" v="1356" actId="20577"/>
          <ac:spMkLst>
            <pc:docMk/>
            <pc:sldMk cId="2554395438" sldId="258"/>
            <ac:spMk id="11" creationId="{79039B48-79DD-7C25-BAFF-657BBA1F8FC8}"/>
          </ac:spMkLst>
        </pc:spChg>
        <pc:picChg chg="add mod">
          <ac:chgData name="Molly Gosney (2300697)" userId="S::2300697@student.uwtsd.ac.uk::dadb6a08-c6c4-4de8-ac71-6962e93cc289" providerId="AD" clId="Web-{D535CA31-DD54-6371-2E22-C557E88EEA95}" dt="2023-09-18T16:47:45.716" v="5"/>
          <ac:picMkLst>
            <pc:docMk/>
            <pc:sldMk cId="2554395438" sldId="258"/>
            <ac:picMk id="2" creationId="{578EE47F-7D7C-1EF1-BFFE-EF852EC2D12C}"/>
          </ac:picMkLst>
        </pc:picChg>
      </pc:sldChg>
      <pc:sldChg chg="new del">
        <pc:chgData name="Molly Gosney (2300697)" userId="S::2300697@student.uwtsd.ac.uk::dadb6a08-c6c4-4de8-ac71-6962e93cc289" providerId="AD" clId="Web-{D535CA31-DD54-6371-2E22-C557E88EEA95}" dt="2023-09-18T17:07:08.314" v="35"/>
        <pc:sldMkLst>
          <pc:docMk/>
          <pc:sldMk cId="1560975659" sldId="259"/>
        </pc:sldMkLst>
      </pc:sldChg>
      <pc:sldChg chg="addSp delSp modSp new">
        <pc:chgData name="Molly Gosney (2300697)" userId="S::2300697@student.uwtsd.ac.uk::dadb6a08-c6c4-4de8-ac71-6962e93cc289" providerId="AD" clId="Web-{D535CA31-DD54-6371-2E22-C557E88EEA95}" dt="2023-09-24T20:04:32.815" v="1103" actId="20577"/>
        <pc:sldMkLst>
          <pc:docMk/>
          <pc:sldMk cId="1954324152" sldId="259"/>
        </pc:sldMkLst>
        <pc:spChg chg="mod">
          <ac:chgData name="Molly Gosney (2300697)" userId="S::2300697@student.uwtsd.ac.uk::dadb6a08-c6c4-4de8-ac71-6962e93cc289" providerId="AD" clId="Web-{D535CA31-DD54-6371-2E22-C557E88EEA95}" dt="2023-09-24T19:08:09.329" v="644" actId="20577"/>
          <ac:spMkLst>
            <pc:docMk/>
            <pc:sldMk cId="1954324152" sldId="259"/>
            <ac:spMk id="2" creationId="{E9492B7B-CA54-4FBF-99B8-A89E03EFAE6D}"/>
          </ac:spMkLst>
        </pc:spChg>
        <pc:spChg chg="mod">
          <ac:chgData name="Molly Gosney (2300697)" userId="S::2300697@student.uwtsd.ac.uk::dadb6a08-c6c4-4de8-ac71-6962e93cc289" providerId="AD" clId="Web-{D535CA31-DD54-6371-2E22-C557E88EEA95}" dt="2023-09-24T20:04:32.815" v="1103" actId="20577"/>
          <ac:spMkLst>
            <pc:docMk/>
            <pc:sldMk cId="1954324152" sldId="259"/>
            <ac:spMk id="3" creationId="{A5D4CFE4-427B-5A44-FD56-B82E9662C29B}"/>
          </ac:spMkLst>
        </pc:spChg>
        <pc:spChg chg="add del">
          <ac:chgData name="Molly Gosney (2300697)" userId="S::2300697@student.uwtsd.ac.uk::dadb6a08-c6c4-4de8-ac71-6962e93cc289" providerId="AD" clId="Web-{D535CA31-DD54-6371-2E22-C557E88EEA95}" dt="2023-09-18T17:08:00.112" v="56"/>
          <ac:spMkLst>
            <pc:docMk/>
            <pc:sldMk cId="1954324152" sldId="259"/>
            <ac:spMk id="4" creationId="{B8CFAB74-78C9-E3BB-58F1-2B77F46CCB94}"/>
          </ac:spMkLst>
        </pc:spChg>
      </pc:sldChg>
      <pc:sldChg chg="modSp new del">
        <pc:chgData name="Molly Gosney (2300697)" userId="S::2300697@student.uwtsd.ac.uk::dadb6a08-c6c4-4de8-ac71-6962e93cc289" providerId="AD" clId="Web-{D535CA31-DD54-6371-2E22-C557E88EEA95}" dt="2023-09-18T17:07:35.487" v="46"/>
        <pc:sldMkLst>
          <pc:docMk/>
          <pc:sldMk cId="1458832731" sldId="260"/>
        </pc:sldMkLst>
        <pc:spChg chg="mod">
          <ac:chgData name="Molly Gosney (2300697)" userId="S::2300697@student.uwtsd.ac.uk::dadb6a08-c6c4-4de8-ac71-6962e93cc289" providerId="AD" clId="Web-{D535CA31-DD54-6371-2E22-C557E88EEA95}" dt="2023-09-18T17:07:25.377" v="45" actId="20577"/>
          <ac:spMkLst>
            <pc:docMk/>
            <pc:sldMk cId="1458832731" sldId="260"/>
            <ac:spMk id="2" creationId="{A25D81EF-003C-D6F5-4A62-29F58ADD8641}"/>
          </ac:spMkLst>
        </pc:spChg>
      </pc:sldChg>
    </pc:docChg>
  </pc:docChgLst>
  <pc:docChgLst>
    <pc:chgData name="Molly Gosney (2300697)" userId="S::2300697@student.uwtsd.ac.uk::dadb6a08-c6c4-4de8-ac71-6962e93cc289" providerId="AD" clId="Web-{4E3E0D54-FD7A-7BBB-56C4-F83E9184E54E}"/>
    <pc:docChg chg="modSld">
      <pc:chgData name="Molly Gosney (2300697)" userId="S::2300697@student.uwtsd.ac.uk::dadb6a08-c6c4-4de8-ac71-6962e93cc289" providerId="AD" clId="Web-{4E3E0D54-FD7A-7BBB-56C4-F83E9184E54E}" dt="2023-09-27T19:19:56.754" v="3552" actId="20577"/>
      <pc:docMkLst>
        <pc:docMk/>
      </pc:docMkLst>
      <pc:sldChg chg="addSp delSp modSp">
        <pc:chgData name="Molly Gosney (2300697)" userId="S::2300697@student.uwtsd.ac.uk::dadb6a08-c6c4-4de8-ac71-6962e93cc289" providerId="AD" clId="Web-{4E3E0D54-FD7A-7BBB-56C4-F83E9184E54E}" dt="2023-09-27T19:19:56.754" v="3552" actId="20577"/>
        <pc:sldMkLst>
          <pc:docMk/>
          <pc:sldMk cId="2554395438" sldId="258"/>
        </pc:sldMkLst>
        <pc:spChg chg="add mod">
          <ac:chgData name="Molly Gosney (2300697)" userId="S::2300697@student.uwtsd.ac.uk::dadb6a08-c6c4-4de8-ac71-6962e93cc289" providerId="AD" clId="Web-{4E3E0D54-FD7A-7BBB-56C4-F83E9184E54E}" dt="2023-09-26T21:57:44.924" v="1647" actId="20577"/>
          <ac:spMkLst>
            <pc:docMk/>
            <pc:sldMk cId="2554395438" sldId="258"/>
            <ac:spMk id="3" creationId="{C3C9B962-5C6A-FAAD-B807-AF244CCB8E1C}"/>
          </ac:spMkLst>
        </pc:spChg>
        <pc:spChg chg="del mod">
          <ac:chgData name="Molly Gosney (2300697)" userId="S::2300697@student.uwtsd.ac.uk::dadb6a08-c6c4-4de8-ac71-6962e93cc289" providerId="AD" clId="Web-{4E3E0D54-FD7A-7BBB-56C4-F83E9184E54E}" dt="2023-09-27T16:25:50.797" v="2115"/>
          <ac:spMkLst>
            <pc:docMk/>
            <pc:sldMk cId="2554395438" sldId="258"/>
            <ac:spMk id="6" creationId="{2FA1996A-00C0-FD12-E520-E0D5528CD830}"/>
          </ac:spMkLst>
        </pc:spChg>
        <pc:spChg chg="mod">
          <ac:chgData name="Molly Gosney (2300697)" userId="S::2300697@student.uwtsd.ac.uk::dadb6a08-c6c4-4de8-ac71-6962e93cc289" providerId="AD" clId="Web-{4E3E0D54-FD7A-7BBB-56C4-F83E9184E54E}" dt="2023-09-27T18:33:27.576" v="2453" actId="20577"/>
          <ac:spMkLst>
            <pc:docMk/>
            <pc:sldMk cId="2554395438" sldId="258"/>
            <ac:spMk id="7" creationId="{42A4FC2C-047E-45A5-965D-8E1E3BF09BC6}"/>
          </ac:spMkLst>
        </pc:spChg>
        <pc:spChg chg="mod">
          <ac:chgData name="Molly Gosney (2300697)" userId="S::2300697@student.uwtsd.ac.uk::dadb6a08-c6c4-4de8-ac71-6962e93cc289" providerId="AD" clId="Web-{4E3E0D54-FD7A-7BBB-56C4-F83E9184E54E}" dt="2023-09-27T19:19:56.754" v="3552" actId="20577"/>
          <ac:spMkLst>
            <pc:docMk/>
            <pc:sldMk cId="2554395438" sldId="258"/>
            <ac:spMk id="8" creationId="{45B482A9-5CB1-8C6B-211A-DFF588ACA84A}"/>
          </ac:spMkLst>
        </pc:spChg>
        <pc:spChg chg="mod">
          <ac:chgData name="Molly Gosney (2300697)" userId="S::2300697@student.uwtsd.ac.uk::dadb6a08-c6c4-4de8-ac71-6962e93cc289" providerId="AD" clId="Web-{4E3E0D54-FD7A-7BBB-56C4-F83E9184E54E}" dt="2023-09-27T17:32:42.069" v="2430" actId="20577"/>
          <ac:spMkLst>
            <pc:docMk/>
            <pc:sldMk cId="2554395438" sldId="258"/>
            <ac:spMk id="9" creationId="{8CB041E2-D5E0-293A-D2B8-126ABAA16796}"/>
          </ac:spMkLst>
        </pc:spChg>
        <pc:spChg chg="mod">
          <ac:chgData name="Molly Gosney (2300697)" userId="S::2300697@student.uwtsd.ac.uk::dadb6a08-c6c4-4de8-ac71-6962e93cc289" providerId="AD" clId="Web-{4E3E0D54-FD7A-7BBB-56C4-F83E9184E54E}" dt="2023-09-27T19:13:37.431" v="3487" actId="20577"/>
          <ac:spMkLst>
            <pc:docMk/>
            <pc:sldMk cId="2554395438" sldId="258"/>
            <ac:spMk id="10" creationId="{4BCEEA69-043D-B11F-D046-927533DF970E}"/>
          </ac:spMkLst>
        </pc:spChg>
        <pc:spChg chg="mod">
          <ac:chgData name="Molly Gosney (2300697)" userId="S::2300697@student.uwtsd.ac.uk::dadb6a08-c6c4-4de8-ac71-6962e93cc289" providerId="AD" clId="Web-{4E3E0D54-FD7A-7BBB-56C4-F83E9184E54E}" dt="2023-09-27T19:14:15.871" v="3538" actId="20577"/>
          <ac:spMkLst>
            <pc:docMk/>
            <pc:sldMk cId="2554395438" sldId="258"/>
            <ac:spMk id="11" creationId="{79039B48-79DD-7C25-BAFF-657BBA1F8FC8}"/>
          </ac:spMkLst>
        </pc:spChg>
        <pc:spChg chg="add mod">
          <ac:chgData name="Molly Gosney (2300697)" userId="S::2300697@student.uwtsd.ac.uk::dadb6a08-c6c4-4de8-ac71-6962e93cc289" providerId="AD" clId="Web-{4E3E0D54-FD7A-7BBB-56C4-F83E9184E54E}" dt="2023-09-27T19:15:26.532" v="3546" actId="20577"/>
          <ac:spMkLst>
            <pc:docMk/>
            <pc:sldMk cId="2554395438" sldId="258"/>
            <ac:spMk id="12" creationId="{49EB7618-854C-1D33-19AD-2C35302C65C0}"/>
          </ac:spMkLst>
        </pc:spChg>
      </pc:sldChg>
      <pc:sldChg chg="modSp mod setBg">
        <pc:chgData name="Molly Gosney (2300697)" userId="S::2300697@student.uwtsd.ac.uk::dadb6a08-c6c4-4de8-ac71-6962e93cc289" providerId="AD" clId="Web-{4E3E0D54-FD7A-7BBB-56C4-F83E9184E54E}" dt="2023-09-27T19:01:39.894" v="3005" actId="1076"/>
        <pc:sldMkLst>
          <pc:docMk/>
          <pc:sldMk cId="1954324152" sldId="259"/>
        </pc:sldMkLst>
        <pc:spChg chg="mod">
          <ac:chgData name="Molly Gosney (2300697)" userId="S::2300697@student.uwtsd.ac.uk::dadb6a08-c6c4-4de8-ac71-6962e93cc289" providerId="AD" clId="Web-{4E3E0D54-FD7A-7BBB-56C4-F83E9184E54E}" dt="2023-09-27T19:01:31.097" v="3004" actId="1076"/>
          <ac:spMkLst>
            <pc:docMk/>
            <pc:sldMk cId="1954324152" sldId="259"/>
            <ac:spMk id="2" creationId="{E9492B7B-CA54-4FBF-99B8-A89E03EFAE6D}"/>
          </ac:spMkLst>
        </pc:spChg>
        <pc:spChg chg="mod">
          <ac:chgData name="Molly Gosney (2300697)" userId="S::2300697@student.uwtsd.ac.uk::dadb6a08-c6c4-4de8-ac71-6962e93cc289" providerId="AD" clId="Web-{4E3E0D54-FD7A-7BBB-56C4-F83E9184E54E}" dt="2023-09-27T19:01:39.894" v="3005" actId="1076"/>
          <ac:spMkLst>
            <pc:docMk/>
            <pc:sldMk cId="1954324152" sldId="259"/>
            <ac:spMk id="3" creationId="{A5D4CFE4-427B-5A44-FD56-B82E9662C29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9/27/2023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www.careers.manchester.ac.uk/findjobs/skills/organisation/" TargetMode="External"/><Relationship Id="rId3" Type="http://schemas.openxmlformats.org/officeDocument/2006/relationships/hyperlink" Target="https://doi.org/10.1007/s10648-019-09468-2" TargetMode="External"/><Relationship Id="rId7" Type="http://schemas.openxmlformats.org/officeDocument/2006/relationships/hyperlink" Target="https://www.nhsggc.org.uk/kids/skills-for-secondary-school/organisation-skills/" TargetMode="External"/><Relationship Id="rId2" Type="http://schemas.openxmlformats.org/officeDocument/2006/relationships/hyperlink" Target="https://doi.org/10.1177/0956797614524581" TargetMode="External"/><Relationship Id="rId1" Type="http://schemas.openxmlformats.org/officeDocument/2006/relationships/slideLayout" Target="../slideLayouts/slideLayout2.xml"/><Relationship Id="rId6" Type="http://schemas.openxmlformats.org/officeDocument/2006/relationships/hyperlink" Target="https://www.coursera.org/articles/organizational-skills" TargetMode="External"/><Relationship Id="rId5" Type="http://schemas.openxmlformats.org/officeDocument/2006/relationships/hyperlink" Target="https://doi.org/10.1162/COLI_a_00153" TargetMode="External"/><Relationship Id="rId4" Type="http://schemas.openxmlformats.org/officeDocument/2006/relationships/hyperlink" Target="https://doi.org/10.30870/jels.v6i2.1158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US" dirty="0">
                <a:ea typeface="Calibri"/>
                <a:cs typeface="Calibri"/>
              </a:rPr>
              <a:t>C</a:t>
            </a:r>
            <a:endParaRPr lang="en-US" dirty="0"/>
          </a:p>
        </p:txBody>
      </p:sp>
      <p:pic>
        <p:nvPicPr>
          <p:cNvPr id="2" name="Picture 1" descr="Pastel Cute Background Images, HD Pictures and Wallpaper For Free Download  | Pngtree">
            <a:extLst>
              <a:ext uri="{FF2B5EF4-FFF2-40B4-BE49-F238E27FC236}">
                <a16:creationId xmlns:a16="http://schemas.microsoft.com/office/drawing/2014/main" id="{578EE47F-7D7C-1EF1-BFFE-EF852EC2D12C}"/>
              </a:ext>
            </a:extLst>
          </p:cNvPr>
          <p:cNvPicPr>
            <a:picLocks noChangeAspect="1"/>
          </p:cNvPicPr>
          <p:nvPr/>
        </p:nvPicPr>
        <p:blipFill rotWithShape="1">
          <a:blip r:embed="rId2"/>
          <a:srcRect l="3093" r="1" b="1"/>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6F12ADE2-1E86-6E7A-1FFB-BC7042579233}"/>
              </a:ext>
            </a:extLst>
          </p:cNvPr>
          <p:cNvSpPr txBox="1"/>
          <p:nvPr/>
        </p:nvSpPr>
        <p:spPr>
          <a:xfrm>
            <a:off x="124691" y="817417"/>
            <a:ext cx="55418" cy="27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7398F50F-FED3-B9C7-8FD5-C0B8EFA7F49C}"/>
              </a:ext>
            </a:extLst>
          </p:cNvPr>
          <p:cNvSpPr txBox="1"/>
          <p:nvPr/>
        </p:nvSpPr>
        <p:spPr>
          <a:xfrm flipH="1">
            <a:off x="1371600" y="304800"/>
            <a:ext cx="83127" cy="886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8" name="Rectangle 7">
            <a:extLst>
              <a:ext uri="{FF2B5EF4-FFF2-40B4-BE49-F238E27FC236}">
                <a16:creationId xmlns:a16="http://schemas.microsoft.com/office/drawing/2014/main" id="{45B482A9-5CB1-8C6B-211A-DFF588ACA84A}"/>
              </a:ext>
            </a:extLst>
          </p:cNvPr>
          <p:cNvSpPr/>
          <p:nvPr/>
        </p:nvSpPr>
        <p:spPr>
          <a:xfrm>
            <a:off x="240145" y="1180716"/>
            <a:ext cx="3556002" cy="4952998"/>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r>
              <a:rPr lang="en-US" sz="900" b="1" u="sng" dirty="0">
                <a:solidFill>
                  <a:schemeClr val="tx1"/>
                </a:solidFill>
                <a:cs typeface="Calibri" panose="020F0502020204030204"/>
              </a:rPr>
              <a:t>Note Taking</a:t>
            </a:r>
            <a:endParaRPr lang="en-US" b="1">
              <a:solidFill>
                <a:schemeClr val="tx1"/>
              </a:solidFill>
              <a:ea typeface="Calibri"/>
              <a:cs typeface="Calibri"/>
            </a:endParaRPr>
          </a:p>
          <a:p>
            <a:r>
              <a:rPr lang="en-US" sz="900" dirty="0">
                <a:solidFill>
                  <a:schemeClr val="tx1"/>
                </a:solidFill>
                <a:cs typeface="Calibri" panose="020F0502020204030204"/>
              </a:rPr>
              <a:t>Note taking  is very important within university research and lectures but also within everyday life. For example, if you are in a meeting in your job you will need to note down what is said and important pieces of information. There are many different types of note taking. For example, visual note taking, original written note taking or paraphrasing. According to Mills, E (2019) visual notes are an effective way to record and save information from meetings or lectures. They can also, help to simplify information and easily share it with your peers in a more interactive and exciting way in order for it to be read. Often, the notes from a meeting or lecture in which the information is simply listed in a document or on a piece of paper can be overwhelming to read, instead visual note taking focuses on the main ideas. This can help students who are visual learners or students who become overwhelmed with large pieces of writing. However, some forms of note taking are worthy of debate for many reasons. According to </a:t>
            </a:r>
            <a:r>
              <a:rPr lang="en-US" sz="900" dirty="0">
                <a:solidFill>
                  <a:schemeClr val="tx1"/>
                </a:solidFill>
                <a:ea typeface="+mn-lt"/>
                <a:cs typeface="+mn-lt"/>
              </a:rPr>
              <a:t>Mueller, &amp; Oppenheimer, D. M. (2014) laptop note taking is controversial and promotes distraction and unnecessary multi-tasking. They have found that note taking on a laptop results in task switching which decreases the chance of the student performing correct and concise work. For example, access to the internet can be  very distracting due to the wide range of entertainment sources that can be easily accessed. This idea is challenged as Morehead, </a:t>
            </a:r>
            <a:r>
              <a:rPr lang="en-US" sz="900" dirty="0" err="1">
                <a:solidFill>
                  <a:schemeClr val="tx1"/>
                </a:solidFill>
                <a:ea typeface="+mn-lt"/>
                <a:cs typeface="+mn-lt"/>
              </a:rPr>
              <a:t>Dunlosky</a:t>
            </a:r>
            <a:r>
              <a:rPr lang="en-US" sz="900" dirty="0">
                <a:solidFill>
                  <a:schemeClr val="tx1"/>
                </a:solidFill>
                <a:ea typeface="+mn-lt"/>
                <a:cs typeface="+mn-lt"/>
              </a:rPr>
              <a:t>, J., &amp; Rawson, K. A. (2019) say that, it was found that students wrote significantly more information from lectures when on a laptop compared to writing their notes on paper. The students say this could be because it is faster to type on a keyboard as well as having a range of sources to help compile a more structured  and easy to read document. For example, adding online photos or doing further research online and adding it in to your notes. In addition to this, note taking on a laptop creates neater and more in-depth notes due to the access of resources that you can obtain online. </a:t>
            </a:r>
            <a:endParaRPr lang="en-US" sz="900">
              <a:solidFill>
                <a:schemeClr val="tx1"/>
              </a:solidFill>
              <a:ea typeface="Calibri"/>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a:p>
            <a:endParaRPr lang="en-US" dirty="0">
              <a:cs typeface="Calibri" panose="020F0502020204030204"/>
            </a:endParaRPr>
          </a:p>
        </p:txBody>
      </p:sp>
      <p:sp>
        <p:nvSpPr>
          <p:cNvPr id="9" name="Rectangle 8">
            <a:extLst>
              <a:ext uri="{FF2B5EF4-FFF2-40B4-BE49-F238E27FC236}">
                <a16:creationId xmlns:a16="http://schemas.microsoft.com/office/drawing/2014/main" id="{8CB041E2-D5E0-293A-D2B8-126ABAA16796}"/>
              </a:ext>
            </a:extLst>
          </p:cNvPr>
          <p:cNvSpPr/>
          <p:nvPr/>
        </p:nvSpPr>
        <p:spPr>
          <a:xfrm>
            <a:off x="4120446" y="1180715"/>
            <a:ext cx="3697110" cy="4952999"/>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ea typeface="Calibri"/>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r>
              <a:rPr lang="en-US" sz="900" b="1" u="sng" dirty="0">
                <a:solidFill>
                  <a:schemeClr val="tx1"/>
                </a:solidFill>
                <a:cs typeface="Calibri" panose="020F0502020204030204"/>
              </a:rPr>
              <a:t>Paraphrasing</a:t>
            </a:r>
            <a:endParaRPr lang="en-US" dirty="0">
              <a:solidFill>
                <a:schemeClr val="tx1"/>
              </a:solidFill>
              <a:ea typeface="Calibri"/>
              <a:cs typeface="Calibri"/>
            </a:endParaRPr>
          </a:p>
          <a:p>
            <a:r>
              <a:rPr lang="en-US" sz="900" dirty="0">
                <a:solidFill>
                  <a:schemeClr val="tx1"/>
                </a:solidFill>
                <a:ea typeface="Calibri"/>
                <a:cs typeface="Calibri" panose="020F0502020204030204"/>
              </a:rPr>
              <a:t>Paraphrasing is an important skill in everyday life but especially within university research and assignments. It is important because it is essential that we, as students, avoid plagiarism. Paraphrasing is the act of changing the words in a piece of research  in order to create a larger sense of clarity for the person reading your assignment as well as yourself. It is important that we reference  sources that we use to avoid plagiarism. According to Darr (2019), paraphrasing is an essential  part of any research assignment in order to avoid the chance of plagiarism. They say that it is difficult for a student to determine which pieces of information need to be credited and which do not. This can be helped by the use of online resources such as 'turnitin.com'. However they say that the references that are taken from these sites still need to be checked in case of accidental plagiarism. Putting information into 'your own words' can be a difficult task and needs to be learned. They say that paraphrasing is an important study skill to learn and is important to include in all research assignments. However, some believe that paraphrasing has its liabilities. For example, </a:t>
            </a:r>
            <a:r>
              <a:rPr lang="en-US" sz="900" dirty="0">
                <a:solidFill>
                  <a:schemeClr val="tx1"/>
                </a:solidFill>
                <a:ea typeface="+mn-lt"/>
                <a:cs typeface="+mn-lt"/>
              </a:rPr>
              <a:t>Siti </a:t>
            </a:r>
            <a:r>
              <a:rPr lang="en-US" sz="900" dirty="0" err="1">
                <a:solidFill>
                  <a:schemeClr val="tx1"/>
                </a:solidFill>
                <a:ea typeface="+mn-lt"/>
                <a:cs typeface="+mn-lt"/>
              </a:rPr>
              <a:t>Drivoka</a:t>
            </a:r>
            <a:r>
              <a:rPr lang="en-US" sz="900" dirty="0">
                <a:solidFill>
                  <a:schemeClr val="tx1"/>
                </a:solidFill>
                <a:ea typeface="+mn-lt"/>
                <a:cs typeface="+mn-lt"/>
              </a:rPr>
              <a:t> </a:t>
            </a:r>
            <a:r>
              <a:rPr lang="en-US" sz="900" dirty="0" err="1">
                <a:solidFill>
                  <a:schemeClr val="tx1"/>
                </a:solidFill>
                <a:ea typeface="+mn-lt"/>
                <a:cs typeface="+mn-lt"/>
              </a:rPr>
              <a:t>Sulistyaningrum</a:t>
            </a:r>
            <a:r>
              <a:rPr lang="en-US" sz="900" dirty="0">
                <a:solidFill>
                  <a:schemeClr val="tx1"/>
                </a:solidFill>
                <a:ea typeface="+mn-lt"/>
                <a:cs typeface="+mn-lt"/>
              </a:rPr>
              <a:t>. (2021) says that, there is a lack of research concerning paraphrasing for students where they say that students who paraphrase their writing often result in a decrease of correct grammar and appropriate vocabulary. They also say that they have found that many student find it difficult to use online paraphrasing tools which results incorrect formatting and overall work.  this point is strengthened by the ideas of </a:t>
            </a:r>
            <a:r>
              <a:rPr lang="en-US" sz="900" dirty="0" err="1">
                <a:solidFill>
                  <a:schemeClr val="tx1"/>
                </a:solidFill>
                <a:ea typeface="+mn-lt"/>
                <a:cs typeface="+mn-lt"/>
              </a:rPr>
              <a:t>Barrón</a:t>
            </a:r>
            <a:r>
              <a:rPr lang="en-US" sz="900" dirty="0">
                <a:solidFill>
                  <a:schemeClr val="tx1"/>
                </a:solidFill>
                <a:ea typeface="+mn-lt"/>
                <a:cs typeface="+mn-lt"/>
              </a:rPr>
              <a:t>-Cedeño, Vila, M., Martí, M. A., &amp; Rosso, P. (2013) who says that paraphrasing can often lead to plagiarism. This is due to incidental plagiarism being incredibly </a:t>
            </a:r>
            <a:r>
              <a:rPr lang="en-US" sz="900" dirty="0" err="1">
                <a:solidFill>
                  <a:schemeClr val="tx1"/>
                </a:solidFill>
                <a:ea typeface="+mn-lt"/>
                <a:cs typeface="+mn-lt"/>
              </a:rPr>
              <a:t>sinple</a:t>
            </a:r>
            <a:r>
              <a:rPr lang="en-US" sz="900" dirty="0">
                <a:solidFill>
                  <a:schemeClr val="tx1"/>
                </a:solidFill>
                <a:ea typeface="+mn-lt"/>
                <a:cs typeface="+mn-lt"/>
              </a:rPr>
              <a:t> because of the resources we now have online. For example, referencing  websites and the range of referencing formats that are used amongst different degrees and universities. His source states that more than 30% of students assignments include some type of plagiarism which makes the assignment unmarkable and risks the chance of a fail in your degree.</a:t>
            </a:r>
          </a:p>
          <a:p>
            <a:endParaRPr lang="en-US" sz="900" dirty="0">
              <a:solidFill>
                <a:schemeClr val="bg1"/>
              </a:solidFill>
              <a:ea typeface="Calibri"/>
              <a:cs typeface="Calibri" panose="020F0502020204030204"/>
            </a:endParaRPr>
          </a:p>
          <a:p>
            <a:endParaRPr lang="en-US" b="1" u="sng" dirty="0">
              <a:cs typeface="Calibri" panose="020F0502020204030204"/>
            </a:endParaRPr>
          </a:p>
          <a:p>
            <a:endParaRPr lang="en-US" b="1" u="sng" dirty="0">
              <a:cs typeface="Calibri" panose="020F0502020204030204"/>
            </a:endParaRPr>
          </a:p>
          <a:p>
            <a:r>
              <a:rPr lang="en-US" b="1" u="sng" dirty="0">
                <a:ea typeface="Calibri"/>
                <a:cs typeface="Calibri" panose="020F0502020204030204"/>
              </a:rPr>
              <a:t>1 more reference needed</a:t>
            </a:r>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p:txBody>
      </p:sp>
      <p:sp>
        <p:nvSpPr>
          <p:cNvPr id="10" name="Rectangle 9">
            <a:extLst>
              <a:ext uri="{FF2B5EF4-FFF2-40B4-BE49-F238E27FC236}">
                <a16:creationId xmlns:a16="http://schemas.microsoft.com/office/drawing/2014/main" id="{4BCEEA69-043D-B11F-D046-927533DF970E}"/>
              </a:ext>
            </a:extLst>
          </p:cNvPr>
          <p:cNvSpPr/>
          <p:nvPr/>
        </p:nvSpPr>
        <p:spPr>
          <a:xfrm>
            <a:off x="8071813" y="1180715"/>
            <a:ext cx="3640664" cy="4952999"/>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ea typeface="Calibri" panose="020F0502020204030204"/>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ea typeface="Calibri"/>
              <a:cs typeface="Calibri" panose="020F0502020204030204"/>
            </a:endParaRPr>
          </a:p>
          <a:p>
            <a:endParaRPr lang="en-US" sz="900" b="1" u="sng" dirty="0">
              <a:solidFill>
                <a:schemeClr val="tx1"/>
              </a:solidFill>
              <a:ea typeface="Calibri"/>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ea typeface="Calibri"/>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endParaRPr lang="en-US" sz="900" b="1" u="sng" dirty="0">
              <a:solidFill>
                <a:schemeClr val="tx1"/>
              </a:solidFill>
              <a:cs typeface="Calibri" panose="020F0502020204030204"/>
            </a:endParaRPr>
          </a:p>
          <a:p>
            <a:r>
              <a:rPr lang="en-US" sz="900" b="1" u="sng" dirty="0" err="1">
                <a:solidFill>
                  <a:schemeClr val="tx1"/>
                </a:solidFill>
                <a:cs typeface="Calibri" panose="020F0502020204030204"/>
              </a:rPr>
              <a:t>Oganisation</a:t>
            </a:r>
            <a:endParaRPr lang="en-US" dirty="0" err="1">
              <a:solidFill>
                <a:schemeClr val="tx1"/>
              </a:solidFill>
              <a:ea typeface="Calibri"/>
              <a:cs typeface="Calibri"/>
            </a:endParaRPr>
          </a:p>
          <a:p>
            <a:r>
              <a:rPr lang="en-US" sz="900" dirty="0">
                <a:solidFill>
                  <a:schemeClr val="tx1"/>
                </a:solidFill>
                <a:ea typeface="Calibri"/>
                <a:cs typeface="Calibri" panose="020F0502020204030204"/>
              </a:rPr>
              <a:t>Organisation is extremely important while being a student in University. This is because you need to be able to balance your everyday life and work as well as lectures and assignments. This can only be done if you improve on your time management and organisation skills. The way to be </a:t>
            </a:r>
            <a:r>
              <a:rPr lang="en-US" sz="900" dirty="0" err="1">
                <a:solidFill>
                  <a:schemeClr val="tx1"/>
                </a:solidFill>
                <a:ea typeface="Calibri"/>
                <a:cs typeface="Calibri" panose="020F0502020204030204"/>
              </a:rPr>
              <a:t>organised</a:t>
            </a:r>
            <a:r>
              <a:rPr lang="en-US" sz="900" dirty="0">
                <a:solidFill>
                  <a:schemeClr val="tx1"/>
                </a:solidFill>
                <a:ea typeface="Calibri"/>
                <a:cs typeface="Calibri" panose="020F0502020204030204"/>
              </a:rPr>
              <a:t> is by completing your assignments on time and to a high standard, attending all lectures so that you do not you do not miss any information, if you do miss a lecture, you should find the information online or contact your lecturer to obtain the information from the lecture. Having good </a:t>
            </a:r>
            <a:r>
              <a:rPr lang="en-US" sz="900" dirty="0" err="1">
                <a:solidFill>
                  <a:schemeClr val="tx1"/>
                </a:solidFill>
                <a:ea typeface="Calibri"/>
                <a:cs typeface="Calibri" panose="020F0502020204030204"/>
              </a:rPr>
              <a:t>organisation</a:t>
            </a:r>
            <a:r>
              <a:rPr lang="en-US" sz="900" dirty="0">
                <a:solidFill>
                  <a:schemeClr val="tx1"/>
                </a:solidFill>
                <a:ea typeface="Calibri"/>
                <a:cs typeface="Calibri" panose="020F0502020204030204"/>
              </a:rPr>
              <a:t> skills results in success in university and future life. For example, in meetings in your job.  Coursera.org (2023) says that that are many contributing factors included in order to be </a:t>
            </a:r>
            <a:r>
              <a:rPr lang="en-US" sz="900" dirty="0" err="1">
                <a:solidFill>
                  <a:schemeClr val="tx1"/>
                </a:solidFill>
                <a:ea typeface="Calibri"/>
                <a:cs typeface="Calibri" panose="020F0502020204030204"/>
              </a:rPr>
              <a:t>organised</a:t>
            </a:r>
            <a:r>
              <a:rPr lang="en-US" sz="900" dirty="0">
                <a:solidFill>
                  <a:schemeClr val="tx1"/>
                </a:solidFill>
                <a:ea typeface="Calibri"/>
                <a:cs typeface="Calibri" panose="020F0502020204030204"/>
              </a:rPr>
              <a:t>. These include, time management, communication and goal setting. It can be said that these are all equally as important because you may need to be </a:t>
            </a:r>
            <a:r>
              <a:rPr lang="en-US" sz="900" dirty="0" err="1">
                <a:solidFill>
                  <a:schemeClr val="tx1"/>
                </a:solidFill>
                <a:ea typeface="Calibri"/>
                <a:cs typeface="Calibri" panose="020F0502020204030204"/>
              </a:rPr>
              <a:t>organised</a:t>
            </a:r>
            <a:r>
              <a:rPr lang="en-US" sz="900" dirty="0">
                <a:solidFill>
                  <a:schemeClr val="tx1"/>
                </a:solidFill>
                <a:ea typeface="Calibri"/>
                <a:cs typeface="Calibri" panose="020F0502020204030204"/>
              </a:rPr>
              <a:t> in many different aspects of your life. They say that being </a:t>
            </a:r>
            <a:r>
              <a:rPr lang="en-US" sz="900" dirty="0" err="1">
                <a:solidFill>
                  <a:schemeClr val="tx1"/>
                </a:solidFill>
                <a:ea typeface="Calibri"/>
                <a:cs typeface="Calibri" panose="020F0502020204030204"/>
              </a:rPr>
              <a:t>organised</a:t>
            </a:r>
            <a:r>
              <a:rPr lang="en-US" sz="900" dirty="0">
                <a:solidFill>
                  <a:schemeClr val="tx1"/>
                </a:solidFill>
                <a:ea typeface="Calibri"/>
                <a:cs typeface="Calibri" panose="020F0502020204030204"/>
              </a:rPr>
              <a:t> helps yourself, your company and your peers achieve more with more structure and ease. It also helps you to achieve tasks quicker and more effectively. NHS GCC.org.uk says that one of the most fundamental aspects of being </a:t>
            </a:r>
            <a:r>
              <a:rPr lang="en-US" sz="900" dirty="0" err="1">
                <a:solidFill>
                  <a:schemeClr val="tx1"/>
                </a:solidFill>
                <a:ea typeface="Calibri"/>
                <a:cs typeface="Calibri" panose="020F0502020204030204"/>
              </a:rPr>
              <a:t>organised</a:t>
            </a:r>
            <a:r>
              <a:rPr lang="en-US" sz="900" dirty="0">
                <a:solidFill>
                  <a:schemeClr val="tx1"/>
                </a:solidFill>
                <a:ea typeface="Calibri"/>
                <a:cs typeface="Calibri" panose="020F0502020204030204"/>
              </a:rPr>
              <a:t> is having good time management and a sense of routine, this is important because it helps you and your coworkers find time to get everything done that needs doing in time and effectively. In addition to this, managing your time means that it opens up more free time to include yourself in hobbies, free time and self-care which increases your overall well-being. According to the Careers service (University of Manchester),  being </a:t>
            </a:r>
            <a:r>
              <a:rPr lang="en-US" sz="900" dirty="0" err="1">
                <a:solidFill>
                  <a:schemeClr val="tx1"/>
                </a:solidFill>
                <a:ea typeface="Calibri"/>
                <a:cs typeface="Calibri" panose="020F0502020204030204"/>
              </a:rPr>
              <a:t>organised</a:t>
            </a:r>
            <a:r>
              <a:rPr lang="en-US" sz="900" dirty="0">
                <a:solidFill>
                  <a:schemeClr val="tx1"/>
                </a:solidFill>
                <a:ea typeface="Calibri"/>
                <a:cs typeface="Calibri" panose="020F0502020204030204"/>
              </a:rPr>
              <a:t> is demonstrated by being on time to commitments and balancing your life and workload effectively in order to meet deadlines and be able to as least stressed as possible. </a:t>
            </a: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a:p>
            <a:endParaRPr lang="en-US" b="1" u="sng" dirty="0">
              <a:cs typeface="Calibri" panose="020F0502020204030204"/>
            </a:endParaRPr>
          </a:p>
        </p:txBody>
      </p:sp>
      <p:sp>
        <p:nvSpPr>
          <p:cNvPr id="11" name="Rectangle 10">
            <a:extLst>
              <a:ext uri="{FF2B5EF4-FFF2-40B4-BE49-F238E27FC236}">
                <a16:creationId xmlns:a16="http://schemas.microsoft.com/office/drawing/2014/main" id="{79039B48-79DD-7C25-BAFF-657BBA1F8FC8}"/>
              </a:ext>
            </a:extLst>
          </p:cNvPr>
          <p:cNvSpPr/>
          <p:nvPr/>
        </p:nvSpPr>
        <p:spPr>
          <a:xfrm>
            <a:off x="240145" y="6192210"/>
            <a:ext cx="11472332" cy="663223"/>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900" b="1" u="sng" dirty="0">
              <a:solidFill>
                <a:schemeClr val="tx1"/>
              </a:solidFill>
              <a:cs typeface="Calibri" panose="020F0502020204030204"/>
            </a:endParaRPr>
          </a:p>
          <a:p>
            <a:r>
              <a:rPr lang="en-US" sz="900" b="1" u="sng" dirty="0">
                <a:solidFill>
                  <a:schemeClr val="tx1"/>
                </a:solidFill>
                <a:cs typeface="Calibri" panose="020F0502020204030204"/>
              </a:rPr>
              <a:t>Conclusion</a:t>
            </a:r>
            <a:endParaRPr lang="en-US" sz="900" b="1" u="sng" dirty="0">
              <a:solidFill>
                <a:schemeClr val="tx1"/>
              </a:solidFill>
              <a:ea typeface="Calibri"/>
              <a:cs typeface="Calibri" panose="020F0502020204030204"/>
            </a:endParaRPr>
          </a:p>
          <a:p>
            <a:r>
              <a:rPr lang="en-US" sz="900" dirty="0">
                <a:solidFill>
                  <a:schemeClr val="tx1"/>
                </a:solidFill>
                <a:cs typeface="Calibri"/>
              </a:rPr>
              <a:t>To conclude, study skills are an essential and important part of your university career and future life. This is because they are used in many different aspects such as, university lectures, work meeting and researching information. For example, note taking is prominent in university lectures and work meetings in order to keep a record of important information that will be important for future commitments. Next, paraphrasing is prominent within university assignments because it is essential to avoid plagiarism and cheating. Finally, it is important to have good </a:t>
            </a:r>
            <a:r>
              <a:rPr lang="en-US" sz="900" dirty="0" err="1">
                <a:solidFill>
                  <a:schemeClr val="tx1"/>
                </a:solidFill>
                <a:cs typeface="Calibri"/>
              </a:rPr>
              <a:t>organisation</a:t>
            </a:r>
            <a:r>
              <a:rPr lang="en-US" sz="900" dirty="0">
                <a:solidFill>
                  <a:schemeClr val="tx1"/>
                </a:solidFill>
                <a:cs typeface="Calibri"/>
              </a:rPr>
              <a:t> skills to meet deadlines, have a healthy balance between your lifestyle and workload and to also keep a structured routine. Thank you for reading and listening to my poster. </a:t>
            </a:r>
            <a:endParaRPr lang="en-US" sz="900" dirty="0">
              <a:solidFill>
                <a:schemeClr val="tx1"/>
              </a:solidFill>
              <a:ea typeface="Calibri"/>
              <a:cs typeface="Calibri"/>
            </a:endParaRPr>
          </a:p>
          <a:p>
            <a:endParaRPr lang="en-US" sz="900" b="1" u="sng" dirty="0">
              <a:cs typeface="Calibri"/>
            </a:endParaRPr>
          </a:p>
        </p:txBody>
      </p:sp>
      <p:sp>
        <p:nvSpPr>
          <p:cNvPr id="3" name="Rectangle 2">
            <a:extLst>
              <a:ext uri="{FF2B5EF4-FFF2-40B4-BE49-F238E27FC236}">
                <a16:creationId xmlns:a16="http://schemas.microsoft.com/office/drawing/2014/main" id="{C3C9B962-5C6A-FAAD-B807-AF244CCB8E1C}"/>
              </a:ext>
            </a:extLst>
          </p:cNvPr>
          <p:cNvSpPr/>
          <p:nvPr/>
        </p:nvSpPr>
        <p:spPr>
          <a:xfrm>
            <a:off x="277091" y="0"/>
            <a:ext cx="11429999" cy="387926"/>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u="sng" dirty="0">
                <a:solidFill>
                  <a:schemeClr val="tx1"/>
                </a:solidFill>
                <a:ea typeface="Calibri"/>
                <a:cs typeface="Calibri"/>
              </a:rPr>
              <a:t>Academic Study Skills Poster</a:t>
            </a:r>
          </a:p>
        </p:txBody>
      </p:sp>
      <p:sp>
        <p:nvSpPr>
          <p:cNvPr id="12" name="Rectangle 11">
            <a:extLst>
              <a:ext uri="{FF2B5EF4-FFF2-40B4-BE49-F238E27FC236}">
                <a16:creationId xmlns:a16="http://schemas.microsoft.com/office/drawing/2014/main" id="{49EB7618-854C-1D33-19AD-2C35302C65C0}"/>
              </a:ext>
            </a:extLst>
          </p:cNvPr>
          <p:cNvSpPr/>
          <p:nvPr/>
        </p:nvSpPr>
        <p:spPr>
          <a:xfrm>
            <a:off x="263236" y="429492"/>
            <a:ext cx="11443853" cy="678873"/>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US" sz="900" dirty="0">
              <a:solidFill>
                <a:schemeClr val="tx1"/>
              </a:solidFill>
              <a:ea typeface="Calibri"/>
              <a:cs typeface="Calibri"/>
            </a:endParaRPr>
          </a:p>
          <a:p>
            <a:endParaRPr lang="en-US" sz="900" dirty="0">
              <a:solidFill>
                <a:schemeClr val="tx1"/>
              </a:solidFill>
              <a:ea typeface="Calibri"/>
              <a:cs typeface="Calibri"/>
            </a:endParaRPr>
          </a:p>
          <a:p>
            <a:endParaRPr lang="en-US" sz="900" b="1" u="sng" dirty="0">
              <a:solidFill>
                <a:schemeClr val="tx1"/>
              </a:solidFill>
              <a:ea typeface="Calibri"/>
              <a:cs typeface="Calibri"/>
            </a:endParaRPr>
          </a:p>
          <a:p>
            <a:r>
              <a:rPr lang="en-US" sz="900" b="1" u="sng" dirty="0">
                <a:solidFill>
                  <a:schemeClr val="tx1"/>
                </a:solidFill>
                <a:ea typeface="Calibri"/>
                <a:cs typeface="Calibri"/>
              </a:rPr>
              <a:t>Introduction </a:t>
            </a:r>
            <a:endParaRPr lang="en-US" dirty="0">
              <a:solidFill>
                <a:schemeClr val="tx1"/>
              </a:solidFill>
              <a:ea typeface="Calibri"/>
              <a:cs typeface="Calibri"/>
            </a:endParaRPr>
          </a:p>
          <a:p>
            <a:r>
              <a:rPr lang="en-US" sz="900" dirty="0">
                <a:solidFill>
                  <a:schemeClr val="tx1"/>
                </a:solidFill>
                <a:ea typeface="Calibri"/>
                <a:cs typeface="Calibri"/>
              </a:rPr>
              <a:t>This informative poster is on the topic of study skills. According to Cottrell, S (2019) study skills change and evolve throughout your time as a student due to the evolving of your understanding of topics, reflection on your past work and trial and error. Study skills are skills within your research and assignments in order to perform well presented and written work. The aim of this poster is to outline and explain the importance and pro's and con's of the different types of study skills. The three types of study skills I have chosen to research are Note Taking, Paraphrasing and Organisation. The reason for my choices is that I use these skills in my daily life within work and university. I think these skills are essential as they impact many parts of your daily and educational life. They are also important to be able to understand from a researching perspective in order to complete university assignments to a high standard.</a:t>
            </a:r>
          </a:p>
          <a:p>
            <a:endParaRPr lang="en-US" sz="900" dirty="0">
              <a:solidFill>
                <a:schemeClr val="tx1"/>
              </a:solidFill>
              <a:ea typeface="Calibri"/>
              <a:cs typeface="Calibri"/>
            </a:endParaRPr>
          </a:p>
          <a:p>
            <a:endParaRPr lang="en-US" sz="900" dirty="0">
              <a:solidFill>
                <a:schemeClr val="tx1"/>
              </a:solidFill>
              <a:ea typeface="Calibri"/>
              <a:cs typeface="Calibri"/>
            </a:endParaRPr>
          </a:p>
          <a:p>
            <a:endParaRPr lang="en-US" sz="900" dirty="0">
              <a:solidFill>
                <a:schemeClr val="tx1"/>
              </a:solidFill>
              <a:ea typeface="Calibri"/>
              <a:cs typeface="Calibri"/>
            </a:endParaRPr>
          </a:p>
        </p:txBody>
      </p:sp>
    </p:spTree>
    <p:extLst>
      <p:ext uri="{BB962C8B-B14F-4D97-AF65-F5344CB8AC3E}">
        <p14:creationId xmlns:p14="http://schemas.microsoft.com/office/powerpoint/2010/main" val="25543954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92B7B-CA54-4FBF-99B8-A89E03EFAE6D}"/>
              </a:ext>
            </a:extLst>
          </p:cNvPr>
          <p:cNvSpPr>
            <a:spLocks noGrp="1"/>
          </p:cNvSpPr>
          <p:nvPr>
            <p:ph type="title"/>
          </p:nvPr>
        </p:nvSpPr>
        <p:spPr>
          <a:xfrm>
            <a:off x="48491" y="-424584"/>
            <a:ext cx="10515600" cy="1325563"/>
          </a:xfrm>
        </p:spPr>
        <p:txBody>
          <a:bodyPr>
            <a:normAutofit/>
          </a:bodyPr>
          <a:lstStyle/>
          <a:p>
            <a:r>
              <a:rPr lang="en-US" sz="1600" u="sng" dirty="0">
                <a:cs typeface="Calibri Light"/>
              </a:rPr>
              <a:t>Reference List</a:t>
            </a:r>
            <a:endParaRPr lang="en-US" sz="1600" u="sng" dirty="0">
              <a:ea typeface="Calibri Light"/>
              <a:cs typeface="Calibri Light"/>
            </a:endParaRPr>
          </a:p>
        </p:txBody>
      </p:sp>
      <p:sp>
        <p:nvSpPr>
          <p:cNvPr id="3" name="Content Placeholder 2">
            <a:extLst>
              <a:ext uri="{FF2B5EF4-FFF2-40B4-BE49-F238E27FC236}">
                <a16:creationId xmlns:a16="http://schemas.microsoft.com/office/drawing/2014/main" id="{A5D4CFE4-427B-5A44-FD56-B82E9662C29B}"/>
              </a:ext>
            </a:extLst>
          </p:cNvPr>
          <p:cNvSpPr>
            <a:spLocks noGrp="1"/>
          </p:cNvSpPr>
          <p:nvPr>
            <p:ph idx="1"/>
          </p:nvPr>
        </p:nvSpPr>
        <p:spPr>
          <a:xfrm>
            <a:off x="-37251" y="-109307"/>
            <a:ext cx="10515600" cy="4351338"/>
          </a:xfrm>
        </p:spPr>
        <p:txBody>
          <a:bodyPr vert="horz" lIns="91440" tIns="45720" rIns="91440" bIns="45720" rtlCol="0" anchor="t">
            <a:noAutofit/>
          </a:bodyPr>
          <a:lstStyle/>
          <a:p>
            <a:endParaRPr lang="en-US">
              <a:cs typeface="Calibri" panose="020F0502020204030204"/>
            </a:endParaRPr>
          </a:p>
          <a:p>
            <a:pPr marL="0" indent="0">
              <a:buNone/>
            </a:pPr>
            <a:r>
              <a:rPr lang="en-US" sz="1200" dirty="0">
                <a:ea typeface="+mn-lt"/>
                <a:cs typeface="+mn-lt"/>
              </a:rPr>
              <a:t>Mills. (2019).</a:t>
            </a:r>
            <a:r>
              <a:rPr lang="en-US" sz="1200" i="1" dirty="0">
                <a:ea typeface="+mn-lt"/>
                <a:cs typeface="+mn-lt"/>
              </a:rPr>
              <a:t> The art of visual notetaking</a:t>
            </a:r>
            <a:r>
              <a:rPr lang="en-US" sz="1200" dirty="0">
                <a:ea typeface="+mn-lt"/>
                <a:cs typeface="+mn-lt"/>
              </a:rPr>
              <a:t> (1st edition). Quarto Publishing Group USA Incorporated.</a:t>
            </a:r>
            <a:endParaRPr lang="en-US" sz="1200">
              <a:ea typeface="Calibri"/>
              <a:cs typeface="Calibri" panose="020F0502020204030204"/>
            </a:endParaRPr>
          </a:p>
          <a:p>
            <a:pPr marL="0" indent="0">
              <a:buNone/>
            </a:pPr>
            <a:endParaRPr lang="en-US" sz="1200" dirty="0">
              <a:ea typeface="+mn-lt"/>
              <a:cs typeface="+mn-lt"/>
            </a:endParaRPr>
          </a:p>
          <a:p>
            <a:pPr>
              <a:buNone/>
            </a:pPr>
            <a:r>
              <a:rPr lang="en-US" sz="1200" dirty="0">
                <a:ea typeface="+mn-lt"/>
                <a:cs typeface="+mn-lt"/>
              </a:rPr>
              <a:t>Mueller, &amp; Oppenheimer, D. M. (2014). </a:t>
            </a:r>
            <a:r>
              <a:rPr lang="en-US" sz="1200" i="1" dirty="0">
                <a:ea typeface="+mn-lt"/>
                <a:cs typeface="+mn-lt"/>
              </a:rPr>
              <a:t>The Pen Is Mightier Than the Keyboard</a:t>
            </a:r>
            <a:r>
              <a:rPr lang="en-US" sz="1200" dirty="0">
                <a:ea typeface="+mn-lt"/>
                <a:cs typeface="+mn-lt"/>
              </a:rPr>
              <a:t>: Advantages of Longhand Over Laptop Note Taking. Psychological Science, 25(6), 1159–1168. </a:t>
            </a:r>
            <a:r>
              <a:rPr lang="en-US" sz="1200" dirty="0">
                <a:ea typeface="+mn-lt"/>
                <a:cs typeface="+mn-lt"/>
                <a:hlinkClick r:id="rId2"/>
              </a:rPr>
              <a:t>https://doi.org/10.1177/0956797614524581</a:t>
            </a:r>
            <a:endParaRPr lang="en-US" sz="1200" dirty="0">
              <a:ea typeface="Calibri"/>
              <a:cs typeface="Calibri"/>
            </a:endParaRPr>
          </a:p>
          <a:p>
            <a:pPr>
              <a:buNone/>
            </a:pPr>
            <a:endParaRPr lang="en-US" sz="1200" dirty="0">
              <a:ea typeface="+mn-lt"/>
              <a:cs typeface="+mn-lt"/>
            </a:endParaRPr>
          </a:p>
          <a:p>
            <a:pPr marL="0" indent="0">
              <a:buNone/>
            </a:pPr>
            <a:r>
              <a:rPr lang="en-US" sz="1200" dirty="0">
                <a:ea typeface="+mn-lt"/>
                <a:cs typeface="+mn-lt"/>
              </a:rPr>
              <a:t>Morehead, </a:t>
            </a:r>
            <a:r>
              <a:rPr lang="en-US" sz="1200" err="1">
                <a:ea typeface="+mn-lt"/>
                <a:cs typeface="+mn-lt"/>
              </a:rPr>
              <a:t>Dunlosky</a:t>
            </a:r>
            <a:r>
              <a:rPr lang="en-US" sz="1200" dirty="0">
                <a:ea typeface="+mn-lt"/>
                <a:cs typeface="+mn-lt"/>
              </a:rPr>
              <a:t>, J., &amp; Rawson, K. A. (2019). </a:t>
            </a:r>
            <a:r>
              <a:rPr lang="en-US" sz="1200" i="1" dirty="0">
                <a:ea typeface="+mn-lt"/>
                <a:cs typeface="+mn-lt"/>
              </a:rPr>
              <a:t>How Much Mightier Is the Pen than the Keyboard for Note-Taking? A Replication and Extension of Mueller and Oppenheimer</a:t>
            </a:r>
            <a:r>
              <a:rPr lang="en-US" sz="1200" dirty="0">
                <a:ea typeface="+mn-lt"/>
                <a:cs typeface="+mn-lt"/>
              </a:rPr>
              <a:t> (2014). Educational Psychology Review, 31(3), 753–780. </a:t>
            </a:r>
            <a:r>
              <a:rPr lang="en-US" sz="1200" dirty="0">
                <a:ea typeface="+mn-lt"/>
                <a:cs typeface="+mn-lt"/>
                <a:hlinkClick r:id="rId3"/>
              </a:rPr>
              <a:t>https://doi.org/10.1007/s10648-019-09468-2</a:t>
            </a:r>
            <a:endParaRPr lang="en-US" sz="1200" dirty="0">
              <a:ea typeface="Calibri"/>
              <a:cs typeface="Calibri"/>
            </a:endParaRPr>
          </a:p>
          <a:p>
            <a:pPr marL="0" indent="0">
              <a:buNone/>
            </a:pPr>
            <a:endParaRPr lang="en-US" sz="1200" dirty="0">
              <a:ea typeface="+mn-lt"/>
              <a:cs typeface="+mn-lt"/>
            </a:endParaRPr>
          </a:p>
          <a:p>
            <a:pPr>
              <a:buNone/>
            </a:pPr>
            <a:r>
              <a:rPr lang="en-US" sz="1200" dirty="0">
                <a:ea typeface="+mn-lt"/>
                <a:cs typeface="+mn-lt"/>
              </a:rPr>
              <a:t>Darr. (2019). </a:t>
            </a:r>
            <a:r>
              <a:rPr lang="en-US" sz="1200" i="1" dirty="0">
                <a:ea typeface="+mn-lt"/>
                <a:cs typeface="+mn-lt"/>
              </a:rPr>
              <a:t>Combating plagiarism : a hands-on guide for librarians, teachers, and students</a:t>
            </a:r>
            <a:r>
              <a:rPr lang="en-US" sz="1200" dirty="0">
                <a:ea typeface="+mn-lt"/>
                <a:cs typeface="+mn-lt"/>
              </a:rPr>
              <a:t>. Libraries Unlimited.</a:t>
            </a:r>
            <a:endParaRPr lang="en-US" sz="1200" dirty="0">
              <a:ea typeface="Calibri"/>
              <a:cs typeface="Calibri"/>
            </a:endParaRPr>
          </a:p>
          <a:p>
            <a:pPr>
              <a:buNone/>
            </a:pPr>
            <a:endParaRPr lang="en-US" sz="1200" dirty="0">
              <a:ea typeface="Calibri"/>
              <a:cs typeface="Calibri"/>
            </a:endParaRPr>
          </a:p>
          <a:p>
            <a:pPr>
              <a:buNone/>
            </a:pPr>
            <a:r>
              <a:rPr lang="en-US" sz="1200" dirty="0">
                <a:ea typeface="+mn-lt"/>
                <a:cs typeface="+mn-lt"/>
              </a:rPr>
              <a:t>Siti </a:t>
            </a:r>
            <a:r>
              <a:rPr lang="en-US" sz="1200" err="1">
                <a:ea typeface="+mn-lt"/>
                <a:cs typeface="+mn-lt"/>
              </a:rPr>
              <a:t>Drivoka</a:t>
            </a:r>
            <a:r>
              <a:rPr lang="en-US" sz="1200" dirty="0">
                <a:ea typeface="+mn-lt"/>
                <a:cs typeface="+mn-lt"/>
              </a:rPr>
              <a:t> </a:t>
            </a:r>
            <a:r>
              <a:rPr lang="en-US" sz="1200" err="1">
                <a:ea typeface="+mn-lt"/>
                <a:cs typeface="+mn-lt"/>
              </a:rPr>
              <a:t>Sulistyaningrum</a:t>
            </a:r>
            <a:r>
              <a:rPr lang="en-US" sz="1200" dirty="0">
                <a:ea typeface="+mn-lt"/>
                <a:cs typeface="+mn-lt"/>
              </a:rPr>
              <a:t>. (2021).</a:t>
            </a:r>
            <a:r>
              <a:rPr lang="en-US" sz="1200" i="1" dirty="0">
                <a:ea typeface="+mn-lt"/>
                <a:cs typeface="+mn-lt"/>
              </a:rPr>
              <a:t> Utilizing Online Paraphrasing Tools to Overcome Students’ Paraphrasing Difficulties in Literature Reviews. Journal of English Language Studies</a:t>
            </a:r>
            <a:r>
              <a:rPr lang="en-US" sz="1200" dirty="0">
                <a:ea typeface="+mn-lt"/>
                <a:cs typeface="+mn-lt"/>
              </a:rPr>
              <a:t> (Online), 6(2), 229–243. </a:t>
            </a:r>
            <a:r>
              <a:rPr lang="en-US" sz="1200" dirty="0">
                <a:ea typeface="+mn-lt"/>
                <a:cs typeface="+mn-lt"/>
                <a:hlinkClick r:id="rId4"/>
              </a:rPr>
              <a:t>https://doi.org/10.30870/jels.v6i2.11582</a:t>
            </a:r>
            <a:r>
              <a:rPr lang="en-US" sz="1200" dirty="0">
                <a:ea typeface="+mn-lt"/>
                <a:cs typeface="+mn-lt"/>
              </a:rPr>
              <a:t>#</a:t>
            </a:r>
            <a:endParaRPr lang="en-US" sz="1200" dirty="0">
              <a:ea typeface="Calibri"/>
              <a:cs typeface="Calibri"/>
            </a:endParaRPr>
          </a:p>
          <a:p>
            <a:pPr>
              <a:buNone/>
            </a:pPr>
            <a:endParaRPr lang="en-US" sz="1200" dirty="0">
              <a:ea typeface="Calibri"/>
              <a:cs typeface="Calibri"/>
            </a:endParaRPr>
          </a:p>
          <a:p>
            <a:pPr>
              <a:buNone/>
            </a:pPr>
            <a:r>
              <a:rPr lang="en-US" sz="1200" dirty="0">
                <a:ea typeface="Calibri"/>
                <a:cs typeface="Calibri"/>
              </a:rPr>
              <a:t> </a:t>
            </a:r>
            <a:r>
              <a:rPr lang="en-US" sz="1200" dirty="0">
                <a:ea typeface="+mn-lt"/>
                <a:cs typeface="+mn-lt"/>
              </a:rPr>
              <a:t>Cottrell. (2019). </a:t>
            </a:r>
            <a:r>
              <a:rPr lang="en-US" sz="1200" i="1" dirty="0">
                <a:ea typeface="+mn-lt"/>
                <a:cs typeface="+mn-lt"/>
              </a:rPr>
              <a:t>The Study Skills Handbook </a:t>
            </a:r>
            <a:r>
              <a:rPr lang="en-US" sz="1200" dirty="0">
                <a:ea typeface="+mn-lt"/>
                <a:cs typeface="+mn-lt"/>
              </a:rPr>
              <a:t>(Fifth edition.). Macmillan International Higher Education/Red Globe Press, an imprint of Springer Nature Limited.</a:t>
            </a:r>
            <a:endParaRPr lang="en-US" sz="1200" dirty="0">
              <a:ea typeface="Calibri"/>
              <a:cs typeface="Calibri"/>
            </a:endParaRPr>
          </a:p>
          <a:p>
            <a:pPr>
              <a:buNone/>
            </a:pPr>
            <a:endParaRPr lang="en-US" sz="1200" dirty="0">
              <a:ea typeface="Calibri"/>
              <a:cs typeface="Calibri"/>
            </a:endParaRPr>
          </a:p>
          <a:p>
            <a:pPr>
              <a:buNone/>
            </a:pPr>
            <a:r>
              <a:rPr lang="en-US" sz="1200" dirty="0">
                <a:ea typeface="+mn-lt"/>
                <a:cs typeface="+mn-lt"/>
              </a:rPr>
              <a:t>  </a:t>
            </a:r>
            <a:r>
              <a:rPr lang="en-US" sz="1200" err="1">
                <a:ea typeface="+mn-lt"/>
                <a:cs typeface="+mn-lt"/>
              </a:rPr>
              <a:t>Barrón</a:t>
            </a:r>
            <a:r>
              <a:rPr lang="en-US" sz="1200" dirty="0">
                <a:ea typeface="+mn-lt"/>
                <a:cs typeface="+mn-lt"/>
              </a:rPr>
              <a:t>-Cedeño, Vila, M., Martí, M. A., &amp; Rosso, P. (2013). </a:t>
            </a:r>
            <a:r>
              <a:rPr lang="en-US" sz="1200" i="1" dirty="0">
                <a:ea typeface="+mn-lt"/>
                <a:cs typeface="+mn-lt"/>
              </a:rPr>
              <a:t>Plagiarism Meets Paraphrasing: Insights for the Next Generation in Automatic Plagiarism Detection. Computational Linguistics - Association for Computational Linguistics</a:t>
            </a:r>
            <a:r>
              <a:rPr lang="en-US" sz="1200" dirty="0">
                <a:ea typeface="+mn-lt"/>
                <a:cs typeface="+mn-lt"/>
              </a:rPr>
              <a:t>, 39(4), 917–947. </a:t>
            </a:r>
            <a:r>
              <a:rPr lang="en-US" sz="1200" dirty="0">
                <a:ea typeface="+mn-lt"/>
                <a:cs typeface="+mn-lt"/>
                <a:hlinkClick r:id="rId5"/>
              </a:rPr>
              <a:t>https://doi.org/10.1162/COLI_a_00153</a:t>
            </a:r>
            <a:endParaRPr lang="en-US" sz="1200" dirty="0">
              <a:ea typeface="Calibri"/>
              <a:cs typeface="Calibri"/>
            </a:endParaRPr>
          </a:p>
          <a:p>
            <a:pPr>
              <a:buNone/>
            </a:pPr>
            <a:endParaRPr lang="en-US" sz="1200" dirty="0">
              <a:ea typeface="+mn-lt"/>
              <a:cs typeface="+mn-lt"/>
            </a:endParaRPr>
          </a:p>
          <a:p>
            <a:pPr>
              <a:buNone/>
            </a:pPr>
            <a:r>
              <a:rPr lang="en-US" sz="1200" i="1" dirty="0">
                <a:ea typeface="+mn-lt"/>
                <a:cs typeface="+mn-lt"/>
              </a:rPr>
              <a:t>Organizational skills: What they are and why you need them</a:t>
            </a:r>
            <a:r>
              <a:rPr lang="en-US" sz="1200" dirty="0">
                <a:ea typeface="+mn-lt"/>
                <a:cs typeface="+mn-lt"/>
              </a:rPr>
              <a:t> (no date) </a:t>
            </a:r>
            <a:r>
              <a:rPr lang="en-US" sz="1200" i="1" dirty="0">
                <a:ea typeface="+mn-lt"/>
                <a:cs typeface="+mn-lt"/>
              </a:rPr>
              <a:t>Coursera</a:t>
            </a:r>
            <a:r>
              <a:rPr lang="en-US" sz="1200" dirty="0">
                <a:ea typeface="+mn-lt"/>
                <a:cs typeface="+mn-lt"/>
              </a:rPr>
              <a:t>. Available at: </a:t>
            </a:r>
            <a:r>
              <a:rPr lang="en-US" sz="1200" dirty="0">
                <a:ea typeface="+mn-lt"/>
                <a:cs typeface="+mn-lt"/>
                <a:hlinkClick r:id="rId6"/>
              </a:rPr>
              <a:t>https://www.coursera.org/articles/organizational-skills</a:t>
            </a:r>
            <a:r>
              <a:rPr lang="en-US" sz="1200" dirty="0">
                <a:ea typeface="+mn-lt"/>
                <a:cs typeface="+mn-lt"/>
              </a:rPr>
              <a:t> (Accessed: 27 September 2023). </a:t>
            </a:r>
          </a:p>
          <a:p>
            <a:pPr>
              <a:buNone/>
            </a:pPr>
            <a:endParaRPr lang="en-US" sz="1200" dirty="0">
              <a:ea typeface="+mn-lt"/>
              <a:cs typeface="+mn-lt"/>
            </a:endParaRPr>
          </a:p>
          <a:p>
            <a:pPr>
              <a:buNone/>
            </a:pPr>
            <a:r>
              <a:rPr lang="en-US" sz="1200" i="1" err="1">
                <a:ea typeface="+mn-lt"/>
                <a:cs typeface="+mn-lt"/>
              </a:rPr>
              <a:t>Organisation</a:t>
            </a:r>
            <a:r>
              <a:rPr lang="en-US" sz="1200" i="1" dirty="0">
                <a:ea typeface="+mn-lt"/>
                <a:cs typeface="+mn-lt"/>
              </a:rPr>
              <a:t> skills</a:t>
            </a:r>
            <a:r>
              <a:rPr lang="en-US" sz="1200" dirty="0">
                <a:ea typeface="+mn-lt"/>
                <a:cs typeface="+mn-lt"/>
              </a:rPr>
              <a:t> (2023) </a:t>
            </a:r>
            <a:r>
              <a:rPr lang="en-US" sz="1200" i="1" dirty="0">
                <a:ea typeface="+mn-lt"/>
                <a:cs typeface="+mn-lt"/>
              </a:rPr>
              <a:t>NHS GGC</a:t>
            </a:r>
            <a:r>
              <a:rPr lang="en-US" sz="1200" dirty="0">
                <a:ea typeface="+mn-lt"/>
                <a:cs typeface="+mn-lt"/>
              </a:rPr>
              <a:t>. Available at: </a:t>
            </a:r>
            <a:r>
              <a:rPr lang="en-US" sz="1200" dirty="0">
                <a:ea typeface="+mn-lt"/>
                <a:cs typeface="+mn-lt"/>
                <a:hlinkClick r:id="rId7"/>
              </a:rPr>
              <a:t>https://www.nhsggc.org.uk/kids/skills-for-secondary-school/organisation-skills/</a:t>
            </a:r>
            <a:r>
              <a:rPr lang="en-US" sz="1200" dirty="0">
                <a:ea typeface="+mn-lt"/>
                <a:cs typeface="+mn-lt"/>
              </a:rPr>
              <a:t> (Accessed: 27 September 2023). </a:t>
            </a:r>
            <a:endParaRPr lang="en-US" sz="1200" dirty="0">
              <a:ea typeface="Calibri"/>
              <a:cs typeface="Calibri"/>
            </a:endParaRPr>
          </a:p>
          <a:p>
            <a:pPr>
              <a:buNone/>
            </a:pPr>
            <a:endParaRPr lang="en-US" sz="1200" dirty="0">
              <a:ea typeface="+mn-lt"/>
              <a:cs typeface="+mn-lt"/>
            </a:endParaRPr>
          </a:p>
          <a:p>
            <a:pPr>
              <a:buNone/>
            </a:pPr>
            <a:r>
              <a:rPr lang="en-US" sz="1200" i="1" dirty="0">
                <a:ea typeface="+mn-lt"/>
                <a:cs typeface="+mn-lt"/>
              </a:rPr>
              <a:t>Careers service</a:t>
            </a:r>
            <a:r>
              <a:rPr lang="en-US" sz="1200" dirty="0">
                <a:ea typeface="+mn-lt"/>
                <a:cs typeface="+mn-lt"/>
              </a:rPr>
              <a:t> (no date) </a:t>
            </a:r>
            <a:r>
              <a:rPr lang="en-US" sz="1200" i="1" err="1">
                <a:ea typeface="+mn-lt"/>
                <a:cs typeface="+mn-lt"/>
              </a:rPr>
              <a:t>Organisation</a:t>
            </a:r>
            <a:r>
              <a:rPr lang="en-US" sz="1200" i="1" dirty="0">
                <a:ea typeface="+mn-lt"/>
                <a:cs typeface="+mn-lt"/>
              </a:rPr>
              <a:t> (The University of Manchester)</a:t>
            </a:r>
            <a:r>
              <a:rPr lang="en-US" sz="1200" dirty="0">
                <a:ea typeface="+mn-lt"/>
                <a:cs typeface="+mn-lt"/>
              </a:rPr>
              <a:t>. Available at: </a:t>
            </a:r>
            <a:r>
              <a:rPr lang="en-US" sz="1200" dirty="0">
                <a:ea typeface="+mn-lt"/>
                <a:cs typeface="+mn-lt"/>
                <a:hlinkClick r:id="rId8"/>
              </a:rPr>
              <a:t>https://www.careers.manchester.ac.uk/findjobs/skills/organisation/</a:t>
            </a:r>
            <a:r>
              <a:rPr lang="en-US" sz="1200" dirty="0">
                <a:ea typeface="+mn-lt"/>
                <a:cs typeface="+mn-lt"/>
              </a:rPr>
              <a:t> (Accessed: 27 September 2023). </a:t>
            </a:r>
            <a:endParaRPr lang="en-US" sz="1200">
              <a:ea typeface="+mn-lt"/>
              <a:cs typeface="+mn-lt"/>
            </a:endParaRPr>
          </a:p>
          <a:p>
            <a:pPr>
              <a:buNone/>
            </a:pPr>
            <a:endParaRPr lang="en-US" sz="1200" dirty="0">
              <a:ea typeface="Calibri" panose="020F0502020204030204"/>
              <a:cs typeface="Calibri"/>
            </a:endParaRPr>
          </a:p>
          <a:p>
            <a:pPr>
              <a:buNone/>
            </a:pPr>
            <a:endParaRPr lang="en-US" sz="1200" dirty="0">
              <a:ea typeface="Calibri" panose="020F0502020204030204"/>
              <a:cs typeface="Calibri"/>
            </a:endParaRPr>
          </a:p>
          <a:p>
            <a:pPr>
              <a:buNone/>
            </a:pPr>
            <a:endParaRPr lang="en-US" sz="1200" dirty="0">
              <a:ea typeface="Calibri" panose="020F0502020204030204"/>
              <a:cs typeface="Calibri"/>
            </a:endParaRPr>
          </a:p>
          <a:p>
            <a:pPr>
              <a:buNone/>
            </a:pPr>
            <a:endParaRPr lang="en-US" sz="1200" dirty="0">
              <a:ea typeface="Calibri" panose="020F0502020204030204"/>
              <a:cs typeface="Calibri"/>
            </a:endParaRPr>
          </a:p>
          <a:p>
            <a:pPr>
              <a:buNone/>
            </a:pPr>
            <a:endParaRPr lang="en-US" sz="1200" dirty="0">
              <a:ea typeface="Calibri" panose="020F0502020204030204"/>
              <a:cs typeface="Calibri"/>
            </a:endParaRPr>
          </a:p>
          <a:p>
            <a:pPr>
              <a:buNone/>
            </a:pPr>
            <a:endParaRPr lang="en-US" sz="1200" dirty="0">
              <a:ea typeface="Calibri" panose="020F0502020204030204"/>
              <a:cs typeface="Calibri"/>
            </a:endParaRPr>
          </a:p>
          <a:p>
            <a:pPr>
              <a:buNone/>
            </a:pPr>
            <a:endParaRPr lang="en-US" sz="1200" dirty="0">
              <a:ea typeface="Calibri" panose="020F0502020204030204"/>
              <a:cs typeface="Calibri"/>
            </a:endParaRPr>
          </a:p>
          <a:p>
            <a:pPr marL="0" indent="0">
              <a:buNone/>
            </a:pPr>
            <a:endParaRPr lang="en-US" sz="1200" dirty="0">
              <a:ea typeface="Calibri" panose="020F0502020204030204"/>
              <a:cs typeface="Calibri"/>
            </a:endParaRPr>
          </a:p>
          <a:p>
            <a:pPr marL="0" indent="0">
              <a:buNone/>
            </a:pPr>
            <a:endParaRPr lang="en-US" dirty="0">
              <a:ea typeface="Calibri" panose="020F0502020204030204"/>
              <a:cs typeface="Calibri"/>
            </a:endParaRPr>
          </a:p>
        </p:txBody>
      </p:sp>
    </p:spTree>
    <p:extLst>
      <p:ext uri="{BB962C8B-B14F-4D97-AF65-F5344CB8AC3E}">
        <p14:creationId xmlns:p14="http://schemas.microsoft.com/office/powerpoint/2010/main" val="195432415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909</cp:revision>
  <dcterms:created xsi:type="dcterms:W3CDTF">2023-09-11T16:54:22Z</dcterms:created>
  <dcterms:modified xsi:type="dcterms:W3CDTF">2023-09-27T19:19:56Z</dcterms:modified>
</cp:coreProperties>
</file>