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65" r:id="rId4"/>
    <p:sldId id="263" r:id="rId5"/>
    <p:sldId id="262" r:id="rId6"/>
    <p:sldId id="259" r:id="rId7"/>
    <p:sldId id="260" r:id="rId8"/>
    <p:sldId id="261"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73" d="100"/>
          <a:sy n="73" d="100"/>
        </p:scale>
        <p:origin x="36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8F170843-F0F5-46B2-85F6-84DD10AC626F}" type="datetimeFigureOut">
              <a:rPr lang="en-GB" smtClean="0"/>
              <a:t>21/11/2025</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DA20225-87F7-4B99-95EE-18D70450C498}"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79908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170843-F0F5-46B2-85F6-84DD10AC626F}"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A20225-87F7-4B99-95EE-18D70450C498}" type="slidenum">
              <a:rPr lang="en-GB" smtClean="0"/>
              <a:t>‹#›</a:t>
            </a:fld>
            <a:endParaRPr lang="en-GB"/>
          </a:p>
        </p:txBody>
      </p:sp>
    </p:spTree>
    <p:extLst>
      <p:ext uri="{BB962C8B-B14F-4D97-AF65-F5344CB8AC3E}">
        <p14:creationId xmlns:p14="http://schemas.microsoft.com/office/powerpoint/2010/main" val="3846526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170843-F0F5-46B2-85F6-84DD10AC626F}"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A20225-87F7-4B99-95EE-18D70450C498}"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33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F170843-F0F5-46B2-85F6-84DD10AC626F}"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A20225-87F7-4B99-95EE-18D70450C498}" type="slidenum">
              <a:rPr lang="en-GB" smtClean="0"/>
              <a:t>‹#›</a:t>
            </a:fld>
            <a:endParaRPr lang="en-GB"/>
          </a:p>
        </p:txBody>
      </p:sp>
    </p:spTree>
    <p:extLst>
      <p:ext uri="{BB962C8B-B14F-4D97-AF65-F5344CB8AC3E}">
        <p14:creationId xmlns:p14="http://schemas.microsoft.com/office/powerpoint/2010/main" val="382002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F170843-F0F5-46B2-85F6-84DD10AC626F}" type="datetimeFigureOut">
              <a:rPr lang="en-GB" smtClean="0"/>
              <a:t>21/11/2025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A20225-87F7-4B99-95EE-18D70450C498}" type="slidenum">
              <a:rPr lang="en-GB" smtClean="0"/>
              <a:t>‹#›</a:t>
            </a:fld>
            <a:endParaRPr lang="en-GB"/>
          </a:p>
        </p:txBody>
      </p:sp>
    </p:spTree>
    <p:extLst>
      <p:ext uri="{BB962C8B-B14F-4D97-AF65-F5344CB8AC3E}">
        <p14:creationId xmlns:p14="http://schemas.microsoft.com/office/powerpoint/2010/main" val="4294594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F170843-F0F5-46B2-85F6-84DD10AC626F}" type="datetimeFigureOut">
              <a:rPr lang="en-GB" smtClean="0"/>
              <a:t>21/11/2025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A20225-87F7-4B99-95EE-18D70450C498}" type="slidenum">
              <a:rPr lang="en-GB" smtClean="0"/>
              <a:t>‹#›</a:t>
            </a:fld>
            <a:endParaRPr lang="en-GB"/>
          </a:p>
        </p:txBody>
      </p:sp>
    </p:spTree>
    <p:extLst>
      <p:ext uri="{BB962C8B-B14F-4D97-AF65-F5344CB8AC3E}">
        <p14:creationId xmlns:p14="http://schemas.microsoft.com/office/powerpoint/2010/main" val="2508473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170843-F0F5-46B2-85F6-84DD10AC626F}" type="datetimeFigureOut">
              <a:rPr lang="en-GB" smtClean="0"/>
              <a:t>21/11/2025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A20225-87F7-4B99-95EE-18D70450C498}" type="slidenum">
              <a:rPr lang="en-GB" smtClean="0"/>
              <a:t>‹#›</a:t>
            </a:fld>
            <a:endParaRPr lang="en-GB"/>
          </a:p>
        </p:txBody>
      </p:sp>
    </p:spTree>
    <p:extLst>
      <p:ext uri="{BB962C8B-B14F-4D97-AF65-F5344CB8AC3E}">
        <p14:creationId xmlns:p14="http://schemas.microsoft.com/office/powerpoint/2010/main" val="641981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F170843-F0F5-46B2-85F6-84DD10AC626F}"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A20225-87F7-4B99-95EE-18D70450C498}" type="slidenum">
              <a:rPr lang="en-GB" smtClean="0"/>
              <a:t>‹#›</a:t>
            </a:fld>
            <a:endParaRPr lang="en-GB"/>
          </a:p>
        </p:txBody>
      </p:sp>
    </p:spTree>
    <p:extLst>
      <p:ext uri="{BB962C8B-B14F-4D97-AF65-F5344CB8AC3E}">
        <p14:creationId xmlns:p14="http://schemas.microsoft.com/office/powerpoint/2010/main" val="31193535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F170843-F0F5-46B2-85F6-84DD10AC626F}"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A20225-87F7-4B99-95EE-18D70450C498}" type="slidenum">
              <a:rPr lang="en-GB" smtClean="0"/>
              <a:t>‹#›</a:t>
            </a:fld>
            <a:endParaRPr lang="en-GB"/>
          </a:p>
        </p:txBody>
      </p:sp>
    </p:spTree>
    <p:extLst>
      <p:ext uri="{BB962C8B-B14F-4D97-AF65-F5344CB8AC3E}">
        <p14:creationId xmlns:p14="http://schemas.microsoft.com/office/powerpoint/2010/main" val="2387746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170843-F0F5-46B2-85F6-84DD10AC626F}"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A20225-87F7-4B99-95EE-18D70450C498}" type="slidenum">
              <a:rPr lang="en-GB" smtClean="0"/>
              <a:t>‹#›</a:t>
            </a:fld>
            <a:endParaRPr lang="en-GB"/>
          </a:p>
        </p:txBody>
      </p:sp>
    </p:spTree>
    <p:extLst>
      <p:ext uri="{BB962C8B-B14F-4D97-AF65-F5344CB8AC3E}">
        <p14:creationId xmlns:p14="http://schemas.microsoft.com/office/powerpoint/2010/main" val="38949273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170843-F0F5-46B2-85F6-84DD10AC626F}"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A20225-87F7-4B99-95EE-18D70450C498}" type="slidenum">
              <a:rPr lang="en-GB" smtClean="0"/>
              <a:t>‹#›</a:t>
            </a:fld>
            <a:endParaRPr lang="en-GB"/>
          </a:p>
        </p:txBody>
      </p:sp>
    </p:spTree>
    <p:extLst>
      <p:ext uri="{BB962C8B-B14F-4D97-AF65-F5344CB8AC3E}">
        <p14:creationId xmlns:p14="http://schemas.microsoft.com/office/powerpoint/2010/main" val="2885107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8F170843-F0F5-46B2-85F6-84DD10AC626F}" type="datetimeFigureOut">
              <a:rPr lang="en-GB" smtClean="0"/>
              <a:t>21/11/2025</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ADA20225-87F7-4B99-95EE-18D70450C498}" type="slidenum">
              <a:rPr lang="en-GB" smtClean="0"/>
              <a:t>‹#›</a:t>
            </a:fld>
            <a:endParaRPr lang="en-GB"/>
          </a:p>
        </p:txBody>
      </p:sp>
    </p:spTree>
    <p:extLst>
      <p:ext uri="{BB962C8B-B14F-4D97-AF65-F5344CB8AC3E}">
        <p14:creationId xmlns:p14="http://schemas.microsoft.com/office/powerpoint/2010/main" val="836630148"/>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open.online.uga.edu/basic/chapter/stretching/"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tYiLJ3rzkoU?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academic.oup.com/eurjpc/article/30/18/1975/7226309" TargetMode="External"/><Relationship Id="rId2" Type="http://schemas.openxmlformats.org/officeDocument/2006/relationships/hyperlink" Target="https://www.acc.org/Latest-in-Cardiology/Journal-Scans/2025/07/30/13/38/How-Many-Steps-a-Day" TargetMode="External"/><Relationship Id="rId1" Type="http://schemas.openxmlformats.org/officeDocument/2006/relationships/slideLayout" Target="../slideLayouts/slideLayout2.xml"/><Relationship Id="rId5" Type="http://schemas.openxmlformats.org/officeDocument/2006/relationships/hyperlink" Target="https://bjgp.org/content/68/667/e139" TargetMode="External"/><Relationship Id="rId4" Type="http://schemas.openxmlformats.org/officeDocument/2006/relationships/hyperlink" Target="https://www.news-medical.net/news/20250727/Experts-say-you-done28099t-need-10000-steps-heree28099s-the-new-magic-number.aspx"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www.sydney.edu.au/news-opinion/news/2025/07/24/rethink-the-10000-a-day-step-goal-study-suggests.html" TargetMode="External"/><Relationship Id="rId3" Type="http://schemas.openxmlformats.org/officeDocument/2006/relationships/hyperlink" Target="https://www.itv.com/news/2025-07-23/cant-hit-10000-steps-each-day-researchers-find-more-realistic-target" TargetMode="External"/><Relationship Id="rId7" Type="http://schemas.openxmlformats.org/officeDocument/2006/relationships/hyperlink" Target="https://link.springer.com/article/10.1186/1479-5868-8-79" TargetMode="External"/><Relationship Id="rId2" Type="http://schemas.openxmlformats.org/officeDocument/2006/relationships/hyperlink" Target="https://bjsm.bmj.com/content/early/2025/10/13/bjsports-2025-110311" TargetMode="External"/><Relationship Id="rId1" Type="http://schemas.openxmlformats.org/officeDocument/2006/relationships/slideLayout" Target="../slideLayouts/slideLayout2.xml"/><Relationship Id="rId6" Type="http://schemas.openxmlformats.org/officeDocument/2006/relationships/hyperlink" Target="https://www.acc.org/latest-in-cardiology/journal-scans/2023/10/06/15/25/relationship-of-daily-step" TargetMode="External"/><Relationship Id="rId5" Type="http://schemas.openxmlformats.org/officeDocument/2006/relationships/hyperlink" Target="https://www.medboundtimes.com/fitness-and-wellness/truth-10000-steps-marketing-myth" TargetMode="External"/><Relationship Id="rId4" Type="http://schemas.openxmlformats.org/officeDocument/2006/relationships/hyperlink" Target="https://www.researchgate.net/publication/328659773_Non-exercise_Activity_ThermogenesisNEAT_as_a_Strategy_to_Increase_Energy_Expendi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B688A-2936-857B-E823-55C426AC1A82}"/>
              </a:ext>
            </a:extLst>
          </p:cNvPr>
          <p:cNvSpPr>
            <a:spLocks noGrp="1"/>
          </p:cNvSpPr>
          <p:nvPr>
            <p:ph type="ctrTitle"/>
          </p:nvPr>
        </p:nvSpPr>
        <p:spPr/>
        <p:txBody>
          <a:bodyPr>
            <a:normAutofit fontScale="90000"/>
          </a:bodyPr>
          <a:lstStyle/>
          <a:p>
            <a:r>
              <a:rPr lang="en-GB" dirty="0">
                <a:latin typeface="Arial" panose="020B0604020202020204" pitchFamily="34" charset="0"/>
                <a:cs typeface="Arial" panose="020B0604020202020204" pitchFamily="34" charset="0"/>
              </a:rPr>
              <a:t>10,000 steps: public health goal or marketing myth?</a:t>
            </a:r>
          </a:p>
        </p:txBody>
      </p:sp>
      <p:pic>
        <p:nvPicPr>
          <p:cNvPr id="5" name="Picture 4">
            <a:extLst>
              <a:ext uri="{FF2B5EF4-FFF2-40B4-BE49-F238E27FC236}">
                <a16:creationId xmlns:a16="http://schemas.microsoft.com/office/drawing/2014/main" id="{0EB385E5-5899-DEE7-6093-11392708913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35928" y="4000481"/>
            <a:ext cx="1521681" cy="2601725"/>
          </a:xfrm>
          <a:prstGeom prst="rect">
            <a:avLst/>
          </a:prstGeom>
        </p:spPr>
      </p:pic>
      <p:pic>
        <p:nvPicPr>
          <p:cNvPr id="3" name="Picture 2">
            <a:extLst>
              <a:ext uri="{FF2B5EF4-FFF2-40B4-BE49-F238E27FC236}">
                <a16:creationId xmlns:a16="http://schemas.microsoft.com/office/drawing/2014/main" id="{0B1B6A35-CEB7-CBF5-3BD9-35148789E8A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434391" y="4000480"/>
            <a:ext cx="1521681" cy="2601725"/>
          </a:xfrm>
          <a:prstGeom prst="rect">
            <a:avLst/>
          </a:prstGeom>
        </p:spPr>
      </p:pic>
      <p:pic>
        <p:nvPicPr>
          <p:cNvPr id="4" name="Picture 3">
            <a:extLst>
              <a:ext uri="{FF2B5EF4-FFF2-40B4-BE49-F238E27FC236}">
                <a16:creationId xmlns:a16="http://schemas.microsoft.com/office/drawing/2014/main" id="{CB92BEBA-9AC5-F19C-4948-EB1673CD6A5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35928" y="255794"/>
            <a:ext cx="1521681" cy="2601725"/>
          </a:xfrm>
          <a:prstGeom prst="rect">
            <a:avLst/>
          </a:prstGeom>
        </p:spPr>
      </p:pic>
      <p:pic>
        <p:nvPicPr>
          <p:cNvPr id="6" name="Picture 5">
            <a:extLst>
              <a:ext uri="{FF2B5EF4-FFF2-40B4-BE49-F238E27FC236}">
                <a16:creationId xmlns:a16="http://schemas.microsoft.com/office/drawing/2014/main" id="{9558780F-3C8D-3ED2-B29C-718DF9FC867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429311" y="255794"/>
            <a:ext cx="1521681" cy="2601725"/>
          </a:xfrm>
          <a:prstGeom prst="rect">
            <a:avLst/>
          </a:prstGeom>
        </p:spPr>
      </p:pic>
    </p:spTree>
    <p:extLst>
      <p:ext uri="{BB962C8B-B14F-4D97-AF65-F5344CB8AC3E}">
        <p14:creationId xmlns:p14="http://schemas.microsoft.com/office/powerpoint/2010/main" val="10549804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AF2A8-E395-EA63-B3C8-06BC03EBC58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origins and rise of step counting </a:t>
            </a:r>
          </a:p>
        </p:txBody>
      </p:sp>
      <p:sp>
        <p:nvSpPr>
          <p:cNvPr id="3" name="Content Placeholder 2">
            <a:extLst>
              <a:ext uri="{FF2B5EF4-FFF2-40B4-BE49-F238E27FC236}">
                <a16:creationId xmlns:a16="http://schemas.microsoft.com/office/drawing/2014/main" id="{F6D744E8-8FF2-210F-CFA1-7F831FAF5074}"/>
              </a:ext>
            </a:extLst>
          </p:cNvPr>
          <p:cNvSpPr>
            <a:spLocks noGrp="1"/>
          </p:cNvSpPr>
          <p:nvPr>
            <p:ph idx="1"/>
          </p:nvPr>
        </p:nvSpPr>
        <p:spPr>
          <a:xfrm>
            <a:off x="315686" y="2057400"/>
            <a:ext cx="11462657" cy="4506686"/>
          </a:xfrm>
        </p:spPr>
        <p:txBody>
          <a:bodyPr>
            <a:normAutofit fontScale="85000" lnSpcReduction="20000"/>
          </a:bodyPr>
          <a:lstStyle/>
          <a:p>
            <a:r>
              <a:rPr lang="en-GB" dirty="0">
                <a:latin typeface="Arial" panose="020B0604020202020204" pitchFamily="34" charset="0"/>
                <a:cs typeface="Arial" panose="020B0604020202020204" pitchFamily="34" charset="0"/>
              </a:rPr>
              <a:t>In the 1980s, an exercise boom spread across many countries, and walking became one of the most visible and accessible forms of physical activity, with more people seen walking than ever before, especially in parks, town centres, and along local footpaths (Stern, 2000; Berridge, 2016).</a:t>
            </a:r>
          </a:p>
          <a:p>
            <a:r>
              <a:rPr lang="en-GB" dirty="0">
                <a:latin typeface="Arial" panose="020B0604020202020204" pitchFamily="34" charset="0"/>
                <a:cs typeface="Arial" panose="020B0604020202020204" pitchFamily="34" charset="0"/>
              </a:rPr>
              <a:t>As walking became more popular, efforts to quantify it emerged most notably through daily step targets, laying the groundwork for pedometer-based goals (Green, 2008). </a:t>
            </a:r>
          </a:p>
          <a:p>
            <a:r>
              <a:rPr lang="en-GB" dirty="0">
                <a:latin typeface="Arial" panose="020B0604020202020204" pitchFamily="34" charset="0"/>
                <a:cs typeface="Arial" panose="020B0604020202020204" pitchFamily="34" charset="0"/>
              </a:rPr>
              <a:t>Dr, Yoshiro Hatano introduced the </a:t>
            </a:r>
            <a:r>
              <a:rPr lang="en-GB" dirty="0" err="1">
                <a:latin typeface="Arial" panose="020B0604020202020204" pitchFamily="34" charset="0"/>
                <a:cs typeface="Arial" panose="020B0604020202020204" pitchFamily="34" charset="0"/>
              </a:rPr>
              <a:t>Manpo-kei</a:t>
            </a:r>
            <a:r>
              <a:rPr lang="en-GB" dirty="0">
                <a:latin typeface="Arial" panose="020B0604020202020204" pitchFamily="34" charset="0"/>
                <a:cs typeface="Arial" panose="020B0604020202020204" pitchFamily="34" charset="0"/>
              </a:rPr>
              <a:t> pedometer in 1960s Japan, promoting the idea of 10,000 steps/day to support cardiovascular health (Tudor-Locke et al., 2011; </a:t>
            </a:r>
            <a:r>
              <a:rPr lang="en-GB" dirty="0" err="1">
                <a:latin typeface="Arial" panose="020B0604020202020204" pitchFamily="34" charset="0"/>
                <a:cs typeface="Arial" panose="020B0604020202020204" pitchFamily="34" charset="0"/>
              </a:rPr>
              <a:t>MedBound</a:t>
            </a:r>
            <a:r>
              <a:rPr lang="en-GB" dirty="0">
                <a:latin typeface="Arial" panose="020B0604020202020204" pitchFamily="34" charset="0"/>
                <a:cs typeface="Arial" panose="020B0604020202020204" pitchFamily="34" charset="0"/>
              </a:rPr>
              <a:t> Times, 2025).</a:t>
            </a:r>
          </a:p>
          <a:p>
            <a:r>
              <a:rPr lang="en-GB" dirty="0">
                <a:latin typeface="Arial" panose="020B0604020202020204" pitchFamily="34" charset="0"/>
                <a:cs typeface="Arial" panose="020B0604020202020204" pitchFamily="34" charset="0"/>
              </a:rPr>
              <a:t>The 10,000 steps goal originated as a marketing slogan not a medical recommendation, though it is now widely promoted as a daily health target (</a:t>
            </a:r>
            <a:r>
              <a:rPr lang="en-GB" dirty="0" err="1">
                <a:latin typeface="Arial" panose="020B0604020202020204" pitchFamily="34" charset="0"/>
                <a:cs typeface="Arial" panose="020B0604020202020204" pitchFamily="34" charset="0"/>
              </a:rPr>
              <a:t>MedBound</a:t>
            </a:r>
            <a:r>
              <a:rPr lang="en-GB" dirty="0">
                <a:latin typeface="Arial" panose="020B0604020202020204" pitchFamily="34" charset="0"/>
                <a:cs typeface="Arial" panose="020B0604020202020204" pitchFamily="34" charset="0"/>
              </a:rPr>
              <a:t> Times, 2025).</a:t>
            </a:r>
          </a:p>
          <a:p>
            <a:r>
              <a:rPr lang="en-GB" dirty="0">
                <a:latin typeface="Arial" panose="020B0604020202020204" pitchFamily="34" charset="0"/>
                <a:cs typeface="Arial" panose="020B0604020202020204" pitchFamily="34" charset="0"/>
              </a:rPr>
              <a:t>Today</a:t>
            </a:r>
            <a:r>
              <a:rPr lang="en-US" dirty="0">
                <a:latin typeface="Arial" panose="020B0604020202020204" pitchFamily="34" charset="0"/>
                <a:cs typeface="Arial" panose="020B0604020202020204" pitchFamily="34" charset="0"/>
              </a:rPr>
              <a:t>, many smartwatches and fitness apps default to 10,000 steps,</a:t>
            </a:r>
            <a:r>
              <a:rPr lang="en-GB" dirty="0">
                <a:latin typeface="Arial" panose="020B0604020202020204" pitchFamily="34" charset="0"/>
                <a:cs typeface="Arial" panose="020B0604020202020204" pitchFamily="34" charset="0"/>
              </a:rPr>
              <a:t> reinforcing it as “recommended” (University of Sydney, 2025).</a:t>
            </a:r>
          </a:p>
          <a:p>
            <a:r>
              <a:rPr lang="en-GB" dirty="0">
                <a:latin typeface="Arial" panose="020B0604020202020204" pitchFamily="34" charset="0"/>
                <a:cs typeface="Arial" panose="020B0604020202020204" pitchFamily="34" charset="0"/>
              </a:rPr>
              <a:t>From the 2000s onwards, fitness wearables like Fitbit, Apple Watch, Garmin, and Oura Ring made step tracking visible and habitual.</a:t>
            </a:r>
          </a:p>
          <a:p>
            <a:r>
              <a:rPr lang="en-GB" dirty="0">
                <a:latin typeface="Arial" panose="020B0604020202020204" pitchFamily="34" charset="0"/>
                <a:cs typeface="Arial" panose="020B0604020202020204" pitchFamily="34" charset="0"/>
              </a:rPr>
              <a:t>By the 2010s, step counting became a default feature embedding the 10,000 steps goal into everyday routines, regardless of medical evidence (University of Sydney, 2025). </a:t>
            </a:r>
          </a:p>
        </p:txBody>
      </p:sp>
    </p:spTree>
    <p:extLst>
      <p:ext uri="{BB962C8B-B14F-4D97-AF65-F5344CB8AC3E}">
        <p14:creationId xmlns:p14="http://schemas.microsoft.com/office/powerpoint/2010/main" val="10830900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81B80-1418-3A77-08F4-5D0E02679934}"/>
              </a:ext>
            </a:extLst>
          </p:cNvPr>
          <p:cNvSpPr>
            <a:spLocks noGrp="1"/>
          </p:cNvSpPr>
          <p:nvPr>
            <p:ph type="title"/>
          </p:nvPr>
        </p:nvSpPr>
        <p:spPr/>
        <p:txBody>
          <a:bodyPr/>
          <a:lstStyle/>
          <a:p>
            <a:r>
              <a:rPr lang="en-GB" dirty="0"/>
              <a:t>Picture of </a:t>
            </a:r>
            <a:r>
              <a:rPr lang="en-GB" dirty="0" err="1"/>
              <a:t>Manpo-kei</a:t>
            </a:r>
            <a:r>
              <a:rPr lang="en-GB" dirty="0"/>
              <a:t> pedometer </a:t>
            </a:r>
          </a:p>
        </p:txBody>
      </p:sp>
      <p:pic>
        <p:nvPicPr>
          <p:cNvPr id="2050" name="Picture 2" descr="Steps to Miles Calculator">
            <a:extLst>
              <a:ext uri="{FF2B5EF4-FFF2-40B4-BE49-F238E27FC236}">
                <a16:creationId xmlns:a16="http://schemas.microsoft.com/office/drawing/2014/main" id="{FF519840-E7F9-B8C9-06FD-84F01FCC7F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8278" y="2281645"/>
            <a:ext cx="9489756" cy="4013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6892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E4033-A03B-EA5B-E952-6A1FD7F5514A}"/>
              </a:ext>
            </a:extLst>
          </p:cNvPr>
          <p:cNvSpPr>
            <a:spLocks noGrp="1"/>
          </p:cNvSpPr>
          <p:nvPr>
            <p:ph type="title"/>
          </p:nvPr>
        </p:nvSpPr>
        <p:spPr>
          <a:xfrm>
            <a:off x="1029788" y="357052"/>
            <a:ext cx="9875520" cy="792479"/>
          </a:xfrm>
        </p:spPr>
        <p:txBody>
          <a:bodyPr>
            <a:normAutofit/>
          </a:bodyPr>
          <a:lstStyle/>
          <a:p>
            <a:r>
              <a:rPr lang="en-GB" sz="3200" dirty="0">
                <a:latin typeface="Arial" panose="020B0604020202020204" pitchFamily="34" charset="0"/>
                <a:cs typeface="Arial" panose="020B0604020202020204" pitchFamily="34" charset="0"/>
              </a:rPr>
              <a:t>Is 10,000 steps necessary?</a:t>
            </a:r>
          </a:p>
        </p:txBody>
      </p:sp>
      <p:graphicFrame>
        <p:nvGraphicFramePr>
          <p:cNvPr id="4" name="Table 3">
            <a:extLst>
              <a:ext uri="{FF2B5EF4-FFF2-40B4-BE49-F238E27FC236}">
                <a16:creationId xmlns:a16="http://schemas.microsoft.com/office/drawing/2014/main" id="{F2A20C98-D087-ADE6-35DC-9D9860BA65B4}"/>
              </a:ext>
            </a:extLst>
          </p:cNvPr>
          <p:cNvGraphicFramePr>
            <a:graphicFrameLocks noGrp="1"/>
          </p:cNvGraphicFramePr>
          <p:nvPr>
            <p:extLst>
              <p:ext uri="{D42A27DB-BD31-4B8C-83A1-F6EECF244321}">
                <p14:modId xmlns:p14="http://schemas.microsoft.com/office/powerpoint/2010/main" val="34923795"/>
              </p:ext>
            </p:extLst>
          </p:nvPr>
        </p:nvGraphicFramePr>
        <p:xfrm>
          <a:off x="365759" y="1060269"/>
          <a:ext cx="11573692" cy="5633728"/>
        </p:xfrm>
        <a:graphic>
          <a:graphicData uri="http://schemas.openxmlformats.org/drawingml/2006/table">
            <a:tbl>
              <a:tblPr firstRow="1" bandRow="1">
                <a:tableStyleId>{5C22544A-7EE6-4342-B048-85BDC9FD1C3A}</a:tableStyleId>
              </a:tblPr>
              <a:tblGrid>
                <a:gridCol w="5786846">
                  <a:extLst>
                    <a:ext uri="{9D8B030D-6E8A-4147-A177-3AD203B41FA5}">
                      <a16:colId xmlns:a16="http://schemas.microsoft.com/office/drawing/2014/main" val="2935649639"/>
                    </a:ext>
                  </a:extLst>
                </a:gridCol>
                <a:gridCol w="5786846">
                  <a:extLst>
                    <a:ext uri="{9D8B030D-6E8A-4147-A177-3AD203B41FA5}">
                      <a16:colId xmlns:a16="http://schemas.microsoft.com/office/drawing/2014/main" val="2181750945"/>
                    </a:ext>
                  </a:extLst>
                </a:gridCol>
              </a:tblGrid>
              <a:tr h="333821">
                <a:tc>
                  <a:txBody>
                    <a:bodyPr/>
                    <a:lstStyle/>
                    <a:p>
                      <a:r>
                        <a:rPr lang="en-GB" dirty="0">
                          <a:latin typeface="Arial" panose="020B0604020202020204" pitchFamily="34" charset="0"/>
                          <a:cs typeface="Arial" panose="020B0604020202020204" pitchFamily="34" charset="0"/>
                        </a:rPr>
                        <a:t>10,000 steps is good</a:t>
                      </a:r>
                    </a:p>
                  </a:txBody>
                  <a:tcPr/>
                </a:tc>
                <a:tc>
                  <a:txBody>
                    <a:bodyPr/>
                    <a:lstStyle/>
                    <a:p>
                      <a:r>
                        <a:rPr lang="en-GB" dirty="0">
                          <a:latin typeface="Arial" panose="020B0604020202020204" pitchFamily="34" charset="0"/>
                          <a:cs typeface="Arial" panose="020B0604020202020204" pitchFamily="34" charset="0"/>
                        </a:rPr>
                        <a:t>Lower counts are also good</a:t>
                      </a:r>
                    </a:p>
                  </a:txBody>
                  <a:tcPr/>
                </a:tc>
                <a:extLst>
                  <a:ext uri="{0D108BD9-81ED-4DB2-BD59-A6C34878D82A}">
                    <a16:rowId xmlns:a16="http://schemas.microsoft.com/office/drawing/2014/main" val="1675321084"/>
                  </a:ext>
                </a:extLst>
              </a:tr>
              <a:tr h="823120">
                <a:tc>
                  <a:txBody>
                    <a:bodyPr/>
                    <a:lstStyle/>
                    <a:p>
                      <a:r>
                        <a:rPr lang="en-GB" sz="1600" dirty="0">
                          <a:latin typeface="Arial" panose="020B0604020202020204" pitchFamily="34" charset="0"/>
                          <a:cs typeface="Arial" panose="020B0604020202020204" pitchFamily="34" charset="0"/>
                        </a:rPr>
                        <a:t>Walking up to 10,000 steps a day is good for health and helps people stay active (Ahmadi et al., 2024).</a:t>
                      </a:r>
                    </a:p>
                  </a:txBody>
                  <a:tcPr/>
                </a:tc>
                <a:tc>
                  <a:txBody>
                    <a:bodyPr/>
                    <a:lstStyle/>
                    <a:p>
                      <a:r>
                        <a:rPr lang="en-GB" sz="1600" dirty="0">
                          <a:latin typeface="Arial" panose="020B0604020202020204" pitchFamily="34" charset="0"/>
                          <a:cs typeface="Arial" panose="020B0604020202020204" pitchFamily="34" charset="0"/>
                        </a:rPr>
                        <a:t>Hamaya et al (2025) says the best step count is anywhere in the region of 3,900 – 4,000, which most people can easily achieve.</a:t>
                      </a:r>
                    </a:p>
                  </a:txBody>
                  <a:tcPr/>
                </a:tc>
                <a:extLst>
                  <a:ext uri="{0D108BD9-81ED-4DB2-BD59-A6C34878D82A}">
                    <a16:rowId xmlns:a16="http://schemas.microsoft.com/office/drawing/2014/main" val="1136940865"/>
                  </a:ext>
                </a:extLst>
              </a:tr>
              <a:tr h="1316992">
                <a:tc>
                  <a:txBody>
                    <a:bodyPr/>
                    <a:lstStyle/>
                    <a:p>
                      <a:r>
                        <a:rPr lang="en-GB" sz="1600" dirty="0">
                          <a:latin typeface="Arial" panose="020B0604020202020204" pitchFamily="34" charset="0"/>
                          <a:cs typeface="Arial" panose="020B0604020202020204" pitchFamily="34" charset="0"/>
                        </a:rPr>
                        <a:t>Walking up to 10,000 steps per day is associated with significant cardiovascular benefits, including reduced risk of heart disease and lower cardiovascular mortality (Banach et al., 2023).</a:t>
                      </a:r>
                    </a:p>
                  </a:txBody>
                  <a:tcPr/>
                </a:tc>
                <a:tc>
                  <a:txBody>
                    <a:bodyPr/>
                    <a:lstStyle/>
                    <a:p>
                      <a:r>
                        <a:rPr lang="en-GB" sz="1600" dirty="0">
                          <a:latin typeface="Arial" panose="020B0604020202020204" pitchFamily="34" charset="0"/>
                          <a:cs typeface="Arial" panose="020B0604020202020204" pitchFamily="34" charset="0"/>
                        </a:rPr>
                        <a:t>2,517 steps/day reduced all cause mortality by 8%, and 2,735 steps/day reduced cardiovascular risk by 11%. Benefits peaked around 8,763 steps/day, with no added gain beyond 10,000 (Stens et al., 2023).</a:t>
                      </a:r>
                    </a:p>
                  </a:txBody>
                  <a:tcPr/>
                </a:tc>
                <a:extLst>
                  <a:ext uri="{0D108BD9-81ED-4DB2-BD59-A6C34878D82A}">
                    <a16:rowId xmlns:a16="http://schemas.microsoft.com/office/drawing/2014/main" val="2388569830"/>
                  </a:ext>
                </a:extLst>
              </a:tr>
              <a:tr h="1070056">
                <a:tc>
                  <a:txBody>
                    <a:bodyPr/>
                    <a:lstStyle/>
                    <a:p>
                      <a:r>
                        <a:rPr lang="en-GB" sz="1600" dirty="0">
                          <a:latin typeface="Arial" panose="020B0604020202020204" pitchFamily="34" charset="0"/>
                          <a:cs typeface="Arial" panose="020B0604020202020204" pitchFamily="34" charset="0"/>
                        </a:rPr>
                        <a:t>10,000 steps/day is a reasonable goal for healthy adults and matches public health guidelines (Tudor-Locke et al., 2011).</a:t>
                      </a:r>
                    </a:p>
                  </a:txBody>
                  <a:tcPr/>
                </a:tc>
                <a:tc>
                  <a:txBody>
                    <a:bodyPr/>
                    <a:lstStyle/>
                    <a:p>
                      <a:r>
                        <a:rPr lang="en-GB" sz="1600" dirty="0">
                          <a:latin typeface="Arial" panose="020B0604020202020204" pitchFamily="34" charset="0"/>
                          <a:cs typeface="Arial" panose="020B0604020202020204" pitchFamily="34" charset="0"/>
                        </a:rPr>
                        <a:t>Health benefits begin at 3,000 – 4,000 steps/day and gains plateau around 7,000 – 9,000, making lower targets more realistic (American College of Cardiology).</a:t>
                      </a:r>
                    </a:p>
                  </a:txBody>
                  <a:tcPr/>
                </a:tc>
                <a:extLst>
                  <a:ext uri="{0D108BD9-81ED-4DB2-BD59-A6C34878D82A}">
                    <a16:rowId xmlns:a16="http://schemas.microsoft.com/office/drawing/2014/main" val="1436703433"/>
                  </a:ext>
                </a:extLst>
              </a:tr>
              <a:tr h="20578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“Adherence to 10,000 steps per day prescription is low but may still be associated with improved glycaemic control in T2DM” (</a:t>
                      </a:r>
                      <a:r>
                        <a:rPr lang="en-GB" sz="1600" dirty="0" err="1">
                          <a:latin typeface="Arial" panose="020B0604020202020204" pitchFamily="34" charset="0"/>
                          <a:cs typeface="Arial" panose="020B0604020202020204" pitchFamily="34" charset="0"/>
                        </a:rPr>
                        <a:t>Fayehun</a:t>
                      </a:r>
                      <a:r>
                        <a:rPr lang="en-GB" sz="1600" dirty="0">
                          <a:latin typeface="Arial" panose="020B0604020202020204" pitchFamily="34" charset="0"/>
                          <a:cs typeface="Arial" panose="020B0604020202020204" pitchFamily="34" charset="0"/>
                        </a:rPr>
                        <a:t> et al., 2018). (T2DM = type 2 diabetes mellitus)</a:t>
                      </a:r>
                    </a:p>
                    <a:p>
                      <a:endParaRPr lang="en-GB" sz="16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“Researchers from the University of Sydney found people who walked 7,000 steps each day had a 25% lower risk of heart disease, a 14% reduced risk of type 2 diabetes, a 38% lower risk of dementia and a 22% reduced risk of depression.” (ITV, News, 2025; reporting on University of Sydney research).</a:t>
                      </a:r>
                    </a:p>
                    <a:p>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19934235"/>
                  </a:ext>
                </a:extLst>
              </a:tr>
            </a:tbl>
          </a:graphicData>
        </a:graphic>
      </p:graphicFrame>
    </p:spTree>
    <p:extLst>
      <p:ext uri="{BB962C8B-B14F-4D97-AF65-F5344CB8AC3E}">
        <p14:creationId xmlns:p14="http://schemas.microsoft.com/office/powerpoint/2010/main" val="35701474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50659-50BB-8EBE-8717-DA1A18B6922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Video </a:t>
            </a:r>
          </a:p>
        </p:txBody>
      </p:sp>
      <p:pic>
        <p:nvPicPr>
          <p:cNvPr id="4" name="Online Media 3" title="Does it really take 10,000 steps to stay healthy? | BBC Global">
            <a:hlinkClick r:id="" action="ppaction://media"/>
            <a:extLst>
              <a:ext uri="{FF2B5EF4-FFF2-40B4-BE49-F238E27FC236}">
                <a16:creationId xmlns:a16="http://schemas.microsoft.com/office/drawing/2014/main" id="{34F94197-34D9-568D-9C38-99277D0FB99E}"/>
              </a:ext>
            </a:extLst>
          </p:cNvPr>
          <p:cNvPicPr>
            <a:picLocks noGrp="1" noRot="1" noChangeAspect="1"/>
          </p:cNvPicPr>
          <p:nvPr>
            <p:ph idx="1"/>
            <a:videoFile r:link="rId1"/>
          </p:nvPr>
        </p:nvPicPr>
        <p:blipFill>
          <a:blip r:embed="rId3"/>
          <a:stretch>
            <a:fillRect/>
          </a:stretch>
        </p:blipFill>
        <p:spPr>
          <a:xfrm>
            <a:off x="1886996" y="2057400"/>
            <a:ext cx="7766592" cy="4387788"/>
          </a:xfrm>
          <a:prstGeom prst="rect">
            <a:avLst/>
          </a:prstGeom>
        </p:spPr>
      </p:pic>
    </p:spTree>
    <p:extLst>
      <p:ext uri="{BB962C8B-B14F-4D97-AF65-F5344CB8AC3E}">
        <p14:creationId xmlns:p14="http://schemas.microsoft.com/office/powerpoint/2010/main" val="36531229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E6EF9-DB15-7D53-1BFF-FD56927C6055}"/>
              </a:ext>
            </a:extLst>
          </p:cNvPr>
          <p:cNvSpPr>
            <a:spLocks noGrp="1"/>
          </p:cNvSpPr>
          <p:nvPr>
            <p:ph type="title"/>
          </p:nvPr>
        </p:nvSpPr>
        <p:spPr>
          <a:xfrm>
            <a:off x="1064623" y="343988"/>
            <a:ext cx="9875520" cy="836023"/>
          </a:xfrm>
        </p:spPr>
        <p:txBody>
          <a:bodyPr>
            <a:normAutofit/>
          </a:bodyPr>
          <a:lstStyle/>
          <a:p>
            <a:r>
              <a:rPr lang="en-GB" sz="2400" dirty="0">
                <a:latin typeface="Arial" panose="020B0604020202020204" pitchFamily="34" charset="0"/>
                <a:cs typeface="Arial" panose="020B0604020202020204" pitchFamily="34" charset="0"/>
              </a:rPr>
              <a:t>Rhythm, rewards, and the pressure to move</a:t>
            </a:r>
          </a:p>
        </p:txBody>
      </p:sp>
      <p:sp>
        <p:nvSpPr>
          <p:cNvPr id="3" name="Content Placeholder 2">
            <a:extLst>
              <a:ext uri="{FF2B5EF4-FFF2-40B4-BE49-F238E27FC236}">
                <a16:creationId xmlns:a16="http://schemas.microsoft.com/office/drawing/2014/main" id="{AA5F8D83-F6F0-1106-CE32-DE2BC04C1BA7}"/>
              </a:ext>
            </a:extLst>
          </p:cNvPr>
          <p:cNvSpPr>
            <a:spLocks noGrp="1"/>
          </p:cNvSpPr>
          <p:nvPr>
            <p:ph idx="1"/>
          </p:nvPr>
        </p:nvSpPr>
        <p:spPr>
          <a:xfrm>
            <a:off x="696686" y="1288869"/>
            <a:ext cx="10546080" cy="4972594"/>
          </a:xfrm>
        </p:spPr>
        <p:txBody>
          <a:bodyPr>
            <a:normAutofit fontScale="77500" lnSpcReduction="20000"/>
          </a:bodyPr>
          <a:lstStyle/>
          <a:p>
            <a:r>
              <a:rPr lang="en-GB" dirty="0">
                <a:latin typeface="Arial" panose="020B0604020202020204" pitchFamily="34" charset="0"/>
                <a:cs typeface="Arial" panose="020B0604020202020204" pitchFamily="34" charset="0"/>
              </a:rPr>
              <a:t>If the 10,000 steps goal was not created by health experts, why do smartwatches still push it as “recommended”? Are we following evidence or marketing?</a:t>
            </a:r>
          </a:p>
          <a:p>
            <a:r>
              <a:rPr lang="en-GB" dirty="0">
                <a:latin typeface="Arial" panose="020B0604020202020204" pitchFamily="34" charset="0"/>
                <a:cs typeface="Arial" panose="020B0604020202020204" pitchFamily="34" charset="0"/>
              </a:rPr>
              <a:t>Some smartwatches default to 10,000 steps, reinforcing a goal rooted in marketing, not medical evidence (</a:t>
            </a:r>
            <a:r>
              <a:rPr lang="en-GB" dirty="0" err="1">
                <a:latin typeface="Arial" panose="020B0604020202020204" pitchFamily="34" charset="0"/>
                <a:cs typeface="Arial" panose="020B0604020202020204" pitchFamily="34" charset="0"/>
              </a:rPr>
              <a:t>MedBound</a:t>
            </a:r>
            <a:r>
              <a:rPr lang="en-GB" dirty="0">
                <a:latin typeface="Arial" panose="020B0604020202020204" pitchFamily="34" charset="0"/>
                <a:cs typeface="Arial" panose="020B0604020202020204" pitchFamily="34" charset="0"/>
              </a:rPr>
              <a:t> Times, 2025). </a:t>
            </a:r>
          </a:p>
          <a:p>
            <a:r>
              <a:rPr lang="en-GB" dirty="0">
                <a:latin typeface="Arial" panose="020B0604020202020204" pitchFamily="34" charset="0"/>
                <a:cs typeface="Arial" panose="020B0604020202020204" pitchFamily="34" charset="0"/>
              </a:rPr>
              <a:t>Fitness trackers and apps shape behaviour through extrinsic motivation, vibrations, animations, and completion badges that reward completion (de Souza, 2025). </a:t>
            </a:r>
          </a:p>
          <a:p>
            <a:r>
              <a:rPr lang="en-GB" dirty="0">
                <a:latin typeface="Arial" panose="020B0604020202020204" pitchFamily="34" charset="0"/>
                <a:cs typeface="Arial" panose="020B0604020202020204" pitchFamily="34" charset="0"/>
              </a:rPr>
              <a:t>For some, movement </a:t>
            </a:r>
            <a:r>
              <a:rPr lang="en-US" dirty="0">
                <a:latin typeface="Arial" panose="020B0604020202020204" pitchFamily="34" charset="0"/>
                <a:cs typeface="Arial" panose="020B0604020202020204" pitchFamily="34" charset="0"/>
              </a:rPr>
              <a:t>is intrinsically motivated; they walk because it feels good, not because the watch says </a:t>
            </a:r>
            <a:r>
              <a:rPr lang="en-GB" dirty="0">
                <a:latin typeface="Arial" panose="020B0604020202020204" pitchFamily="34" charset="0"/>
                <a:cs typeface="Arial" panose="020B0604020202020204" pitchFamily="34" charset="0"/>
              </a:rPr>
              <a:t>“done”.</a:t>
            </a:r>
          </a:p>
          <a:p>
            <a:r>
              <a:rPr lang="en-GB" dirty="0">
                <a:latin typeface="Arial" panose="020B0604020202020204" pitchFamily="34" charset="0"/>
                <a:cs typeface="Arial" panose="020B0604020202020204" pitchFamily="34" charset="0"/>
              </a:rPr>
              <a:t>The pressure to “hit the number” can create shame or dictate behaviour even when close to 10,000 steps (de Souza, 2025).</a:t>
            </a:r>
          </a:p>
          <a:p>
            <a:r>
              <a:rPr lang="en-GB" dirty="0">
                <a:latin typeface="Arial" panose="020B0604020202020204" pitchFamily="34" charset="0"/>
                <a:cs typeface="Arial" panose="020B0604020202020204" pitchFamily="34" charset="0"/>
              </a:rPr>
              <a:t>Smartwatches are not bought just for step tracking, but once worn, the number becomes visible, measurable, and emotionally loaded.</a:t>
            </a:r>
          </a:p>
          <a:p>
            <a:r>
              <a:rPr lang="en-GB" dirty="0">
                <a:latin typeface="Arial" panose="020B0604020202020204" pitchFamily="34" charset="0"/>
                <a:cs typeface="Arial" panose="020B0604020202020204" pitchFamily="34" charset="0"/>
              </a:rPr>
              <a:t>If we did not have smartwatches or apps tracking our steps, would we still feel pressure to move or shame when we do not?</a:t>
            </a:r>
          </a:p>
          <a:p>
            <a:r>
              <a:rPr lang="en-GB" dirty="0">
                <a:latin typeface="Arial" panose="020B0604020202020204" pitchFamily="34" charset="0"/>
                <a:cs typeface="Arial" panose="020B0604020202020204" pitchFamily="34" charset="0"/>
              </a:rPr>
              <a:t>Neat (Non-Exercise Activity Thermogenesis) includes everyday movement like cleaning, pacing, and walking around the house and boosts energy burn without formal workouts (Kim et al., 2018).</a:t>
            </a:r>
          </a:p>
          <a:p>
            <a:r>
              <a:rPr lang="en-GB" dirty="0">
                <a:latin typeface="Arial" panose="020B0604020202020204" pitchFamily="34" charset="0"/>
                <a:cs typeface="Arial" panose="020B0604020202020204" pitchFamily="34" charset="0"/>
              </a:rPr>
              <a:t>NEAT supports metabolic health and can add hundreds of steps/day without needing gym clothes or guilt, especially powerful for rhythm-led movement (Kim et al., 2018).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49602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21FC1-2D0A-C80F-FD07-B0ACA7203A7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Slice of Truth: Movement is not One-Size-Fits-All</a:t>
            </a:r>
          </a:p>
        </p:txBody>
      </p:sp>
      <p:sp>
        <p:nvSpPr>
          <p:cNvPr id="3" name="Content Placeholder 2">
            <a:extLst>
              <a:ext uri="{FF2B5EF4-FFF2-40B4-BE49-F238E27FC236}">
                <a16:creationId xmlns:a16="http://schemas.microsoft.com/office/drawing/2014/main" id="{AF9F074F-964B-47E8-568E-7BE4A9D4A43C}"/>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The 10,000 steps goal appears to be more marketing myth than medical necessity. Public health messaging should reflect evidence, not slogans.</a:t>
            </a:r>
          </a:p>
          <a:p>
            <a:r>
              <a:rPr lang="en-GB" dirty="0">
                <a:latin typeface="Arial" panose="020B0604020202020204" pitchFamily="34" charset="0"/>
                <a:cs typeface="Arial" panose="020B0604020202020204" pitchFamily="34" charset="0"/>
              </a:rPr>
              <a:t>Any form of movement is beneficial, not just hitting a step target.</a:t>
            </a:r>
          </a:p>
          <a:p>
            <a:r>
              <a:rPr lang="en-GB" dirty="0">
                <a:latin typeface="Arial" panose="020B0604020202020204" pitchFamily="34" charset="0"/>
                <a:cs typeface="Arial" panose="020B0604020202020204" pitchFamily="34" charset="0"/>
              </a:rPr>
              <a:t>NEAT is something most people already do. Daily movement like cleaning, pacing, and walking around the house can count.</a:t>
            </a:r>
          </a:p>
          <a:p>
            <a:r>
              <a:rPr lang="en-GB" dirty="0">
                <a:latin typeface="Arial" panose="020B0604020202020204" pitchFamily="34" charset="0"/>
                <a:cs typeface="Arial" panose="020B0604020202020204" pitchFamily="34" charset="0"/>
              </a:rPr>
              <a:t>Some people are intrinsically motivated, driven by rhythm, enjoyment, or emotional clarity.</a:t>
            </a:r>
          </a:p>
          <a:p>
            <a:r>
              <a:rPr lang="en-GB" dirty="0">
                <a:latin typeface="Arial" panose="020B0604020202020204" pitchFamily="34" charset="0"/>
                <a:cs typeface="Arial" panose="020B0604020202020204" pitchFamily="34" charset="0"/>
              </a:rPr>
              <a:t>Others are extrinsically motivated, responding to goals, trackers, or external rewards.</a:t>
            </a:r>
          </a:p>
        </p:txBody>
      </p:sp>
    </p:spTree>
    <p:extLst>
      <p:ext uri="{BB962C8B-B14F-4D97-AF65-F5344CB8AC3E}">
        <p14:creationId xmlns:p14="http://schemas.microsoft.com/office/powerpoint/2010/main" val="3168797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2369D-B4B5-24B8-56B6-9B23C604ED1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F188924E-7961-C818-3866-635FBB076E9E}"/>
              </a:ext>
            </a:extLst>
          </p:cNvPr>
          <p:cNvSpPr>
            <a:spLocks noGrp="1"/>
          </p:cNvSpPr>
          <p:nvPr>
            <p:ph idx="1"/>
          </p:nvPr>
        </p:nvSpPr>
        <p:spPr>
          <a:xfrm>
            <a:off x="555171" y="2057399"/>
            <a:ext cx="10923815" cy="4500155"/>
          </a:xfrm>
        </p:spPr>
        <p:txBody>
          <a:bodyPr>
            <a:normAutofit fontScale="62500" lnSpcReduction="20000"/>
          </a:bodyPr>
          <a:lstStyle/>
          <a:p>
            <a:pPr lvl="0"/>
            <a:r>
              <a:rPr lang="en-US" dirty="0">
                <a:latin typeface="Arial" panose="020B0604020202020204" pitchFamily="34" charset="0"/>
                <a:cs typeface="Arial" panose="020B0604020202020204" pitchFamily="34" charset="0"/>
              </a:rPr>
              <a:t>Ahmadi, M.N., Gabriel, K.P., Fulton, J.E., et al. (2024) ‘Do the associations of daily steps with mortality and incident cardiovascular disease differ by sedentary time levels?’, </a:t>
            </a:r>
            <a:r>
              <a:rPr lang="en-US" i="1" dirty="0">
                <a:latin typeface="Arial" panose="020B0604020202020204" pitchFamily="34" charset="0"/>
                <a:cs typeface="Arial" panose="020B0604020202020204" pitchFamily="34" charset="0"/>
              </a:rPr>
              <a:t>British Journal of Sports Medicine</a:t>
            </a:r>
            <a:r>
              <a:rPr lang="en-US" dirty="0">
                <a:latin typeface="Arial" panose="020B0604020202020204" pitchFamily="34" charset="0"/>
                <a:cs typeface="Arial" panose="020B0604020202020204" pitchFamily="34" charset="0"/>
              </a:rPr>
              <a:t>, 58(5), pp.261–268.</a:t>
            </a:r>
            <a:endParaRPr lang="en-GB"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American College of Cardiology (2025) </a:t>
            </a:r>
            <a:r>
              <a:rPr lang="en-US" i="1" dirty="0">
                <a:latin typeface="Arial" panose="020B0604020202020204" pitchFamily="34" charset="0"/>
                <a:cs typeface="Arial" panose="020B0604020202020204" pitchFamily="34" charset="0"/>
              </a:rPr>
              <a:t>How many steps/day are enough? for adults</a:t>
            </a:r>
            <a:r>
              <a:rPr lang="en-US" dirty="0">
                <a:latin typeface="Arial" panose="020B0604020202020204" pitchFamily="34" charset="0"/>
                <a:cs typeface="Arial" panose="020B0604020202020204" pitchFamily="34" charset="0"/>
              </a:rPr>
              <a:t>. Available at: </a:t>
            </a:r>
            <a:r>
              <a:rPr lang="en-US" u="sng" dirty="0">
                <a:latin typeface="Arial" panose="020B0604020202020204" pitchFamily="34" charset="0"/>
                <a:cs typeface="Arial" panose="020B0604020202020204" pitchFamily="34" charset="0"/>
                <a:hlinkClick r:id="rId2"/>
              </a:rPr>
              <a:t>https://www.acc.org/Latest-in-Cardiology/Journal-Scans/2025/07/30/13/38/How-Many-Steps-a-Day</a:t>
            </a:r>
            <a:r>
              <a:rPr lang="en-US" dirty="0">
                <a:latin typeface="Arial" panose="020B0604020202020204" pitchFamily="34" charset="0"/>
                <a:cs typeface="Arial" panose="020B0604020202020204" pitchFamily="34" charset="0"/>
              </a:rPr>
              <a:t> (Accessed: 7 November 2025).</a:t>
            </a:r>
          </a:p>
          <a:p>
            <a:r>
              <a:rPr lang="en-US" dirty="0">
                <a:latin typeface="Arial" panose="020B0604020202020204" pitchFamily="34" charset="0"/>
                <a:cs typeface="Arial" panose="020B0604020202020204" pitchFamily="34" charset="0"/>
              </a:rPr>
              <a:t>Banach, M., Lewek, J., Surma, S., et al. (2023) ‘Association between daily step count and all-cause and cardiovascular mortality: a meta-analysis’, </a:t>
            </a:r>
            <a:r>
              <a:rPr lang="en-US" i="1" dirty="0">
                <a:latin typeface="Arial" panose="020B0604020202020204" pitchFamily="34" charset="0"/>
                <a:cs typeface="Arial" panose="020B0604020202020204" pitchFamily="34" charset="0"/>
              </a:rPr>
              <a:t>European Journal of Preventive Cardiology,</a:t>
            </a:r>
            <a:r>
              <a:rPr lang="en-US" dirty="0">
                <a:latin typeface="Arial" panose="020B0604020202020204" pitchFamily="34" charset="0"/>
                <a:cs typeface="Arial" panose="020B0604020202020204" pitchFamily="34" charset="0"/>
              </a:rPr>
              <a:t> 30(18), pp.1975–1985. Available at: </a:t>
            </a:r>
            <a:r>
              <a:rPr lang="en-US" dirty="0">
                <a:latin typeface="Arial" panose="020B0604020202020204" pitchFamily="34" charset="0"/>
                <a:cs typeface="Arial" panose="020B0604020202020204" pitchFamily="34" charset="0"/>
                <a:hlinkClick r:id="rId3"/>
              </a:rPr>
              <a:t>https://academic.oup.com/eurjpc/article/30/18/1975/7226309</a:t>
            </a:r>
            <a:r>
              <a:rPr lang="en-US" dirty="0">
                <a:latin typeface="Arial" panose="020B0604020202020204" pitchFamily="34" charset="0"/>
                <a:cs typeface="Arial" panose="020B0604020202020204" pitchFamily="34" charset="0"/>
              </a:rPr>
              <a:t> (Accessed: 7 November 2025).</a:t>
            </a:r>
          </a:p>
          <a:p>
            <a:r>
              <a:rPr lang="en-US" dirty="0">
                <a:latin typeface="Arial" panose="020B0604020202020204" pitchFamily="34" charset="0"/>
                <a:cs typeface="Arial" panose="020B0604020202020204" pitchFamily="34" charset="0"/>
              </a:rPr>
              <a:t>BBC Global (2024). </a:t>
            </a:r>
            <a:r>
              <a:rPr lang="en-US" i="1" dirty="0">
                <a:latin typeface="Arial" panose="020B0604020202020204" pitchFamily="34" charset="0"/>
                <a:cs typeface="Arial" panose="020B0604020202020204" pitchFamily="34" charset="0"/>
              </a:rPr>
              <a:t>Does it really take 10,000 steps to stay healthy? </a:t>
            </a:r>
            <a:r>
              <a:rPr lang="en-US" dirty="0">
                <a:latin typeface="Arial" panose="020B0604020202020204" pitchFamily="34" charset="0"/>
                <a:cs typeface="Arial" panose="020B0604020202020204" pitchFamily="34" charset="0"/>
              </a:rPr>
              <a:t>Available at: https://www.youtube.com/watch?v=tYiLJ3rzkoU (Accessed 14 November 2025).</a:t>
            </a:r>
          </a:p>
          <a:p>
            <a:r>
              <a:rPr lang="en-US" dirty="0">
                <a:latin typeface="Arial" panose="020B0604020202020204" pitchFamily="34" charset="0"/>
                <a:cs typeface="Arial" panose="020B0604020202020204" pitchFamily="34" charset="0"/>
              </a:rPr>
              <a:t>Berridge, V. </a:t>
            </a:r>
            <a:r>
              <a:rPr lang="en-GB" dirty="0">
                <a:latin typeface="Arial" panose="020B0604020202020204" pitchFamily="34" charset="0"/>
                <a:cs typeface="Arial" panose="020B0604020202020204" pitchFamily="34" charset="0"/>
              </a:rPr>
              <a:t>(2016) ‘The rise of lifestyle: 1900-1980s’, in </a:t>
            </a:r>
            <a:r>
              <a:rPr lang="en-GB" i="1" dirty="0">
                <a:latin typeface="Arial" panose="020B0604020202020204" pitchFamily="34" charset="0"/>
                <a:cs typeface="Arial" panose="020B0604020202020204" pitchFamily="34" charset="0"/>
              </a:rPr>
              <a:t>Public Health: A Very Short Introduction. Oxford: Oxford University Press.</a:t>
            </a:r>
            <a:endParaRPr lang="en-GB"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de Souza, H.F. (2025) </a:t>
            </a:r>
            <a:r>
              <a:rPr lang="en-US" i="1" dirty="0">
                <a:latin typeface="Arial" panose="020B0604020202020204" pitchFamily="34" charset="0"/>
                <a:cs typeface="Arial" panose="020B0604020202020204" pitchFamily="34" charset="0"/>
              </a:rPr>
              <a:t>Experts say you don’t need 10,000 steps, here’s the new magic number</a:t>
            </a:r>
            <a:r>
              <a:rPr lang="en-US" dirty="0">
                <a:latin typeface="Arial" panose="020B0604020202020204" pitchFamily="34" charset="0"/>
                <a:cs typeface="Arial" panose="020B0604020202020204" pitchFamily="34" charset="0"/>
              </a:rPr>
              <a:t>. Available at: </a:t>
            </a:r>
            <a:r>
              <a:rPr lang="en-US" u="sng" dirty="0">
                <a:latin typeface="Arial" panose="020B0604020202020204" pitchFamily="34" charset="0"/>
                <a:cs typeface="Arial" panose="020B0604020202020204" pitchFamily="34" charset="0"/>
                <a:hlinkClick r:id="rId4"/>
              </a:rPr>
              <a:t>https://www.news-medical.net/news/20250727/Experts-say-you-done28099t-need-10000-steps-heree28099s-the-new-magic-number.aspx</a:t>
            </a:r>
            <a:r>
              <a:rPr lang="en-US" dirty="0">
                <a:latin typeface="Arial" panose="020B0604020202020204" pitchFamily="34" charset="0"/>
                <a:cs typeface="Arial" panose="020B0604020202020204" pitchFamily="34" charset="0"/>
              </a:rPr>
              <a:t> (Accessed: 1 October 2025).</a:t>
            </a:r>
            <a:endParaRPr lang="en-GB" dirty="0">
              <a:latin typeface="Arial" panose="020B0604020202020204" pitchFamily="34" charset="0"/>
              <a:cs typeface="Arial" panose="020B0604020202020204" pitchFamily="34" charset="0"/>
            </a:endParaRPr>
          </a:p>
          <a:p>
            <a:pPr lvl="0"/>
            <a:r>
              <a:rPr lang="en-GB" dirty="0" err="1">
                <a:latin typeface="Arial" panose="020B0604020202020204" pitchFamily="34" charset="0"/>
                <a:cs typeface="Arial" panose="020B0604020202020204" pitchFamily="34" charset="0"/>
              </a:rPr>
              <a:t>Fayehun</a:t>
            </a:r>
            <a:r>
              <a:rPr lang="en-GB" dirty="0">
                <a:latin typeface="Arial" panose="020B0604020202020204" pitchFamily="34" charset="0"/>
                <a:cs typeface="Arial" panose="020B0604020202020204" pitchFamily="34" charset="0"/>
              </a:rPr>
              <a:t>, A.F., </a:t>
            </a:r>
            <a:r>
              <a:rPr lang="en-GB" dirty="0" err="1">
                <a:latin typeface="Arial" panose="020B0604020202020204" pitchFamily="34" charset="0"/>
                <a:cs typeface="Arial" panose="020B0604020202020204" pitchFamily="34" charset="0"/>
              </a:rPr>
              <a:t>Olowookere</a:t>
            </a:r>
            <a:r>
              <a:rPr lang="en-GB" dirty="0">
                <a:latin typeface="Arial" panose="020B0604020202020204" pitchFamily="34" charset="0"/>
                <a:cs typeface="Arial" panose="020B0604020202020204" pitchFamily="34" charset="0"/>
              </a:rPr>
              <a:t>, O.O., </a:t>
            </a:r>
            <a:r>
              <a:rPr lang="en-GB" dirty="0" err="1">
                <a:latin typeface="Arial" panose="020B0604020202020204" pitchFamily="34" charset="0"/>
                <a:cs typeface="Arial" panose="020B0604020202020204" pitchFamily="34" charset="0"/>
              </a:rPr>
              <a:t>Ogunbode</a:t>
            </a:r>
            <a:r>
              <a:rPr lang="en-GB" dirty="0">
                <a:latin typeface="Arial" panose="020B0604020202020204" pitchFamily="34" charset="0"/>
                <a:cs typeface="Arial" panose="020B0604020202020204" pitchFamily="34" charset="0"/>
              </a:rPr>
              <a:t>, A.M., Adetunji, A.A. and Esan, A. (2018) ‘Walking prescription of 10,000 steps per day in patients with type 2 diabetes mellitus: a randomised trial in Nigerian general practice’, </a:t>
            </a:r>
            <a:r>
              <a:rPr lang="en-GB" i="1" dirty="0">
                <a:latin typeface="Arial" panose="020B0604020202020204" pitchFamily="34" charset="0"/>
                <a:cs typeface="Arial" panose="020B0604020202020204" pitchFamily="34" charset="0"/>
              </a:rPr>
              <a:t>British Journal of General Practice</a:t>
            </a:r>
            <a:r>
              <a:rPr lang="en-GB" dirty="0">
                <a:latin typeface="Arial" panose="020B0604020202020204" pitchFamily="34" charset="0"/>
                <a:cs typeface="Arial" panose="020B0604020202020204" pitchFamily="34" charset="0"/>
              </a:rPr>
              <a:t>, 68(667), pp.e139–e145. Available at: </a:t>
            </a:r>
            <a:r>
              <a:rPr lang="en-GB" u="sng" dirty="0">
                <a:latin typeface="Arial" panose="020B0604020202020204" pitchFamily="34" charset="0"/>
                <a:cs typeface="Arial" panose="020B0604020202020204" pitchFamily="34" charset="0"/>
                <a:hlinkClick r:id="rId5"/>
              </a:rPr>
              <a:t>https://bjgp.org/content/68/667/e139</a:t>
            </a:r>
            <a:r>
              <a:rPr lang="en-GB" dirty="0">
                <a:latin typeface="Arial" panose="020B0604020202020204" pitchFamily="34" charset="0"/>
                <a:cs typeface="Arial" panose="020B0604020202020204" pitchFamily="34" charset="0"/>
              </a:rPr>
              <a:t> (Accessed: 7 November 2025).</a:t>
            </a:r>
          </a:p>
          <a:p>
            <a:r>
              <a:rPr lang="en-US" dirty="0">
                <a:latin typeface="Arial" panose="020B0604020202020204" pitchFamily="34" charset="0"/>
                <a:cs typeface="Arial" panose="020B0604020202020204" pitchFamily="34" charset="0"/>
              </a:rPr>
              <a:t>Green, J. (2008) ‘Walk this way: Public health and the social organization of walking’, Social Theory &amp; Health, 6(3), pp. 260–275. Available at: https://link.springer.com/article/10.1057/sth.2008.19 (Accessed: 14 November 2025).</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66349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B026C-B0C2-09FF-59F1-6040AC542B7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 list (continued)</a:t>
            </a:r>
          </a:p>
        </p:txBody>
      </p:sp>
      <p:sp>
        <p:nvSpPr>
          <p:cNvPr id="4" name="Content Placeholder 2">
            <a:extLst>
              <a:ext uri="{FF2B5EF4-FFF2-40B4-BE49-F238E27FC236}">
                <a16:creationId xmlns:a16="http://schemas.microsoft.com/office/drawing/2014/main" id="{59051EAD-BFDB-56D3-EDE9-075A641BDEA7}"/>
              </a:ext>
            </a:extLst>
          </p:cNvPr>
          <p:cNvSpPr txBox="1">
            <a:spLocks/>
          </p:cNvSpPr>
          <p:nvPr/>
        </p:nvSpPr>
        <p:spPr>
          <a:xfrm>
            <a:off x="304800" y="2083525"/>
            <a:ext cx="11634651" cy="4404361"/>
          </a:xfrm>
          <a:prstGeom prst="rect">
            <a:avLst/>
          </a:prstGeom>
        </p:spPr>
        <p:txBody>
          <a:bodyPr vert="horz" lIns="91440" tIns="45720" rIns="91440" bIns="45720" rtlCol="0">
            <a:normAutofit fontScale="62500" lnSpcReduction="20000"/>
          </a:bodyPr>
          <a:lst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a:lstStyle>
          <a:p>
            <a:r>
              <a:rPr lang="en-US" dirty="0">
                <a:latin typeface="Arial" panose="020B0604020202020204" pitchFamily="34" charset="0"/>
                <a:cs typeface="Arial" panose="020B0604020202020204" pitchFamily="34" charset="0"/>
              </a:rPr>
              <a:t>Hamaya, R., Lee, I.M., Shiroma, E.J., et al. (2025) ‘Association between frequency of meeting daily step thresholds and all-cause mortality and cardiovascular disease in older women’, </a:t>
            </a:r>
            <a:r>
              <a:rPr lang="en-US" i="1" dirty="0">
                <a:latin typeface="Arial" panose="020B0604020202020204" pitchFamily="34" charset="0"/>
                <a:cs typeface="Arial" panose="020B0604020202020204" pitchFamily="34" charset="0"/>
              </a:rPr>
              <a:t>British Journal of Sports Medicine</a:t>
            </a:r>
            <a:r>
              <a:rPr lang="en-US" dirty="0">
                <a:latin typeface="Arial" panose="020B0604020202020204" pitchFamily="34" charset="0"/>
                <a:cs typeface="Arial" panose="020B0604020202020204" pitchFamily="34" charset="0"/>
              </a:rPr>
              <a:t>. Available at: </a:t>
            </a:r>
            <a:r>
              <a:rPr lang="en-US" u="sng" dirty="0">
                <a:latin typeface="Arial" panose="020B0604020202020204" pitchFamily="34" charset="0"/>
                <a:cs typeface="Arial" panose="020B0604020202020204" pitchFamily="34" charset="0"/>
                <a:hlinkClick r:id="rId2"/>
              </a:rPr>
              <a:t>https://bjsm.bmj.com/content/early/2025/10/13/bjsports-2025-110311</a:t>
            </a:r>
            <a:r>
              <a:rPr lang="en-US" dirty="0">
                <a:latin typeface="Arial" panose="020B0604020202020204" pitchFamily="34" charset="0"/>
                <a:cs typeface="Arial" panose="020B0604020202020204" pitchFamily="34" charset="0"/>
              </a:rPr>
              <a:t> (Accessed: 31 October 2025).</a:t>
            </a:r>
          </a:p>
          <a:p>
            <a:r>
              <a:rPr lang="en-US" dirty="0">
                <a:latin typeface="Arial" panose="020B0604020202020204" pitchFamily="34" charset="0"/>
                <a:cs typeface="Arial" panose="020B0604020202020204" pitchFamily="34" charset="0"/>
              </a:rPr>
              <a:t>ITV News (2025) </a:t>
            </a:r>
            <a:r>
              <a:rPr lang="en-US" i="1" dirty="0">
                <a:latin typeface="Arial" panose="020B0604020202020204" pitchFamily="34" charset="0"/>
                <a:cs typeface="Arial" panose="020B0604020202020204" pitchFamily="34" charset="0"/>
              </a:rPr>
              <a:t>Can’t hit 10,000 steps each day? Researchers find ‘more realistic’ target</a:t>
            </a:r>
            <a:r>
              <a:rPr lang="en-US" dirty="0">
                <a:latin typeface="Arial" panose="020B0604020202020204" pitchFamily="34" charset="0"/>
                <a:cs typeface="Arial" panose="020B0604020202020204" pitchFamily="34" charset="0"/>
              </a:rPr>
              <a:t>. Available at: </a:t>
            </a:r>
            <a:r>
              <a:rPr lang="en-US" u="sng" dirty="0">
                <a:latin typeface="Arial" panose="020B0604020202020204" pitchFamily="34" charset="0"/>
                <a:cs typeface="Arial" panose="020B0604020202020204" pitchFamily="34" charset="0"/>
                <a:hlinkClick r:id="rId3"/>
              </a:rPr>
              <a:t>https://www.itv.com/news/2025-07-23/cant-hit-10000-steps-each-day-researchers-find-more-realistic-target</a:t>
            </a:r>
            <a:r>
              <a:rPr lang="en-US" dirty="0">
                <a:latin typeface="Arial" panose="020B0604020202020204" pitchFamily="34" charset="0"/>
                <a:cs typeface="Arial" panose="020B0604020202020204" pitchFamily="34" charset="0"/>
              </a:rPr>
              <a:t> (Accessed: 1 October 2025).</a:t>
            </a:r>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Kim, J., Lim, K., Park, H.Y., &amp; Hwang, H. (2018) ‘Non-exercise Activity Thermogenesis (NEAT) as a Strategy to Increase Energy Expenditure’, </a:t>
            </a:r>
            <a:r>
              <a:rPr lang="en-GB" i="1" dirty="0">
                <a:latin typeface="Arial" panose="020B0604020202020204" pitchFamily="34" charset="0"/>
                <a:cs typeface="Arial" panose="020B0604020202020204" pitchFamily="34" charset="0"/>
              </a:rPr>
              <a:t>Journal of Exercise Nutrition &amp; Biochemistry</a:t>
            </a:r>
            <a:r>
              <a:rPr lang="en-GB" dirty="0">
                <a:latin typeface="Arial" panose="020B0604020202020204" pitchFamily="34" charset="0"/>
                <a:cs typeface="Arial" panose="020B0604020202020204" pitchFamily="34" charset="0"/>
              </a:rPr>
              <a:t>, 22(2), pp. 23–30. Available at: </a:t>
            </a:r>
            <a:r>
              <a:rPr lang="en-GB" u="sng" dirty="0">
                <a:latin typeface="Arial" panose="020B0604020202020204" pitchFamily="34" charset="0"/>
                <a:cs typeface="Arial" panose="020B0604020202020204" pitchFamily="34" charset="0"/>
                <a:hlinkClick r:id="rId4"/>
              </a:rPr>
              <a:t>https://www.researchgate.net/publication/328659773_Non-exercise_Activity_ThermogenesisNEAT_as_a_Strategy_to_Increase_Energy_Expenditure</a:t>
            </a:r>
            <a:r>
              <a:rPr lang="en-GB" dirty="0">
                <a:latin typeface="Arial" panose="020B0604020202020204" pitchFamily="34" charset="0"/>
                <a:cs typeface="Arial" panose="020B0604020202020204" pitchFamily="34" charset="0"/>
              </a:rPr>
              <a:t> (Accessed: 7 November 2025).</a:t>
            </a:r>
          </a:p>
          <a:p>
            <a:pPr lvl="0"/>
            <a:r>
              <a:rPr lang="en-US" dirty="0" err="1">
                <a:latin typeface="Arial" panose="020B0604020202020204" pitchFamily="34" charset="0"/>
                <a:cs typeface="Arial" panose="020B0604020202020204" pitchFamily="34" charset="0"/>
              </a:rPr>
              <a:t>MedBound</a:t>
            </a:r>
            <a:r>
              <a:rPr lang="en-US" dirty="0">
                <a:latin typeface="Arial" panose="020B0604020202020204" pitchFamily="34" charset="0"/>
                <a:cs typeface="Arial" panose="020B0604020202020204" pitchFamily="34" charset="0"/>
              </a:rPr>
              <a:t> Times (2025) </a:t>
            </a:r>
            <a:r>
              <a:rPr lang="en-US" i="1" dirty="0">
                <a:latin typeface="Arial" panose="020B0604020202020204" pitchFamily="34" charset="0"/>
                <a:cs typeface="Arial" panose="020B0604020202020204" pitchFamily="34" charset="0"/>
              </a:rPr>
              <a:t>The Truth About 10,000 Steps a Day: Science vs Marketing Myth</a:t>
            </a:r>
            <a:r>
              <a:rPr lang="en-US" dirty="0">
                <a:latin typeface="Arial" panose="020B0604020202020204" pitchFamily="34" charset="0"/>
                <a:cs typeface="Arial" panose="020B0604020202020204" pitchFamily="34" charset="0"/>
              </a:rPr>
              <a:t>. Available at: </a:t>
            </a:r>
            <a:r>
              <a:rPr lang="en-US" u="sng" dirty="0">
                <a:latin typeface="Arial" panose="020B0604020202020204" pitchFamily="34" charset="0"/>
                <a:cs typeface="Arial" panose="020B0604020202020204" pitchFamily="34" charset="0"/>
                <a:hlinkClick r:id="rId5"/>
              </a:rPr>
              <a:t>https://www.medboundtimes.com/fitness-and-wellness/truth-10000-steps-marketing-myth</a:t>
            </a:r>
            <a:r>
              <a:rPr lang="en-US" dirty="0">
                <a:latin typeface="Arial" panose="020B0604020202020204" pitchFamily="34" charset="0"/>
                <a:cs typeface="Arial" panose="020B0604020202020204" pitchFamily="34" charset="0"/>
              </a:rPr>
              <a:t> (Accessed: 29 October 2025).</a:t>
            </a:r>
            <a:endParaRPr lang="en-GB"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Stens, N.A., Bakker, E.A., Mañas, A., et al. (2023) ‘Relationship of daily step counts to all-cause mortality and cardiovascular events’, J</a:t>
            </a:r>
            <a:r>
              <a:rPr lang="en-US" i="1" dirty="0">
                <a:latin typeface="Arial" panose="020B0604020202020204" pitchFamily="34" charset="0"/>
                <a:cs typeface="Arial" panose="020B0604020202020204" pitchFamily="34" charset="0"/>
              </a:rPr>
              <a:t>ournal of the American College of Cardiology</a:t>
            </a:r>
            <a:r>
              <a:rPr lang="en-US" dirty="0">
                <a:latin typeface="Arial" panose="020B0604020202020204" pitchFamily="34" charset="0"/>
                <a:cs typeface="Arial" panose="020B0604020202020204" pitchFamily="34" charset="0"/>
              </a:rPr>
              <a:t>, 82(14), pp. 1483–1494. Available at: </a:t>
            </a:r>
            <a:r>
              <a:rPr lang="en-US" u="sng" dirty="0">
                <a:latin typeface="Arial" panose="020B0604020202020204" pitchFamily="34" charset="0"/>
                <a:cs typeface="Arial" panose="020B0604020202020204" pitchFamily="34" charset="0"/>
                <a:hlinkClick r:id="rId6"/>
              </a:rPr>
              <a:t>https://www.acc.org/latest-in-cardiology/journal-scans/2023/10/06/15/25/relationship-of-daily-step</a:t>
            </a:r>
            <a:r>
              <a:rPr lang="en-US" dirty="0">
                <a:latin typeface="Arial" panose="020B0604020202020204" pitchFamily="34" charset="0"/>
                <a:cs typeface="Arial" panose="020B0604020202020204" pitchFamily="34" charset="0"/>
              </a:rPr>
              <a:t> (Accessed: 7 November 2025).</a:t>
            </a:r>
            <a:endParaRPr lang="en-GB"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Tudor-Locke, C., Craig, C.L., Brown, W.J., et al. (2011) ‘How many steps/day are enough? For adults’, </a:t>
            </a:r>
            <a:r>
              <a:rPr lang="en-US" i="1" dirty="0">
                <a:latin typeface="Arial" panose="020B0604020202020204" pitchFamily="34" charset="0"/>
                <a:cs typeface="Arial" panose="020B0604020202020204" pitchFamily="34" charset="0"/>
              </a:rPr>
              <a:t>International Journal of Behavioral Nutrition and Physical Activity</a:t>
            </a:r>
            <a:r>
              <a:rPr lang="en-US" dirty="0">
                <a:latin typeface="Arial" panose="020B0604020202020204" pitchFamily="34" charset="0"/>
                <a:cs typeface="Arial" panose="020B0604020202020204" pitchFamily="34" charset="0"/>
              </a:rPr>
              <a:t>, 8(79). Available at: </a:t>
            </a:r>
            <a:r>
              <a:rPr lang="en-US" u="sng" dirty="0">
                <a:latin typeface="Arial" panose="020B0604020202020204" pitchFamily="34" charset="0"/>
                <a:cs typeface="Arial" panose="020B0604020202020204" pitchFamily="34" charset="0"/>
                <a:hlinkClick r:id="rId7"/>
              </a:rPr>
              <a:t>https://link.springer.com/article/10.1186/1479-5868-8-79</a:t>
            </a:r>
            <a:r>
              <a:rPr lang="en-US" dirty="0">
                <a:latin typeface="Arial" panose="020B0604020202020204" pitchFamily="34" charset="0"/>
                <a:cs typeface="Arial" panose="020B0604020202020204" pitchFamily="34" charset="0"/>
              </a:rPr>
              <a:t> (Accessed: 7 November 2025).</a:t>
            </a:r>
            <a:endParaRPr lang="en-GB"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University of Sydney (2025) </a:t>
            </a:r>
            <a:r>
              <a:rPr lang="en-US" i="1" dirty="0">
                <a:latin typeface="Arial" panose="020B0604020202020204" pitchFamily="34" charset="0"/>
                <a:cs typeface="Arial" panose="020B0604020202020204" pitchFamily="34" charset="0"/>
              </a:rPr>
              <a:t>Rethink the 10,000 steps goal: new findings on chronic disease risk</a:t>
            </a:r>
            <a:r>
              <a:rPr lang="en-US" dirty="0">
                <a:latin typeface="Arial" panose="020B0604020202020204" pitchFamily="34" charset="0"/>
                <a:cs typeface="Arial" panose="020B0604020202020204" pitchFamily="34" charset="0"/>
              </a:rPr>
              <a:t>. Available at: </a:t>
            </a:r>
            <a:r>
              <a:rPr lang="en-US" u="sng" dirty="0">
                <a:latin typeface="Arial" panose="020B0604020202020204" pitchFamily="34" charset="0"/>
                <a:cs typeface="Arial" panose="020B0604020202020204" pitchFamily="34" charset="0"/>
                <a:hlinkClick r:id="rId8"/>
              </a:rPr>
              <a:t>https://www.sydney.edu.au/news-opinion/news/2025/07/24/rethink-the-10000-a-day-step-goal-study-suggests.html</a:t>
            </a:r>
            <a:r>
              <a:rPr lang="en-US" dirty="0">
                <a:latin typeface="Arial" panose="020B0604020202020204" pitchFamily="34" charset="0"/>
                <a:cs typeface="Arial" panose="020B0604020202020204" pitchFamily="34" charset="0"/>
              </a:rPr>
              <a:t> (Accessed: 29 October 2025).</a:t>
            </a:r>
            <a:endParaRPr lang="en-US" dirty="0"/>
          </a:p>
          <a:p>
            <a:r>
              <a:rPr lang="en-US" dirty="0">
                <a:latin typeface="Arial" panose="020B0604020202020204" pitchFamily="34" charset="0"/>
                <a:cs typeface="Arial" panose="020B0604020202020204" pitchFamily="34" charset="0"/>
              </a:rPr>
              <a:t>Stern, M. (2000) The Fit Body: On the Emergence of Fitness Culture and the Fitness Center. Business History Conference. Available at: https://thebhc.org/sites/default/files/stern_0.pdf (Accessed: 14 November 2025).</a:t>
            </a:r>
          </a:p>
          <a:p>
            <a:pPr marL="45720" indent="0">
              <a:buNone/>
            </a:pPr>
            <a:endParaRPr lang="en-US"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7009836"/>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TM03457444[[fn=Basis]]</Template>
  <TotalTime>1178</TotalTime>
  <Words>1820</Words>
  <Application>Microsoft Office PowerPoint</Application>
  <PresentationFormat>Widescreen</PresentationFormat>
  <Paragraphs>56</Paragraphs>
  <Slides>9</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Corbel</vt:lpstr>
      <vt:lpstr>Basis</vt:lpstr>
      <vt:lpstr>10,000 steps: public health goal or marketing myth?</vt:lpstr>
      <vt:lpstr>The origins and rise of step counting </vt:lpstr>
      <vt:lpstr>Picture of Manpo-kei pedometer </vt:lpstr>
      <vt:lpstr>Is 10,000 steps necessary?</vt:lpstr>
      <vt:lpstr>Video </vt:lpstr>
      <vt:lpstr>Rhythm, rewards, and the pressure to move</vt:lpstr>
      <vt:lpstr>Slice of Truth: Movement is not One-Size-Fits-All</vt:lpstr>
      <vt:lpstr>Reference list </vt:lpstr>
      <vt:lpstr>Reference list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Emily Vernon</dc:creator>
  <cp:lastModifiedBy>Emily Vernon</cp:lastModifiedBy>
  <cp:revision>10</cp:revision>
  <dcterms:created xsi:type="dcterms:W3CDTF">2025-10-01T14:15:34Z</dcterms:created>
  <dcterms:modified xsi:type="dcterms:W3CDTF">2025-11-21T10:35:50Z</dcterms:modified>
</cp:coreProperties>
</file>