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8288000" cy="10287000"/>
  <p:notesSz cx="6858000" cy="9144000"/>
  <p:embeddedFontLst>
    <p:embeddedFont>
      <p:font typeface="Bricolage Grotesque Ultra-Bold" panose="020B0605040402000204" pitchFamily="34" charset="0"/>
      <p:regular r:id="rId3"/>
      <p:bold r:id="rId4"/>
    </p:embeddedFont>
    <p:embeddedFont>
      <p:font typeface="Croogla" pitchFamily="2" charset="77"/>
      <p:regular r:id="rId5"/>
    </p:embeddedFont>
    <p:embeddedFont>
      <p:font typeface="Garet" pitchFamily="2" charset="77"/>
      <p:regular r:id="rId6"/>
    </p:embeddedFont>
    <p:embeddedFont>
      <p:font typeface="Garet Bold" pitchFamily="2" charset="77"/>
      <p:regular r:id="rId7"/>
      <p:bold r:id="rId8"/>
    </p:embeddedFont>
    <p:embeddedFont>
      <p:font typeface="Garet Italics" pitchFamily="2" charset="77"/>
      <p:regular r:id="rId9"/>
      <p:italic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35" autoAdjust="0"/>
  </p:normalViewPr>
  <p:slideViewPr>
    <p:cSldViewPr>
      <p:cViewPr varScale="1">
        <p:scale>
          <a:sx n="70" d="100"/>
          <a:sy n="70" d="100"/>
        </p:scale>
        <p:origin x="840"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presProps" Target="presProps.xml"/><Relationship Id="rId5" Type="http://schemas.openxmlformats.org/officeDocument/2006/relationships/font" Target="fonts/font3.fntdata"/><Relationship Id="rId10" Type="http://schemas.openxmlformats.org/officeDocument/2006/relationships/font" Target="fonts/font8.fntdata"/><Relationship Id="rId4" Type="http://schemas.openxmlformats.org/officeDocument/2006/relationships/font" Target="fonts/font2.fntdata"/><Relationship Id="rId9" Type="http://schemas.openxmlformats.org/officeDocument/2006/relationships/font" Target="fonts/font7.fntdata"/><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6.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5.png"/><Relationship Id="rId2" Type="http://schemas.openxmlformats.org/officeDocument/2006/relationships/image" Target="../media/image1.png"/><Relationship Id="rId16" Type="http://schemas.openxmlformats.org/officeDocument/2006/relationships/image" Target="../media/image14.sv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3.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hyperlink" Target="https://online.hbs.edu/blog/?author=Lauren+Land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6542" y="3515871"/>
            <a:ext cx="1396202" cy="1466117"/>
          </a:xfrm>
          <a:custGeom>
            <a:avLst/>
            <a:gdLst/>
            <a:ahLst/>
            <a:cxnLst/>
            <a:rect l="l" t="t" r="r" b="b"/>
            <a:pathLst>
              <a:path w="1396202" h="1466117">
                <a:moveTo>
                  <a:pt x="0" y="0"/>
                </a:moveTo>
                <a:lnTo>
                  <a:pt x="1396202" y="0"/>
                </a:lnTo>
                <a:lnTo>
                  <a:pt x="1396202" y="1466117"/>
                </a:lnTo>
                <a:lnTo>
                  <a:pt x="0" y="146611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922115" y="7656114"/>
            <a:ext cx="3281566" cy="793542"/>
          </a:xfrm>
          <a:custGeom>
            <a:avLst/>
            <a:gdLst/>
            <a:ahLst/>
            <a:cxnLst/>
            <a:rect l="l" t="t" r="r" b="b"/>
            <a:pathLst>
              <a:path w="3281566" h="793542">
                <a:moveTo>
                  <a:pt x="0" y="0"/>
                </a:moveTo>
                <a:lnTo>
                  <a:pt x="3281566" y="0"/>
                </a:lnTo>
                <a:lnTo>
                  <a:pt x="3281566" y="793542"/>
                </a:lnTo>
                <a:lnTo>
                  <a:pt x="0" y="7935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0693539" y="172569"/>
            <a:ext cx="1137716" cy="856131"/>
          </a:xfrm>
          <a:custGeom>
            <a:avLst/>
            <a:gdLst/>
            <a:ahLst/>
            <a:cxnLst/>
            <a:rect l="l" t="t" r="r" b="b"/>
            <a:pathLst>
              <a:path w="1137716" h="856131">
                <a:moveTo>
                  <a:pt x="0" y="0"/>
                </a:moveTo>
                <a:lnTo>
                  <a:pt x="1137716" y="0"/>
                </a:lnTo>
                <a:lnTo>
                  <a:pt x="1137716" y="856131"/>
                </a:lnTo>
                <a:lnTo>
                  <a:pt x="0" y="8561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5" name="Group 5"/>
          <p:cNvGrpSpPr/>
          <p:nvPr/>
        </p:nvGrpSpPr>
        <p:grpSpPr>
          <a:xfrm>
            <a:off x="1700945" y="359467"/>
            <a:ext cx="3723906" cy="1484664"/>
            <a:chOff x="0" y="0"/>
            <a:chExt cx="1974889" cy="787358"/>
          </a:xfrm>
        </p:grpSpPr>
        <p:sp>
          <p:nvSpPr>
            <p:cNvPr id="6" name="Freeform 6"/>
            <p:cNvSpPr/>
            <p:nvPr/>
          </p:nvSpPr>
          <p:spPr>
            <a:xfrm>
              <a:off x="0" y="0"/>
              <a:ext cx="1974889" cy="787358"/>
            </a:xfrm>
            <a:custGeom>
              <a:avLst/>
              <a:gdLst/>
              <a:ahLst/>
              <a:cxnLst/>
              <a:rect l="l" t="t" r="r" b="b"/>
              <a:pathLst>
                <a:path w="1974889" h="787358">
                  <a:moveTo>
                    <a:pt x="1357736" y="0"/>
                  </a:moveTo>
                  <a:lnTo>
                    <a:pt x="617153" y="0"/>
                  </a:lnTo>
                  <a:lnTo>
                    <a:pt x="617153" y="246049"/>
                  </a:lnTo>
                  <a:lnTo>
                    <a:pt x="0" y="246049"/>
                  </a:lnTo>
                  <a:lnTo>
                    <a:pt x="0" y="541308"/>
                  </a:lnTo>
                  <a:lnTo>
                    <a:pt x="617153" y="541308"/>
                  </a:lnTo>
                  <a:lnTo>
                    <a:pt x="617153" y="787358"/>
                  </a:lnTo>
                  <a:lnTo>
                    <a:pt x="1357736" y="787358"/>
                  </a:lnTo>
                  <a:lnTo>
                    <a:pt x="1357736" y="541308"/>
                  </a:lnTo>
                  <a:lnTo>
                    <a:pt x="1974889" y="541308"/>
                  </a:lnTo>
                  <a:lnTo>
                    <a:pt x="1974889" y="246049"/>
                  </a:lnTo>
                  <a:lnTo>
                    <a:pt x="1357736" y="246049"/>
                  </a:lnTo>
                  <a:lnTo>
                    <a:pt x="1357736" y="0"/>
                  </a:lnTo>
                  <a:close/>
                </a:path>
              </a:pathLst>
            </a:custGeom>
            <a:solidFill>
              <a:srgbClr val="FDE027"/>
            </a:solidFill>
          </p:spPr>
          <p:txBody>
            <a:bodyPr/>
            <a:lstStyle/>
            <a:p>
              <a:endParaRPr lang="en-US"/>
            </a:p>
          </p:txBody>
        </p:sp>
        <p:sp>
          <p:nvSpPr>
            <p:cNvPr id="7" name="TextBox 7"/>
            <p:cNvSpPr txBox="1"/>
            <p:nvPr/>
          </p:nvSpPr>
          <p:spPr>
            <a:xfrm>
              <a:off x="462864" y="194062"/>
              <a:ext cx="1049160" cy="408759"/>
            </a:xfrm>
            <a:prstGeom prst="rect">
              <a:avLst/>
            </a:prstGeom>
          </p:spPr>
          <p:txBody>
            <a:bodyPr lIns="12192" tIns="12192" rIns="12192" bIns="12192" rtlCol="0" anchor="ctr"/>
            <a:lstStyle/>
            <a:p>
              <a:pPr algn="ctr">
                <a:lnSpc>
                  <a:spcPts val="1503"/>
                </a:lnSpc>
              </a:pPr>
              <a:r>
                <a:rPr lang="en-US" sz="1366" b="1">
                  <a:solidFill>
                    <a:srgbClr val="000000"/>
                  </a:solidFill>
                  <a:latin typeface="Garet Bold"/>
                  <a:ea typeface="Garet Bold"/>
                  <a:cs typeface="Garet Bold"/>
                  <a:sym typeface="Garet Bold"/>
                </a:rPr>
                <a:t>Since 2023, I have worked as dispenser assistant</a:t>
              </a:r>
            </a:p>
          </p:txBody>
        </p:sp>
      </p:grpSp>
      <p:grpSp>
        <p:nvGrpSpPr>
          <p:cNvPr id="8" name="Group 8"/>
          <p:cNvGrpSpPr/>
          <p:nvPr/>
        </p:nvGrpSpPr>
        <p:grpSpPr>
          <a:xfrm>
            <a:off x="43472" y="812252"/>
            <a:ext cx="2400300" cy="662725"/>
            <a:chOff x="0" y="0"/>
            <a:chExt cx="812800" cy="224415"/>
          </a:xfrm>
        </p:grpSpPr>
        <p:sp>
          <p:nvSpPr>
            <p:cNvPr id="9" name="Freeform 9"/>
            <p:cNvSpPr/>
            <p:nvPr/>
          </p:nvSpPr>
          <p:spPr>
            <a:xfrm>
              <a:off x="0" y="0"/>
              <a:ext cx="812800" cy="224415"/>
            </a:xfrm>
            <a:custGeom>
              <a:avLst/>
              <a:gdLst/>
              <a:ahLst/>
              <a:cxnLst/>
              <a:rect l="l" t="t" r="r" b="b"/>
              <a:pathLst>
                <a:path w="812800" h="224415">
                  <a:moveTo>
                    <a:pt x="0" y="0"/>
                  </a:moveTo>
                  <a:lnTo>
                    <a:pt x="609600" y="0"/>
                  </a:lnTo>
                  <a:lnTo>
                    <a:pt x="812800" y="112207"/>
                  </a:lnTo>
                  <a:lnTo>
                    <a:pt x="609600" y="224415"/>
                  </a:lnTo>
                  <a:lnTo>
                    <a:pt x="0" y="224415"/>
                  </a:lnTo>
                  <a:lnTo>
                    <a:pt x="203200" y="112207"/>
                  </a:lnTo>
                  <a:lnTo>
                    <a:pt x="0" y="0"/>
                  </a:lnTo>
                  <a:close/>
                </a:path>
              </a:pathLst>
            </a:custGeom>
            <a:solidFill>
              <a:srgbClr val="E16544"/>
            </a:solidFill>
          </p:spPr>
          <p:txBody>
            <a:bodyPr/>
            <a:lstStyle/>
            <a:p>
              <a:endParaRPr lang="en-US"/>
            </a:p>
          </p:txBody>
        </p:sp>
        <p:sp>
          <p:nvSpPr>
            <p:cNvPr id="10" name="TextBox 10"/>
            <p:cNvSpPr txBox="1"/>
            <p:nvPr/>
          </p:nvSpPr>
          <p:spPr>
            <a:xfrm>
              <a:off x="177800" y="19050"/>
              <a:ext cx="558800" cy="205365"/>
            </a:xfrm>
            <a:prstGeom prst="rect">
              <a:avLst/>
            </a:prstGeom>
          </p:spPr>
          <p:txBody>
            <a:bodyPr lIns="12192" tIns="12192" rIns="12192" bIns="12192" rtlCol="0" anchor="ctr"/>
            <a:lstStyle/>
            <a:p>
              <a:pPr algn="ctr">
                <a:lnSpc>
                  <a:spcPts val="2048"/>
                </a:lnSpc>
              </a:pPr>
              <a:r>
                <a:rPr lang="en-US" sz="1862" b="1">
                  <a:solidFill>
                    <a:srgbClr val="000000"/>
                  </a:solidFill>
                  <a:latin typeface="Garet Bold"/>
                  <a:ea typeface="Garet Bold"/>
                  <a:cs typeface="Garet Bold"/>
                  <a:sym typeface="Garet Bold"/>
                </a:rPr>
                <a:t>What is my Role?</a:t>
              </a:r>
            </a:p>
          </p:txBody>
        </p:sp>
      </p:grpSp>
      <p:grpSp>
        <p:nvGrpSpPr>
          <p:cNvPr id="11" name="Group 11"/>
          <p:cNvGrpSpPr/>
          <p:nvPr/>
        </p:nvGrpSpPr>
        <p:grpSpPr>
          <a:xfrm>
            <a:off x="-22889" y="1607061"/>
            <a:ext cx="2400300" cy="394349"/>
            <a:chOff x="0" y="0"/>
            <a:chExt cx="812800" cy="133536"/>
          </a:xfrm>
        </p:grpSpPr>
        <p:sp>
          <p:nvSpPr>
            <p:cNvPr id="12" name="Freeform 12"/>
            <p:cNvSpPr/>
            <p:nvPr/>
          </p:nvSpPr>
          <p:spPr>
            <a:xfrm>
              <a:off x="0" y="0"/>
              <a:ext cx="812800" cy="133536"/>
            </a:xfrm>
            <a:custGeom>
              <a:avLst/>
              <a:gdLst/>
              <a:ahLst/>
              <a:cxnLst/>
              <a:rect l="l" t="t" r="r" b="b"/>
              <a:pathLst>
                <a:path w="812800" h="133536">
                  <a:moveTo>
                    <a:pt x="0" y="0"/>
                  </a:moveTo>
                  <a:lnTo>
                    <a:pt x="609600" y="0"/>
                  </a:lnTo>
                  <a:lnTo>
                    <a:pt x="812800" y="66768"/>
                  </a:lnTo>
                  <a:lnTo>
                    <a:pt x="609600" y="133536"/>
                  </a:lnTo>
                  <a:lnTo>
                    <a:pt x="0" y="133536"/>
                  </a:lnTo>
                  <a:lnTo>
                    <a:pt x="203200" y="66768"/>
                  </a:lnTo>
                  <a:lnTo>
                    <a:pt x="0" y="0"/>
                  </a:lnTo>
                  <a:close/>
                </a:path>
              </a:pathLst>
            </a:custGeom>
            <a:solidFill>
              <a:srgbClr val="FFBD59"/>
            </a:solidFill>
          </p:spPr>
          <p:txBody>
            <a:bodyPr/>
            <a:lstStyle/>
            <a:p>
              <a:endParaRPr lang="en-US"/>
            </a:p>
          </p:txBody>
        </p:sp>
        <p:sp>
          <p:nvSpPr>
            <p:cNvPr id="13" name="TextBox 13"/>
            <p:cNvSpPr txBox="1"/>
            <p:nvPr/>
          </p:nvSpPr>
          <p:spPr>
            <a:xfrm>
              <a:off x="177800" y="9525"/>
              <a:ext cx="558800" cy="124011"/>
            </a:xfrm>
            <a:prstGeom prst="rect">
              <a:avLst/>
            </a:prstGeom>
          </p:spPr>
          <p:txBody>
            <a:bodyPr lIns="12192" tIns="12192" rIns="12192" bIns="12192" rtlCol="0" anchor="ctr"/>
            <a:lstStyle/>
            <a:p>
              <a:pPr algn="ctr">
                <a:lnSpc>
                  <a:spcPts val="2022"/>
                </a:lnSpc>
              </a:pPr>
              <a:r>
                <a:rPr lang="en-US" sz="1838" b="1">
                  <a:solidFill>
                    <a:srgbClr val="000000"/>
                  </a:solidFill>
                  <a:latin typeface="Garet Bold"/>
                  <a:ea typeface="Garet Bold"/>
                  <a:cs typeface="Garet Bold"/>
                  <a:sym typeface="Garet Bold"/>
                </a:rPr>
                <a:t>Where to?</a:t>
              </a:r>
            </a:p>
          </p:txBody>
        </p:sp>
      </p:grpSp>
      <p:sp>
        <p:nvSpPr>
          <p:cNvPr id="14" name="Freeform 14"/>
          <p:cNvSpPr/>
          <p:nvPr/>
        </p:nvSpPr>
        <p:spPr>
          <a:xfrm>
            <a:off x="6236806" y="955887"/>
            <a:ext cx="827457" cy="896972"/>
          </a:xfrm>
          <a:custGeom>
            <a:avLst/>
            <a:gdLst/>
            <a:ahLst/>
            <a:cxnLst/>
            <a:rect l="l" t="t" r="r" b="b"/>
            <a:pathLst>
              <a:path w="827457" h="896972">
                <a:moveTo>
                  <a:pt x="0" y="0"/>
                </a:moveTo>
                <a:lnTo>
                  <a:pt x="827456" y="0"/>
                </a:lnTo>
                <a:lnTo>
                  <a:pt x="827456" y="896972"/>
                </a:lnTo>
                <a:lnTo>
                  <a:pt x="0" y="8969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Freeform 15"/>
          <p:cNvSpPr/>
          <p:nvPr/>
        </p:nvSpPr>
        <p:spPr>
          <a:xfrm>
            <a:off x="-165689" y="7802290"/>
            <a:ext cx="1194389" cy="1294731"/>
          </a:xfrm>
          <a:custGeom>
            <a:avLst/>
            <a:gdLst/>
            <a:ahLst/>
            <a:cxnLst/>
            <a:rect l="l" t="t" r="r" b="b"/>
            <a:pathLst>
              <a:path w="1194389" h="1294731">
                <a:moveTo>
                  <a:pt x="0" y="0"/>
                </a:moveTo>
                <a:lnTo>
                  <a:pt x="1194389" y="0"/>
                </a:lnTo>
                <a:lnTo>
                  <a:pt x="1194389" y="1294731"/>
                </a:lnTo>
                <a:lnTo>
                  <a:pt x="0" y="129473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grpSp>
        <p:nvGrpSpPr>
          <p:cNvPr id="16" name="Group 16"/>
          <p:cNvGrpSpPr/>
          <p:nvPr/>
        </p:nvGrpSpPr>
        <p:grpSpPr>
          <a:xfrm>
            <a:off x="11754933" y="172569"/>
            <a:ext cx="6258396" cy="1133731"/>
            <a:chOff x="0" y="0"/>
            <a:chExt cx="1912015" cy="346369"/>
          </a:xfrm>
        </p:grpSpPr>
        <p:sp>
          <p:nvSpPr>
            <p:cNvPr id="17" name="Freeform 17"/>
            <p:cNvSpPr/>
            <p:nvPr/>
          </p:nvSpPr>
          <p:spPr>
            <a:xfrm>
              <a:off x="0" y="0"/>
              <a:ext cx="1912015" cy="346369"/>
            </a:xfrm>
            <a:custGeom>
              <a:avLst/>
              <a:gdLst/>
              <a:ahLst/>
              <a:cxnLst/>
              <a:rect l="l" t="t" r="r" b="b"/>
              <a:pathLst>
                <a:path w="1912015" h="346369">
                  <a:moveTo>
                    <a:pt x="1708815" y="0"/>
                  </a:moveTo>
                  <a:lnTo>
                    <a:pt x="203200" y="0"/>
                  </a:lnTo>
                  <a:lnTo>
                    <a:pt x="0" y="173184"/>
                  </a:lnTo>
                  <a:lnTo>
                    <a:pt x="203200" y="346369"/>
                  </a:lnTo>
                  <a:lnTo>
                    <a:pt x="1708815" y="346369"/>
                  </a:lnTo>
                  <a:lnTo>
                    <a:pt x="1912015" y="173184"/>
                  </a:lnTo>
                  <a:lnTo>
                    <a:pt x="1708815" y="0"/>
                  </a:lnTo>
                  <a:close/>
                </a:path>
              </a:pathLst>
            </a:custGeom>
            <a:solidFill>
              <a:srgbClr val="FDE027"/>
            </a:solidFill>
          </p:spPr>
          <p:txBody>
            <a:bodyPr/>
            <a:lstStyle/>
            <a:p>
              <a:endParaRPr lang="en-US"/>
            </a:p>
          </p:txBody>
        </p:sp>
        <p:sp>
          <p:nvSpPr>
            <p:cNvPr id="18" name="TextBox 18"/>
            <p:cNvSpPr txBox="1"/>
            <p:nvPr/>
          </p:nvSpPr>
          <p:spPr>
            <a:xfrm>
              <a:off x="152400" y="19050"/>
              <a:ext cx="1607215" cy="327319"/>
            </a:xfrm>
            <a:prstGeom prst="rect">
              <a:avLst/>
            </a:prstGeom>
          </p:spPr>
          <p:txBody>
            <a:bodyPr lIns="12192" tIns="12192" rIns="12192" bIns="12192" rtlCol="0" anchor="ctr"/>
            <a:lstStyle/>
            <a:p>
              <a:pPr algn="ctr">
                <a:lnSpc>
                  <a:spcPts val="1283"/>
                </a:lnSpc>
              </a:pPr>
              <a:endParaRPr/>
            </a:p>
          </p:txBody>
        </p:sp>
      </p:grpSp>
      <p:sp>
        <p:nvSpPr>
          <p:cNvPr id="19" name="Freeform 19"/>
          <p:cNvSpPr/>
          <p:nvPr/>
        </p:nvSpPr>
        <p:spPr>
          <a:xfrm>
            <a:off x="4785286" y="9366970"/>
            <a:ext cx="1451520" cy="1360800"/>
          </a:xfrm>
          <a:custGeom>
            <a:avLst/>
            <a:gdLst/>
            <a:ahLst/>
            <a:cxnLst/>
            <a:rect l="l" t="t" r="r" b="b"/>
            <a:pathLst>
              <a:path w="1451520" h="1360800">
                <a:moveTo>
                  <a:pt x="0" y="0"/>
                </a:moveTo>
                <a:lnTo>
                  <a:pt x="1451520" y="0"/>
                </a:lnTo>
                <a:lnTo>
                  <a:pt x="1451520" y="1360800"/>
                </a:lnTo>
                <a:lnTo>
                  <a:pt x="0" y="1360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20" name="AutoShape 20"/>
          <p:cNvSpPr/>
          <p:nvPr/>
        </p:nvSpPr>
        <p:spPr>
          <a:xfrm flipV="1">
            <a:off x="8753277" y="1709860"/>
            <a:ext cx="0" cy="4885366"/>
          </a:xfrm>
          <a:prstGeom prst="line">
            <a:avLst/>
          </a:prstGeom>
          <a:ln w="9525" cap="flat">
            <a:solidFill>
              <a:srgbClr val="232021"/>
            </a:solidFill>
            <a:prstDash val="solid"/>
            <a:headEnd type="none" w="sm" len="sm"/>
            <a:tailEnd type="none" w="sm" len="sm"/>
          </a:ln>
        </p:spPr>
        <p:txBody>
          <a:bodyPr/>
          <a:lstStyle/>
          <a:p>
            <a:endParaRPr lang="en-US"/>
          </a:p>
        </p:txBody>
      </p:sp>
      <p:grpSp>
        <p:nvGrpSpPr>
          <p:cNvPr id="21" name="Group 21"/>
          <p:cNvGrpSpPr/>
          <p:nvPr/>
        </p:nvGrpSpPr>
        <p:grpSpPr>
          <a:xfrm>
            <a:off x="8165342" y="1709860"/>
            <a:ext cx="1175868" cy="268542"/>
            <a:chOff x="0" y="0"/>
            <a:chExt cx="877926" cy="200499"/>
          </a:xfrm>
        </p:grpSpPr>
        <p:sp>
          <p:nvSpPr>
            <p:cNvPr id="22" name="Freeform 22"/>
            <p:cNvSpPr/>
            <p:nvPr/>
          </p:nvSpPr>
          <p:spPr>
            <a:xfrm>
              <a:off x="0" y="0"/>
              <a:ext cx="877926" cy="200499"/>
            </a:xfrm>
            <a:custGeom>
              <a:avLst/>
              <a:gdLst/>
              <a:ahLst/>
              <a:cxnLst/>
              <a:rect l="l" t="t" r="r" b="b"/>
              <a:pathLst>
                <a:path w="877926" h="200499">
                  <a:moveTo>
                    <a:pt x="39504" y="0"/>
                  </a:moveTo>
                  <a:lnTo>
                    <a:pt x="838422" y="0"/>
                  </a:lnTo>
                  <a:cubicBezTo>
                    <a:pt x="848900" y="0"/>
                    <a:pt x="858948" y="4162"/>
                    <a:pt x="866356" y="11570"/>
                  </a:cubicBezTo>
                  <a:cubicBezTo>
                    <a:pt x="873764" y="18979"/>
                    <a:pt x="877926" y="29027"/>
                    <a:pt x="877926" y="39504"/>
                  </a:cubicBezTo>
                  <a:lnTo>
                    <a:pt x="877926" y="160995"/>
                  </a:lnTo>
                  <a:cubicBezTo>
                    <a:pt x="877926" y="182812"/>
                    <a:pt x="860240" y="200499"/>
                    <a:pt x="838422" y="200499"/>
                  </a:cubicBezTo>
                  <a:lnTo>
                    <a:pt x="39504" y="200499"/>
                  </a:lnTo>
                  <a:cubicBezTo>
                    <a:pt x="17687" y="200499"/>
                    <a:pt x="0" y="182812"/>
                    <a:pt x="0" y="160995"/>
                  </a:cubicBezTo>
                  <a:lnTo>
                    <a:pt x="0" y="39504"/>
                  </a:lnTo>
                  <a:cubicBezTo>
                    <a:pt x="0" y="17687"/>
                    <a:pt x="17687" y="0"/>
                    <a:pt x="39504" y="0"/>
                  </a:cubicBezTo>
                  <a:close/>
                </a:path>
              </a:pathLst>
            </a:custGeom>
            <a:solidFill>
              <a:srgbClr val="E9FBFF"/>
            </a:solidFill>
            <a:ln w="9525" cap="sq">
              <a:solidFill>
                <a:srgbClr val="232021"/>
              </a:solidFill>
              <a:prstDash val="solid"/>
              <a:miter/>
            </a:ln>
          </p:spPr>
          <p:txBody>
            <a:bodyPr/>
            <a:lstStyle/>
            <a:p>
              <a:endParaRPr lang="en-US"/>
            </a:p>
          </p:txBody>
        </p:sp>
        <p:sp>
          <p:nvSpPr>
            <p:cNvPr id="23" name="TextBox 23"/>
            <p:cNvSpPr txBox="1"/>
            <p:nvPr/>
          </p:nvSpPr>
          <p:spPr>
            <a:xfrm>
              <a:off x="0" y="-19050"/>
              <a:ext cx="877926" cy="219549"/>
            </a:xfrm>
            <a:prstGeom prst="rect">
              <a:avLst/>
            </a:prstGeom>
          </p:spPr>
          <p:txBody>
            <a:bodyPr lIns="12192" tIns="12192" rIns="12192" bIns="12192" rtlCol="0" anchor="ctr"/>
            <a:lstStyle/>
            <a:p>
              <a:pPr algn="ctr">
                <a:lnSpc>
                  <a:spcPts val="873"/>
                </a:lnSpc>
              </a:pPr>
              <a:endParaRPr/>
            </a:p>
          </p:txBody>
        </p:sp>
      </p:grpSp>
      <p:grpSp>
        <p:nvGrpSpPr>
          <p:cNvPr id="24" name="Group 24"/>
          <p:cNvGrpSpPr/>
          <p:nvPr/>
        </p:nvGrpSpPr>
        <p:grpSpPr>
          <a:xfrm>
            <a:off x="8072637" y="2726929"/>
            <a:ext cx="1183186" cy="268542"/>
            <a:chOff x="0" y="0"/>
            <a:chExt cx="883390" cy="200499"/>
          </a:xfrm>
        </p:grpSpPr>
        <p:sp>
          <p:nvSpPr>
            <p:cNvPr id="25" name="Freeform 25"/>
            <p:cNvSpPr/>
            <p:nvPr/>
          </p:nvSpPr>
          <p:spPr>
            <a:xfrm>
              <a:off x="0" y="0"/>
              <a:ext cx="883390" cy="200499"/>
            </a:xfrm>
            <a:custGeom>
              <a:avLst/>
              <a:gdLst/>
              <a:ahLst/>
              <a:cxnLst/>
              <a:rect l="l" t="t" r="r" b="b"/>
              <a:pathLst>
                <a:path w="883390" h="200499">
                  <a:moveTo>
                    <a:pt x="39260" y="0"/>
                  </a:moveTo>
                  <a:lnTo>
                    <a:pt x="844130" y="0"/>
                  </a:lnTo>
                  <a:cubicBezTo>
                    <a:pt x="854542" y="0"/>
                    <a:pt x="864528" y="4136"/>
                    <a:pt x="871891" y="11499"/>
                  </a:cubicBezTo>
                  <a:cubicBezTo>
                    <a:pt x="879253" y="18862"/>
                    <a:pt x="883390" y="28847"/>
                    <a:pt x="883390" y="39260"/>
                  </a:cubicBezTo>
                  <a:lnTo>
                    <a:pt x="883390" y="161239"/>
                  </a:lnTo>
                  <a:cubicBezTo>
                    <a:pt x="883390" y="171651"/>
                    <a:pt x="879253" y="181637"/>
                    <a:pt x="871891" y="189000"/>
                  </a:cubicBezTo>
                  <a:cubicBezTo>
                    <a:pt x="864528" y="196362"/>
                    <a:pt x="854542" y="200499"/>
                    <a:pt x="844130" y="200499"/>
                  </a:cubicBezTo>
                  <a:lnTo>
                    <a:pt x="39260" y="200499"/>
                  </a:lnTo>
                  <a:cubicBezTo>
                    <a:pt x="28847" y="200499"/>
                    <a:pt x="18862" y="196362"/>
                    <a:pt x="11499" y="189000"/>
                  </a:cubicBezTo>
                  <a:cubicBezTo>
                    <a:pt x="4136" y="181637"/>
                    <a:pt x="0" y="171651"/>
                    <a:pt x="0" y="161239"/>
                  </a:cubicBezTo>
                  <a:lnTo>
                    <a:pt x="0" y="39260"/>
                  </a:lnTo>
                  <a:cubicBezTo>
                    <a:pt x="0" y="28847"/>
                    <a:pt x="4136" y="18862"/>
                    <a:pt x="11499" y="11499"/>
                  </a:cubicBezTo>
                  <a:cubicBezTo>
                    <a:pt x="18862" y="4136"/>
                    <a:pt x="28847" y="0"/>
                    <a:pt x="39260" y="0"/>
                  </a:cubicBezTo>
                  <a:close/>
                </a:path>
              </a:pathLst>
            </a:custGeom>
            <a:solidFill>
              <a:srgbClr val="E9FBFF"/>
            </a:solidFill>
            <a:ln w="9525" cap="sq">
              <a:solidFill>
                <a:srgbClr val="232021"/>
              </a:solidFill>
              <a:prstDash val="solid"/>
              <a:miter/>
            </a:ln>
          </p:spPr>
          <p:txBody>
            <a:bodyPr/>
            <a:lstStyle/>
            <a:p>
              <a:endParaRPr lang="en-US"/>
            </a:p>
          </p:txBody>
        </p:sp>
        <p:sp>
          <p:nvSpPr>
            <p:cNvPr id="26" name="TextBox 26"/>
            <p:cNvSpPr txBox="1"/>
            <p:nvPr/>
          </p:nvSpPr>
          <p:spPr>
            <a:xfrm>
              <a:off x="0" y="-19050"/>
              <a:ext cx="883390" cy="219549"/>
            </a:xfrm>
            <a:prstGeom prst="rect">
              <a:avLst/>
            </a:prstGeom>
          </p:spPr>
          <p:txBody>
            <a:bodyPr lIns="12192" tIns="12192" rIns="12192" bIns="12192" rtlCol="0" anchor="ctr"/>
            <a:lstStyle/>
            <a:p>
              <a:pPr algn="ctr">
                <a:lnSpc>
                  <a:spcPts val="873"/>
                </a:lnSpc>
              </a:pPr>
              <a:endParaRPr/>
            </a:p>
          </p:txBody>
        </p:sp>
      </p:grpSp>
      <p:grpSp>
        <p:nvGrpSpPr>
          <p:cNvPr id="27" name="Group 27"/>
          <p:cNvGrpSpPr/>
          <p:nvPr/>
        </p:nvGrpSpPr>
        <p:grpSpPr>
          <a:xfrm>
            <a:off x="8072637" y="4119421"/>
            <a:ext cx="1183186" cy="268542"/>
            <a:chOff x="0" y="0"/>
            <a:chExt cx="883390" cy="200499"/>
          </a:xfrm>
        </p:grpSpPr>
        <p:sp>
          <p:nvSpPr>
            <p:cNvPr id="28" name="Freeform 28"/>
            <p:cNvSpPr/>
            <p:nvPr/>
          </p:nvSpPr>
          <p:spPr>
            <a:xfrm>
              <a:off x="0" y="0"/>
              <a:ext cx="883390" cy="200499"/>
            </a:xfrm>
            <a:custGeom>
              <a:avLst/>
              <a:gdLst/>
              <a:ahLst/>
              <a:cxnLst/>
              <a:rect l="l" t="t" r="r" b="b"/>
              <a:pathLst>
                <a:path w="883390" h="200499">
                  <a:moveTo>
                    <a:pt x="39260" y="0"/>
                  </a:moveTo>
                  <a:lnTo>
                    <a:pt x="844130" y="0"/>
                  </a:lnTo>
                  <a:cubicBezTo>
                    <a:pt x="854542" y="0"/>
                    <a:pt x="864528" y="4136"/>
                    <a:pt x="871891" y="11499"/>
                  </a:cubicBezTo>
                  <a:cubicBezTo>
                    <a:pt x="879253" y="18862"/>
                    <a:pt x="883390" y="28847"/>
                    <a:pt x="883390" y="39260"/>
                  </a:cubicBezTo>
                  <a:lnTo>
                    <a:pt x="883390" y="161239"/>
                  </a:lnTo>
                  <a:cubicBezTo>
                    <a:pt x="883390" y="171651"/>
                    <a:pt x="879253" y="181637"/>
                    <a:pt x="871891" y="189000"/>
                  </a:cubicBezTo>
                  <a:cubicBezTo>
                    <a:pt x="864528" y="196362"/>
                    <a:pt x="854542" y="200499"/>
                    <a:pt x="844130" y="200499"/>
                  </a:cubicBezTo>
                  <a:lnTo>
                    <a:pt x="39260" y="200499"/>
                  </a:lnTo>
                  <a:cubicBezTo>
                    <a:pt x="28847" y="200499"/>
                    <a:pt x="18862" y="196362"/>
                    <a:pt x="11499" y="189000"/>
                  </a:cubicBezTo>
                  <a:cubicBezTo>
                    <a:pt x="4136" y="181637"/>
                    <a:pt x="0" y="171651"/>
                    <a:pt x="0" y="161239"/>
                  </a:cubicBezTo>
                  <a:lnTo>
                    <a:pt x="0" y="39260"/>
                  </a:lnTo>
                  <a:cubicBezTo>
                    <a:pt x="0" y="28847"/>
                    <a:pt x="4136" y="18862"/>
                    <a:pt x="11499" y="11499"/>
                  </a:cubicBezTo>
                  <a:cubicBezTo>
                    <a:pt x="18862" y="4136"/>
                    <a:pt x="28847" y="0"/>
                    <a:pt x="39260" y="0"/>
                  </a:cubicBezTo>
                  <a:close/>
                </a:path>
              </a:pathLst>
            </a:custGeom>
            <a:solidFill>
              <a:srgbClr val="E9FBFF"/>
            </a:solidFill>
            <a:ln w="9525" cap="sq">
              <a:solidFill>
                <a:srgbClr val="232021"/>
              </a:solidFill>
              <a:prstDash val="solid"/>
              <a:miter/>
            </a:ln>
          </p:spPr>
          <p:txBody>
            <a:bodyPr/>
            <a:lstStyle/>
            <a:p>
              <a:endParaRPr lang="en-US"/>
            </a:p>
          </p:txBody>
        </p:sp>
        <p:sp>
          <p:nvSpPr>
            <p:cNvPr id="29" name="TextBox 29"/>
            <p:cNvSpPr txBox="1"/>
            <p:nvPr/>
          </p:nvSpPr>
          <p:spPr>
            <a:xfrm>
              <a:off x="0" y="-19050"/>
              <a:ext cx="883390" cy="219549"/>
            </a:xfrm>
            <a:prstGeom prst="rect">
              <a:avLst/>
            </a:prstGeom>
          </p:spPr>
          <p:txBody>
            <a:bodyPr lIns="12192" tIns="12192" rIns="12192" bIns="12192" rtlCol="0" anchor="ctr"/>
            <a:lstStyle/>
            <a:p>
              <a:pPr algn="ctr">
                <a:lnSpc>
                  <a:spcPts val="873"/>
                </a:lnSpc>
              </a:pPr>
              <a:endParaRPr/>
            </a:p>
          </p:txBody>
        </p:sp>
      </p:grpSp>
      <p:grpSp>
        <p:nvGrpSpPr>
          <p:cNvPr id="30" name="Group 30"/>
          <p:cNvGrpSpPr/>
          <p:nvPr/>
        </p:nvGrpSpPr>
        <p:grpSpPr>
          <a:xfrm>
            <a:off x="8092234" y="5388167"/>
            <a:ext cx="1175868" cy="268542"/>
            <a:chOff x="0" y="0"/>
            <a:chExt cx="877926" cy="200499"/>
          </a:xfrm>
        </p:grpSpPr>
        <p:sp>
          <p:nvSpPr>
            <p:cNvPr id="31" name="Freeform 31"/>
            <p:cNvSpPr/>
            <p:nvPr/>
          </p:nvSpPr>
          <p:spPr>
            <a:xfrm>
              <a:off x="0" y="0"/>
              <a:ext cx="877926" cy="200499"/>
            </a:xfrm>
            <a:custGeom>
              <a:avLst/>
              <a:gdLst/>
              <a:ahLst/>
              <a:cxnLst/>
              <a:rect l="l" t="t" r="r" b="b"/>
              <a:pathLst>
                <a:path w="877926" h="200499">
                  <a:moveTo>
                    <a:pt x="39504" y="0"/>
                  </a:moveTo>
                  <a:lnTo>
                    <a:pt x="838422" y="0"/>
                  </a:lnTo>
                  <a:cubicBezTo>
                    <a:pt x="848900" y="0"/>
                    <a:pt x="858948" y="4162"/>
                    <a:pt x="866356" y="11570"/>
                  </a:cubicBezTo>
                  <a:cubicBezTo>
                    <a:pt x="873764" y="18979"/>
                    <a:pt x="877926" y="29027"/>
                    <a:pt x="877926" y="39504"/>
                  </a:cubicBezTo>
                  <a:lnTo>
                    <a:pt x="877926" y="160995"/>
                  </a:lnTo>
                  <a:cubicBezTo>
                    <a:pt x="877926" y="182812"/>
                    <a:pt x="860240" y="200499"/>
                    <a:pt x="838422" y="200499"/>
                  </a:cubicBezTo>
                  <a:lnTo>
                    <a:pt x="39504" y="200499"/>
                  </a:lnTo>
                  <a:cubicBezTo>
                    <a:pt x="17687" y="200499"/>
                    <a:pt x="0" y="182812"/>
                    <a:pt x="0" y="160995"/>
                  </a:cubicBezTo>
                  <a:lnTo>
                    <a:pt x="0" y="39504"/>
                  </a:lnTo>
                  <a:cubicBezTo>
                    <a:pt x="0" y="17687"/>
                    <a:pt x="17687" y="0"/>
                    <a:pt x="39504" y="0"/>
                  </a:cubicBezTo>
                  <a:close/>
                </a:path>
              </a:pathLst>
            </a:custGeom>
            <a:solidFill>
              <a:srgbClr val="E9FBFF"/>
            </a:solidFill>
            <a:ln w="9525" cap="sq">
              <a:solidFill>
                <a:srgbClr val="232021"/>
              </a:solidFill>
              <a:prstDash val="solid"/>
              <a:miter/>
            </a:ln>
          </p:spPr>
          <p:txBody>
            <a:bodyPr/>
            <a:lstStyle/>
            <a:p>
              <a:endParaRPr lang="en-US"/>
            </a:p>
          </p:txBody>
        </p:sp>
        <p:sp>
          <p:nvSpPr>
            <p:cNvPr id="32" name="TextBox 32"/>
            <p:cNvSpPr txBox="1"/>
            <p:nvPr/>
          </p:nvSpPr>
          <p:spPr>
            <a:xfrm>
              <a:off x="0" y="-19050"/>
              <a:ext cx="877926" cy="219549"/>
            </a:xfrm>
            <a:prstGeom prst="rect">
              <a:avLst/>
            </a:prstGeom>
          </p:spPr>
          <p:txBody>
            <a:bodyPr lIns="12192" tIns="12192" rIns="12192" bIns="12192" rtlCol="0" anchor="ctr"/>
            <a:lstStyle/>
            <a:p>
              <a:pPr algn="ctr">
                <a:lnSpc>
                  <a:spcPts val="873"/>
                </a:lnSpc>
              </a:pPr>
              <a:endParaRPr/>
            </a:p>
          </p:txBody>
        </p:sp>
      </p:grpSp>
      <p:sp>
        <p:nvSpPr>
          <p:cNvPr id="33" name="AutoShape 33"/>
          <p:cNvSpPr/>
          <p:nvPr/>
        </p:nvSpPr>
        <p:spPr>
          <a:xfrm flipV="1">
            <a:off x="9344752" y="1785232"/>
            <a:ext cx="169439" cy="0"/>
          </a:xfrm>
          <a:prstGeom prst="line">
            <a:avLst/>
          </a:prstGeom>
          <a:ln w="9525" cap="flat">
            <a:solidFill>
              <a:srgbClr val="232021"/>
            </a:solidFill>
            <a:prstDash val="solid"/>
            <a:headEnd type="none" w="sm" len="sm"/>
            <a:tailEnd type="none" w="sm" len="sm"/>
          </a:ln>
        </p:spPr>
        <p:txBody>
          <a:bodyPr/>
          <a:lstStyle/>
          <a:p>
            <a:endParaRPr lang="en-US"/>
          </a:p>
        </p:txBody>
      </p:sp>
      <p:sp>
        <p:nvSpPr>
          <p:cNvPr id="34" name="AutoShape 34"/>
          <p:cNvSpPr/>
          <p:nvPr/>
        </p:nvSpPr>
        <p:spPr>
          <a:xfrm>
            <a:off x="9255822" y="2928827"/>
            <a:ext cx="170353" cy="0"/>
          </a:xfrm>
          <a:prstGeom prst="line">
            <a:avLst/>
          </a:prstGeom>
          <a:ln w="9525" cap="flat">
            <a:solidFill>
              <a:srgbClr val="232021"/>
            </a:solidFill>
            <a:prstDash val="solid"/>
            <a:headEnd type="none" w="sm" len="sm"/>
            <a:tailEnd type="none" w="sm" len="sm"/>
          </a:ln>
        </p:spPr>
        <p:txBody>
          <a:bodyPr/>
          <a:lstStyle/>
          <a:p>
            <a:endParaRPr lang="en-US"/>
          </a:p>
        </p:txBody>
      </p:sp>
      <p:sp>
        <p:nvSpPr>
          <p:cNvPr id="35" name="AutoShape 35"/>
          <p:cNvSpPr/>
          <p:nvPr/>
        </p:nvSpPr>
        <p:spPr>
          <a:xfrm>
            <a:off x="9268102" y="4248929"/>
            <a:ext cx="162462" cy="0"/>
          </a:xfrm>
          <a:prstGeom prst="line">
            <a:avLst/>
          </a:prstGeom>
          <a:ln w="9525" cap="flat">
            <a:solidFill>
              <a:srgbClr val="232021"/>
            </a:solidFill>
            <a:prstDash val="solid"/>
            <a:headEnd type="none" w="sm" len="sm"/>
            <a:tailEnd type="none" w="sm" len="sm"/>
          </a:ln>
        </p:spPr>
        <p:txBody>
          <a:bodyPr/>
          <a:lstStyle/>
          <a:p>
            <a:endParaRPr lang="en-US"/>
          </a:p>
        </p:txBody>
      </p:sp>
      <p:sp>
        <p:nvSpPr>
          <p:cNvPr id="36" name="AutoShape 36"/>
          <p:cNvSpPr/>
          <p:nvPr/>
        </p:nvSpPr>
        <p:spPr>
          <a:xfrm>
            <a:off x="9268102" y="5526403"/>
            <a:ext cx="169439" cy="0"/>
          </a:xfrm>
          <a:prstGeom prst="line">
            <a:avLst/>
          </a:prstGeom>
          <a:ln w="9525" cap="flat">
            <a:solidFill>
              <a:srgbClr val="232021"/>
            </a:solidFill>
            <a:prstDash val="solid"/>
            <a:headEnd type="none" w="sm" len="sm"/>
            <a:tailEnd type="none" w="sm" len="sm"/>
          </a:ln>
        </p:spPr>
        <p:txBody>
          <a:bodyPr/>
          <a:lstStyle/>
          <a:p>
            <a:endParaRPr lang="en-US"/>
          </a:p>
        </p:txBody>
      </p:sp>
      <p:sp>
        <p:nvSpPr>
          <p:cNvPr id="37" name="TextBox 37"/>
          <p:cNvSpPr txBox="1"/>
          <p:nvPr/>
        </p:nvSpPr>
        <p:spPr>
          <a:xfrm>
            <a:off x="12390022" y="307005"/>
            <a:ext cx="4988219" cy="874384"/>
          </a:xfrm>
          <a:prstGeom prst="rect">
            <a:avLst/>
          </a:prstGeom>
        </p:spPr>
        <p:txBody>
          <a:bodyPr lIns="0" tIns="0" rIns="0" bIns="0" rtlCol="0" anchor="t">
            <a:spAutoFit/>
          </a:bodyPr>
          <a:lstStyle/>
          <a:p>
            <a:pPr algn="l">
              <a:lnSpc>
                <a:spcPts val="2309"/>
              </a:lnSpc>
            </a:pPr>
            <a:r>
              <a:rPr lang="en-US" sz="2099" b="1">
                <a:solidFill>
                  <a:srgbClr val="5E17EB"/>
                </a:solidFill>
                <a:latin typeface="Garet Bold"/>
                <a:ea typeface="Garet Bold"/>
                <a:cs typeface="Garet Bold"/>
                <a:sym typeface="Garet Bold"/>
              </a:rPr>
              <a:t>What and why make these skills particularly relevant to my job role?</a:t>
            </a:r>
          </a:p>
        </p:txBody>
      </p:sp>
      <p:grpSp>
        <p:nvGrpSpPr>
          <p:cNvPr id="38" name="Group 38"/>
          <p:cNvGrpSpPr/>
          <p:nvPr/>
        </p:nvGrpSpPr>
        <p:grpSpPr>
          <a:xfrm>
            <a:off x="9548126" y="1362116"/>
            <a:ext cx="8604250" cy="981487"/>
            <a:chOff x="0" y="0"/>
            <a:chExt cx="5665350" cy="646246"/>
          </a:xfrm>
        </p:grpSpPr>
        <p:sp>
          <p:nvSpPr>
            <p:cNvPr id="39" name="Freeform 39"/>
            <p:cNvSpPr/>
            <p:nvPr/>
          </p:nvSpPr>
          <p:spPr>
            <a:xfrm>
              <a:off x="0" y="0"/>
              <a:ext cx="5665350" cy="646246"/>
            </a:xfrm>
            <a:custGeom>
              <a:avLst/>
              <a:gdLst/>
              <a:ahLst/>
              <a:cxnLst/>
              <a:rect l="l" t="t" r="r" b="b"/>
              <a:pathLst>
                <a:path w="5665350" h="646246">
                  <a:moveTo>
                    <a:pt x="9718" y="0"/>
                  </a:moveTo>
                  <a:lnTo>
                    <a:pt x="5655632" y="0"/>
                  </a:lnTo>
                  <a:cubicBezTo>
                    <a:pt x="5658209" y="0"/>
                    <a:pt x="5660681" y="1024"/>
                    <a:pt x="5662503" y="2846"/>
                  </a:cubicBezTo>
                  <a:cubicBezTo>
                    <a:pt x="5664326" y="4669"/>
                    <a:pt x="5665350" y="7140"/>
                    <a:pt x="5665350" y="9718"/>
                  </a:cubicBezTo>
                  <a:lnTo>
                    <a:pt x="5665350" y="636529"/>
                  </a:lnTo>
                  <a:cubicBezTo>
                    <a:pt x="5665350" y="641896"/>
                    <a:pt x="5660999" y="646246"/>
                    <a:pt x="5655632" y="646246"/>
                  </a:cubicBezTo>
                  <a:lnTo>
                    <a:pt x="9718" y="646246"/>
                  </a:lnTo>
                  <a:cubicBezTo>
                    <a:pt x="4351" y="646246"/>
                    <a:pt x="0" y="641896"/>
                    <a:pt x="0" y="636529"/>
                  </a:cubicBezTo>
                  <a:lnTo>
                    <a:pt x="0" y="9718"/>
                  </a:lnTo>
                  <a:cubicBezTo>
                    <a:pt x="0" y="7140"/>
                    <a:pt x="1024" y="4669"/>
                    <a:pt x="2846" y="2846"/>
                  </a:cubicBezTo>
                  <a:cubicBezTo>
                    <a:pt x="4669" y="1024"/>
                    <a:pt x="7140" y="0"/>
                    <a:pt x="9718" y="0"/>
                  </a:cubicBezTo>
                  <a:close/>
                </a:path>
              </a:pathLst>
            </a:custGeom>
            <a:solidFill>
              <a:srgbClr val="F2DDEA"/>
            </a:solidFill>
            <a:ln w="9525" cap="sq">
              <a:solidFill>
                <a:srgbClr val="FFBD59"/>
              </a:solidFill>
              <a:prstDash val="dash"/>
              <a:miter/>
            </a:ln>
          </p:spPr>
          <p:txBody>
            <a:bodyPr/>
            <a:lstStyle/>
            <a:p>
              <a:endParaRPr lang="en-US"/>
            </a:p>
          </p:txBody>
        </p:sp>
        <p:sp>
          <p:nvSpPr>
            <p:cNvPr id="40" name="TextBox 40"/>
            <p:cNvSpPr txBox="1"/>
            <p:nvPr/>
          </p:nvSpPr>
          <p:spPr>
            <a:xfrm>
              <a:off x="0" y="0"/>
              <a:ext cx="5665350" cy="646246"/>
            </a:xfrm>
            <a:prstGeom prst="rect">
              <a:avLst/>
            </a:prstGeom>
          </p:spPr>
          <p:txBody>
            <a:bodyPr lIns="27432" tIns="27432" rIns="27432" bIns="27432" rtlCol="0" anchor="ctr"/>
            <a:lstStyle/>
            <a:p>
              <a:pPr algn="ctr">
                <a:lnSpc>
                  <a:spcPts val="1628"/>
                </a:lnSpc>
              </a:pPr>
              <a:r>
                <a:rPr lang="en-US" sz="1346" b="1">
                  <a:solidFill>
                    <a:srgbClr val="302642"/>
                  </a:solidFill>
                  <a:latin typeface="Garet Bold"/>
                  <a:ea typeface="Garet Bold"/>
                  <a:cs typeface="Garet Bold"/>
                  <a:sym typeface="Garet Bold"/>
                </a:rPr>
                <a:t>It is relevant because it enables me to recognize and understand my emotions, stress levels, and behavioral patterns, especially when working in unfamiliar environments. It allows me to identify when my feelings are overwhelmed or uncertain, helping me to pause and reflect. After shifts, I reflect on what went well and what could be improved (Jackson, 2025).</a:t>
              </a:r>
            </a:p>
          </p:txBody>
        </p:sp>
      </p:grpSp>
      <p:grpSp>
        <p:nvGrpSpPr>
          <p:cNvPr id="41" name="Group 41"/>
          <p:cNvGrpSpPr/>
          <p:nvPr/>
        </p:nvGrpSpPr>
        <p:grpSpPr>
          <a:xfrm>
            <a:off x="9467115" y="2449345"/>
            <a:ext cx="8672119" cy="1194027"/>
            <a:chOff x="0" y="0"/>
            <a:chExt cx="5710037" cy="786191"/>
          </a:xfrm>
        </p:grpSpPr>
        <p:sp>
          <p:nvSpPr>
            <p:cNvPr id="42" name="Freeform 42"/>
            <p:cNvSpPr/>
            <p:nvPr/>
          </p:nvSpPr>
          <p:spPr>
            <a:xfrm>
              <a:off x="0" y="0"/>
              <a:ext cx="5710037" cy="786191"/>
            </a:xfrm>
            <a:custGeom>
              <a:avLst/>
              <a:gdLst/>
              <a:ahLst/>
              <a:cxnLst/>
              <a:rect l="l" t="t" r="r" b="b"/>
              <a:pathLst>
                <a:path w="5710037" h="786191">
                  <a:moveTo>
                    <a:pt x="9642" y="0"/>
                  </a:moveTo>
                  <a:lnTo>
                    <a:pt x="5700395" y="0"/>
                  </a:lnTo>
                  <a:cubicBezTo>
                    <a:pt x="5705720" y="0"/>
                    <a:pt x="5710037" y="4317"/>
                    <a:pt x="5710037" y="9642"/>
                  </a:cubicBezTo>
                  <a:lnTo>
                    <a:pt x="5710037" y="776549"/>
                  </a:lnTo>
                  <a:cubicBezTo>
                    <a:pt x="5710037" y="779106"/>
                    <a:pt x="5709021" y="781559"/>
                    <a:pt x="5707213" y="783367"/>
                  </a:cubicBezTo>
                  <a:cubicBezTo>
                    <a:pt x="5705405" y="785175"/>
                    <a:pt x="5702953" y="786191"/>
                    <a:pt x="5700395" y="786191"/>
                  </a:cubicBezTo>
                  <a:lnTo>
                    <a:pt x="9642" y="786191"/>
                  </a:lnTo>
                  <a:cubicBezTo>
                    <a:pt x="4317" y="786191"/>
                    <a:pt x="0" y="781874"/>
                    <a:pt x="0" y="776549"/>
                  </a:cubicBezTo>
                  <a:lnTo>
                    <a:pt x="0" y="9642"/>
                  </a:lnTo>
                  <a:cubicBezTo>
                    <a:pt x="0" y="7084"/>
                    <a:pt x="1016" y="4632"/>
                    <a:pt x="2824" y="2824"/>
                  </a:cubicBezTo>
                  <a:cubicBezTo>
                    <a:pt x="4632" y="1016"/>
                    <a:pt x="7084" y="0"/>
                    <a:pt x="9642" y="0"/>
                  </a:cubicBezTo>
                  <a:close/>
                </a:path>
              </a:pathLst>
            </a:custGeom>
            <a:solidFill>
              <a:srgbClr val="C5DFE4"/>
            </a:solidFill>
            <a:ln w="9525" cap="sq">
              <a:solidFill>
                <a:srgbClr val="FFDE59"/>
              </a:solidFill>
              <a:prstDash val="dash"/>
              <a:miter/>
            </a:ln>
          </p:spPr>
          <p:txBody>
            <a:bodyPr/>
            <a:lstStyle/>
            <a:p>
              <a:endParaRPr lang="en-US"/>
            </a:p>
          </p:txBody>
        </p:sp>
        <p:sp>
          <p:nvSpPr>
            <p:cNvPr id="43" name="TextBox 43"/>
            <p:cNvSpPr txBox="1"/>
            <p:nvPr/>
          </p:nvSpPr>
          <p:spPr>
            <a:xfrm>
              <a:off x="0" y="0"/>
              <a:ext cx="5710037" cy="786191"/>
            </a:xfrm>
            <a:prstGeom prst="rect">
              <a:avLst/>
            </a:prstGeom>
          </p:spPr>
          <p:txBody>
            <a:bodyPr lIns="27432" tIns="27432" rIns="27432" bIns="27432" rtlCol="0" anchor="ctr"/>
            <a:lstStyle/>
            <a:p>
              <a:pPr algn="ctr">
                <a:lnSpc>
                  <a:spcPts val="980"/>
                </a:lnSpc>
              </a:pPr>
              <a:endParaRPr/>
            </a:p>
          </p:txBody>
        </p:sp>
      </p:grpSp>
      <p:grpSp>
        <p:nvGrpSpPr>
          <p:cNvPr id="44" name="Group 44"/>
          <p:cNvGrpSpPr/>
          <p:nvPr/>
        </p:nvGrpSpPr>
        <p:grpSpPr>
          <a:xfrm>
            <a:off x="9446322" y="3860564"/>
            <a:ext cx="8672119" cy="776730"/>
            <a:chOff x="0" y="0"/>
            <a:chExt cx="5710037" cy="511427"/>
          </a:xfrm>
        </p:grpSpPr>
        <p:sp>
          <p:nvSpPr>
            <p:cNvPr id="45" name="Freeform 45"/>
            <p:cNvSpPr/>
            <p:nvPr/>
          </p:nvSpPr>
          <p:spPr>
            <a:xfrm>
              <a:off x="0" y="0"/>
              <a:ext cx="5710037" cy="511427"/>
            </a:xfrm>
            <a:custGeom>
              <a:avLst/>
              <a:gdLst/>
              <a:ahLst/>
              <a:cxnLst/>
              <a:rect l="l" t="t" r="r" b="b"/>
              <a:pathLst>
                <a:path w="5710037" h="511427">
                  <a:moveTo>
                    <a:pt x="9642" y="0"/>
                  </a:moveTo>
                  <a:lnTo>
                    <a:pt x="5700395" y="0"/>
                  </a:lnTo>
                  <a:cubicBezTo>
                    <a:pt x="5705720" y="0"/>
                    <a:pt x="5710037" y="4317"/>
                    <a:pt x="5710037" y="9642"/>
                  </a:cubicBezTo>
                  <a:lnTo>
                    <a:pt x="5710037" y="501786"/>
                  </a:lnTo>
                  <a:cubicBezTo>
                    <a:pt x="5710037" y="507110"/>
                    <a:pt x="5705720" y="511427"/>
                    <a:pt x="5700395" y="511427"/>
                  </a:cubicBezTo>
                  <a:lnTo>
                    <a:pt x="9642" y="511427"/>
                  </a:lnTo>
                  <a:cubicBezTo>
                    <a:pt x="7084" y="511427"/>
                    <a:pt x="4632" y="510411"/>
                    <a:pt x="2824" y="508603"/>
                  </a:cubicBezTo>
                  <a:cubicBezTo>
                    <a:pt x="1016" y="506795"/>
                    <a:pt x="0" y="504343"/>
                    <a:pt x="0" y="501786"/>
                  </a:cubicBezTo>
                  <a:lnTo>
                    <a:pt x="0" y="9642"/>
                  </a:lnTo>
                  <a:cubicBezTo>
                    <a:pt x="0" y="7084"/>
                    <a:pt x="1016" y="4632"/>
                    <a:pt x="2824" y="2824"/>
                  </a:cubicBezTo>
                  <a:cubicBezTo>
                    <a:pt x="4632" y="1016"/>
                    <a:pt x="7084" y="0"/>
                    <a:pt x="9642" y="0"/>
                  </a:cubicBezTo>
                  <a:close/>
                </a:path>
              </a:pathLst>
            </a:custGeom>
            <a:solidFill>
              <a:srgbClr val="F2DDEA"/>
            </a:solidFill>
            <a:ln w="9525" cap="sq">
              <a:solidFill>
                <a:srgbClr val="FFBD59"/>
              </a:solidFill>
              <a:prstDash val="dash"/>
              <a:miter/>
            </a:ln>
          </p:spPr>
          <p:txBody>
            <a:bodyPr/>
            <a:lstStyle/>
            <a:p>
              <a:endParaRPr lang="en-US"/>
            </a:p>
          </p:txBody>
        </p:sp>
        <p:sp>
          <p:nvSpPr>
            <p:cNvPr id="46" name="TextBox 46"/>
            <p:cNvSpPr txBox="1"/>
            <p:nvPr/>
          </p:nvSpPr>
          <p:spPr>
            <a:xfrm>
              <a:off x="0" y="-9525"/>
              <a:ext cx="5710037" cy="520952"/>
            </a:xfrm>
            <a:prstGeom prst="rect">
              <a:avLst/>
            </a:prstGeom>
          </p:spPr>
          <p:txBody>
            <a:bodyPr lIns="27432" tIns="27432" rIns="27432" bIns="27432" rtlCol="0" anchor="ctr"/>
            <a:lstStyle/>
            <a:p>
              <a:pPr algn="ctr">
                <a:lnSpc>
                  <a:spcPts val="1536"/>
                </a:lnSpc>
              </a:pPr>
              <a:r>
                <a:rPr lang="en-US" sz="1270" b="1">
                  <a:solidFill>
                    <a:srgbClr val="302642"/>
                  </a:solidFill>
                  <a:latin typeface="Garet Bold"/>
                  <a:ea typeface="Garet Bold"/>
                  <a:cs typeface="Garet Bold"/>
                  <a:sym typeface="Garet Bold"/>
                </a:rPr>
                <a:t>Because my role regularly interacts with patients who may be frustrated or anxious, working as a locum with high EI helps to recognize and respond to patients' emotions, communicate clearly, and show empathy, which builds trust and improves the patient experience (Senćanski et al., 2024).</a:t>
              </a:r>
            </a:p>
          </p:txBody>
        </p:sp>
      </p:grpSp>
      <p:grpSp>
        <p:nvGrpSpPr>
          <p:cNvPr id="47" name="Group 47"/>
          <p:cNvGrpSpPr/>
          <p:nvPr/>
        </p:nvGrpSpPr>
        <p:grpSpPr>
          <a:xfrm>
            <a:off x="9467115" y="4727048"/>
            <a:ext cx="8692267" cy="842413"/>
            <a:chOff x="0" y="0"/>
            <a:chExt cx="5723303" cy="554675"/>
          </a:xfrm>
        </p:grpSpPr>
        <p:sp>
          <p:nvSpPr>
            <p:cNvPr id="48" name="Freeform 48"/>
            <p:cNvSpPr/>
            <p:nvPr/>
          </p:nvSpPr>
          <p:spPr>
            <a:xfrm>
              <a:off x="0" y="0"/>
              <a:ext cx="5723303" cy="554675"/>
            </a:xfrm>
            <a:custGeom>
              <a:avLst/>
              <a:gdLst/>
              <a:ahLst/>
              <a:cxnLst/>
              <a:rect l="l" t="t" r="r" b="b"/>
              <a:pathLst>
                <a:path w="5723303" h="554675">
                  <a:moveTo>
                    <a:pt x="9619" y="0"/>
                  </a:moveTo>
                  <a:lnTo>
                    <a:pt x="5713684" y="0"/>
                  </a:lnTo>
                  <a:cubicBezTo>
                    <a:pt x="5716235" y="0"/>
                    <a:pt x="5718682" y="1013"/>
                    <a:pt x="5720486" y="2817"/>
                  </a:cubicBezTo>
                  <a:cubicBezTo>
                    <a:pt x="5722289" y="4621"/>
                    <a:pt x="5723303" y="7068"/>
                    <a:pt x="5723303" y="9619"/>
                  </a:cubicBezTo>
                  <a:lnTo>
                    <a:pt x="5723303" y="545056"/>
                  </a:lnTo>
                  <a:cubicBezTo>
                    <a:pt x="5723303" y="550369"/>
                    <a:pt x="5718996" y="554675"/>
                    <a:pt x="5713684" y="554675"/>
                  </a:cubicBezTo>
                  <a:lnTo>
                    <a:pt x="9619" y="554675"/>
                  </a:lnTo>
                  <a:cubicBezTo>
                    <a:pt x="7068" y="554675"/>
                    <a:pt x="4621" y="553662"/>
                    <a:pt x="2817" y="551858"/>
                  </a:cubicBezTo>
                  <a:cubicBezTo>
                    <a:pt x="1013" y="550054"/>
                    <a:pt x="0" y="547607"/>
                    <a:pt x="0" y="545056"/>
                  </a:cubicBezTo>
                  <a:lnTo>
                    <a:pt x="0" y="9619"/>
                  </a:lnTo>
                  <a:cubicBezTo>
                    <a:pt x="0" y="7068"/>
                    <a:pt x="1013" y="4621"/>
                    <a:pt x="2817" y="2817"/>
                  </a:cubicBezTo>
                  <a:cubicBezTo>
                    <a:pt x="4621" y="1013"/>
                    <a:pt x="7068" y="0"/>
                    <a:pt x="9619" y="0"/>
                  </a:cubicBezTo>
                  <a:close/>
                </a:path>
              </a:pathLst>
            </a:custGeom>
            <a:solidFill>
              <a:srgbClr val="C5DFE4"/>
            </a:solidFill>
            <a:ln w="9525" cap="sq">
              <a:solidFill>
                <a:srgbClr val="FFBD59"/>
              </a:solidFill>
              <a:prstDash val="dash"/>
              <a:miter/>
            </a:ln>
          </p:spPr>
          <p:txBody>
            <a:bodyPr/>
            <a:lstStyle/>
            <a:p>
              <a:endParaRPr lang="en-US"/>
            </a:p>
          </p:txBody>
        </p:sp>
        <p:sp>
          <p:nvSpPr>
            <p:cNvPr id="49" name="TextBox 49"/>
            <p:cNvSpPr txBox="1"/>
            <p:nvPr/>
          </p:nvSpPr>
          <p:spPr>
            <a:xfrm>
              <a:off x="0" y="0"/>
              <a:ext cx="5723303" cy="554675"/>
            </a:xfrm>
            <a:prstGeom prst="rect">
              <a:avLst/>
            </a:prstGeom>
          </p:spPr>
          <p:txBody>
            <a:bodyPr lIns="27432" tIns="27432" rIns="27432" bIns="27432" rtlCol="0" anchor="ctr"/>
            <a:lstStyle/>
            <a:p>
              <a:pPr algn="ctr">
                <a:lnSpc>
                  <a:spcPts val="980"/>
                </a:lnSpc>
              </a:pPr>
              <a:endParaRPr/>
            </a:p>
          </p:txBody>
        </p:sp>
      </p:grpSp>
      <p:sp>
        <p:nvSpPr>
          <p:cNvPr id="50" name="Freeform 50"/>
          <p:cNvSpPr/>
          <p:nvPr/>
        </p:nvSpPr>
        <p:spPr>
          <a:xfrm>
            <a:off x="59510" y="6357983"/>
            <a:ext cx="8312566" cy="1269556"/>
          </a:xfrm>
          <a:custGeom>
            <a:avLst/>
            <a:gdLst/>
            <a:ahLst/>
            <a:cxnLst/>
            <a:rect l="l" t="t" r="r" b="b"/>
            <a:pathLst>
              <a:path w="8312566" h="1269556">
                <a:moveTo>
                  <a:pt x="0" y="0"/>
                </a:moveTo>
                <a:lnTo>
                  <a:pt x="8312566" y="0"/>
                </a:lnTo>
                <a:lnTo>
                  <a:pt x="8312566" y="1269556"/>
                </a:lnTo>
                <a:lnTo>
                  <a:pt x="0" y="126955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51" name="TextBox 51"/>
          <p:cNvSpPr txBox="1"/>
          <p:nvPr/>
        </p:nvSpPr>
        <p:spPr>
          <a:xfrm>
            <a:off x="1323426" y="4353494"/>
            <a:ext cx="6453936" cy="1752600"/>
          </a:xfrm>
          <a:prstGeom prst="rect">
            <a:avLst/>
          </a:prstGeom>
        </p:spPr>
        <p:txBody>
          <a:bodyPr lIns="0" tIns="0" rIns="0" bIns="0" rtlCol="0" anchor="t">
            <a:spAutoFit/>
          </a:bodyPr>
          <a:lstStyle/>
          <a:p>
            <a:pPr algn="l">
              <a:lnSpc>
                <a:spcPts val="1775"/>
              </a:lnSpc>
            </a:pPr>
            <a:r>
              <a:rPr lang="en-US" sz="1479">
                <a:solidFill>
                  <a:srgbClr val="000000"/>
                </a:solidFill>
                <a:latin typeface="Garet"/>
                <a:ea typeface="Garet"/>
                <a:cs typeface="Garet"/>
                <a:sym typeface="Garet"/>
              </a:rPr>
              <a:t>Emotional intelligence (EI) is "the ability to recognize our feelings and those of others, to motivate ourselves, and to handle our emotions well to have the best for ourselves and our relationships," according to Daniel Goleman, a key figure in popularizing the concept. Self-awareness, self-regulation, motivation, empathy, and social skills are all included in Goleman's model, which highlights the importance of emotional intelligence (EI) in personal and social competence (Hiliyon, 2023).</a:t>
            </a:r>
          </a:p>
        </p:txBody>
      </p:sp>
      <p:sp>
        <p:nvSpPr>
          <p:cNvPr id="52" name="TextBox 52"/>
          <p:cNvSpPr txBox="1"/>
          <p:nvPr/>
        </p:nvSpPr>
        <p:spPr>
          <a:xfrm>
            <a:off x="1435682" y="3933430"/>
            <a:ext cx="2127216" cy="221361"/>
          </a:xfrm>
          <a:prstGeom prst="rect">
            <a:avLst/>
          </a:prstGeom>
        </p:spPr>
        <p:txBody>
          <a:bodyPr lIns="0" tIns="0" rIns="0" bIns="0" rtlCol="0" anchor="t">
            <a:spAutoFit/>
          </a:bodyPr>
          <a:lstStyle/>
          <a:p>
            <a:pPr algn="l">
              <a:lnSpc>
                <a:spcPts val="1890"/>
              </a:lnSpc>
              <a:spcBef>
                <a:spcPct val="0"/>
              </a:spcBef>
            </a:pPr>
            <a:r>
              <a:rPr lang="en-US" sz="1350" b="1" spc="67">
                <a:solidFill>
                  <a:srgbClr val="302642"/>
                </a:solidFill>
                <a:latin typeface="Garet Bold"/>
                <a:ea typeface="Garet Bold"/>
                <a:cs typeface="Garet Bold"/>
                <a:sym typeface="Garet Bold"/>
              </a:rPr>
              <a:t>WHAT IS:</a:t>
            </a:r>
          </a:p>
        </p:txBody>
      </p:sp>
      <p:sp>
        <p:nvSpPr>
          <p:cNvPr id="53" name="TextBox 53"/>
          <p:cNvSpPr txBox="1"/>
          <p:nvPr/>
        </p:nvSpPr>
        <p:spPr>
          <a:xfrm>
            <a:off x="2533265" y="3886059"/>
            <a:ext cx="2836382" cy="580516"/>
          </a:xfrm>
          <a:prstGeom prst="rect">
            <a:avLst/>
          </a:prstGeom>
        </p:spPr>
        <p:txBody>
          <a:bodyPr lIns="0" tIns="0" rIns="0" bIns="0" rtlCol="0" anchor="t">
            <a:spAutoFit/>
          </a:bodyPr>
          <a:lstStyle/>
          <a:p>
            <a:pPr algn="l">
              <a:lnSpc>
                <a:spcPts val="2229"/>
              </a:lnSpc>
            </a:pPr>
            <a:r>
              <a:rPr lang="en-US" sz="2229">
                <a:solidFill>
                  <a:srgbClr val="5E17EB"/>
                </a:solidFill>
                <a:latin typeface="Croogla"/>
                <a:ea typeface="Croogla"/>
                <a:cs typeface="Croogla"/>
                <a:sym typeface="Croogla"/>
              </a:rPr>
              <a:t>Emotional</a:t>
            </a:r>
          </a:p>
          <a:p>
            <a:pPr algn="l">
              <a:lnSpc>
                <a:spcPts val="2229"/>
              </a:lnSpc>
            </a:pPr>
            <a:r>
              <a:rPr lang="en-US" sz="2229">
                <a:solidFill>
                  <a:srgbClr val="5E17EB"/>
                </a:solidFill>
                <a:latin typeface="Croogla"/>
                <a:ea typeface="Croogla"/>
                <a:cs typeface="Croogla"/>
                <a:sym typeface="Croogla"/>
              </a:rPr>
              <a:t>Intelligence</a:t>
            </a:r>
          </a:p>
        </p:txBody>
      </p:sp>
      <p:sp>
        <p:nvSpPr>
          <p:cNvPr id="54" name="TextBox 54"/>
          <p:cNvSpPr txBox="1"/>
          <p:nvPr/>
        </p:nvSpPr>
        <p:spPr>
          <a:xfrm>
            <a:off x="2002236" y="7684689"/>
            <a:ext cx="3121324" cy="796498"/>
          </a:xfrm>
          <a:prstGeom prst="rect">
            <a:avLst/>
          </a:prstGeom>
        </p:spPr>
        <p:txBody>
          <a:bodyPr lIns="0" tIns="0" rIns="0" bIns="0" rtlCol="0" anchor="t">
            <a:spAutoFit/>
          </a:bodyPr>
          <a:lstStyle/>
          <a:p>
            <a:pPr algn="ctr">
              <a:lnSpc>
                <a:spcPts val="2163"/>
              </a:lnSpc>
              <a:spcBef>
                <a:spcPct val="0"/>
              </a:spcBef>
            </a:pPr>
            <a:r>
              <a:rPr lang="en-US" sz="1966" b="1">
                <a:solidFill>
                  <a:srgbClr val="FF3131"/>
                </a:solidFill>
                <a:latin typeface="Garet Bold"/>
                <a:ea typeface="Garet Bold"/>
                <a:cs typeface="Garet Bold"/>
                <a:sym typeface="Garet Bold"/>
              </a:rPr>
              <a:t>What are the most relevant EI skills for my role?</a:t>
            </a:r>
          </a:p>
        </p:txBody>
      </p:sp>
      <p:sp>
        <p:nvSpPr>
          <p:cNvPr id="55" name="TextBox 55"/>
          <p:cNvSpPr txBox="1"/>
          <p:nvPr/>
        </p:nvSpPr>
        <p:spPr>
          <a:xfrm>
            <a:off x="483403" y="8500236"/>
            <a:ext cx="5653750" cy="1535177"/>
          </a:xfrm>
          <a:prstGeom prst="rect">
            <a:avLst/>
          </a:prstGeom>
        </p:spPr>
        <p:txBody>
          <a:bodyPr lIns="0" tIns="0" rIns="0" bIns="0" rtlCol="0" anchor="t">
            <a:spAutoFit/>
          </a:bodyPr>
          <a:lstStyle/>
          <a:p>
            <a:pPr marL="351934" lvl="1" indent="-175967" algn="ctr">
              <a:lnSpc>
                <a:spcPts val="1793"/>
              </a:lnSpc>
              <a:buFont typeface="Arial"/>
              <a:buChar char="•"/>
            </a:pPr>
            <a:r>
              <a:rPr lang="en-US" sz="1630">
                <a:solidFill>
                  <a:srgbClr val="000000"/>
                </a:solidFill>
                <a:latin typeface="Garet"/>
                <a:ea typeface="Garet"/>
                <a:cs typeface="Garet"/>
                <a:sym typeface="Garet"/>
              </a:rPr>
              <a:t>Good Communication Skills </a:t>
            </a:r>
          </a:p>
          <a:p>
            <a:pPr marL="351934" lvl="1" indent="-175967" algn="ctr">
              <a:lnSpc>
                <a:spcPts val="1793"/>
              </a:lnSpc>
              <a:buFont typeface="Arial"/>
              <a:buChar char="•"/>
            </a:pPr>
            <a:r>
              <a:rPr lang="en-US" sz="1630">
                <a:solidFill>
                  <a:srgbClr val="000000"/>
                </a:solidFill>
                <a:latin typeface="Garet"/>
                <a:ea typeface="Garet"/>
                <a:cs typeface="Garet"/>
                <a:sym typeface="Garet"/>
              </a:rPr>
              <a:t>Managing stress and working under pressure (Nalakath, 2023). </a:t>
            </a:r>
          </a:p>
          <a:p>
            <a:pPr marL="351934" lvl="1" indent="-175967" algn="ctr">
              <a:lnSpc>
                <a:spcPts val="1793"/>
              </a:lnSpc>
              <a:buFont typeface="Arial"/>
              <a:buChar char="•"/>
            </a:pPr>
            <a:r>
              <a:rPr lang="en-US" sz="1630">
                <a:solidFill>
                  <a:srgbClr val="000000"/>
                </a:solidFill>
                <a:latin typeface="Garet"/>
                <a:ea typeface="Garet"/>
                <a:cs typeface="Garet"/>
                <a:sym typeface="Garet"/>
              </a:rPr>
              <a:t>Adaptability and teamwork</a:t>
            </a:r>
          </a:p>
          <a:p>
            <a:pPr marL="351934" lvl="1" indent="-175967" algn="ctr">
              <a:lnSpc>
                <a:spcPts val="1793"/>
              </a:lnSpc>
              <a:buFont typeface="Arial"/>
              <a:buChar char="•"/>
            </a:pPr>
            <a:r>
              <a:rPr lang="en-US" sz="1630">
                <a:solidFill>
                  <a:srgbClr val="000000"/>
                </a:solidFill>
                <a:latin typeface="Garet"/>
                <a:ea typeface="Garet"/>
                <a:cs typeface="Garet"/>
                <a:sym typeface="Garet"/>
              </a:rPr>
              <a:t>Conflict managment</a:t>
            </a:r>
          </a:p>
          <a:p>
            <a:pPr marL="351934" lvl="1" indent="-175967" algn="ctr">
              <a:lnSpc>
                <a:spcPts val="1793"/>
              </a:lnSpc>
              <a:buFont typeface="Arial"/>
              <a:buChar char="•"/>
            </a:pPr>
            <a:r>
              <a:rPr lang="en-US" sz="1630">
                <a:solidFill>
                  <a:srgbClr val="000000"/>
                </a:solidFill>
                <a:latin typeface="Garet"/>
                <a:ea typeface="Garet"/>
                <a:cs typeface="Garet"/>
                <a:sym typeface="Garet"/>
              </a:rPr>
              <a:t>Patient centered Care</a:t>
            </a:r>
          </a:p>
          <a:p>
            <a:pPr marL="351934" lvl="1" indent="-175967" algn="ctr">
              <a:lnSpc>
                <a:spcPts val="1793"/>
              </a:lnSpc>
              <a:buFont typeface="Arial"/>
              <a:buChar char="•"/>
            </a:pPr>
            <a:r>
              <a:rPr lang="en-US" sz="1630">
                <a:solidFill>
                  <a:srgbClr val="000000"/>
                </a:solidFill>
                <a:latin typeface="Garet"/>
                <a:ea typeface="Garet"/>
                <a:cs typeface="Garet"/>
                <a:sym typeface="Garet"/>
              </a:rPr>
              <a:t>Influence (</a:t>
            </a:r>
            <a:r>
              <a:rPr lang="en-US" sz="1630" u="sng">
                <a:solidFill>
                  <a:srgbClr val="000000"/>
                </a:solidFill>
                <a:latin typeface="Garet"/>
                <a:ea typeface="Garet"/>
                <a:cs typeface="Garet"/>
                <a:sym typeface="Garet"/>
                <a:hlinkClick r:id="rId14" tooltip="https://online.hbs.edu/blog/?author=Lauren+Landry"/>
              </a:rPr>
              <a:t>Landry</a:t>
            </a:r>
            <a:r>
              <a:rPr lang="en-US" sz="1630">
                <a:solidFill>
                  <a:srgbClr val="000000"/>
                </a:solidFill>
                <a:latin typeface="Garet"/>
                <a:ea typeface="Garet"/>
                <a:cs typeface="Garet"/>
                <a:sym typeface="Garet"/>
              </a:rPr>
              <a:t>, 2019)</a:t>
            </a:r>
          </a:p>
        </p:txBody>
      </p:sp>
      <p:sp>
        <p:nvSpPr>
          <p:cNvPr id="56" name="TextBox 56"/>
          <p:cNvSpPr txBox="1"/>
          <p:nvPr/>
        </p:nvSpPr>
        <p:spPr>
          <a:xfrm>
            <a:off x="4507850" y="55165"/>
            <a:ext cx="6107029" cy="718698"/>
          </a:xfrm>
          <a:prstGeom prst="rect">
            <a:avLst/>
          </a:prstGeom>
        </p:spPr>
        <p:txBody>
          <a:bodyPr lIns="0" tIns="0" rIns="0" bIns="0" rtlCol="0" anchor="t">
            <a:spAutoFit/>
          </a:bodyPr>
          <a:lstStyle/>
          <a:p>
            <a:pPr algn="ctr">
              <a:lnSpc>
                <a:spcPts val="2849"/>
              </a:lnSpc>
            </a:pPr>
            <a:r>
              <a:rPr lang="en-US" sz="2590" b="1">
                <a:solidFill>
                  <a:srgbClr val="000000"/>
                </a:solidFill>
                <a:latin typeface="Garet Bold"/>
                <a:ea typeface="Garet Bold"/>
                <a:cs typeface="Garet Bold"/>
                <a:sym typeface="Garet Bold"/>
              </a:rPr>
              <a:t>Title: Why didn’t they teach us this?</a:t>
            </a:r>
          </a:p>
          <a:p>
            <a:pPr algn="ctr">
              <a:lnSpc>
                <a:spcPts val="2849"/>
              </a:lnSpc>
              <a:spcBef>
                <a:spcPct val="0"/>
              </a:spcBef>
            </a:pPr>
            <a:r>
              <a:rPr lang="en-US" sz="2590" b="1">
                <a:solidFill>
                  <a:srgbClr val="000000"/>
                </a:solidFill>
                <a:latin typeface="Garet Bold"/>
                <a:ea typeface="Garet Bold"/>
                <a:cs typeface="Garet Bold"/>
                <a:sym typeface="Garet Bold"/>
              </a:rPr>
              <a:t> The Importance of EI</a:t>
            </a:r>
          </a:p>
        </p:txBody>
      </p:sp>
      <p:sp>
        <p:nvSpPr>
          <p:cNvPr id="57" name="TextBox 57"/>
          <p:cNvSpPr txBox="1"/>
          <p:nvPr/>
        </p:nvSpPr>
        <p:spPr>
          <a:xfrm>
            <a:off x="1204137" y="2041311"/>
            <a:ext cx="6677999" cy="1994984"/>
          </a:xfrm>
          <a:prstGeom prst="rect">
            <a:avLst/>
          </a:prstGeom>
        </p:spPr>
        <p:txBody>
          <a:bodyPr lIns="0" tIns="0" rIns="0" bIns="0" rtlCol="0" anchor="t">
            <a:spAutoFit/>
          </a:bodyPr>
          <a:lstStyle/>
          <a:p>
            <a:pPr algn="ctr">
              <a:lnSpc>
                <a:spcPts val="2018"/>
              </a:lnSpc>
            </a:pPr>
            <a:r>
              <a:rPr lang="en-US" sz="1835" b="1">
                <a:solidFill>
                  <a:srgbClr val="000000"/>
                </a:solidFill>
                <a:latin typeface="Garet Bold"/>
                <a:ea typeface="Garet Bold"/>
                <a:cs typeface="Garet Bold"/>
                <a:sym typeface="Garet Bold"/>
              </a:rPr>
              <a:t>I work for an innovative organization called Locate Locum. Through this role, I frequently move between different pharmacies (Locate a Locum, 2025)</a:t>
            </a:r>
          </a:p>
          <a:p>
            <a:pPr marL="396256" lvl="1" indent="-198128" algn="ctr">
              <a:lnSpc>
                <a:spcPts val="2018"/>
              </a:lnSpc>
              <a:buFont typeface="Arial"/>
              <a:buChar char="•"/>
            </a:pPr>
            <a:r>
              <a:rPr lang="en-US" sz="1835" i="1">
                <a:solidFill>
                  <a:srgbClr val="000000"/>
                </a:solidFill>
                <a:latin typeface="Garet Italics"/>
                <a:ea typeface="Garet Italics"/>
                <a:cs typeface="Garet Italics"/>
                <a:sym typeface="Garet Italics"/>
              </a:rPr>
              <a:t>Preparing prescriptions accurately and safely</a:t>
            </a:r>
          </a:p>
          <a:p>
            <a:pPr marL="396256" lvl="1" indent="-198128" algn="ctr">
              <a:lnSpc>
                <a:spcPts val="2018"/>
              </a:lnSpc>
              <a:spcBef>
                <a:spcPct val="0"/>
              </a:spcBef>
              <a:buFont typeface="Arial"/>
              <a:buChar char="•"/>
            </a:pPr>
            <a:r>
              <a:rPr lang="en-US" sz="1835" i="1">
                <a:solidFill>
                  <a:srgbClr val="000000"/>
                </a:solidFill>
                <a:latin typeface="Garet Italics"/>
                <a:ea typeface="Garet Italics"/>
                <a:cs typeface="Garet Italics"/>
                <a:sym typeface="Garet Italics"/>
              </a:rPr>
              <a:t>Assist customers by answering questions</a:t>
            </a:r>
          </a:p>
          <a:p>
            <a:pPr marL="396256" lvl="1" indent="-198128" algn="ctr">
              <a:lnSpc>
                <a:spcPts val="2018"/>
              </a:lnSpc>
              <a:spcBef>
                <a:spcPct val="0"/>
              </a:spcBef>
              <a:buFont typeface="Arial"/>
              <a:buChar char="•"/>
            </a:pPr>
            <a:r>
              <a:rPr lang="en-US" sz="1835" i="1">
                <a:solidFill>
                  <a:srgbClr val="000000"/>
                </a:solidFill>
                <a:latin typeface="Garet Italics"/>
                <a:ea typeface="Garet Italics"/>
                <a:cs typeface="Garet Italics"/>
                <a:sym typeface="Garet Italics"/>
              </a:rPr>
              <a:t>Providing information about medications</a:t>
            </a:r>
          </a:p>
          <a:p>
            <a:pPr marL="396256" lvl="1" indent="-198128" algn="ctr">
              <a:lnSpc>
                <a:spcPts val="2018"/>
              </a:lnSpc>
              <a:spcBef>
                <a:spcPct val="0"/>
              </a:spcBef>
              <a:buFont typeface="Arial"/>
              <a:buChar char="•"/>
            </a:pPr>
            <a:r>
              <a:rPr lang="en-US" sz="1835" i="1">
                <a:solidFill>
                  <a:srgbClr val="000000"/>
                </a:solidFill>
                <a:latin typeface="Garet Italics"/>
                <a:ea typeface="Garet Italics"/>
                <a:cs typeface="Garet Italics"/>
                <a:sym typeface="Garet Italics"/>
              </a:rPr>
              <a:t>Managing stock level  (NHS, 2025).</a:t>
            </a:r>
          </a:p>
          <a:p>
            <a:pPr algn="ctr">
              <a:lnSpc>
                <a:spcPts val="2018"/>
              </a:lnSpc>
            </a:pPr>
            <a:endParaRPr lang="en-US" sz="1835" i="1">
              <a:solidFill>
                <a:srgbClr val="000000"/>
              </a:solidFill>
              <a:latin typeface="Garet Italics"/>
              <a:ea typeface="Garet Italics"/>
              <a:cs typeface="Garet Italics"/>
              <a:sym typeface="Garet Italics"/>
            </a:endParaRPr>
          </a:p>
        </p:txBody>
      </p:sp>
      <p:sp>
        <p:nvSpPr>
          <p:cNvPr id="58" name="TextBox 58"/>
          <p:cNvSpPr txBox="1"/>
          <p:nvPr/>
        </p:nvSpPr>
        <p:spPr>
          <a:xfrm>
            <a:off x="8222730" y="1743166"/>
            <a:ext cx="984928" cy="173355"/>
          </a:xfrm>
          <a:prstGeom prst="rect">
            <a:avLst/>
          </a:prstGeom>
        </p:spPr>
        <p:txBody>
          <a:bodyPr lIns="0" tIns="0" rIns="0" bIns="0" rtlCol="0" anchor="t">
            <a:spAutoFit/>
          </a:bodyPr>
          <a:lstStyle/>
          <a:p>
            <a:pPr algn="l">
              <a:lnSpc>
                <a:spcPts val="1343"/>
              </a:lnSpc>
              <a:spcBef>
                <a:spcPct val="0"/>
              </a:spcBef>
            </a:pPr>
            <a:r>
              <a:rPr lang="en-US" sz="959" b="1">
                <a:solidFill>
                  <a:srgbClr val="E85757"/>
                </a:solidFill>
                <a:latin typeface="Bricolage Grotesque Ultra-Bold"/>
                <a:ea typeface="Bricolage Grotesque Ultra-Bold"/>
                <a:cs typeface="Bricolage Grotesque Ultra-Bold"/>
                <a:sym typeface="Bricolage Grotesque Ultra-Bold"/>
              </a:rPr>
              <a:t>Self-Awareness</a:t>
            </a:r>
          </a:p>
        </p:txBody>
      </p:sp>
      <p:sp>
        <p:nvSpPr>
          <p:cNvPr id="59" name="TextBox 59"/>
          <p:cNvSpPr txBox="1"/>
          <p:nvPr/>
        </p:nvSpPr>
        <p:spPr>
          <a:xfrm>
            <a:off x="8184459" y="2760235"/>
            <a:ext cx="959541" cy="173355"/>
          </a:xfrm>
          <a:prstGeom prst="rect">
            <a:avLst/>
          </a:prstGeom>
        </p:spPr>
        <p:txBody>
          <a:bodyPr lIns="0" tIns="0" rIns="0" bIns="0" rtlCol="0" anchor="t">
            <a:spAutoFit/>
          </a:bodyPr>
          <a:lstStyle/>
          <a:p>
            <a:pPr algn="l">
              <a:lnSpc>
                <a:spcPts val="1343"/>
              </a:lnSpc>
              <a:spcBef>
                <a:spcPct val="0"/>
              </a:spcBef>
            </a:pPr>
            <a:r>
              <a:rPr lang="en-US" sz="959" b="1">
                <a:solidFill>
                  <a:srgbClr val="E85757"/>
                </a:solidFill>
                <a:latin typeface="Bricolage Grotesque Ultra-Bold"/>
                <a:ea typeface="Bricolage Grotesque Ultra-Bold"/>
                <a:cs typeface="Bricolage Grotesque Ultra-Bold"/>
                <a:sym typeface="Bricolage Grotesque Ultra-Bold"/>
              </a:rPr>
              <a:t>Self-Regulation</a:t>
            </a:r>
          </a:p>
        </p:txBody>
      </p:sp>
      <p:sp>
        <p:nvSpPr>
          <p:cNvPr id="60" name="TextBox 60"/>
          <p:cNvSpPr txBox="1"/>
          <p:nvPr/>
        </p:nvSpPr>
        <p:spPr>
          <a:xfrm>
            <a:off x="8372076" y="4090846"/>
            <a:ext cx="771924" cy="173355"/>
          </a:xfrm>
          <a:prstGeom prst="rect">
            <a:avLst/>
          </a:prstGeom>
        </p:spPr>
        <p:txBody>
          <a:bodyPr lIns="0" tIns="0" rIns="0" bIns="0" rtlCol="0" anchor="t">
            <a:spAutoFit/>
          </a:bodyPr>
          <a:lstStyle/>
          <a:p>
            <a:pPr algn="l">
              <a:lnSpc>
                <a:spcPts val="1343"/>
              </a:lnSpc>
              <a:spcBef>
                <a:spcPct val="0"/>
              </a:spcBef>
            </a:pPr>
            <a:r>
              <a:rPr lang="en-US" sz="959" b="1">
                <a:solidFill>
                  <a:srgbClr val="E85757"/>
                </a:solidFill>
                <a:latin typeface="Bricolage Grotesque Ultra-Bold"/>
                <a:ea typeface="Bricolage Grotesque Ultra-Bold"/>
                <a:cs typeface="Bricolage Grotesque Ultra-Bold"/>
                <a:sym typeface="Bricolage Grotesque Ultra-Bold"/>
              </a:rPr>
              <a:t>Social Skills</a:t>
            </a:r>
          </a:p>
        </p:txBody>
      </p:sp>
      <p:sp>
        <p:nvSpPr>
          <p:cNvPr id="61" name="TextBox 61"/>
          <p:cNvSpPr txBox="1"/>
          <p:nvPr/>
        </p:nvSpPr>
        <p:spPr>
          <a:xfrm>
            <a:off x="8315736" y="5425438"/>
            <a:ext cx="728864" cy="173355"/>
          </a:xfrm>
          <a:prstGeom prst="rect">
            <a:avLst/>
          </a:prstGeom>
        </p:spPr>
        <p:txBody>
          <a:bodyPr lIns="0" tIns="0" rIns="0" bIns="0" rtlCol="0" anchor="t">
            <a:spAutoFit/>
          </a:bodyPr>
          <a:lstStyle/>
          <a:p>
            <a:pPr algn="l">
              <a:lnSpc>
                <a:spcPts val="1343"/>
              </a:lnSpc>
              <a:spcBef>
                <a:spcPct val="0"/>
              </a:spcBef>
            </a:pPr>
            <a:r>
              <a:rPr lang="en-US" sz="959" b="1">
                <a:solidFill>
                  <a:srgbClr val="E85757"/>
                </a:solidFill>
                <a:latin typeface="Bricolage Grotesque Ultra-Bold"/>
                <a:ea typeface="Bricolage Grotesque Ultra-Bold"/>
                <a:cs typeface="Bricolage Grotesque Ultra-Bold"/>
                <a:sym typeface="Bricolage Grotesque Ultra-Bold"/>
              </a:rPr>
              <a:t>Motivation</a:t>
            </a:r>
          </a:p>
        </p:txBody>
      </p:sp>
      <p:sp>
        <p:nvSpPr>
          <p:cNvPr id="62" name="TextBox 62"/>
          <p:cNvSpPr txBox="1"/>
          <p:nvPr/>
        </p:nvSpPr>
        <p:spPr>
          <a:xfrm>
            <a:off x="9514192" y="2458870"/>
            <a:ext cx="8577967" cy="1206708"/>
          </a:xfrm>
          <a:prstGeom prst="rect">
            <a:avLst/>
          </a:prstGeom>
        </p:spPr>
        <p:txBody>
          <a:bodyPr lIns="0" tIns="0" rIns="0" bIns="0" rtlCol="0" anchor="t">
            <a:spAutoFit/>
          </a:bodyPr>
          <a:lstStyle/>
          <a:p>
            <a:pPr algn="ctr">
              <a:lnSpc>
                <a:spcPts val="1393"/>
              </a:lnSpc>
              <a:spcBef>
                <a:spcPct val="0"/>
              </a:spcBef>
            </a:pPr>
            <a:r>
              <a:rPr lang="en-US" sz="1266" b="1">
                <a:solidFill>
                  <a:srgbClr val="000000"/>
                </a:solidFill>
                <a:latin typeface="Garet Bold"/>
                <a:ea typeface="Garet Bold"/>
                <a:cs typeface="Garet Bold"/>
                <a:sym typeface="Garet Bold"/>
              </a:rPr>
              <a:t>My roles require me to frequently join new teams and adjust to different pharmacy environments and workflows. EI fosters social awareness and relationship management, essential for building rapport, understanding team dynamics, and contributing positively from the outset. Conflicts may arise with patients, colleagues, or due to workplace misunderstandings. EI allows me to navigate these situations by listening actively, managing my emotions, and seeking mutually beneficial solutions,Help me to remain calm, focused, and professional, even in high-pressure or stressful situations .(Selhub, 2025) .</a:t>
            </a:r>
          </a:p>
        </p:txBody>
      </p:sp>
      <p:sp>
        <p:nvSpPr>
          <p:cNvPr id="63" name="TextBox 63"/>
          <p:cNvSpPr txBox="1"/>
          <p:nvPr/>
        </p:nvSpPr>
        <p:spPr>
          <a:xfrm>
            <a:off x="9868356" y="4777298"/>
            <a:ext cx="7963790" cy="760963"/>
          </a:xfrm>
          <a:prstGeom prst="rect">
            <a:avLst/>
          </a:prstGeom>
        </p:spPr>
        <p:txBody>
          <a:bodyPr lIns="0" tIns="0" rIns="0" bIns="0" rtlCol="0" anchor="t">
            <a:spAutoFit/>
          </a:bodyPr>
          <a:lstStyle/>
          <a:p>
            <a:pPr algn="ctr">
              <a:lnSpc>
                <a:spcPts val="1560"/>
              </a:lnSpc>
              <a:spcBef>
                <a:spcPct val="0"/>
              </a:spcBef>
            </a:pPr>
            <a:r>
              <a:rPr lang="en-US" sz="1418" b="1">
                <a:solidFill>
                  <a:srgbClr val="000000"/>
                </a:solidFill>
                <a:latin typeface="Garet Bold"/>
                <a:ea typeface="Garet Bold"/>
                <a:cs typeface="Garet Bold"/>
                <a:sym typeface="Garet Bold"/>
              </a:rPr>
              <a:t>Stay focused on my goals and maintain a positive attitude, </a:t>
            </a:r>
          </a:p>
          <a:p>
            <a:pPr algn="ctr">
              <a:lnSpc>
                <a:spcPts val="1560"/>
              </a:lnSpc>
              <a:spcBef>
                <a:spcPct val="0"/>
              </a:spcBef>
            </a:pPr>
            <a:r>
              <a:rPr lang="en-US" sz="1418" b="1">
                <a:solidFill>
                  <a:srgbClr val="000000"/>
                </a:solidFill>
                <a:latin typeface="Garet Bold"/>
                <a:ea typeface="Garet Bold"/>
                <a:cs typeface="Garet Bold"/>
                <a:sym typeface="Garet Bold"/>
              </a:rPr>
              <a:t>even during challenges. This job makes me feel very pleasant. A positive attitude can inspire permanent staff and fellow locums to remain committed to shared goals.  (Maadeed, 2025).</a:t>
            </a:r>
          </a:p>
        </p:txBody>
      </p:sp>
      <p:sp>
        <p:nvSpPr>
          <p:cNvPr id="64" name="TextBox 64"/>
          <p:cNvSpPr txBox="1"/>
          <p:nvPr/>
        </p:nvSpPr>
        <p:spPr>
          <a:xfrm>
            <a:off x="278528" y="6377033"/>
            <a:ext cx="7345856" cy="1386718"/>
          </a:xfrm>
          <a:prstGeom prst="rect">
            <a:avLst/>
          </a:prstGeom>
        </p:spPr>
        <p:txBody>
          <a:bodyPr lIns="0" tIns="0" rIns="0" bIns="0" rtlCol="0" anchor="t">
            <a:spAutoFit/>
          </a:bodyPr>
          <a:lstStyle/>
          <a:p>
            <a:pPr algn="ctr">
              <a:lnSpc>
                <a:spcPts val="2849"/>
              </a:lnSpc>
              <a:spcBef>
                <a:spcPct val="0"/>
              </a:spcBef>
            </a:pPr>
            <a:r>
              <a:rPr lang="en-US" sz="2590" b="1">
                <a:solidFill>
                  <a:srgbClr val="000000"/>
                </a:solidFill>
                <a:latin typeface="Garet Bold"/>
                <a:ea typeface="Garet Bold"/>
                <a:cs typeface="Garet Bold"/>
                <a:sym typeface="Garet Bold"/>
              </a:rPr>
              <a:t>Why is EI essential for my role?</a:t>
            </a:r>
          </a:p>
          <a:p>
            <a:pPr algn="ctr">
              <a:lnSpc>
                <a:spcPts val="1419"/>
              </a:lnSpc>
              <a:spcBef>
                <a:spcPct val="0"/>
              </a:spcBef>
            </a:pPr>
            <a:r>
              <a:rPr lang="en-US" sz="1290" b="1">
                <a:solidFill>
                  <a:srgbClr val="000000"/>
                </a:solidFill>
                <a:latin typeface="Garet Bold"/>
                <a:ea typeface="Garet Bold"/>
                <a:cs typeface="Garet Bold"/>
                <a:sym typeface="Garet Bold"/>
              </a:rPr>
              <a:t>According to D. Goleman, one needs to have the knowledge, skills, and abilities not only to be a competent dispenser but also to communicate, interact, collaborate, counsel, and lead our patients, co-workers, and other healthcare professionals. Accordingly, it allows me  to be more adaptive, solve problems, and be more creative and flexible with others.</a:t>
            </a:r>
          </a:p>
          <a:p>
            <a:pPr algn="ctr">
              <a:lnSpc>
                <a:spcPts val="1419"/>
              </a:lnSpc>
              <a:spcBef>
                <a:spcPct val="0"/>
              </a:spcBef>
            </a:pPr>
            <a:endParaRPr lang="en-US" sz="1290" b="1">
              <a:solidFill>
                <a:srgbClr val="000000"/>
              </a:solidFill>
              <a:latin typeface="Garet Bold"/>
              <a:ea typeface="Garet Bold"/>
              <a:cs typeface="Garet Bold"/>
              <a:sym typeface="Garet Bold"/>
            </a:endParaRPr>
          </a:p>
        </p:txBody>
      </p:sp>
      <p:grpSp>
        <p:nvGrpSpPr>
          <p:cNvPr id="65" name="Group 65"/>
          <p:cNvGrpSpPr/>
          <p:nvPr/>
        </p:nvGrpSpPr>
        <p:grpSpPr>
          <a:xfrm>
            <a:off x="8132670" y="6296520"/>
            <a:ext cx="1282657" cy="269091"/>
            <a:chOff x="0" y="0"/>
            <a:chExt cx="957657" cy="200908"/>
          </a:xfrm>
        </p:grpSpPr>
        <p:sp>
          <p:nvSpPr>
            <p:cNvPr id="66" name="Freeform 66"/>
            <p:cNvSpPr/>
            <p:nvPr/>
          </p:nvSpPr>
          <p:spPr>
            <a:xfrm>
              <a:off x="0" y="0"/>
              <a:ext cx="957657" cy="200908"/>
            </a:xfrm>
            <a:custGeom>
              <a:avLst/>
              <a:gdLst/>
              <a:ahLst/>
              <a:cxnLst/>
              <a:rect l="l" t="t" r="r" b="b"/>
              <a:pathLst>
                <a:path w="957657" h="200908">
                  <a:moveTo>
                    <a:pt x="36215" y="0"/>
                  </a:moveTo>
                  <a:lnTo>
                    <a:pt x="921442" y="0"/>
                  </a:lnTo>
                  <a:cubicBezTo>
                    <a:pt x="931046" y="0"/>
                    <a:pt x="940258" y="3816"/>
                    <a:pt x="947050" y="10607"/>
                  </a:cubicBezTo>
                  <a:cubicBezTo>
                    <a:pt x="953841" y="17399"/>
                    <a:pt x="957657" y="26610"/>
                    <a:pt x="957657" y="36215"/>
                  </a:cubicBezTo>
                  <a:lnTo>
                    <a:pt x="957657" y="164693"/>
                  </a:lnTo>
                  <a:cubicBezTo>
                    <a:pt x="957657" y="184694"/>
                    <a:pt x="941443" y="200908"/>
                    <a:pt x="921442" y="200908"/>
                  </a:cubicBezTo>
                  <a:lnTo>
                    <a:pt x="36215" y="200908"/>
                  </a:lnTo>
                  <a:cubicBezTo>
                    <a:pt x="16214" y="200908"/>
                    <a:pt x="0" y="184694"/>
                    <a:pt x="0" y="164693"/>
                  </a:cubicBezTo>
                  <a:lnTo>
                    <a:pt x="0" y="36215"/>
                  </a:lnTo>
                  <a:cubicBezTo>
                    <a:pt x="0" y="16214"/>
                    <a:pt x="16214" y="0"/>
                    <a:pt x="36215" y="0"/>
                  </a:cubicBezTo>
                  <a:close/>
                </a:path>
              </a:pathLst>
            </a:custGeom>
            <a:solidFill>
              <a:srgbClr val="E9FBFF"/>
            </a:solidFill>
            <a:ln w="9525" cap="sq">
              <a:solidFill>
                <a:srgbClr val="232021"/>
              </a:solidFill>
              <a:prstDash val="solid"/>
              <a:miter/>
            </a:ln>
          </p:spPr>
          <p:txBody>
            <a:bodyPr/>
            <a:lstStyle/>
            <a:p>
              <a:endParaRPr lang="en-US"/>
            </a:p>
          </p:txBody>
        </p:sp>
        <p:sp>
          <p:nvSpPr>
            <p:cNvPr id="67" name="TextBox 67"/>
            <p:cNvSpPr txBox="1"/>
            <p:nvPr/>
          </p:nvSpPr>
          <p:spPr>
            <a:xfrm>
              <a:off x="0" y="-19050"/>
              <a:ext cx="957657" cy="219958"/>
            </a:xfrm>
            <a:prstGeom prst="rect">
              <a:avLst/>
            </a:prstGeom>
          </p:spPr>
          <p:txBody>
            <a:bodyPr lIns="12192" tIns="12192" rIns="12192" bIns="12192" rtlCol="0" anchor="ctr"/>
            <a:lstStyle/>
            <a:p>
              <a:pPr algn="ctr">
                <a:lnSpc>
                  <a:spcPts val="873"/>
                </a:lnSpc>
              </a:pPr>
              <a:endParaRPr/>
            </a:p>
          </p:txBody>
        </p:sp>
      </p:grpSp>
      <p:sp>
        <p:nvSpPr>
          <p:cNvPr id="68" name="TextBox 68"/>
          <p:cNvSpPr txBox="1"/>
          <p:nvPr/>
        </p:nvSpPr>
        <p:spPr>
          <a:xfrm>
            <a:off x="8478794" y="6329408"/>
            <a:ext cx="728864" cy="173355"/>
          </a:xfrm>
          <a:prstGeom prst="rect">
            <a:avLst/>
          </a:prstGeom>
        </p:spPr>
        <p:txBody>
          <a:bodyPr lIns="0" tIns="0" rIns="0" bIns="0" rtlCol="0" anchor="t">
            <a:spAutoFit/>
          </a:bodyPr>
          <a:lstStyle/>
          <a:p>
            <a:pPr algn="l">
              <a:lnSpc>
                <a:spcPts val="1343"/>
              </a:lnSpc>
              <a:spcBef>
                <a:spcPct val="0"/>
              </a:spcBef>
            </a:pPr>
            <a:r>
              <a:rPr lang="en-US" sz="959" b="1">
                <a:solidFill>
                  <a:srgbClr val="E85757"/>
                </a:solidFill>
                <a:latin typeface="Bricolage Grotesque Ultra-Bold"/>
                <a:ea typeface="Bricolage Grotesque Ultra-Bold"/>
                <a:cs typeface="Bricolage Grotesque Ultra-Bold"/>
                <a:sym typeface="Bricolage Grotesque Ultra-Bold"/>
              </a:rPr>
              <a:t>Empathy</a:t>
            </a:r>
          </a:p>
        </p:txBody>
      </p:sp>
      <p:sp>
        <p:nvSpPr>
          <p:cNvPr id="69" name="AutoShape 69"/>
          <p:cNvSpPr/>
          <p:nvPr/>
        </p:nvSpPr>
        <p:spPr>
          <a:xfrm>
            <a:off x="9415327" y="6431065"/>
            <a:ext cx="453029" cy="0"/>
          </a:xfrm>
          <a:prstGeom prst="line">
            <a:avLst/>
          </a:prstGeom>
          <a:ln w="9525" cap="flat">
            <a:solidFill>
              <a:srgbClr val="232021"/>
            </a:solidFill>
            <a:prstDash val="solid"/>
            <a:headEnd type="none" w="sm" len="sm"/>
            <a:tailEnd type="none" w="sm" len="sm"/>
          </a:ln>
        </p:spPr>
        <p:txBody>
          <a:bodyPr/>
          <a:lstStyle/>
          <a:p>
            <a:endParaRPr lang="en-US"/>
          </a:p>
        </p:txBody>
      </p:sp>
      <p:grpSp>
        <p:nvGrpSpPr>
          <p:cNvPr id="70" name="Group 70"/>
          <p:cNvGrpSpPr/>
          <p:nvPr/>
        </p:nvGrpSpPr>
        <p:grpSpPr>
          <a:xfrm>
            <a:off x="9548126" y="5902088"/>
            <a:ext cx="8672119" cy="1090673"/>
            <a:chOff x="0" y="0"/>
            <a:chExt cx="5710037" cy="718138"/>
          </a:xfrm>
        </p:grpSpPr>
        <p:sp>
          <p:nvSpPr>
            <p:cNvPr id="71" name="Freeform 71"/>
            <p:cNvSpPr/>
            <p:nvPr/>
          </p:nvSpPr>
          <p:spPr>
            <a:xfrm>
              <a:off x="0" y="0"/>
              <a:ext cx="5710037" cy="718138"/>
            </a:xfrm>
            <a:custGeom>
              <a:avLst/>
              <a:gdLst/>
              <a:ahLst/>
              <a:cxnLst/>
              <a:rect l="l" t="t" r="r" b="b"/>
              <a:pathLst>
                <a:path w="5710037" h="718138">
                  <a:moveTo>
                    <a:pt x="9642" y="0"/>
                  </a:moveTo>
                  <a:lnTo>
                    <a:pt x="5700395" y="0"/>
                  </a:lnTo>
                  <a:cubicBezTo>
                    <a:pt x="5705720" y="0"/>
                    <a:pt x="5710037" y="4317"/>
                    <a:pt x="5710037" y="9642"/>
                  </a:cubicBezTo>
                  <a:lnTo>
                    <a:pt x="5710037" y="708497"/>
                  </a:lnTo>
                  <a:cubicBezTo>
                    <a:pt x="5710037" y="711054"/>
                    <a:pt x="5709021" y="713506"/>
                    <a:pt x="5707213" y="715314"/>
                  </a:cubicBezTo>
                  <a:cubicBezTo>
                    <a:pt x="5705405" y="717123"/>
                    <a:pt x="5702953" y="718138"/>
                    <a:pt x="5700395" y="718138"/>
                  </a:cubicBezTo>
                  <a:lnTo>
                    <a:pt x="9642" y="718138"/>
                  </a:lnTo>
                  <a:cubicBezTo>
                    <a:pt x="4317" y="718138"/>
                    <a:pt x="0" y="713822"/>
                    <a:pt x="0" y="708497"/>
                  </a:cubicBezTo>
                  <a:lnTo>
                    <a:pt x="0" y="9642"/>
                  </a:lnTo>
                  <a:cubicBezTo>
                    <a:pt x="0" y="7084"/>
                    <a:pt x="1016" y="4632"/>
                    <a:pt x="2824" y="2824"/>
                  </a:cubicBezTo>
                  <a:cubicBezTo>
                    <a:pt x="4632" y="1016"/>
                    <a:pt x="7084" y="0"/>
                    <a:pt x="9642" y="0"/>
                  </a:cubicBezTo>
                  <a:close/>
                </a:path>
              </a:pathLst>
            </a:custGeom>
            <a:solidFill>
              <a:srgbClr val="F2DDEA"/>
            </a:solidFill>
            <a:ln w="9525" cap="sq">
              <a:solidFill>
                <a:srgbClr val="FFBD59"/>
              </a:solidFill>
              <a:prstDash val="dash"/>
              <a:miter/>
            </a:ln>
          </p:spPr>
          <p:txBody>
            <a:bodyPr/>
            <a:lstStyle/>
            <a:p>
              <a:endParaRPr lang="en-US"/>
            </a:p>
          </p:txBody>
        </p:sp>
        <p:sp>
          <p:nvSpPr>
            <p:cNvPr id="72" name="TextBox 72"/>
            <p:cNvSpPr txBox="1"/>
            <p:nvPr/>
          </p:nvSpPr>
          <p:spPr>
            <a:xfrm>
              <a:off x="0" y="-9525"/>
              <a:ext cx="5710037" cy="727663"/>
            </a:xfrm>
            <a:prstGeom prst="rect">
              <a:avLst/>
            </a:prstGeom>
          </p:spPr>
          <p:txBody>
            <a:bodyPr lIns="27432" tIns="27432" rIns="27432" bIns="27432" rtlCol="0" anchor="ctr"/>
            <a:lstStyle/>
            <a:p>
              <a:pPr algn="ctr">
                <a:lnSpc>
                  <a:spcPts val="1536"/>
                </a:lnSpc>
              </a:pPr>
              <a:endParaRPr/>
            </a:p>
          </p:txBody>
        </p:sp>
      </p:grpSp>
      <p:sp>
        <p:nvSpPr>
          <p:cNvPr id="73" name="TextBox 73"/>
          <p:cNvSpPr txBox="1"/>
          <p:nvPr/>
        </p:nvSpPr>
        <p:spPr>
          <a:xfrm>
            <a:off x="9615881" y="5983011"/>
            <a:ext cx="8672119" cy="1673103"/>
          </a:xfrm>
          <a:prstGeom prst="rect">
            <a:avLst/>
          </a:prstGeom>
        </p:spPr>
        <p:txBody>
          <a:bodyPr lIns="0" tIns="0" rIns="0" bIns="0" rtlCol="0" anchor="t">
            <a:spAutoFit/>
          </a:bodyPr>
          <a:lstStyle/>
          <a:p>
            <a:pPr algn="ctr">
              <a:lnSpc>
                <a:spcPts val="1529"/>
              </a:lnSpc>
              <a:spcBef>
                <a:spcPct val="0"/>
              </a:spcBef>
            </a:pPr>
            <a:r>
              <a:rPr lang="en-US" sz="1390" b="1">
                <a:solidFill>
                  <a:srgbClr val="000000"/>
                </a:solidFill>
                <a:latin typeface="Garet Bold"/>
                <a:ea typeface="Garet Bold"/>
                <a:cs typeface="Garet Bold"/>
                <a:sym typeface="Garet Bold"/>
              </a:rPr>
              <a:t>Experiencing staff shortages in many pharmacies is common; I often have to rush to answer the phone or receive deliveries. For example, to demonstrate a high level of emotional intelligence (EI) when a patient expresses anxiety about a new medication, I must take the time to listen carefully, understand their concerns, and provide clear, reassuring information instead of rushing the conversation (Butler et al., 2022)</a:t>
            </a:r>
          </a:p>
          <a:p>
            <a:pPr algn="ctr">
              <a:lnSpc>
                <a:spcPts val="2849"/>
              </a:lnSpc>
              <a:spcBef>
                <a:spcPct val="0"/>
              </a:spcBef>
            </a:pPr>
            <a:endParaRPr lang="en-US" sz="1390" b="1">
              <a:solidFill>
                <a:srgbClr val="000000"/>
              </a:solidFill>
              <a:latin typeface="Garet Bold"/>
              <a:ea typeface="Garet Bold"/>
              <a:cs typeface="Garet Bold"/>
              <a:sym typeface="Garet Bold"/>
            </a:endParaRPr>
          </a:p>
          <a:p>
            <a:pPr algn="ctr">
              <a:lnSpc>
                <a:spcPts val="2849"/>
              </a:lnSpc>
              <a:spcBef>
                <a:spcPct val="0"/>
              </a:spcBef>
            </a:pPr>
            <a:endParaRPr lang="en-US" sz="1390" b="1">
              <a:solidFill>
                <a:srgbClr val="000000"/>
              </a:solidFill>
              <a:latin typeface="Garet Bold"/>
              <a:ea typeface="Garet Bold"/>
              <a:cs typeface="Garet Bold"/>
              <a:sym typeface="Garet Bold"/>
            </a:endParaRPr>
          </a:p>
        </p:txBody>
      </p:sp>
      <p:sp>
        <p:nvSpPr>
          <p:cNvPr id="74" name="TextBox 74"/>
          <p:cNvSpPr txBox="1"/>
          <p:nvPr/>
        </p:nvSpPr>
        <p:spPr>
          <a:xfrm>
            <a:off x="9133994" y="7011811"/>
            <a:ext cx="6512054" cy="718698"/>
          </a:xfrm>
          <a:prstGeom prst="rect">
            <a:avLst/>
          </a:prstGeom>
        </p:spPr>
        <p:txBody>
          <a:bodyPr lIns="0" tIns="0" rIns="0" bIns="0" rtlCol="0" anchor="t">
            <a:spAutoFit/>
          </a:bodyPr>
          <a:lstStyle/>
          <a:p>
            <a:pPr algn="ctr">
              <a:lnSpc>
                <a:spcPts val="2849"/>
              </a:lnSpc>
              <a:spcBef>
                <a:spcPct val="0"/>
              </a:spcBef>
            </a:pPr>
            <a:r>
              <a:rPr lang="en-US" sz="2590" b="1">
                <a:solidFill>
                  <a:srgbClr val="FF3131"/>
                </a:solidFill>
                <a:latin typeface="Garet Bold"/>
                <a:ea typeface="Garet Bold"/>
                <a:cs typeface="Garet Bold"/>
                <a:sym typeface="Garet Bold"/>
              </a:rPr>
              <a:t> Steps to improve my EI both at work and at home:</a:t>
            </a:r>
          </a:p>
        </p:txBody>
      </p:sp>
      <p:grpSp>
        <p:nvGrpSpPr>
          <p:cNvPr id="75" name="Group 75"/>
          <p:cNvGrpSpPr/>
          <p:nvPr/>
        </p:nvGrpSpPr>
        <p:grpSpPr>
          <a:xfrm>
            <a:off x="8315736" y="7656114"/>
            <a:ext cx="891922" cy="683995"/>
            <a:chOff x="0" y="0"/>
            <a:chExt cx="382966" cy="293688"/>
          </a:xfrm>
        </p:grpSpPr>
        <p:sp>
          <p:nvSpPr>
            <p:cNvPr id="76" name="Freeform 76"/>
            <p:cNvSpPr/>
            <p:nvPr/>
          </p:nvSpPr>
          <p:spPr>
            <a:xfrm>
              <a:off x="12944" y="6693"/>
              <a:ext cx="357079" cy="280303"/>
            </a:xfrm>
            <a:custGeom>
              <a:avLst/>
              <a:gdLst/>
              <a:ahLst/>
              <a:cxnLst/>
              <a:rect l="l" t="t" r="r" b="b"/>
              <a:pathLst>
                <a:path w="357079" h="280303">
                  <a:moveTo>
                    <a:pt x="198022" y="9293"/>
                  </a:moveTo>
                  <a:lnTo>
                    <a:pt x="214014" y="22415"/>
                  </a:lnTo>
                  <a:cubicBezTo>
                    <a:pt x="226581" y="32727"/>
                    <a:pt x="242440" y="38170"/>
                    <a:pt x="258691" y="37748"/>
                  </a:cubicBezTo>
                  <a:lnTo>
                    <a:pt x="288745" y="36970"/>
                  </a:lnTo>
                  <a:cubicBezTo>
                    <a:pt x="295260" y="36801"/>
                    <a:pt x="301552" y="39345"/>
                    <a:pt x="306119" y="43995"/>
                  </a:cubicBezTo>
                  <a:cubicBezTo>
                    <a:pt x="310685" y="48645"/>
                    <a:pt x="313116" y="54983"/>
                    <a:pt x="312829" y="61494"/>
                  </a:cubicBezTo>
                  <a:lnTo>
                    <a:pt x="312329" y="72827"/>
                  </a:lnTo>
                  <a:cubicBezTo>
                    <a:pt x="311637" y="88534"/>
                    <a:pt x="318925" y="103528"/>
                    <a:pt x="331704" y="112686"/>
                  </a:cubicBezTo>
                  <a:lnTo>
                    <a:pt x="349539" y="125469"/>
                  </a:lnTo>
                  <a:cubicBezTo>
                    <a:pt x="354272" y="128862"/>
                    <a:pt x="357079" y="134328"/>
                    <a:pt x="357079" y="140151"/>
                  </a:cubicBezTo>
                  <a:cubicBezTo>
                    <a:pt x="357079" y="145974"/>
                    <a:pt x="354272" y="151440"/>
                    <a:pt x="349539" y="154833"/>
                  </a:cubicBezTo>
                  <a:lnTo>
                    <a:pt x="331704" y="167616"/>
                  </a:lnTo>
                  <a:cubicBezTo>
                    <a:pt x="318925" y="176774"/>
                    <a:pt x="311637" y="191768"/>
                    <a:pt x="312329" y="207475"/>
                  </a:cubicBezTo>
                  <a:lnTo>
                    <a:pt x="312829" y="218808"/>
                  </a:lnTo>
                  <a:cubicBezTo>
                    <a:pt x="313116" y="225319"/>
                    <a:pt x="310685" y="231657"/>
                    <a:pt x="306119" y="236307"/>
                  </a:cubicBezTo>
                  <a:cubicBezTo>
                    <a:pt x="301552" y="240957"/>
                    <a:pt x="295260" y="243501"/>
                    <a:pt x="288745" y="243332"/>
                  </a:cubicBezTo>
                  <a:lnTo>
                    <a:pt x="258691" y="242554"/>
                  </a:lnTo>
                  <a:cubicBezTo>
                    <a:pt x="242440" y="242132"/>
                    <a:pt x="226581" y="247575"/>
                    <a:pt x="214014" y="257887"/>
                  </a:cubicBezTo>
                  <a:lnTo>
                    <a:pt x="198022" y="271009"/>
                  </a:lnTo>
                  <a:cubicBezTo>
                    <a:pt x="186696" y="280302"/>
                    <a:pt x="170383" y="280302"/>
                    <a:pt x="159056" y="271009"/>
                  </a:cubicBezTo>
                  <a:lnTo>
                    <a:pt x="143064" y="257887"/>
                  </a:lnTo>
                  <a:cubicBezTo>
                    <a:pt x="130497" y="247575"/>
                    <a:pt x="114638" y="242132"/>
                    <a:pt x="98388" y="242554"/>
                  </a:cubicBezTo>
                  <a:lnTo>
                    <a:pt x="68334" y="243332"/>
                  </a:lnTo>
                  <a:cubicBezTo>
                    <a:pt x="61818" y="243501"/>
                    <a:pt x="55526" y="240957"/>
                    <a:pt x="50959" y="236307"/>
                  </a:cubicBezTo>
                  <a:cubicBezTo>
                    <a:pt x="46393" y="231657"/>
                    <a:pt x="43963" y="225319"/>
                    <a:pt x="44250" y="218808"/>
                  </a:cubicBezTo>
                  <a:lnTo>
                    <a:pt x="44749" y="207475"/>
                  </a:lnTo>
                  <a:cubicBezTo>
                    <a:pt x="45441" y="191768"/>
                    <a:pt x="38153" y="176774"/>
                    <a:pt x="25375" y="167616"/>
                  </a:cubicBezTo>
                  <a:lnTo>
                    <a:pt x="7540" y="154833"/>
                  </a:lnTo>
                  <a:cubicBezTo>
                    <a:pt x="2807" y="151440"/>
                    <a:pt x="0" y="145974"/>
                    <a:pt x="0" y="140151"/>
                  </a:cubicBezTo>
                  <a:cubicBezTo>
                    <a:pt x="0" y="134328"/>
                    <a:pt x="2807" y="128862"/>
                    <a:pt x="7540" y="125469"/>
                  </a:cubicBezTo>
                  <a:lnTo>
                    <a:pt x="25375" y="112687"/>
                  </a:lnTo>
                  <a:cubicBezTo>
                    <a:pt x="38153" y="103528"/>
                    <a:pt x="45441" y="88534"/>
                    <a:pt x="44749" y="72827"/>
                  </a:cubicBezTo>
                  <a:lnTo>
                    <a:pt x="44250" y="61494"/>
                  </a:lnTo>
                  <a:cubicBezTo>
                    <a:pt x="43963" y="54983"/>
                    <a:pt x="46393" y="48645"/>
                    <a:pt x="50959" y="43995"/>
                  </a:cubicBezTo>
                  <a:cubicBezTo>
                    <a:pt x="55526" y="39345"/>
                    <a:pt x="61818" y="36801"/>
                    <a:pt x="68334" y="36970"/>
                  </a:cubicBezTo>
                  <a:lnTo>
                    <a:pt x="98388" y="37748"/>
                  </a:lnTo>
                  <a:cubicBezTo>
                    <a:pt x="114638" y="38170"/>
                    <a:pt x="130497" y="32727"/>
                    <a:pt x="143064" y="22415"/>
                  </a:cubicBezTo>
                  <a:lnTo>
                    <a:pt x="159056" y="9293"/>
                  </a:lnTo>
                  <a:cubicBezTo>
                    <a:pt x="170383" y="0"/>
                    <a:pt x="186696" y="0"/>
                    <a:pt x="198022" y="9293"/>
                  </a:cubicBezTo>
                  <a:close/>
                </a:path>
              </a:pathLst>
            </a:custGeom>
            <a:solidFill>
              <a:srgbClr val="00AEEF"/>
            </a:solidFill>
          </p:spPr>
          <p:txBody>
            <a:bodyPr/>
            <a:lstStyle/>
            <a:p>
              <a:endParaRPr lang="en-US"/>
            </a:p>
          </p:txBody>
        </p:sp>
        <p:sp>
          <p:nvSpPr>
            <p:cNvPr id="77" name="TextBox 77"/>
            <p:cNvSpPr txBox="1"/>
            <p:nvPr/>
          </p:nvSpPr>
          <p:spPr>
            <a:xfrm>
              <a:off x="59838" y="45889"/>
              <a:ext cx="263289" cy="201911"/>
            </a:xfrm>
            <a:prstGeom prst="rect">
              <a:avLst/>
            </a:prstGeom>
          </p:spPr>
          <p:txBody>
            <a:bodyPr lIns="29499" tIns="29499" rIns="29499" bIns="29499" rtlCol="0" anchor="ctr"/>
            <a:lstStyle/>
            <a:p>
              <a:pPr algn="ctr">
                <a:lnSpc>
                  <a:spcPts val="1022"/>
                </a:lnSpc>
              </a:pPr>
              <a:endParaRPr/>
            </a:p>
          </p:txBody>
        </p:sp>
      </p:grpSp>
      <p:sp>
        <p:nvSpPr>
          <p:cNvPr id="78" name="TextBox 78"/>
          <p:cNvSpPr txBox="1"/>
          <p:nvPr/>
        </p:nvSpPr>
        <p:spPr>
          <a:xfrm>
            <a:off x="8491096" y="7834933"/>
            <a:ext cx="565805" cy="324473"/>
          </a:xfrm>
          <a:prstGeom prst="rect">
            <a:avLst/>
          </a:prstGeom>
        </p:spPr>
        <p:txBody>
          <a:bodyPr lIns="0" tIns="0" rIns="0" bIns="0" rtlCol="0" anchor="t">
            <a:spAutoFit/>
          </a:bodyPr>
          <a:lstStyle/>
          <a:p>
            <a:pPr algn="ctr">
              <a:lnSpc>
                <a:spcPts val="2528"/>
              </a:lnSpc>
            </a:pPr>
            <a:r>
              <a:rPr lang="en-US" sz="2299" b="1">
                <a:solidFill>
                  <a:srgbClr val="FFFFFF"/>
                </a:solidFill>
                <a:latin typeface="Garet Bold"/>
                <a:ea typeface="Garet Bold"/>
                <a:cs typeface="Garet Bold"/>
                <a:sym typeface="Garet Bold"/>
              </a:rPr>
              <a:t>01.</a:t>
            </a:r>
          </a:p>
        </p:txBody>
      </p:sp>
      <p:sp>
        <p:nvSpPr>
          <p:cNvPr id="79" name="TextBox 79"/>
          <p:cNvSpPr txBox="1"/>
          <p:nvPr/>
        </p:nvSpPr>
        <p:spPr>
          <a:xfrm>
            <a:off x="9207658" y="7669036"/>
            <a:ext cx="6506452" cy="718698"/>
          </a:xfrm>
          <a:prstGeom prst="rect">
            <a:avLst/>
          </a:prstGeom>
        </p:spPr>
        <p:txBody>
          <a:bodyPr lIns="0" tIns="0" rIns="0" bIns="0" rtlCol="0" anchor="t">
            <a:spAutoFit/>
          </a:bodyPr>
          <a:lstStyle/>
          <a:p>
            <a:pPr algn="ctr">
              <a:lnSpc>
                <a:spcPts val="2849"/>
              </a:lnSpc>
              <a:spcBef>
                <a:spcPct val="0"/>
              </a:spcBef>
            </a:pPr>
            <a:r>
              <a:rPr lang="en-US" sz="2590" b="1">
                <a:solidFill>
                  <a:srgbClr val="00B6AA"/>
                </a:solidFill>
                <a:latin typeface="Garet Bold"/>
                <a:ea typeface="Garet Bold"/>
                <a:cs typeface="Garet Bold"/>
                <a:sym typeface="Garet Bold"/>
              </a:rPr>
              <a:t>Make active listening a habit (Tennant &amp; Toney-Butler, 2023 ). </a:t>
            </a:r>
          </a:p>
        </p:txBody>
      </p:sp>
      <p:sp>
        <p:nvSpPr>
          <p:cNvPr id="80" name="TextBox 80"/>
          <p:cNvSpPr txBox="1"/>
          <p:nvPr/>
        </p:nvSpPr>
        <p:spPr>
          <a:xfrm>
            <a:off x="8753277" y="8987808"/>
            <a:ext cx="270729" cy="111420"/>
          </a:xfrm>
          <a:prstGeom prst="rect">
            <a:avLst/>
          </a:prstGeom>
        </p:spPr>
        <p:txBody>
          <a:bodyPr lIns="0" tIns="0" rIns="0" bIns="0" rtlCol="0" anchor="t">
            <a:spAutoFit/>
          </a:bodyPr>
          <a:lstStyle/>
          <a:p>
            <a:pPr algn="ctr">
              <a:lnSpc>
                <a:spcPts val="894"/>
              </a:lnSpc>
            </a:pPr>
            <a:r>
              <a:rPr lang="en-US" sz="812" b="1">
                <a:solidFill>
                  <a:srgbClr val="FFFFFF"/>
                </a:solidFill>
                <a:latin typeface="Garet Bold"/>
                <a:ea typeface="Garet Bold"/>
                <a:cs typeface="Garet Bold"/>
                <a:sym typeface="Garet Bold"/>
              </a:rPr>
              <a:t>03.</a:t>
            </a:r>
          </a:p>
        </p:txBody>
      </p:sp>
      <p:grpSp>
        <p:nvGrpSpPr>
          <p:cNvPr id="81" name="Group 81"/>
          <p:cNvGrpSpPr/>
          <p:nvPr/>
        </p:nvGrpSpPr>
        <p:grpSpPr>
          <a:xfrm>
            <a:off x="8523405" y="8636286"/>
            <a:ext cx="891922" cy="683995"/>
            <a:chOff x="0" y="0"/>
            <a:chExt cx="382966" cy="293688"/>
          </a:xfrm>
        </p:grpSpPr>
        <p:sp>
          <p:nvSpPr>
            <p:cNvPr id="82" name="Freeform 82"/>
            <p:cNvSpPr/>
            <p:nvPr/>
          </p:nvSpPr>
          <p:spPr>
            <a:xfrm>
              <a:off x="12944" y="6693"/>
              <a:ext cx="357079" cy="280303"/>
            </a:xfrm>
            <a:custGeom>
              <a:avLst/>
              <a:gdLst/>
              <a:ahLst/>
              <a:cxnLst/>
              <a:rect l="l" t="t" r="r" b="b"/>
              <a:pathLst>
                <a:path w="357079" h="280303">
                  <a:moveTo>
                    <a:pt x="198022" y="9293"/>
                  </a:moveTo>
                  <a:lnTo>
                    <a:pt x="214014" y="22415"/>
                  </a:lnTo>
                  <a:cubicBezTo>
                    <a:pt x="226581" y="32727"/>
                    <a:pt x="242440" y="38170"/>
                    <a:pt x="258691" y="37748"/>
                  </a:cubicBezTo>
                  <a:lnTo>
                    <a:pt x="288745" y="36970"/>
                  </a:lnTo>
                  <a:cubicBezTo>
                    <a:pt x="295260" y="36801"/>
                    <a:pt x="301552" y="39345"/>
                    <a:pt x="306119" y="43995"/>
                  </a:cubicBezTo>
                  <a:cubicBezTo>
                    <a:pt x="310685" y="48645"/>
                    <a:pt x="313116" y="54983"/>
                    <a:pt x="312829" y="61494"/>
                  </a:cubicBezTo>
                  <a:lnTo>
                    <a:pt x="312329" y="72827"/>
                  </a:lnTo>
                  <a:cubicBezTo>
                    <a:pt x="311637" y="88534"/>
                    <a:pt x="318925" y="103528"/>
                    <a:pt x="331704" y="112686"/>
                  </a:cubicBezTo>
                  <a:lnTo>
                    <a:pt x="349539" y="125469"/>
                  </a:lnTo>
                  <a:cubicBezTo>
                    <a:pt x="354272" y="128862"/>
                    <a:pt x="357079" y="134328"/>
                    <a:pt x="357079" y="140151"/>
                  </a:cubicBezTo>
                  <a:cubicBezTo>
                    <a:pt x="357079" y="145974"/>
                    <a:pt x="354272" y="151440"/>
                    <a:pt x="349539" y="154833"/>
                  </a:cubicBezTo>
                  <a:lnTo>
                    <a:pt x="331704" y="167616"/>
                  </a:lnTo>
                  <a:cubicBezTo>
                    <a:pt x="318925" y="176774"/>
                    <a:pt x="311637" y="191768"/>
                    <a:pt x="312329" y="207475"/>
                  </a:cubicBezTo>
                  <a:lnTo>
                    <a:pt x="312829" y="218808"/>
                  </a:lnTo>
                  <a:cubicBezTo>
                    <a:pt x="313116" y="225319"/>
                    <a:pt x="310685" y="231657"/>
                    <a:pt x="306119" y="236307"/>
                  </a:cubicBezTo>
                  <a:cubicBezTo>
                    <a:pt x="301552" y="240957"/>
                    <a:pt x="295260" y="243501"/>
                    <a:pt x="288745" y="243332"/>
                  </a:cubicBezTo>
                  <a:lnTo>
                    <a:pt x="258691" y="242554"/>
                  </a:lnTo>
                  <a:cubicBezTo>
                    <a:pt x="242440" y="242132"/>
                    <a:pt x="226581" y="247575"/>
                    <a:pt x="214014" y="257887"/>
                  </a:cubicBezTo>
                  <a:lnTo>
                    <a:pt x="198022" y="271009"/>
                  </a:lnTo>
                  <a:cubicBezTo>
                    <a:pt x="186696" y="280302"/>
                    <a:pt x="170383" y="280302"/>
                    <a:pt x="159056" y="271009"/>
                  </a:cubicBezTo>
                  <a:lnTo>
                    <a:pt x="143064" y="257887"/>
                  </a:lnTo>
                  <a:cubicBezTo>
                    <a:pt x="130497" y="247575"/>
                    <a:pt x="114638" y="242132"/>
                    <a:pt x="98388" y="242554"/>
                  </a:cubicBezTo>
                  <a:lnTo>
                    <a:pt x="68334" y="243332"/>
                  </a:lnTo>
                  <a:cubicBezTo>
                    <a:pt x="61818" y="243501"/>
                    <a:pt x="55526" y="240957"/>
                    <a:pt x="50959" y="236307"/>
                  </a:cubicBezTo>
                  <a:cubicBezTo>
                    <a:pt x="46393" y="231657"/>
                    <a:pt x="43963" y="225319"/>
                    <a:pt x="44250" y="218808"/>
                  </a:cubicBezTo>
                  <a:lnTo>
                    <a:pt x="44749" y="207475"/>
                  </a:lnTo>
                  <a:cubicBezTo>
                    <a:pt x="45441" y="191768"/>
                    <a:pt x="38153" y="176774"/>
                    <a:pt x="25375" y="167616"/>
                  </a:cubicBezTo>
                  <a:lnTo>
                    <a:pt x="7540" y="154833"/>
                  </a:lnTo>
                  <a:cubicBezTo>
                    <a:pt x="2807" y="151440"/>
                    <a:pt x="0" y="145974"/>
                    <a:pt x="0" y="140151"/>
                  </a:cubicBezTo>
                  <a:cubicBezTo>
                    <a:pt x="0" y="134328"/>
                    <a:pt x="2807" y="128862"/>
                    <a:pt x="7540" y="125469"/>
                  </a:cubicBezTo>
                  <a:lnTo>
                    <a:pt x="25375" y="112687"/>
                  </a:lnTo>
                  <a:cubicBezTo>
                    <a:pt x="38153" y="103528"/>
                    <a:pt x="45441" y="88534"/>
                    <a:pt x="44749" y="72827"/>
                  </a:cubicBezTo>
                  <a:lnTo>
                    <a:pt x="44250" y="61494"/>
                  </a:lnTo>
                  <a:cubicBezTo>
                    <a:pt x="43963" y="54983"/>
                    <a:pt x="46393" y="48645"/>
                    <a:pt x="50959" y="43995"/>
                  </a:cubicBezTo>
                  <a:cubicBezTo>
                    <a:pt x="55526" y="39345"/>
                    <a:pt x="61818" y="36801"/>
                    <a:pt x="68334" y="36970"/>
                  </a:cubicBezTo>
                  <a:lnTo>
                    <a:pt x="98388" y="37748"/>
                  </a:lnTo>
                  <a:cubicBezTo>
                    <a:pt x="114638" y="38170"/>
                    <a:pt x="130497" y="32727"/>
                    <a:pt x="143064" y="22415"/>
                  </a:cubicBezTo>
                  <a:lnTo>
                    <a:pt x="159056" y="9293"/>
                  </a:lnTo>
                  <a:cubicBezTo>
                    <a:pt x="170383" y="0"/>
                    <a:pt x="186696" y="0"/>
                    <a:pt x="198022" y="9293"/>
                  </a:cubicBezTo>
                  <a:close/>
                </a:path>
              </a:pathLst>
            </a:custGeom>
            <a:solidFill>
              <a:srgbClr val="00AEEF"/>
            </a:solidFill>
          </p:spPr>
          <p:txBody>
            <a:bodyPr/>
            <a:lstStyle/>
            <a:p>
              <a:endParaRPr lang="en-US"/>
            </a:p>
          </p:txBody>
        </p:sp>
        <p:sp>
          <p:nvSpPr>
            <p:cNvPr id="83" name="TextBox 83"/>
            <p:cNvSpPr txBox="1"/>
            <p:nvPr/>
          </p:nvSpPr>
          <p:spPr>
            <a:xfrm>
              <a:off x="59838" y="45889"/>
              <a:ext cx="263289" cy="201911"/>
            </a:xfrm>
            <a:prstGeom prst="rect">
              <a:avLst/>
            </a:prstGeom>
          </p:spPr>
          <p:txBody>
            <a:bodyPr lIns="29499" tIns="29499" rIns="29499" bIns="29499" rtlCol="0" anchor="ctr"/>
            <a:lstStyle/>
            <a:p>
              <a:pPr algn="ctr">
                <a:lnSpc>
                  <a:spcPts val="1022"/>
                </a:lnSpc>
              </a:pPr>
              <a:endParaRPr/>
            </a:p>
          </p:txBody>
        </p:sp>
      </p:grpSp>
      <p:sp>
        <p:nvSpPr>
          <p:cNvPr id="84" name="TextBox 84"/>
          <p:cNvSpPr txBox="1"/>
          <p:nvPr/>
        </p:nvSpPr>
        <p:spPr>
          <a:xfrm>
            <a:off x="8545619" y="8865145"/>
            <a:ext cx="891922" cy="366273"/>
          </a:xfrm>
          <a:prstGeom prst="rect">
            <a:avLst/>
          </a:prstGeom>
        </p:spPr>
        <p:txBody>
          <a:bodyPr lIns="0" tIns="0" rIns="0" bIns="0" rtlCol="0" anchor="t">
            <a:spAutoFit/>
          </a:bodyPr>
          <a:lstStyle/>
          <a:p>
            <a:pPr algn="ctr">
              <a:lnSpc>
                <a:spcPts val="2849"/>
              </a:lnSpc>
              <a:spcBef>
                <a:spcPct val="0"/>
              </a:spcBef>
            </a:pPr>
            <a:r>
              <a:rPr lang="en-US" sz="2590" b="1">
                <a:solidFill>
                  <a:srgbClr val="FFFFFF"/>
                </a:solidFill>
                <a:latin typeface="Garet Bold"/>
                <a:ea typeface="Garet Bold"/>
                <a:cs typeface="Garet Bold"/>
                <a:sym typeface="Garet Bold"/>
              </a:rPr>
              <a:t>02.</a:t>
            </a:r>
          </a:p>
        </p:txBody>
      </p:sp>
      <p:sp>
        <p:nvSpPr>
          <p:cNvPr id="85" name="TextBox 85"/>
          <p:cNvSpPr txBox="1"/>
          <p:nvPr/>
        </p:nvSpPr>
        <p:spPr>
          <a:xfrm>
            <a:off x="9514192" y="8717711"/>
            <a:ext cx="8773808" cy="366273"/>
          </a:xfrm>
          <a:prstGeom prst="rect">
            <a:avLst/>
          </a:prstGeom>
        </p:spPr>
        <p:txBody>
          <a:bodyPr lIns="0" tIns="0" rIns="0" bIns="0" rtlCol="0" anchor="t">
            <a:spAutoFit/>
          </a:bodyPr>
          <a:lstStyle/>
          <a:p>
            <a:pPr algn="ctr">
              <a:lnSpc>
                <a:spcPts val="2849"/>
              </a:lnSpc>
              <a:spcBef>
                <a:spcPct val="0"/>
              </a:spcBef>
            </a:pPr>
            <a:r>
              <a:rPr lang="en-US" sz="2590" b="1">
                <a:solidFill>
                  <a:srgbClr val="00B2B2"/>
                </a:solidFill>
                <a:latin typeface="Garet Bold"/>
                <a:ea typeface="Garet Bold"/>
                <a:cs typeface="Garet Bold"/>
                <a:sym typeface="Garet Bold"/>
              </a:rPr>
              <a:t>Understanding Other People's Feelings (TPJ, 2023).</a:t>
            </a:r>
          </a:p>
        </p:txBody>
      </p:sp>
      <p:sp>
        <p:nvSpPr>
          <p:cNvPr id="86" name="Freeform 86"/>
          <p:cNvSpPr/>
          <p:nvPr/>
        </p:nvSpPr>
        <p:spPr>
          <a:xfrm>
            <a:off x="16187570" y="7049911"/>
            <a:ext cx="1614320" cy="1631657"/>
          </a:xfrm>
          <a:custGeom>
            <a:avLst/>
            <a:gdLst/>
            <a:ahLst/>
            <a:cxnLst/>
            <a:rect l="l" t="t" r="r" b="b"/>
            <a:pathLst>
              <a:path w="1614320" h="1631657">
                <a:moveTo>
                  <a:pt x="0" y="0"/>
                </a:moveTo>
                <a:lnTo>
                  <a:pt x="1614321" y="0"/>
                </a:lnTo>
                <a:lnTo>
                  <a:pt x="1614321" y="1631656"/>
                </a:lnTo>
                <a:lnTo>
                  <a:pt x="0" y="1631656"/>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US"/>
          </a:p>
        </p:txBody>
      </p:sp>
      <p:sp>
        <p:nvSpPr>
          <p:cNvPr id="87" name="TextBox 87"/>
          <p:cNvSpPr txBox="1"/>
          <p:nvPr/>
        </p:nvSpPr>
        <p:spPr>
          <a:xfrm>
            <a:off x="9855640" y="9293534"/>
            <a:ext cx="8364605" cy="718567"/>
          </a:xfrm>
          <a:prstGeom prst="rect">
            <a:avLst/>
          </a:prstGeom>
        </p:spPr>
        <p:txBody>
          <a:bodyPr lIns="0" tIns="0" rIns="0" bIns="0" rtlCol="0" anchor="t">
            <a:spAutoFit/>
          </a:bodyPr>
          <a:lstStyle/>
          <a:p>
            <a:pPr algn="ctr">
              <a:lnSpc>
                <a:spcPts val="2838"/>
              </a:lnSpc>
              <a:spcBef>
                <a:spcPct val="0"/>
              </a:spcBef>
            </a:pPr>
            <a:r>
              <a:rPr lang="en-US" sz="2580" b="1">
                <a:solidFill>
                  <a:srgbClr val="00B2B2"/>
                </a:solidFill>
                <a:latin typeface="Garet Bold"/>
                <a:ea typeface="Garet Bold"/>
                <a:cs typeface="Garet Bold"/>
                <a:sym typeface="Garet Bold"/>
              </a:rPr>
              <a:t>To give my full attention, avoid interruption, and reflect on what I hear (Hashmi et al., 2024)</a:t>
            </a:r>
          </a:p>
        </p:txBody>
      </p:sp>
      <p:grpSp>
        <p:nvGrpSpPr>
          <p:cNvPr id="88" name="Group 88"/>
          <p:cNvGrpSpPr/>
          <p:nvPr/>
        </p:nvGrpSpPr>
        <p:grpSpPr>
          <a:xfrm>
            <a:off x="9056901" y="9406006"/>
            <a:ext cx="891922" cy="683995"/>
            <a:chOff x="0" y="0"/>
            <a:chExt cx="382966" cy="293688"/>
          </a:xfrm>
        </p:grpSpPr>
        <p:sp>
          <p:nvSpPr>
            <p:cNvPr id="89" name="Freeform 89"/>
            <p:cNvSpPr/>
            <p:nvPr/>
          </p:nvSpPr>
          <p:spPr>
            <a:xfrm>
              <a:off x="12944" y="6693"/>
              <a:ext cx="357079" cy="280303"/>
            </a:xfrm>
            <a:custGeom>
              <a:avLst/>
              <a:gdLst/>
              <a:ahLst/>
              <a:cxnLst/>
              <a:rect l="l" t="t" r="r" b="b"/>
              <a:pathLst>
                <a:path w="357079" h="280303">
                  <a:moveTo>
                    <a:pt x="198022" y="9293"/>
                  </a:moveTo>
                  <a:lnTo>
                    <a:pt x="214014" y="22415"/>
                  </a:lnTo>
                  <a:cubicBezTo>
                    <a:pt x="226581" y="32727"/>
                    <a:pt x="242440" y="38170"/>
                    <a:pt x="258691" y="37748"/>
                  </a:cubicBezTo>
                  <a:lnTo>
                    <a:pt x="288745" y="36970"/>
                  </a:lnTo>
                  <a:cubicBezTo>
                    <a:pt x="295260" y="36801"/>
                    <a:pt x="301552" y="39345"/>
                    <a:pt x="306119" y="43995"/>
                  </a:cubicBezTo>
                  <a:cubicBezTo>
                    <a:pt x="310685" y="48645"/>
                    <a:pt x="313116" y="54983"/>
                    <a:pt x="312829" y="61494"/>
                  </a:cubicBezTo>
                  <a:lnTo>
                    <a:pt x="312329" y="72827"/>
                  </a:lnTo>
                  <a:cubicBezTo>
                    <a:pt x="311637" y="88534"/>
                    <a:pt x="318925" y="103528"/>
                    <a:pt x="331704" y="112686"/>
                  </a:cubicBezTo>
                  <a:lnTo>
                    <a:pt x="349539" y="125469"/>
                  </a:lnTo>
                  <a:cubicBezTo>
                    <a:pt x="354272" y="128862"/>
                    <a:pt x="357079" y="134328"/>
                    <a:pt x="357079" y="140151"/>
                  </a:cubicBezTo>
                  <a:cubicBezTo>
                    <a:pt x="357079" y="145974"/>
                    <a:pt x="354272" y="151440"/>
                    <a:pt x="349539" y="154833"/>
                  </a:cubicBezTo>
                  <a:lnTo>
                    <a:pt x="331704" y="167616"/>
                  </a:lnTo>
                  <a:cubicBezTo>
                    <a:pt x="318925" y="176774"/>
                    <a:pt x="311637" y="191768"/>
                    <a:pt x="312329" y="207475"/>
                  </a:cubicBezTo>
                  <a:lnTo>
                    <a:pt x="312829" y="218808"/>
                  </a:lnTo>
                  <a:cubicBezTo>
                    <a:pt x="313116" y="225319"/>
                    <a:pt x="310685" y="231657"/>
                    <a:pt x="306119" y="236307"/>
                  </a:cubicBezTo>
                  <a:cubicBezTo>
                    <a:pt x="301552" y="240957"/>
                    <a:pt x="295260" y="243501"/>
                    <a:pt x="288745" y="243332"/>
                  </a:cubicBezTo>
                  <a:lnTo>
                    <a:pt x="258691" y="242554"/>
                  </a:lnTo>
                  <a:cubicBezTo>
                    <a:pt x="242440" y="242132"/>
                    <a:pt x="226581" y="247575"/>
                    <a:pt x="214014" y="257887"/>
                  </a:cubicBezTo>
                  <a:lnTo>
                    <a:pt x="198022" y="271009"/>
                  </a:lnTo>
                  <a:cubicBezTo>
                    <a:pt x="186696" y="280302"/>
                    <a:pt x="170383" y="280302"/>
                    <a:pt x="159056" y="271009"/>
                  </a:cubicBezTo>
                  <a:lnTo>
                    <a:pt x="143064" y="257887"/>
                  </a:lnTo>
                  <a:cubicBezTo>
                    <a:pt x="130497" y="247575"/>
                    <a:pt x="114638" y="242132"/>
                    <a:pt x="98388" y="242554"/>
                  </a:cubicBezTo>
                  <a:lnTo>
                    <a:pt x="68334" y="243332"/>
                  </a:lnTo>
                  <a:cubicBezTo>
                    <a:pt x="61818" y="243501"/>
                    <a:pt x="55526" y="240957"/>
                    <a:pt x="50959" y="236307"/>
                  </a:cubicBezTo>
                  <a:cubicBezTo>
                    <a:pt x="46393" y="231657"/>
                    <a:pt x="43963" y="225319"/>
                    <a:pt x="44250" y="218808"/>
                  </a:cubicBezTo>
                  <a:lnTo>
                    <a:pt x="44749" y="207475"/>
                  </a:lnTo>
                  <a:cubicBezTo>
                    <a:pt x="45441" y="191768"/>
                    <a:pt x="38153" y="176774"/>
                    <a:pt x="25375" y="167616"/>
                  </a:cubicBezTo>
                  <a:lnTo>
                    <a:pt x="7540" y="154833"/>
                  </a:lnTo>
                  <a:cubicBezTo>
                    <a:pt x="2807" y="151440"/>
                    <a:pt x="0" y="145974"/>
                    <a:pt x="0" y="140151"/>
                  </a:cubicBezTo>
                  <a:cubicBezTo>
                    <a:pt x="0" y="134328"/>
                    <a:pt x="2807" y="128862"/>
                    <a:pt x="7540" y="125469"/>
                  </a:cubicBezTo>
                  <a:lnTo>
                    <a:pt x="25375" y="112687"/>
                  </a:lnTo>
                  <a:cubicBezTo>
                    <a:pt x="38153" y="103528"/>
                    <a:pt x="45441" y="88534"/>
                    <a:pt x="44749" y="72827"/>
                  </a:cubicBezTo>
                  <a:lnTo>
                    <a:pt x="44250" y="61494"/>
                  </a:lnTo>
                  <a:cubicBezTo>
                    <a:pt x="43963" y="54983"/>
                    <a:pt x="46393" y="48645"/>
                    <a:pt x="50959" y="43995"/>
                  </a:cubicBezTo>
                  <a:cubicBezTo>
                    <a:pt x="55526" y="39345"/>
                    <a:pt x="61818" y="36801"/>
                    <a:pt x="68334" y="36970"/>
                  </a:cubicBezTo>
                  <a:lnTo>
                    <a:pt x="98388" y="37748"/>
                  </a:lnTo>
                  <a:cubicBezTo>
                    <a:pt x="114638" y="38170"/>
                    <a:pt x="130497" y="32727"/>
                    <a:pt x="143064" y="22415"/>
                  </a:cubicBezTo>
                  <a:lnTo>
                    <a:pt x="159056" y="9293"/>
                  </a:lnTo>
                  <a:cubicBezTo>
                    <a:pt x="170383" y="0"/>
                    <a:pt x="186696" y="0"/>
                    <a:pt x="198022" y="9293"/>
                  </a:cubicBezTo>
                  <a:close/>
                </a:path>
              </a:pathLst>
            </a:custGeom>
            <a:solidFill>
              <a:srgbClr val="00AEEF"/>
            </a:solidFill>
          </p:spPr>
          <p:txBody>
            <a:bodyPr/>
            <a:lstStyle/>
            <a:p>
              <a:endParaRPr lang="en-US"/>
            </a:p>
          </p:txBody>
        </p:sp>
        <p:sp>
          <p:nvSpPr>
            <p:cNvPr id="90" name="TextBox 90"/>
            <p:cNvSpPr txBox="1"/>
            <p:nvPr/>
          </p:nvSpPr>
          <p:spPr>
            <a:xfrm>
              <a:off x="59838" y="45889"/>
              <a:ext cx="263289" cy="201911"/>
            </a:xfrm>
            <a:prstGeom prst="rect">
              <a:avLst/>
            </a:prstGeom>
          </p:spPr>
          <p:txBody>
            <a:bodyPr lIns="29499" tIns="29499" rIns="29499" bIns="29499" rtlCol="0" anchor="ctr"/>
            <a:lstStyle/>
            <a:p>
              <a:pPr algn="ctr">
                <a:lnSpc>
                  <a:spcPts val="1022"/>
                </a:lnSpc>
              </a:pPr>
              <a:endParaRPr/>
            </a:p>
          </p:txBody>
        </p:sp>
      </p:grpSp>
      <p:sp>
        <p:nvSpPr>
          <p:cNvPr id="91" name="TextBox 91"/>
          <p:cNvSpPr txBox="1"/>
          <p:nvPr/>
        </p:nvSpPr>
        <p:spPr>
          <a:xfrm>
            <a:off x="9296568" y="9606031"/>
            <a:ext cx="435248" cy="366273"/>
          </a:xfrm>
          <a:prstGeom prst="rect">
            <a:avLst/>
          </a:prstGeom>
        </p:spPr>
        <p:txBody>
          <a:bodyPr lIns="0" tIns="0" rIns="0" bIns="0" rtlCol="0" anchor="t">
            <a:spAutoFit/>
          </a:bodyPr>
          <a:lstStyle/>
          <a:p>
            <a:pPr algn="ctr">
              <a:lnSpc>
                <a:spcPts val="2849"/>
              </a:lnSpc>
              <a:spcBef>
                <a:spcPct val="0"/>
              </a:spcBef>
            </a:pPr>
            <a:r>
              <a:rPr lang="en-US" sz="2590" b="1">
                <a:solidFill>
                  <a:srgbClr val="FFFFFF"/>
                </a:solidFill>
                <a:latin typeface="Garet Bold"/>
                <a:ea typeface="Garet Bold"/>
                <a:cs typeface="Garet Bold"/>
                <a:sym typeface="Garet Bold"/>
              </a:rPr>
              <a:t>03</a:t>
            </a:r>
          </a:p>
        </p:txBody>
      </p:sp>
      <p:sp>
        <p:nvSpPr>
          <p:cNvPr id="92" name="Freeform 92"/>
          <p:cNvSpPr/>
          <p:nvPr/>
        </p:nvSpPr>
        <p:spPr>
          <a:xfrm flipH="1">
            <a:off x="6849832" y="8797308"/>
            <a:ext cx="1549104" cy="1508440"/>
          </a:xfrm>
          <a:custGeom>
            <a:avLst/>
            <a:gdLst/>
            <a:ahLst/>
            <a:cxnLst/>
            <a:rect l="l" t="t" r="r" b="b"/>
            <a:pathLst>
              <a:path w="1549104" h="1508440">
                <a:moveTo>
                  <a:pt x="1549104" y="0"/>
                </a:moveTo>
                <a:lnTo>
                  <a:pt x="0" y="0"/>
                </a:lnTo>
                <a:lnTo>
                  <a:pt x="0" y="1508441"/>
                </a:lnTo>
                <a:lnTo>
                  <a:pt x="1549104" y="1508441"/>
                </a:lnTo>
                <a:lnTo>
                  <a:pt x="1549104"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714</Words>
  <Application>Microsoft Macintosh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Garet Bold</vt:lpstr>
      <vt:lpstr>Garet</vt:lpstr>
      <vt:lpstr>Arial</vt:lpstr>
      <vt:lpstr>Bricolage Grotesque Ultra-Bold</vt:lpstr>
      <vt:lpstr>Croogla</vt:lpstr>
      <vt:lpstr>Calibri</vt:lpstr>
      <vt:lpstr>Garet Italics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Teal Yellow Illustration How To Improve Emotional Intelligence Infographic (1500 x 2500 px) (2500 x 3485 px) (3500 x 4500 px) (Presentation)</dc:title>
  <cp:lastModifiedBy>Nicoleta Bichir (2126694)</cp:lastModifiedBy>
  <cp:revision>1</cp:revision>
  <dcterms:created xsi:type="dcterms:W3CDTF">2006-08-16T00:00:00Z</dcterms:created>
  <dcterms:modified xsi:type="dcterms:W3CDTF">2025-06-12T13:38:53Z</dcterms:modified>
  <dc:identifier>DAGqCmqMx0I</dc:identifier>
</cp:coreProperties>
</file>