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notesMasterIdLst>
    <p:notesMasterId r:id="rId16"/>
  </p:notesMasterIdLst>
  <p:sldIdLst>
    <p:sldId id="256" r:id="rId2"/>
    <p:sldId id="257" r:id="rId3"/>
    <p:sldId id="259" r:id="rId4"/>
    <p:sldId id="273" r:id="rId5"/>
    <p:sldId id="269" r:id="rId6"/>
    <p:sldId id="270" r:id="rId7"/>
    <p:sldId id="263" r:id="rId8"/>
    <p:sldId id="272" r:id="rId9"/>
    <p:sldId id="275" r:id="rId10"/>
    <p:sldId id="274" r:id="rId11"/>
    <p:sldId id="277" r:id="rId12"/>
    <p:sldId id="276" r:id="rId13"/>
    <p:sldId id="267" r:id="rId14"/>
    <p:sldId id="260" r:id="rId15"/>
  </p:sldIdLst>
  <p:sldSz cx="12192000" cy="6858000"/>
  <p:notesSz cx="6797675" cy="9926638"/>
  <p:defaultTextStyle>
    <a:defPPr>
      <a:defRPr lang="zh-H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ffery Chan" initials="JC" lastIdx="1" clrIdx="0">
    <p:extLst>
      <p:ext uri="{19B8F6BF-5375-455C-9EA6-DF929625EA0E}">
        <p15:presenceInfo xmlns:p15="http://schemas.microsoft.com/office/powerpoint/2012/main" userId="Jeffery Cha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C27E5-1A54-43C9-9BF8-C88B676AEB00}" type="datetimeFigureOut">
              <a:rPr lang="zh-HK" altLang="en-US" smtClean="0"/>
              <a:t>19/12/2019</a:t>
            </a:fld>
            <a:endParaRPr lang="zh-HK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HK" alt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HK"/>
              <a:t>Click to edit Master text styles</a:t>
            </a:r>
          </a:p>
          <a:p>
            <a:pPr lvl="1"/>
            <a:r>
              <a:rPr lang="en-US" altLang="zh-HK"/>
              <a:t>Second level</a:t>
            </a:r>
          </a:p>
          <a:p>
            <a:pPr lvl="2"/>
            <a:r>
              <a:rPr lang="en-US" altLang="zh-HK"/>
              <a:t>Third level</a:t>
            </a:r>
          </a:p>
          <a:p>
            <a:pPr lvl="3"/>
            <a:r>
              <a:rPr lang="en-US" altLang="zh-HK"/>
              <a:t>Fourth level</a:t>
            </a:r>
          </a:p>
          <a:p>
            <a:pPr lvl="4"/>
            <a:r>
              <a:rPr lang="en-US" altLang="zh-HK"/>
              <a:t>Fifth level</a:t>
            </a:r>
            <a:endParaRPr lang="zh-HK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HK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DAEE4-8016-449C-AA2D-8812B174A901}" type="slidenum">
              <a:rPr lang="zh-HK" altLang="en-US" smtClean="0"/>
              <a:t>‹#›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258671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HK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DAEE4-8016-449C-AA2D-8812B174A901}" type="slidenum">
              <a:rPr lang="zh-HK" altLang="en-US" smtClean="0"/>
              <a:t>12</a:t>
            </a:fld>
            <a:endParaRPr lang="zh-HK" altLang="en-US"/>
          </a:p>
        </p:txBody>
      </p:sp>
    </p:spTree>
    <p:extLst>
      <p:ext uri="{BB962C8B-B14F-4D97-AF65-F5344CB8AC3E}">
        <p14:creationId xmlns:p14="http://schemas.microsoft.com/office/powerpoint/2010/main" val="1643395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277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572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950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425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36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31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58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186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832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153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314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427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91" r:id="rId5"/>
    <p:sldLayoutId id="2147483685" r:id="rId6"/>
    <p:sldLayoutId id="2147483686" r:id="rId7"/>
    <p:sldLayoutId id="2147483687" r:id="rId8"/>
    <p:sldLayoutId id="2147483690" r:id="rId9"/>
    <p:sldLayoutId id="2147483688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proquest.com/indexinglinkhandler/sng/au/Eckhardt,+Andreas/$N?accountid=130472" TargetMode="External"/><Relationship Id="rId2" Type="http://schemas.openxmlformats.org/officeDocument/2006/relationships/hyperlink" Target="https://search.proquest.com/indexinglinkhandler/sng/au/Laumer,+Sven/$N?accountid=13047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arch.proquest.com/indexinglinkhandler/sng/au/Weitzel,+Tim/$N?accountid=1304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B52D4FF-1F52-4725-B6C8-49BF41CFB9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465" b="9140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A81CA-E34B-4E39-BAEF-BCBC98344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US" altLang="zh-HK" sz="4800" dirty="0">
                <a:solidFill>
                  <a:srgbClr val="FFFFFF"/>
                </a:solidFill>
                <a:ea typeface="新細明體"/>
              </a:rPr>
              <a:t>Key Change Drivers of Digital Transformation on HRM</a:t>
            </a:r>
            <a:endParaRPr lang="zh-HK" altLang="en-US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EB1E73-DFF4-4BA1-B2A7-AEBF32E966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9580" y="5120639"/>
            <a:ext cx="3073745" cy="1280160"/>
          </a:xfrm>
        </p:spPr>
        <p:txBody>
          <a:bodyPr anchor="ctr">
            <a:normAutofit fontScale="85000" lnSpcReduction="20000"/>
          </a:bodyPr>
          <a:lstStyle/>
          <a:p>
            <a:r>
              <a:rPr lang="en-US" altLang="zh-HK" sz="1500" dirty="0">
                <a:solidFill>
                  <a:srgbClr val="FFFFFF"/>
                </a:solidFill>
              </a:rPr>
              <a:t>Prepared by Jeffery Chan</a:t>
            </a:r>
          </a:p>
          <a:p>
            <a:r>
              <a:rPr lang="en-US" altLang="zh-HK" sz="1500" dirty="0">
                <a:solidFill>
                  <a:srgbClr val="FFFFFF"/>
                </a:solidFill>
              </a:rPr>
              <a:t>University Student Number: 1912529</a:t>
            </a:r>
          </a:p>
          <a:p>
            <a:r>
              <a:rPr lang="en-US" altLang="zh-HK" sz="1500" dirty="0" err="1">
                <a:solidFill>
                  <a:srgbClr val="FFFFFF"/>
                </a:solidFill>
              </a:rPr>
              <a:t>Programme</a:t>
            </a:r>
            <a:r>
              <a:rPr lang="en-US" altLang="zh-HK" sz="1500" dirty="0">
                <a:solidFill>
                  <a:srgbClr val="FFFFFF"/>
                </a:solidFill>
              </a:rPr>
              <a:t>: Master of Business Administration</a:t>
            </a:r>
            <a:endParaRPr lang="zh-HK" altLang="en-US" sz="1500" dirty="0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4977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27922-01F0-4C7D-ADDD-2240C101B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HK" altLang="en-US">
                <a:ea typeface="新細明體"/>
                <a:cs typeface="Calibri Light"/>
              </a:rPr>
              <a:t>BACKGROUND</a:t>
            </a:r>
            <a:endParaRPr lang="zh-HK" altLang="en-US" dirty="0">
              <a:ea typeface="新細明體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F0E52-E41E-4EDF-B14C-B27CAE5E46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006272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r>
              <a:rPr lang="en-US" altLang="zh-HK" dirty="0">
                <a:ea typeface="新細明體"/>
              </a:rPr>
              <a:t>Company Name : </a:t>
            </a:r>
            <a:r>
              <a:rPr lang="en-US" altLang="zh-HK" b="1" dirty="0">
                <a:ea typeface="新細明體"/>
              </a:rPr>
              <a:t>Target Insurance Company Ltd. (TICL)</a:t>
            </a:r>
            <a:endParaRPr lang="en-US" altLang="zh-HK" b="1" dirty="0">
              <a:ea typeface="新細明體"/>
              <a:cs typeface="Calibri"/>
            </a:endParaRPr>
          </a:p>
          <a:p>
            <a:r>
              <a:rPr lang="en-US" altLang="zh-HK" dirty="0">
                <a:ea typeface="新細明體"/>
              </a:rPr>
              <a:t>Driver : Big Data</a:t>
            </a:r>
            <a:endParaRPr lang="en-US" altLang="zh-HK" dirty="0">
              <a:ea typeface="新細明體"/>
              <a:cs typeface="Calibri"/>
            </a:endParaRPr>
          </a:p>
          <a:p>
            <a:r>
              <a:rPr lang="en-US" altLang="zh-HK" dirty="0">
                <a:ea typeface="新細明體"/>
              </a:rPr>
              <a:t>Apply : Recruitment and talent retention management </a:t>
            </a:r>
            <a:endParaRPr lang="zh-HK" altLang="en-US" dirty="0">
              <a:ea typeface="新細明體" panose="02020500000000000000" pitchFamily="18" charset="-120"/>
              <a:cs typeface="Calibri" panose="020F0502020204030204"/>
            </a:endParaRPr>
          </a:p>
          <a:p>
            <a:r>
              <a:rPr lang="en-US" altLang="zh-HK" dirty="0">
                <a:ea typeface="新細明體"/>
                <a:cs typeface="Calibri"/>
              </a:rPr>
              <a:t>Reason/ challenges of HRM for the change: </a:t>
            </a:r>
          </a:p>
          <a:p>
            <a:pPr marL="383540" lvl="1"/>
            <a:r>
              <a:rPr lang="en-US" dirty="0">
                <a:ea typeface="新細明體"/>
                <a:cs typeface="Calibri"/>
              </a:rPr>
              <a:t>brand name – not as famous as other international foreign insurance company</a:t>
            </a:r>
            <a:endParaRPr lang="en-US" dirty="0">
              <a:ea typeface="+mn-lt"/>
              <a:cs typeface="+mn-lt"/>
            </a:endParaRPr>
          </a:p>
          <a:p>
            <a:pPr marL="383540" lvl="1"/>
            <a:r>
              <a:rPr lang="en-US" dirty="0">
                <a:ea typeface="+mn-lt"/>
                <a:cs typeface="+mn-lt"/>
              </a:rPr>
              <a:t>costing to use and other media especially via the Head-Hunters on recruitment </a:t>
            </a:r>
          </a:p>
          <a:p>
            <a:pPr marL="383540" lvl="1"/>
            <a:r>
              <a:rPr lang="en-US" dirty="0">
                <a:ea typeface="新細明體"/>
                <a:cs typeface="Calibri"/>
              </a:rPr>
              <a:t>Time consuming to have interview with not appropriate candidates</a:t>
            </a:r>
            <a:endParaRPr lang="en-US" dirty="0">
              <a:ea typeface="+mn-lt"/>
              <a:cs typeface="+mn-lt"/>
            </a:endParaRPr>
          </a:p>
          <a:p>
            <a:pPr marL="383540" lvl="1"/>
            <a:r>
              <a:rPr lang="en-US" dirty="0">
                <a:ea typeface="+mn-lt"/>
                <a:cs typeface="+mn-lt"/>
              </a:rPr>
              <a:t>High turnover – talent retention management and hence smarter recruitment for good hire</a:t>
            </a:r>
          </a:p>
          <a:p>
            <a:pPr marL="383540" lvl="1"/>
            <a:r>
              <a:rPr lang="en-US" dirty="0">
                <a:ea typeface="新細明體"/>
                <a:cs typeface="Calibri"/>
              </a:rPr>
              <a:t>Not organized training arrangement </a:t>
            </a:r>
            <a:endParaRPr lang="en-US" dirty="0">
              <a:ea typeface="+mn-lt"/>
              <a:cs typeface="+mn-lt"/>
            </a:endParaRPr>
          </a:p>
          <a:p>
            <a:pPr marL="383540" lvl="1"/>
            <a:r>
              <a:rPr lang="en-US" dirty="0">
                <a:ea typeface="新細明體"/>
                <a:cs typeface="Calibri"/>
              </a:rPr>
              <a:t>Over loaded administration HR works - paper / hard copies </a:t>
            </a:r>
            <a:endParaRPr lang="en-US" dirty="0">
              <a:ea typeface="+mn-lt"/>
              <a:cs typeface="+mn-lt"/>
            </a:endParaRPr>
          </a:p>
          <a:p>
            <a:pPr marL="383540" lvl="1"/>
            <a:r>
              <a:rPr lang="en-US" dirty="0">
                <a:ea typeface="新細明體"/>
                <a:cs typeface="Calibri"/>
              </a:rPr>
              <a:t>Database not properly stored / organized for analysis</a:t>
            </a:r>
            <a:endParaRPr lang="en-US" dirty="0">
              <a:ea typeface="+mn-lt"/>
              <a:cs typeface="+mn-lt"/>
            </a:endParaRPr>
          </a:p>
          <a:p>
            <a:pPr marL="200660" lvl="1" indent="0">
              <a:buNone/>
            </a:pPr>
            <a:endParaRPr lang="en-US" b="1" dirty="0">
              <a:ea typeface="+mn-lt"/>
              <a:cs typeface="+mn-lt"/>
            </a:endParaRPr>
          </a:p>
          <a:p>
            <a:pPr marL="383540" lvl="1"/>
            <a:endParaRPr lang="en-US" dirty="0">
              <a:ea typeface="新細明體"/>
              <a:cs typeface="Calibri"/>
            </a:endParaRPr>
          </a:p>
          <a:p>
            <a:pPr marL="383540" lvl="1"/>
            <a:endParaRPr lang="en-US" dirty="0">
              <a:ea typeface="新細明體"/>
              <a:cs typeface="Calibri"/>
            </a:endParaRPr>
          </a:p>
          <a:p>
            <a:endParaRPr lang="en-US" altLang="zh-HK" dirty="0">
              <a:ea typeface="新細明體"/>
              <a:cs typeface="Calibri"/>
            </a:endParaRPr>
          </a:p>
          <a:p>
            <a:endParaRPr lang="en-US" altLang="zh-HK" dirty="0">
              <a:ea typeface="新細明體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47959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B39E3-63B5-4D2A-B6BF-5ABC7B77B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541" y="231386"/>
            <a:ext cx="10058400" cy="1450757"/>
          </a:xfrm>
        </p:spPr>
        <p:txBody>
          <a:bodyPr/>
          <a:lstStyle/>
          <a:p>
            <a:r>
              <a:rPr lang="en-US" altLang="zh-HK" dirty="0">
                <a:ea typeface="新細明體"/>
              </a:rPr>
              <a:t>Big data’s Basic Features  </a:t>
            </a:r>
            <a:endParaRPr lang="en-US" altLang="zh-HK" dirty="0">
              <a:ea typeface="新細明體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CF9ED-392F-401F-ABAC-8D1965B99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8764" y="2076395"/>
            <a:ext cx="9887953" cy="3841101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>
                <a:cs typeface="Calibri"/>
              </a:rPr>
              <a:t>Scholars have defined big data has </a:t>
            </a:r>
            <a:r>
              <a:rPr lang="en-US" sz="7200" b="1" u="sng" dirty="0">
                <a:cs typeface="Calibri"/>
              </a:rPr>
              <a:t>four V characteristics </a:t>
            </a:r>
            <a:r>
              <a:rPr lang="en-US" sz="7200" dirty="0">
                <a:cs typeface="Calibri"/>
              </a:rPr>
              <a:t>(Ma and Jiang 2013)</a:t>
            </a:r>
          </a:p>
          <a:p>
            <a:pPr marL="383540" lvl="1">
              <a:buFont typeface="Wingdings" pitchFamily="34" charset="0"/>
              <a:buChar char="v"/>
            </a:pPr>
            <a:r>
              <a:rPr lang="en-US" sz="7200" dirty="0">
                <a:ea typeface="+mn-lt"/>
                <a:cs typeface="+mn-lt"/>
              </a:rPr>
              <a:t>Volume </a:t>
            </a:r>
          </a:p>
          <a:p>
            <a:pPr marL="669290" lvl="2" indent="-285750">
              <a:buFont typeface="Wingdings" panose="05000000000000000000" pitchFamily="2" charset="2"/>
              <a:buChar char="p"/>
            </a:pPr>
            <a:r>
              <a:rPr lang="en-US" sz="7200" dirty="0">
                <a:ea typeface="+mn-lt"/>
                <a:cs typeface="+mn-lt"/>
              </a:rPr>
              <a:t>availability of large scale of data as the common use of internet – easy to acquiring and sharing</a:t>
            </a:r>
          </a:p>
          <a:p>
            <a:pPr marL="669290" lvl="2" indent="-285750">
              <a:buFont typeface="Wingdings" panose="05000000000000000000" pitchFamily="2" charset="2"/>
              <a:buChar char="p"/>
            </a:pPr>
            <a:r>
              <a:rPr lang="en-US" sz="7200" dirty="0">
                <a:ea typeface="+mn-lt"/>
                <a:cs typeface="+mn-lt"/>
              </a:rPr>
              <a:t>Sample data analysis vs Overall data analyze</a:t>
            </a:r>
          </a:p>
          <a:p>
            <a:pPr marL="383540" lvl="1">
              <a:buFont typeface="Wingdings" pitchFamily="34" charset="0"/>
              <a:buChar char="v"/>
            </a:pPr>
            <a:r>
              <a:rPr lang="en-US" sz="7200" dirty="0">
                <a:ea typeface="+mn-lt"/>
                <a:cs typeface="+mn-lt"/>
              </a:rPr>
              <a:t>Variety </a:t>
            </a:r>
          </a:p>
          <a:p>
            <a:pPr marL="720725" lvl="2" indent="-338138">
              <a:buFont typeface="Wingdings" panose="05000000000000000000" pitchFamily="2" charset="2"/>
              <a:buChar char="p"/>
            </a:pPr>
            <a:r>
              <a:rPr lang="en-US" altLang="zh-HK" sz="7200" dirty="0">
                <a:ea typeface="+mn-lt"/>
                <a:cs typeface="+mn-lt"/>
              </a:rPr>
              <a:t>The complexity of the data type – unstructured – challenges data processing</a:t>
            </a:r>
          </a:p>
          <a:p>
            <a:pPr marL="383540" lvl="1">
              <a:buFont typeface="Wingdings" pitchFamily="34" charset="0"/>
              <a:buChar char="v"/>
            </a:pPr>
            <a:r>
              <a:rPr lang="en-US" altLang="zh-HK" sz="7200" dirty="0">
                <a:ea typeface="+mn-lt"/>
                <a:cs typeface="+mn-lt"/>
              </a:rPr>
              <a:t>Velocity</a:t>
            </a:r>
          </a:p>
          <a:p>
            <a:pPr marL="720725" lvl="2" indent="-338138">
              <a:buFont typeface="Wingdings" panose="05000000000000000000" pitchFamily="2" charset="2"/>
              <a:buChar char="p"/>
            </a:pPr>
            <a:r>
              <a:rPr lang="en-US" altLang="zh-HK" sz="6800" dirty="0">
                <a:ea typeface="+mn-lt"/>
                <a:cs typeface="+mn-lt"/>
              </a:rPr>
              <a:t>Rapid growing on data volume – need faster data processing speed – data needs to be utilized efficiently</a:t>
            </a:r>
          </a:p>
          <a:p>
            <a:pPr marL="383540" lvl="1">
              <a:buFont typeface="Wingdings" pitchFamily="34" charset="0"/>
              <a:buChar char="v"/>
            </a:pPr>
            <a:r>
              <a:rPr lang="en-US" altLang="zh-HK" sz="7200" dirty="0">
                <a:ea typeface="+mn-lt"/>
                <a:cs typeface="+mn-lt"/>
              </a:rPr>
              <a:t>Value </a:t>
            </a:r>
          </a:p>
          <a:p>
            <a:pPr marL="720725" lvl="2" indent="-338138">
              <a:buFont typeface="Wingdings" panose="05000000000000000000" pitchFamily="2" charset="2"/>
              <a:buChar char="p"/>
            </a:pPr>
            <a:r>
              <a:rPr lang="en-US" altLang="zh-HK" sz="6800" dirty="0">
                <a:ea typeface="+mn-lt"/>
                <a:cs typeface="+mn-lt"/>
              </a:rPr>
              <a:t> Unstructured data – reproduces mess of useless / wrong messages or interpretation of formation</a:t>
            </a:r>
          </a:p>
          <a:p>
            <a:pPr marL="383540" lvl="2" indent="0">
              <a:buNone/>
            </a:pPr>
            <a:endParaRPr lang="en-US" altLang="zh-HK" sz="6800" dirty="0">
              <a:ea typeface="+mn-lt"/>
              <a:cs typeface="+mn-lt"/>
            </a:endParaRPr>
          </a:p>
          <a:p>
            <a:pPr marL="566420" lvl="2">
              <a:buFont typeface="Wingdings" pitchFamily="34" charset="0"/>
              <a:buChar char="v"/>
            </a:pPr>
            <a:endParaRPr lang="en-US" altLang="zh-HK" sz="6800" dirty="0">
              <a:ea typeface="+mn-lt"/>
              <a:cs typeface="+mn-lt"/>
            </a:endParaRPr>
          </a:p>
          <a:p>
            <a:pPr marL="720725" lvl="2" indent="-338138">
              <a:buFont typeface="Wingdings" panose="05000000000000000000" pitchFamily="2" charset="2"/>
              <a:buChar char="p"/>
            </a:pPr>
            <a:endParaRPr lang="en-US" altLang="zh-HK" sz="7200" dirty="0">
              <a:ea typeface="+mn-lt"/>
              <a:cs typeface="+mn-lt"/>
            </a:endParaRPr>
          </a:p>
          <a:p>
            <a:pPr marL="383540" lvl="1">
              <a:buFont typeface="Wingdings" pitchFamily="34" charset="0"/>
              <a:buChar char="v"/>
            </a:pPr>
            <a:endParaRPr lang="en-US" sz="7200" dirty="0">
              <a:ea typeface="+mn-lt"/>
              <a:cs typeface="+mn-lt"/>
            </a:endParaRPr>
          </a:p>
          <a:p>
            <a:pPr marL="955040" lvl="2" indent="-571500">
              <a:buFont typeface="Wingdings" panose="05000000000000000000" pitchFamily="2" charset="2"/>
              <a:buChar char="p"/>
            </a:pPr>
            <a:endParaRPr lang="en-US" sz="3600" dirty="0">
              <a:ea typeface="+mn-lt"/>
              <a:cs typeface="+mn-lt"/>
            </a:endParaRPr>
          </a:p>
          <a:p>
            <a:pPr marL="383540" lvl="1">
              <a:buFont typeface="Wingdings" pitchFamily="34" charset="0"/>
              <a:buChar char="v"/>
            </a:pPr>
            <a:endParaRPr lang="en-US" dirty="0">
              <a:cs typeface="Calibri"/>
            </a:endParaRPr>
          </a:p>
          <a:p>
            <a:pPr marL="457200" indent="-457200">
              <a:buAutoNum type="arabicPeriod"/>
            </a:pPr>
            <a:endParaRPr lang="en-US" dirty="0">
              <a:ea typeface="新細明體" panose="02020500000000000000" pitchFamily="18" charset="-120"/>
              <a:cs typeface="Calibri"/>
            </a:endParaRPr>
          </a:p>
          <a:p>
            <a:pPr marL="0" indent="0">
              <a:buNone/>
            </a:pPr>
            <a:endParaRPr lang="en-US" dirty="0">
              <a:ea typeface="新細明體" panose="02020500000000000000" pitchFamily="18" charset="-120"/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457200" indent="-457200">
              <a:buFont typeface="Calibri" panose="020F0502020204030204" pitchFamily="34" charset="0"/>
              <a:buAutoNum type="arabicPeriod"/>
            </a:pPr>
            <a:endParaRPr lang="en-US" altLang="zh-HK" dirty="0">
              <a:cs typeface="Calibri"/>
            </a:endParaRPr>
          </a:p>
          <a:p>
            <a:pPr marL="457200" indent="-457200">
              <a:buFont typeface="Calibri Light" panose="020F0302020204030204"/>
              <a:buAutoNum type="arabicPeriod"/>
            </a:pPr>
            <a:endParaRPr lang="en-US" altLang="zh-HK" dirty="0"/>
          </a:p>
          <a:p>
            <a:pPr marL="457200" indent="-457200">
              <a:buFont typeface="Calibri Light" panose="020F0302020204030204"/>
              <a:buAutoNum type="arabicPeriod"/>
            </a:pPr>
            <a:endParaRPr lang="en-US" altLang="zh-HK" dirty="0"/>
          </a:p>
          <a:p>
            <a:r>
              <a:rPr lang="en-US" altLang="zh-HK" dirty="0"/>
              <a:t> 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2320713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55E6C-C6C3-4362-BF0D-80378F514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Environments lead to big data as a driver on the HRM	 </a:t>
            </a:r>
            <a:endParaRPr lang="zh-HK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249B9-A955-4E47-9FE3-4111A3768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zh-TW" dirty="0"/>
              <a:t>Talent Management is one of the areas enterprise considering as an important internal capacity to be strengthened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TW" dirty="0"/>
              <a:t>Increase demand of the data accuracy, cost saving and effective office administration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TW" dirty="0"/>
              <a:t>Managers in people management needs more innovative ideas for the people management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/>
              <a:t>Enterprise are now pushed by the market to use new technology </a:t>
            </a:r>
          </a:p>
          <a:p>
            <a:pPr marL="457200" indent="-457200">
              <a:buFont typeface="+mj-lt"/>
              <a:buAutoNum type="arabicPeriod"/>
            </a:pPr>
            <a:r>
              <a:rPr lang="en-HK" altLang="zh-HK" dirty="0"/>
              <a:t>Automation is now playing a important global role in many industries, with apparently  a lot of opportunities.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1095363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98BBB-F274-42A8-ADE0-FC7C5FE8B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HK" sz="4400" dirty="0"/>
              <a:t>Big data to drive the transformation on HRM</a:t>
            </a:r>
            <a:br>
              <a:rPr lang="en-US" altLang="zh-HK" sz="4400" dirty="0"/>
            </a:br>
            <a:r>
              <a:rPr lang="en-US" altLang="zh-HK" sz="4400" dirty="0"/>
              <a:t>Desirable outcomes</a:t>
            </a:r>
            <a:endParaRPr lang="zh-HK" alt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D6282-0393-4021-83BB-C8B1085BB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301648" cy="3760891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altLang="zh-HK" dirty="0"/>
              <a:t>Human Resource can go along the “Big Data philosophy” and utilize Big Data management, human resource management will come precise, efficient and objective. (Zhang, </a:t>
            </a:r>
            <a:r>
              <a:rPr lang="en-US" altLang="zh-HK" dirty="0" err="1"/>
              <a:t>Siyu</a:t>
            </a:r>
            <a:r>
              <a:rPr lang="en-US" altLang="zh-HK" dirty="0"/>
              <a:t>, and </a:t>
            </a:r>
            <a:r>
              <a:rPr lang="en-US" altLang="zh-HK" dirty="0" err="1"/>
              <a:t>Maolin</a:t>
            </a:r>
            <a:r>
              <a:rPr lang="en-US" altLang="zh-HK" dirty="0"/>
              <a:t> Ye, 2015) 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/>
              <a:t>The regime of big data has resulted in the development and applications of technologies and methods aimed at effectively using massive amounts of data to support decision-making and knowledge discovery activities. (</a:t>
            </a:r>
            <a:r>
              <a:rPr lang="en-US" altLang="zh-HK" dirty="0" err="1"/>
              <a:t>Storey</a:t>
            </a:r>
            <a:r>
              <a:rPr lang="en-US" altLang="zh-HK" dirty="0"/>
              <a:t> and Song, 2017) 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/>
              <a:t>e-HRM applications are used to steer HRM into a strategic transformation, by supporting important management decisions with sufficient descriptive and predictive information. (</a:t>
            </a:r>
            <a:r>
              <a:rPr lang="en-US" altLang="zh-HK" dirty="0" err="1"/>
              <a:t>Strohmeier</a:t>
            </a:r>
            <a:r>
              <a:rPr lang="en-US" altLang="zh-HK" dirty="0"/>
              <a:t>, </a:t>
            </a:r>
            <a:r>
              <a:rPr lang="en-US" altLang="zh-HK" dirty="0" err="1"/>
              <a:t>Bondarouk</a:t>
            </a:r>
            <a:r>
              <a:rPr lang="en-US" altLang="zh-HK" dirty="0"/>
              <a:t>, </a:t>
            </a:r>
            <a:r>
              <a:rPr lang="en-US" altLang="zh-HK" dirty="0" err="1"/>
              <a:t>Konradt</a:t>
            </a:r>
            <a:r>
              <a:rPr lang="en-US" altLang="zh-HK" dirty="0"/>
              <a:t>, 2012)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/>
              <a:t>Automatic Personnel Affairs can reduce manual intensive administration works and release HR manager to work other strategic management. (</a:t>
            </a:r>
            <a:r>
              <a:rPr lang="en-US" altLang="zh-HK" dirty="0" err="1"/>
              <a:t>Strohmeier</a:t>
            </a:r>
            <a:r>
              <a:rPr lang="en-US" altLang="zh-HK" dirty="0"/>
              <a:t>, </a:t>
            </a:r>
            <a:r>
              <a:rPr lang="en-US" altLang="zh-HK" dirty="0" err="1"/>
              <a:t>Bondarouk</a:t>
            </a:r>
            <a:r>
              <a:rPr lang="en-US" altLang="zh-HK" dirty="0"/>
              <a:t>, </a:t>
            </a:r>
            <a:r>
              <a:rPr lang="en-US" altLang="zh-HK" dirty="0" err="1"/>
              <a:t>Konradt</a:t>
            </a:r>
            <a:r>
              <a:rPr lang="en-US" altLang="zh-HK" dirty="0"/>
              <a:t>, 2012)</a:t>
            </a:r>
          </a:p>
          <a:p>
            <a:pPr marL="457200" indent="-457200">
              <a:buFont typeface="+mj-lt"/>
              <a:buAutoNum type="arabicPeriod"/>
            </a:pPr>
            <a:endParaRPr lang="en-US" altLang="zh-HK" dirty="0"/>
          </a:p>
          <a:p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5359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AFEE7-71F3-42BD-9B40-EFF6C8797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HK" dirty="0"/>
              <a:t>Big data to drive the transformation on HRM</a:t>
            </a:r>
            <a:br>
              <a:rPr lang="en-US" altLang="zh-HK" dirty="0"/>
            </a:br>
            <a:r>
              <a:rPr lang="en-US" altLang="zh-HK" dirty="0"/>
              <a:t>Undesirable outcomes</a:t>
            </a:r>
            <a:endParaRPr lang="zh-HK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7F2B-50D3-4EE5-ACF5-06437F393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altLang="zh-HK" dirty="0"/>
              <a:t>Poor ideology and lack of correct understanding of big data (Hui, 2019)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/>
              <a:t>Enterprise human resources management faces pressure of innovation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>
                <a:ea typeface="新細明體"/>
                <a:cs typeface="Calibri"/>
              </a:rPr>
              <a:t>Job seekers/employees of the generation X resist to IT innovations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>
                <a:ea typeface="新細明體"/>
                <a:cs typeface="Calibri"/>
              </a:rPr>
              <a:t>Big data cannot solve all problems – wrong mind set and hence wrong usage &amp; outcome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>
                <a:ea typeface="新細明體"/>
                <a:cs typeface="Calibri"/>
              </a:rPr>
              <a:t>The Data Privacy and Security of the Personal Information of Employees – if used/stored not properly can violate the privacy of individuals and may cause serious losses to individuals as well as to the company – Director and Officer’s Liability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dirty="0">
                <a:ea typeface="新細明體"/>
                <a:cs typeface="Calibri"/>
              </a:rPr>
              <a:t>Careful use of the Concluded – Big data analysis has limitations and may not be applicable for some micro issues. Don’t expect it can predict all from Big data. </a:t>
            </a:r>
          </a:p>
          <a:p>
            <a:pPr marL="0" indent="0">
              <a:buNone/>
            </a:pPr>
            <a:endParaRPr lang="en-US" altLang="zh-HK" dirty="0">
              <a:ea typeface="新細明體"/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endParaRPr lang="en-US" altLang="zh-HK" dirty="0">
              <a:ea typeface="新細明體"/>
              <a:cs typeface="Calibri"/>
            </a:endParaRPr>
          </a:p>
          <a:p>
            <a:pPr marL="457200" indent="-457200">
              <a:buFont typeface="Calibri" panose="020F0502020204030204" pitchFamily="34" charset="0"/>
              <a:buAutoNum type="arabicPeriod"/>
            </a:pPr>
            <a:endParaRPr lang="en-US" altLang="zh-HK" dirty="0">
              <a:ea typeface="新細明體"/>
              <a:cs typeface="Calibri"/>
            </a:endParaRPr>
          </a:p>
          <a:p>
            <a:pPr marL="457200" indent="-457200">
              <a:buFont typeface="Calibri" panose="020F0502020204030204" pitchFamily="34" charset="0"/>
              <a:buAutoNum type="arabicPeriod"/>
            </a:pPr>
            <a:endParaRPr lang="en-US" altLang="zh-HK" dirty="0">
              <a:ea typeface="新細明體"/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endParaRPr lang="zh-HK" alt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2389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8E508-D3EA-419B-9B2B-6FD6C1105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Recruitment - application (1)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E8CC9-5F9C-4D7D-8FCC-25F199E3A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fontScale="92500" lnSpcReduction="20000"/>
          </a:bodyPr>
          <a:lstStyle/>
          <a:p>
            <a:r>
              <a:rPr lang="en-US" dirty="0">
                <a:cs typeface="Calibri"/>
              </a:rPr>
              <a:t>Traditional recruitment of Target Insurance always follows these steps: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cs typeface="Calibri"/>
              </a:rPr>
              <a:t>Department Heads report demand for talent to HR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cs typeface="Calibri"/>
              </a:rPr>
              <a:t>HR then posts the recruitment message on Website e.g. Jobs DB or via Head Hunters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cs typeface="Calibri"/>
              </a:rPr>
              <a:t>Interested Applicants will submit their resume and HR will select &amp; arrange interviews with appropriate candidate 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The reality is that the selection process is long and sometimes the interviewer’s judgment is prejudiced due to 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cs typeface="Calibri"/>
              </a:rPr>
              <a:t>Interviewers may not be able to acquire comprehensive information about the candidates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>
                <a:cs typeface="Calibri"/>
              </a:rPr>
              <a:t>This may cause prejudice or misjudgment for the right talent in the course of selection 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But now Big data is now able to help and avoid this to have better results …..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lvl="1"/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sz="11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55745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6F316-C8F0-4676-BFDD-DA16A81D5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>
                <a:cs typeface="Calibri Light"/>
              </a:rPr>
              <a:t>Recruitment - application (2)</a:t>
            </a:r>
            <a:endParaRPr lang="zh-HK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E7883-2B69-4C22-8C7E-1267B526C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fontScale="92500" lnSpcReduction="20000"/>
          </a:bodyPr>
          <a:lstStyle/>
          <a:p>
            <a:pPr marL="457200" indent="-457200">
              <a:buAutoNum type="alphaUcPeriod"/>
            </a:pPr>
            <a:r>
              <a:rPr lang="en-US" altLang="zh-HK" dirty="0"/>
              <a:t>Big data provides a wider &amp; broader platform for the recruitment work of enterprises – INTERNET. </a:t>
            </a:r>
            <a:endParaRPr lang="en-US" dirty="0">
              <a:cs typeface="Calibri" panose="020F0502020204030204"/>
            </a:endParaRPr>
          </a:p>
          <a:p>
            <a:pPr marL="457200" indent="-457200">
              <a:buAutoNum type="alphaUcPeriod"/>
            </a:pPr>
            <a:r>
              <a:rPr lang="en-US" altLang="zh-CN" dirty="0">
                <a:ea typeface="新細明體"/>
                <a:cs typeface="Calibri"/>
              </a:rPr>
              <a:t>HR is </a:t>
            </a:r>
            <a:r>
              <a:rPr lang="en-US" altLang="zh-HK" dirty="0">
                <a:ea typeface="新細明體"/>
                <a:cs typeface="Calibri"/>
              </a:rPr>
              <a:t>integrating the recruitment process into social net-working to collect resume and information of applicants to form the Big Data for the analysis and to arrive the objective of accurate "person-post matching".</a:t>
            </a:r>
          </a:p>
          <a:p>
            <a:pPr marL="457200" indent="-457200">
              <a:buAutoNum type="alphaUcPeriod"/>
            </a:pPr>
            <a:r>
              <a:rPr lang="en-US" altLang="zh-HK" dirty="0">
                <a:ea typeface="新細明體"/>
                <a:cs typeface="Calibri"/>
              </a:rPr>
              <a:t>As for the applicants/candidates can learn the company as wells the recruitment process information and if they are compliance with the job offers. </a:t>
            </a:r>
          </a:p>
          <a:p>
            <a:pPr marL="457200" indent="-457200">
              <a:buAutoNum type="alphaUcPeriod"/>
            </a:pPr>
            <a:r>
              <a:rPr lang="en-US" dirty="0">
                <a:ea typeface="+mn-lt"/>
                <a:cs typeface="+mn-lt"/>
              </a:rPr>
              <a:t>Big data can draw statistical conclusion on good and talent employee in the course of interview </a:t>
            </a:r>
          </a:p>
          <a:p>
            <a:pPr marL="457200" indent="-457200">
              <a:buAutoNum type="alphaUcPeriod"/>
            </a:pPr>
            <a:r>
              <a:rPr lang="en-US" altLang="zh-HK" dirty="0">
                <a:ea typeface="新細明體"/>
                <a:cs typeface="Calibri"/>
              </a:rPr>
              <a:t>Big data, using “Serious games as a self-assessment” (Laumer, Eckhardt, Weitzel, 2011)</a:t>
            </a:r>
          </a:p>
          <a:p>
            <a:pPr marL="749808" lvl="1" indent="-457200">
              <a:buAutoNum type="alphaUcPeriod"/>
            </a:pPr>
            <a:r>
              <a:rPr lang="en-US" altLang="zh-HK" dirty="0">
                <a:ea typeface="新細明體"/>
                <a:cs typeface="Calibri"/>
              </a:rPr>
              <a:t>A reduction in the total number of unsuitable applications to be received. </a:t>
            </a:r>
          </a:p>
          <a:p>
            <a:pPr marL="749808" lvl="1" indent="-457200">
              <a:buAutoNum type="alphaUcPeriod"/>
            </a:pPr>
            <a:r>
              <a:rPr lang="en-US" altLang="zh-HK" dirty="0">
                <a:ea typeface="新細明體"/>
                <a:cs typeface="Calibri"/>
              </a:rPr>
              <a:t>Applicants can obtain a realistic idea of the post and steers them to submit their applications for jobs fit their individual profile. </a:t>
            </a:r>
          </a:p>
          <a:p>
            <a:pPr marL="457200" indent="-457200">
              <a:buAutoNum type="alphaUcPeriod"/>
            </a:pPr>
            <a:endParaRPr lang="en-US" altLang="zh-HK" dirty="0">
              <a:ea typeface="新細明體"/>
              <a:cs typeface="Calibri"/>
            </a:endParaRPr>
          </a:p>
          <a:p>
            <a:pPr marL="457200" indent="-457200">
              <a:buAutoNum type="alphaUcPeriod"/>
            </a:pPr>
            <a:endParaRPr lang="en-US" altLang="zh-HK" dirty="0">
              <a:ea typeface="新細明體"/>
              <a:cs typeface="Calibri"/>
            </a:endParaRPr>
          </a:p>
          <a:p>
            <a:endParaRPr lang="en-US" altLang="zh-HK" dirty="0">
              <a:ea typeface="新細明體"/>
              <a:cs typeface="Calibri"/>
            </a:endParaRPr>
          </a:p>
          <a:p>
            <a:endParaRPr lang="en-US" altLang="zh-HK" dirty="0">
              <a:ea typeface="新細明體"/>
              <a:cs typeface="Calibri"/>
            </a:endParaRPr>
          </a:p>
          <a:p>
            <a:endParaRPr lang="en-US" altLang="zh-HK" dirty="0">
              <a:cs typeface="Calibri" panose="020F0502020204030204"/>
            </a:endParaRPr>
          </a:p>
          <a:p>
            <a:endParaRPr lang="zh-HK" alt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06875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42F09-A838-4454-B648-8651E7687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43" y="1939995"/>
            <a:ext cx="10058400" cy="3760891"/>
          </a:xfrm>
        </p:spPr>
        <p:txBody>
          <a:bodyPr/>
          <a:lstStyle/>
          <a:p>
            <a:r>
              <a:rPr lang="en-US" altLang="zh-HK" b="1" dirty="0"/>
              <a:t>Current Practices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1800" dirty="0"/>
              <a:t>Job posting via internet platforms namely : Jobs DB,CT-Good Jobs and </a:t>
            </a:r>
            <a:r>
              <a:rPr lang="en-US" altLang="zh-HK" sz="1800" dirty="0" err="1"/>
              <a:t>Linkedin</a:t>
            </a:r>
            <a:r>
              <a:rPr lang="en-US" altLang="zh-HK" sz="1800" dirty="0"/>
              <a:t> which TICL spends quite some money.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1800" dirty="0"/>
              <a:t>Basically,  Jobs DB and CT-</a:t>
            </a:r>
            <a:r>
              <a:rPr lang="en-US" altLang="zh-HK" sz="1800" dirty="0" err="1"/>
              <a:t>goodjobs</a:t>
            </a:r>
            <a:r>
              <a:rPr lang="en-US" altLang="zh-HK" sz="1800" dirty="0"/>
              <a:t> are for junior level and </a:t>
            </a:r>
            <a:r>
              <a:rPr lang="en-US" altLang="zh-HK" sz="1800" dirty="0" err="1"/>
              <a:t>Linkedin</a:t>
            </a:r>
            <a:r>
              <a:rPr lang="en-US" altLang="zh-HK" sz="1800" dirty="0"/>
              <a:t> is for senior level.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1800" dirty="0"/>
              <a:t>TICL is depending on the database of them for the analysis and reference but with costs. </a:t>
            </a:r>
          </a:p>
          <a:p>
            <a:pPr marL="0" indent="0">
              <a:buNone/>
            </a:pPr>
            <a:endParaRPr lang="en-US" altLang="zh-HK" sz="1800" dirty="0"/>
          </a:p>
          <a:p>
            <a:pPr marL="457200" indent="-457200">
              <a:buFont typeface="+mj-lt"/>
              <a:buAutoNum type="arabicPeriod"/>
            </a:pPr>
            <a:endParaRPr lang="en-US" altLang="zh-HK" dirty="0"/>
          </a:p>
          <a:p>
            <a:pPr marL="457200" indent="-457200">
              <a:buFont typeface="+mj-lt"/>
              <a:buAutoNum type="arabicPeriod"/>
            </a:pPr>
            <a:endParaRPr lang="en-US" altLang="zh-HK" dirty="0"/>
          </a:p>
          <a:p>
            <a:pPr marL="457200" indent="-457200">
              <a:buFont typeface="+mj-lt"/>
              <a:buAutoNum type="arabicPeriod"/>
            </a:pPr>
            <a:endParaRPr lang="zh-HK" alt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CFC66-BB05-4395-A753-0FC60E2F5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0912"/>
            <a:ext cx="10058400" cy="1449387"/>
          </a:xfrm>
        </p:spPr>
        <p:txBody>
          <a:bodyPr/>
          <a:lstStyle/>
          <a:p>
            <a:r>
              <a:rPr lang="en-US" altLang="zh-HK" dirty="0"/>
              <a:t>Recruiting – Real case study of Target Insurance Company Ltd. (TICL) - 1</a:t>
            </a:r>
            <a:endParaRPr lang="zh-HK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AACEF2-760A-48D3-89AB-936E760214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653" y="3988646"/>
            <a:ext cx="3200543" cy="18485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6AA781-9C7D-4F75-B550-43D803DB7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670" y="3912804"/>
            <a:ext cx="3386298" cy="19562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7D95C4-3766-4D90-BFA6-7692B5D62D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2881" y="3988646"/>
            <a:ext cx="3481862" cy="2033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003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C6788-D935-43F7-9D58-A45DA73F6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Recruiting – Real case study of Target Insurance Company Ltd. (TICL) - 2</a:t>
            </a:r>
            <a:endParaRPr lang="zh-HK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69F59-D7D7-4276-896C-FD22F8A1B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HK" dirty="0"/>
              <a:t>The Digital Transformation of HR has created new opportunities for organizations to implement clever hiring strategies.</a:t>
            </a:r>
          </a:p>
          <a:p>
            <a:pPr marL="749808" lvl="1" indent="-457200">
              <a:buFont typeface="+mj-lt"/>
              <a:buAutoNum type="alphaLcParenR"/>
            </a:pPr>
            <a:r>
              <a:rPr lang="en-US" altLang="zh-HK" dirty="0"/>
              <a:t>Research the candidate’s Digital Reputation – TICL is now able to search for the profile of the applicants in the social networking platform e.g. Facebook, </a:t>
            </a:r>
            <a:r>
              <a:rPr lang="en-US" altLang="zh-HK" dirty="0" err="1"/>
              <a:t>Instragam</a:t>
            </a:r>
            <a:r>
              <a:rPr lang="en-US" altLang="zh-HK" dirty="0"/>
              <a:t>…..to disclose important facets such as interests and hobbies, plus an overview of the candidate’s personality &amp; daily behavior.</a:t>
            </a:r>
          </a:p>
          <a:p>
            <a:pPr marL="749808" lvl="1" indent="-457200">
              <a:buFont typeface="+mj-lt"/>
              <a:buAutoNum type="alphaLcParenR"/>
            </a:pPr>
            <a:r>
              <a:rPr lang="en-US" altLang="zh-HK" dirty="0"/>
              <a:t>For senior level staff, HR of Target is now able to access to a wider talent pool and hence higher probability to have the right hire. </a:t>
            </a:r>
          </a:p>
          <a:p>
            <a:pPr marL="749808" lvl="1" indent="-457200">
              <a:buFont typeface="+mj-lt"/>
              <a:buAutoNum type="alphaLcParenR"/>
            </a:pPr>
            <a:r>
              <a:rPr lang="en-US" altLang="zh-HK" dirty="0"/>
              <a:t>Digital Recruiting means more than just posting a job opening on </a:t>
            </a:r>
            <a:r>
              <a:rPr lang="en-US" altLang="zh-HK" dirty="0" err="1"/>
              <a:t>Linkedin</a:t>
            </a:r>
            <a:r>
              <a:rPr lang="en-US" altLang="zh-HK" dirty="0"/>
              <a:t> or other websites.  It also means that the traditional resume is being replaced by complex data. This data reflects the individual’s experience and his/her digital print, which add up to a Digital Reputation of candidates.</a:t>
            </a:r>
            <a:endParaRPr lang="zh-HK" altLang="en-US" dirty="0"/>
          </a:p>
        </p:txBody>
      </p:sp>
    </p:spTree>
    <p:extLst>
      <p:ext uri="{BB962C8B-B14F-4D97-AF65-F5344CB8AC3E}">
        <p14:creationId xmlns:p14="http://schemas.microsoft.com/office/powerpoint/2010/main" val="747951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6FC7C-546D-481E-8D6B-20478E6F8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Recommendation – TILC going forward (1)</a:t>
            </a:r>
            <a:endParaRPr lang="zh-HK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EB28D-C81D-4699-9505-681051032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en-US" altLang="zh-HK" dirty="0"/>
              <a:t>Digital recruitment should go further and not just posting vacancies on online job boards and social media/network.</a:t>
            </a:r>
          </a:p>
          <a:p>
            <a:pPr marL="457200" indent="-457200">
              <a:buFont typeface="+mj-lt"/>
              <a:buAutoNum type="alphaUcPeriod"/>
            </a:pPr>
            <a:r>
              <a:rPr lang="en-US" altLang="zh-HK" dirty="0"/>
              <a:t>It should be extended as a whole host of digital tools and strategies that cover the entire recruitment process — from the beginning to completion of hiring. Such approaches include:</a:t>
            </a:r>
          </a:p>
          <a:p>
            <a:pPr marL="749808" lvl="1" indent="-457200">
              <a:buFont typeface="+mj-lt"/>
              <a:buAutoNum type="arabicParenR"/>
            </a:pPr>
            <a:r>
              <a:rPr lang="en-US" altLang="zh-HK" dirty="0"/>
              <a:t>Digital job board advertising</a:t>
            </a:r>
          </a:p>
          <a:p>
            <a:pPr marL="749808" lvl="1" indent="-457200">
              <a:buFont typeface="+mj-lt"/>
              <a:buAutoNum type="arabicParenR"/>
            </a:pPr>
            <a:r>
              <a:rPr lang="en-US" altLang="zh-HK" dirty="0"/>
              <a:t>Posting on career websites</a:t>
            </a:r>
          </a:p>
          <a:p>
            <a:pPr marL="749808" lvl="1" indent="-457200">
              <a:buFont typeface="+mj-lt"/>
              <a:buAutoNum type="arabicParenR"/>
            </a:pPr>
            <a:r>
              <a:rPr lang="en-US" altLang="zh-HK" dirty="0"/>
              <a:t>Mobile recruiting</a:t>
            </a:r>
          </a:p>
          <a:p>
            <a:pPr marL="749808" lvl="1" indent="-457200">
              <a:buFont typeface="+mj-lt"/>
              <a:buAutoNum type="arabicParenR"/>
            </a:pPr>
            <a:r>
              <a:rPr lang="en-US" altLang="zh-HK" dirty="0"/>
              <a:t>Utilizing online assessments</a:t>
            </a:r>
          </a:p>
          <a:p>
            <a:pPr marL="749808" lvl="1" indent="-457200">
              <a:buFont typeface="+mj-lt"/>
              <a:buAutoNum type="arabicParenR"/>
            </a:pPr>
            <a:r>
              <a:rPr lang="en-US" altLang="zh-HK" dirty="0"/>
              <a:t>Social recruiting</a:t>
            </a:r>
          </a:p>
          <a:p>
            <a:pPr marL="749808" lvl="1" indent="-457200">
              <a:buFont typeface="+mj-lt"/>
              <a:buAutoNum type="arabicParenR"/>
            </a:pPr>
            <a:endParaRPr lang="en-US" altLang="zh-HK" dirty="0"/>
          </a:p>
          <a:p>
            <a:pPr marL="292608" lvl="1" indent="0">
              <a:buNone/>
            </a:pPr>
            <a:endParaRPr lang="en-US" altLang="zh-HK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11494E-B1C2-41EA-8C6C-51435E27E9EC}"/>
              </a:ext>
            </a:extLst>
          </p:cNvPr>
          <p:cNvSpPr txBox="1"/>
          <p:nvPr/>
        </p:nvSpPr>
        <p:spPr>
          <a:xfrm>
            <a:off x="1036320" y="5440254"/>
            <a:ext cx="5233036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HK" sz="1400" dirty="0">
                <a:ea typeface="新細明體"/>
              </a:rPr>
              <a:t>Reference : Harver (a pre-employment assessment internet platform) </a:t>
            </a:r>
            <a:endParaRPr lang="zh-HK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71553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8F441-EC04-4888-BE62-6D29B0674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286603"/>
            <a:ext cx="10281919" cy="1450757"/>
          </a:xfrm>
        </p:spPr>
        <p:txBody>
          <a:bodyPr/>
          <a:lstStyle/>
          <a:p>
            <a:r>
              <a:rPr lang="en-US" dirty="0"/>
              <a:t>Recommendation – TILC going forward (2)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61A8D9-C48E-4D76-B738-6E0C872FF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7354" y="2021575"/>
            <a:ext cx="10622116" cy="4203169"/>
          </a:xfrm>
        </p:spPr>
        <p:txBody>
          <a:bodyPr>
            <a:normAutofit fontScale="40000" lnSpcReduction="20000"/>
          </a:bodyPr>
          <a:lstStyle/>
          <a:p>
            <a:r>
              <a:rPr lang="en-US" altLang="zh-HK" sz="4000" b="1" dirty="0"/>
              <a:t>Tips for building a robust digital recruitment strategy </a:t>
            </a:r>
            <a:r>
              <a:rPr lang="en-US" altLang="zh-HK" sz="3000" b="1" dirty="0"/>
              <a:t> </a:t>
            </a:r>
            <a:endParaRPr lang="en-US" altLang="zh-HK" sz="4000" b="1" dirty="0"/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Create and share relevant content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Have a solid social media recruiting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Prioritize candidate experience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Build your reputation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Design a digital candidate selection process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Create feedback loops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Pick the right tools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Train your team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Track recruitment metrics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zh-HK" sz="4000" dirty="0"/>
              <a:t>Be consistent across your recruitment funnel</a:t>
            </a:r>
          </a:p>
          <a:p>
            <a:pPr marL="0" indent="0">
              <a:buNone/>
            </a:pPr>
            <a:endParaRPr lang="zh-HK" altLang="en-US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4A161D-B8CA-4A04-BED6-2D92B721EF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580" y="1970448"/>
            <a:ext cx="4581833" cy="42031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2736D2-C91F-4C1B-BCEE-BDE7122CBB4E}"/>
              </a:ext>
            </a:extLst>
          </p:cNvPr>
          <p:cNvSpPr txBox="1"/>
          <p:nvPr/>
        </p:nvSpPr>
        <p:spPr>
          <a:xfrm>
            <a:off x="1232658" y="6140835"/>
            <a:ext cx="5233036" cy="307777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HK" sz="1400" dirty="0">
                <a:ea typeface="新細明體"/>
              </a:rPr>
              <a:t>Reference : Harver (a pre-employment assessment internet platform) </a:t>
            </a:r>
            <a:endParaRPr lang="zh-HK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868823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EC682-3087-4288-8BAE-AA2866916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Recommendation to develop e-HRM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911C6-7BF0-4936-AF3B-29EB0F3E8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HK" dirty="0">
                <a:cs typeface="Calibri Light"/>
              </a:rPr>
              <a:t>Development of e-HRM</a:t>
            </a:r>
          </a:p>
          <a:p>
            <a:pPr>
              <a:buFont typeface="Wingdings" panose="020F0502020204030204" pitchFamily="34" charset="0"/>
              <a:buChar char="q"/>
            </a:pPr>
            <a:r>
              <a:rPr lang="en-US" altLang="zh-HK" dirty="0">
                <a:cs typeface="Calibri"/>
              </a:rPr>
              <a:t>From</a:t>
            </a:r>
            <a:r>
              <a:rPr lang="en-US" altLang="ja-JP" dirty="0">
                <a:ea typeface="ＭＳ Ｐゴシック"/>
                <a:cs typeface="Calibri"/>
              </a:rPr>
              <a:t> Administration purposes as the focus in the beginning stage.</a:t>
            </a:r>
            <a:endParaRPr lang="ja-JP" altLang="en-US" dirty="0">
              <a:ea typeface="ＭＳ Ｐゴシック"/>
              <a:cs typeface="Calibri"/>
            </a:endParaRPr>
          </a:p>
          <a:p>
            <a:pPr>
              <a:buFont typeface="Wingdings" panose="020F0502020204030204" pitchFamily="34" charset="0"/>
              <a:buChar char="q"/>
            </a:pPr>
            <a:r>
              <a:rPr lang="en-US" altLang="zh-HK" dirty="0">
                <a:cs typeface="Calibri"/>
              </a:rPr>
              <a:t>Then will eventually integrate with other modules of different business units such as sales, customer services, underwriting, marketing, finance, claims and administration. </a:t>
            </a:r>
          </a:p>
          <a:p>
            <a:pPr>
              <a:buFont typeface="Wingdings" panose="020F0502020204030204" pitchFamily="34" charset="0"/>
              <a:buChar char="q"/>
            </a:pPr>
            <a:r>
              <a:rPr lang="en-HK" altLang="zh-HK" dirty="0">
                <a:cs typeface="Calibri"/>
              </a:rPr>
              <a:t>HRM efficiency and strategic transformation</a:t>
            </a:r>
          </a:p>
          <a:p>
            <a:pPr marL="0" indent="0">
              <a:buNone/>
            </a:pPr>
            <a:r>
              <a:rPr lang="en-HK" altLang="zh-HK" dirty="0">
                <a:cs typeface="Calibri"/>
              </a:rPr>
              <a:t>Ensure smooth transformation from traditional method to innovation of HRM in the era of Big Data</a:t>
            </a:r>
            <a:endParaRPr lang="en-US" altLang="zh-HK" dirty="0">
              <a:cs typeface="Calibri"/>
            </a:endParaRPr>
          </a:p>
          <a:p>
            <a:pPr>
              <a:buFont typeface="Wingdings" panose="020F0502020204030204" pitchFamily="34" charset="0"/>
              <a:buChar char="q"/>
            </a:pPr>
            <a:endParaRPr lang="en-US" altLang="zh-HK" dirty="0">
              <a:ea typeface="ＭＳ Ｐゴシック"/>
              <a:cs typeface="Calibri"/>
            </a:endParaRPr>
          </a:p>
          <a:p>
            <a:endParaRPr lang="en-US" altLang="zh-HK" dirty="0">
              <a:cs typeface="Calibri Ligh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4987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E801B-8650-46B6-9995-DDC197990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HK" dirty="0"/>
              <a:t>Reference</a:t>
            </a:r>
            <a:endParaRPr lang="zh-HK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E4180-D8BA-4027-A8C1-4ABF75118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lnSpcReduction="10000"/>
          </a:bodyPr>
          <a:lstStyle/>
          <a:p>
            <a:r>
              <a:rPr lang="en-US" altLang="zh-HK" sz="1400" dirty="0"/>
              <a:t>IWU, C.G., 2016. Effects of the use of electronic human resource management (E-HRM) within human resource management (HRM) functions at universities. </a:t>
            </a:r>
            <a:r>
              <a:rPr lang="en-US" altLang="zh-HK" sz="1400" i="1" dirty="0" err="1"/>
              <a:t>Danubius</a:t>
            </a:r>
            <a:r>
              <a:rPr lang="en-US" altLang="zh-HK" sz="1400" i="1" dirty="0"/>
              <a:t> </a:t>
            </a:r>
            <a:r>
              <a:rPr lang="en-US" altLang="zh-HK" sz="1400" i="1" dirty="0" err="1"/>
              <a:t>Universitas.Acta.Administratio</a:t>
            </a:r>
            <a:r>
              <a:rPr lang="en-US" altLang="zh-HK" sz="1400" i="1" dirty="0"/>
              <a:t>, </a:t>
            </a:r>
            <a:r>
              <a:rPr lang="en-US" altLang="zh-HK" sz="1400" b="1" dirty="0"/>
              <a:t>8</a:t>
            </a:r>
            <a:r>
              <a:rPr lang="en-US" altLang="zh-HK" sz="1400" dirty="0"/>
              <a:t>(1),.</a:t>
            </a:r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Zang, S.Y. and Ye, M.L. , 2015. Human Resource Management in the Era of Big Data. Journal of Human Resource and Sustainability Studies, 3, 41-45</a:t>
            </a:r>
          </a:p>
          <a:p>
            <a:r>
              <a:rPr lang="en-US" altLang="zh-HK" sz="1400" dirty="0" err="1">
                <a:ea typeface="新細明體"/>
              </a:rPr>
              <a:t>Strohmeier</a:t>
            </a:r>
            <a:r>
              <a:rPr lang="en-US" altLang="zh-HK" sz="1400" dirty="0">
                <a:ea typeface="新細明體"/>
              </a:rPr>
              <a:t>, S., </a:t>
            </a:r>
            <a:r>
              <a:rPr lang="en-US" altLang="zh-HK" sz="1400" dirty="0" err="1">
                <a:ea typeface="新細明體"/>
              </a:rPr>
              <a:t>Bondarouk</a:t>
            </a:r>
            <a:r>
              <a:rPr lang="en-US" altLang="zh-HK" sz="1400" dirty="0">
                <a:ea typeface="新細明體"/>
              </a:rPr>
              <a:t>, T., &amp; </a:t>
            </a:r>
            <a:r>
              <a:rPr lang="en-US" altLang="zh-HK" sz="1400" dirty="0" err="1">
                <a:ea typeface="新細明體"/>
              </a:rPr>
              <a:t>Konradt</a:t>
            </a:r>
            <a:r>
              <a:rPr lang="en-US" altLang="zh-HK" sz="1400" dirty="0">
                <a:ea typeface="新細明體"/>
              </a:rPr>
              <a:t>, U. , 2012. Editorial: Electronic Human Resource Management: Transformation of HRM? German Journal of Human Resource Management, 26(3), 215–217. https://doi.org/10.1177/239700221202600301</a:t>
            </a:r>
          </a:p>
          <a:p>
            <a:r>
              <a:rPr lang="en-US" sz="1600" dirty="0" err="1">
                <a:hlinkClick r:id="rId2"/>
              </a:rPr>
              <a:t>Laumer</a:t>
            </a:r>
            <a:r>
              <a:rPr lang="en-US" sz="1600" dirty="0">
                <a:ea typeface="+mn-lt"/>
                <a:cs typeface="+mn-lt"/>
                <a:hlinkClick r:id="rId2"/>
              </a:rPr>
              <a:t>, Sven</a:t>
            </a:r>
            <a:r>
              <a:rPr lang="en-US" sz="1600" dirty="0">
                <a:ea typeface="+mn-lt"/>
                <a:cs typeface="+mn-lt"/>
              </a:rPr>
              <a:t>; </a:t>
            </a:r>
            <a:r>
              <a:rPr lang="en-US" sz="1600" dirty="0">
                <a:ea typeface="+mn-lt"/>
                <a:cs typeface="+mn-lt"/>
                <a:hlinkClick r:id="rId3"/>
              </a:rPr>
              <a:t>Eckhardt, Andreas</a:t>
            </a:r>
            <a:r>
              <a:rPr lang="en-US" sz="1600" dirty="0">
                <a:ea typeface="+mn-lt"/>
                <a:cs typeface="+mn-lt"/>
              </a:rPr>
              <a:t>; </a:t>
            </a:r>
            <a:r>
              <a:rPr lang="en-US" sz="1600" dirty="0">
                <a:ea typeface="+mn-lt"/>
                <a:cs typeface="+mn-lt"/>
                <a:hlinkClick r:id="rId4"/>
              </a:rPr>
              <a:t>Weitzel, Tim</a:t>
            </a:r>
            <a:r>
              <a:rPr lang="en-US" sz="1600" dirty="0">
                <a:ea typeface="+mn-lt"/>
                <a:cs typeface="+mn-lt"/>
              </a:rPr>
              <a:t>., 2012. Online Gaming to Find a New Job - Examining Job Seekers' Intention to Use Serious Games as a Self-Assessment Tool. </a:t>
            </a:r>
            <a:r>
              <a:rPr lang="de-DE" sz="1600" dirty="0">
                <a:ea typeface="+mn-lt"/>
                <a:cs typeface="+mn-lt"/>
              </a:rPr>
              <a:t>Zeitschrift für Personalforschung,  München Vol. 26, Iss. 3,: 218-240.</a:t>
            </a:r>
            <a:endParaRPr lang="en-US" sz="1600" dirty="0">
              <a:ea typeface="+mn-lt"/>
              <a:cs typeface="+mn-lt"/>
            </a:endParaRPr>
          </a:p>
          <a:p>
            <a:endParaRPr lang="en-US" altLang="zh-HK" sz="1600" dirty="0">
              <a:ea typeface="新細明體"/>
              <a:cs typeface="Calibri"/>
            </a:endParaRPr>
          </a:p>
          <a:p>
            <a:br>
              <a:rPr lang="en-US" dirty="0"/>
            </a:br>
            <a:endParaRPr lang="en-US" dirty="0"/>
          </a:p>
          <a:p>
            <a:endParaRPr lang="en-US" altLang="zh-HK" sz="1100" dirty="0">
              <a:ea typeface="新細明體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272355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841"/>
      </a:dk2>
      <a:lt2>
        <a:srgbClr val="E2E8E7"/>
      </a:lt2>
      <a:accent1>
        <a:srgbClr val="EE6EC0"/>
      </a:accent1>
      <a:accent2>
        <a:srgbClr val="EB4E71"/>
      </a:accent2>
      <a:accent3>
        <a:srgbClr val="EE876E"/>
      </a:accent3>
      <a:accent4>
        <a:srgbClr val="35B791"/>
      </a:accent4>
      <a:accent5>
        <a:srgbClr val="2BB1C5"/>
      </a:accent5>
      <a:accent6>
        <a:srgbClr val="4E95EB"/>
      </a:accent6>
      <a:hlink>
        <a:srgbClr val="568E82"/>
      </a:hlink>
      <a:folHlink>
        <a:srgbClr val="7F7F7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4519</TotalTime>
  <Words>1509</Words>
  <Application>Microsoft Office PowerPoint</Application>
  <PresentationFormat>Widescreen</PresentationFormat>
  <Paragraphs>142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Calibri</vt:lpstr>
      <vt:lpstr>Calibri Light</vt:lpstr>
      <vt:lpstr>Wingdings</vt:lpstr>
      <vt:lpstr>RetrospectVTI</vt:lpstr>
      <vt:lpstr>Key Change Drivers of Digital Transformation on HRM</vt:lpstr>
      <vt:lpstr>BACKGROUND</vt:lpstr>
      <vt:lpstr>Big data’s Basic Features  </vt:lpstr>
      <vt:lpstr>Environments lead to big data as a driver on the HRM  </vt:lpstr>
      <vt:lpstr>Big data to drive the transformation on HRM Desirable outcomes</vt:lpstr>
      <vt:lpstr>Big data to drive the transformation on HRM Undesirable outcomes</vt:lpstr>
      <vt:lpstr>Recruitment - application (1)</vt:lpstr>
      <vt:lpstr>Recruitment - application (2)</vt:lpstr>
      <vt:lpstr>Recruiting – Real case study of Target Insurance Company Ltd. (TICL) - 1</vt:lpstr>
      <vt:lpstr>Recruiting – Real case study of Target Insurance Company Ltd. (TICL) - 2</vt:lpstr>
      <vt:lpstr>Recommendation – TILC going forward (1)</vt:lpstr>
      <vt:lpstr>Recommendation – TILC going forward (2)</vt:lpstr>
      <vt:lpstr>Recommendation to develop e-HRM 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Change Drivers of Digital Transformation on</dc:title>
  <dc:creator>Jeffery Chan</dc:creator>
  <cp:lastModifiedBy>Jeff Chan</cp:lastModifiedBy>
  <cp:revision>398</cp:revision>
  <cp:lastPrinted>2019-11-29T09:37:24Z</cp:lastPrinted>
  <dcterms:created xsi:type="dcterms:W3CDTF">2019-11-04T01:17:13Z</dcterms:created>
  <dcterms:modified xsi:type="dcterms:W3CDTF">2019-12-19T14:43:45Z</dcterms:modified>
</cp:coreProperties>
</file>