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handoutMasterIdLst>
    <p:handoutMasterId r:id="rId35"/>
  </p:handoutMasterIdLst>
  <p:sldIdLst>
    <p:sldId id="256" r:id="rId2"/>
    <p:sldId id="259" r:id="rId3"/>
    <p:sldId id="310" r:id="rId4"/>
    <p:sldId id="294" r:id="rId5"/>
    <p:sldId id="275" r:id="rId6"/>
    <p:sldId id="261" r:id="rId7"/>
    <p:sldId id="263" r:id="rId8"/>
    <p:sldId id="295" r:id="rId9"/>
    <p:sldId id="296" r:id="rId10"/>
    <p:sldId id="298" r:id="rId11"/>
    <p:sldId id="265" r:id="rId12"/>
    <p:sldId id="268" r:id="rId13"/>
    <p:sldId id="323" r:id="rId14"/>
    <p:sldId id="324" r:id="rId15"/>
    <p:sldId id="325" r:id="rId16"/>
    <p:sldId id="271" r:id="rId17"/>
    <p:sldId id="257" r:id="rId18"/>
    <p:sldId id="318" r:id="rId19"/>
    <p:sldId id="306" r:id="rId20"/>
    <p:sldId id="278" r:id="rId21"/>
    <p:sldId id="266" r:id="rId22"/>
    <p:sldId id="321" r:id="rId23"/>
    <p:sldId id="322" r:id="rId24"/>
    <p:sldId id="284" r:id="rId25"/>
    <p:sldId id="288" r:id="rId26"/>
    <p:sldId id="280" r:id="rId27"/>
    <p:sldId id="316" r:id="rId28"/>
    <p:sldId id="289" r:id="rId29"/>
    <p:sldId id="312" r:id="rId30"/>
    <p:sldId id="317" r:id="rId31"/>
    <p:sldId id="313" r:id="rId32"/>
    <p:sldId id="292" r:id="rId33"/>
  </p:sldIdLst>
  <p:sldSz cx="9144000" cy="6858000" type="screen4x3"/>
  <p:notesSz cx="7099300" cy="10234613"/>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53" autoAdjust="0"/>
    <p:restoredTop sz="94660"/>
  </p:normalViewPr>
  <p:slideViewPr>
    <p:cSldViewPr>
      <p:cViewPr varScale="1">
        <p:scale>
          <a:sx n="93" d="100"/>
          <a:sy n="93" d="100"/>
        </p:scale>
        <p:origin x="2046" y="30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handoutMaster" Target="handoutMasters/handoutMaster1.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9AAC8EF-DC89-4C25-AA83-3DDA61219A1E}"/>
              </a:ext>
            </a:extLst>
          </p:cNvPr>
          <p:cNvSpPr>
            <a:spLocks noGrp="1"/>
          </p:cNvSpPr>
          <p:nvPr>
            <p:ph type="hdr" sz="quarter"/>
          </p:nvPr>
        </p:nvSpPr>
        <p:spPr>
          <a:xfrm>
            <a:off x="0" y="0"/>
            <a:ext cx="3076575" cy="511175"/>
          </a:xfrm>
          <a:prstGeom prst="rect">
            <a:avLst/>
          </a:prstGeom>
        </p:spPr>
        <p:txBody>
          <a:bodyPr vert="horz" lIns="91440" tIns="45720" rIns="91440" bIns="45720" rtlCol="0"/>
          <a:lstStyle>
            <a:lvl1pPr algn="l" eaLnBrk="1" hangingPunct="1">
              <a:defRPr sz="1200">
                <a:latin typeface="Arial" charset="0"/>
                <a:cs typeface="+mn-cs"/>
              </a:defRPr>
            </a:lvl1pPr>
          </a:lstStyle>
          <a:p>
            <a:pPr>
              <a:defRPr/>
            </a:pPr>
            <a:endParaRPr lang="en-GB"/>
          </a:p>
        </p:txBody>
      </p:sp>
      <p:sp>
        <p:nvSpPr>
          <p:cNvPr id="3" name="Date Placeholder 2">
            <a:extLst>
              <a:ext uri="{FF2B5EF4-FFF2-40B4-BE49-F238E27FC236}">
                <a16:creationId xmlns:a16="http://schemas.microsoft.com/office/drawing/2014/main" id="{18E75122-BAE3-4CCA-8CD3-77B0F1D06A12}"/>
              </a:ext>
            </a:extLst>
          </p:cNvPr>
          <p:cNvSpPr>
            <a:spLocks noGrp="1"/>
          </p:cNvSpPr>
          <p:nvPr>
            <p:ph type="dt" sz="quarter" idx="1"/>
          </p:nvPr>
        </p:nvSpPr>
        <p:spPr>
          <a:xfrm>
            <a:off x="4021138" y="0"/>
            <a:ext cx="3076575" cy="511175"/>
          </a:xfrm>
          <a:prstGeom prst="rect">
            <a:avLst/>
          </a:prstGeom>
        </p:spPr>
        <p:txBody>
          <a:bodyPr vert="horz" lIns="91440" tIns="45720" rIns="91440" bIns="45720" rtlCol="0"/>
          <a:lstStyle>
            <a:lvl1pPr algn="r" eaLnBrk="1" hangingPunct="1">
              <a:defRPr sz="1200">
                <a:latin typeface="Arial" charset="0"/>
                <a:cs typeface="+mn-cs"/>
              </a:defRPr>
            </a:lvl1pPr>
          </a:lstStyle>
          <a:p>
            <a:pPr>
              <a:defRPr/>
            </a:pPr>
            <a:fld id="{D7321C4B-2A7B-4653-9A25-E49087FE258D}" type="datetimeFigureOut">
              <a:rPr lang="en-US"/>
              <a:pPr>
                <a:defRPr/>
              </a:pPr>
              <a:t>10/7/2025</a:t>
            </a:fld>
            <a:endParaRPr lang="en-GB"/>
          </a:p>
        </p:txBody>
      </p:sp>
      <p:sp>
        <p:nvSpPr>
          <p:cNvPr id="4" name="Footer Placeholder 3">
            <a:extLst>
              <a:ext uri="{FF2B5EF4-FFF2-40B4-BE49-F238E27FC236}">
                <a16:creationId xmlns:a16="http://schemas.microsoft.com/office/drawing/2014/main" id="{1580C9D9-5F73-44B1-B956-90876E1D0370}"/>
              </a:ext>
            </a:extLst>
          </p:cNvPr>
          <p:cNvSpPr>
            <a:spLocks noGrp="1"/>
          </p:cNvSpPr>
          <p:nvPr>
            <p:ph type="ftr" sz="quarter" idx="2"/>
          </p:nvPr>
        </p:nvSpPr>
        <p:spPr>
          <a:xfrm>
            <a:off x="0" y="9721850"/>
            <a:ext cx="3076575" cy="511175"/>
          </a:xfrm>
          <a:prstGeom prst="rect">
            <a:avLst/>
          </a:prstGeom>
        </p:spPr>
        <p:txBody>
          <a:bodyPr vert="horz" lIns="91440" tIns="45720" rIns="91440" bIns="45720" rtlCol="0" anchor="b"/>
          <a:lstStyle>
            <a:lvl1pPr algn="l" eaLnBrk="1" hangingPunct="1">
              <a:defRPr sz="1200">
                <a:latin typeface="Arial" charset="0"/>
                <a:cs typeface="+mn-cs"/>
              </a:defRPr>
            </a:lvl1pPr>
          </a:lstStyle>
          <a:p>
            <a:pPr>
              <a:defRPr/>
            </a:pPr>
            <a:endParaRPr lang="en-GB"/>
          </a:p>
        </p:txBody>
      </p:sp>
      <p:sp>
        <p:nvSpPr>
          <p:cNvPr id="5" name="Slide Number Placeholder 4">
            <a:extLst>
              <a:ext uri="{FF2B5EF4-FFF2-40B4-BE49-F238E27FC236}">
                <a16:creationId xmlns:a16="http://schemas.microsoft.com/office/drawing/2014/main" id="{A5D28C5D-14FB-4FE3-B6FD-92DE3A5DEFE3}"/>
              </a:ext>
            </a:extLst>
          </p:cNvPr>
          <p:cNvSpPr>
            <a:spLocks noGrp="1"/>
          </p:cNvSpPr>
          <p:nvPr>
            <p:ph type="sldNum" sz="quarter" idx="3"/>
          </p:nvPr>
        </p:nvSpPr>
        <p:spPr>
          <a:xfrm>
            <a:off x="4021138" y="9721850"/>
            <a:ext cx="3076575" cy="51117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fld id="{708D2D00-7665-4825-9855-48670A61266C}" type="slidenum">
              <a:rPr lang="en-GB" altLang="en-US"/>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72B3B44-1AF8-4BEC-8FD7-10131714D154}"/>
              </a:ext>
            </a:extLst>
          </p:cNvPr>
          <p:cNvSpPr>
            <a:spLocks noGrp="1"/>
          </p:cNvSpPr>
          <p:nvPr>
            <p:ph type="hdr" sz="quarter"/>
          </p:nvPr>
        </p:nvSpPr>
        <p:spPr>
          <a:xfrm>
            <a:off x="0" y="0"/>
            <a:ext cx="3076575" cy="511175"/>
          </a:xfrm>
          <a:prstGeom prst="rect">
            <a:avLst/>
          </a:prstGeom>
        </p:spPr>
        <p:txBody>
          <a:bodyPr vert="horz" lIns="91440" tIns="45720" rIns="91440" bIns="45720" rtlCol="0"/>
          <a:lstStyle>
            <a:lvl1pPr algn="l" eaLnBrk="1" hangingPunct="1">
              <a:defRPr sz="1200">
                <a:latin typeface="Arial" charset="0"/>
                <a:cs typeface="+mn-cs"/>
              </a:defRPr>
            </a:lvl1pPr>
          </a:lstStyle>
          <a:p>
            <a:pPr>
              <a:defRPr/>
            </a:pPr>
            <a:endParaRPr lang="en-GB"/>
          </a:p>
        </p:txBody>
      </p:sp>
      <p:sp>
        <p:nvSpPr>
          <p:cNvPr id="3" name="Date Placeholder 2">
            <a:extLst>
              <a:ext uri="{FF2B5EF4-FFF2-40B4-BE49-F238E27FC236}">
                <a16:creationId xmlns:a16="http://schemas.microsoft.com/office/drawing/2014/main" id="{32400886-5623-46FB-8EEB-3A381E5AA0F9}"/>
              </a:ext>
            </a:extLst>
          </p:cNvPr>
          <p:cNvSpPr>
            <a:spLocks noGrp="1"/>
          </p:cNvSpPr>
          <p:nvPr>
            <p:ph type="dt" idx="1"/>
          </p:nvPr>
        </p:nvSpPr>
        <p:spPr>
          <a:xfrm>
            <a:off x="4021138" y="0"/>
            <a:ext cx="3076575" cy="511175"/>
          </a:xfrm>
          <a:prstGeom prst="rect">
            <a:avLst/>
          </a:prstGeom>
        </p:spPr>
        <p:txBody>
          <a:bodyPr vert="horz" lIns="91440" tIns="45720" rIns="91440" bIns="45720" rtlCol="0"/>
          <a:lstStyle>
            <a:lvl1pPr algn="r" eaLnBrk="1" hangingPunct="1">
              <a:defRPr sz="1200">
                <a:latin typeface="Arial" charset="0"/>
                <a:cs typeface="+mn-cs"/>
              </a:defRPr>
            </a:lvl1pPr>
          </a:lstStyle>
          <a:p>
            <a:pPr>
              <a:defRPr/>
            </a:pPr>
            <a:fld id="{A36F5A3A-6FB6-4F19-8BAB-58E09B70DC3D}" type="datetimeFigureOut">
              <a:rPr lang="en-GB"/>
              <a:pPr>
                <a:defRPr/>
              </a:pPr>
              <a:t>07/10/2025</a:t>
            </a:fld>
            <a:endParaRPr lang="en-GB"/>
          </a:p>
        </p:txBody>
      </p:sp>
      <p:sp>
        <p:nvSpPr>
          <p:cNvPr id="4" name="Slide Image Placeholder 3">
            <a:extLst>
              <a:ext uri="{FF2B5EF4-FFF2-40B4-BE49-F238E27FC236}">
                <a16:creationId xmlns:a16="http://schemas.microsoft.com/office/drawing/2014/main" id="{3D4AC6C2-D332-4BAA-AC74-B24B56D7F820}"/>
              </a:ext>
            </a:extLst>
          </p:cNvPr>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5CF2E9AE-9007-4EC5-953B-42A116DA11A8}"/>
              </a:ext>
            </a:extLst>
          </p:cNvPr>
          <p:cNvSpPr>
            <a:spLocks noGrp="1"/>
          </p:cNvSpPr>
          <p:nvPr>
            <p:ph type="body" sz="quarter" idx="3"/>
          </p:nvPr>
        </p:nvSpPr>
        <p:spPr>
          <a:xfrm>
            <a:off x="709613" y="4860925"/>
            <a:ext cx="5680075" cy="4605338"/>
          </a:xfrm>
          <a:prstGeom prst="rect">
            <a:avLst/>
          </a:prstGeom>
        </p:spPr>
        <p:txBody>
          <a:bodyPr vert="horz" lIns="91440" tIns="45720" rIns="91440" bIns="45720" rtlCol="0">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E031E0EA-17D0-4546-933D-0DC034A2826E}"/>
              </a:ext>
            </a:extLst>
          </p:cNvPr>
          <p:cNvSpPr>
            <a:spLocks noGrp="1"/>
          </p:cNvSpPr>
          <p:nvPr>
            <p:ph type="ftr" sz="quarter" idx="4"/>
          </p:nvPr>
        </p:nvSpPr>
        <p:spPr>
          <a:xfrm>
            <a:off x="0" y="9721850"/>
            <a:ext cx="3076575" cy="511175"/>
          </a:xfrm>
          <a:prstGeom prst="rect">
            <a:avLst/>
          </a:prstGeom>
        </p:spPr>
        <p:txBody>
          <a:bodyPr vert="horz" lIns="91440" tIns="45720" rIns="91440" bIns="45720" rtlCol="0" anchor="b"/>
          <a:lstStyle>
            <a:lvl1pPr algn="l" eaLnBrk="1" hangingPunct="1">
              <a:defRPr sz="1200">
                <a:latin typeface="Arial" charset="0"/>
                <a:cs typeface="+mn-cs"/>
              </a:defRPr>
            </a:lvl1pPr>
          </a:lstStyle>
          <a:p>
            <a:pPr>
              <a:defRPr/>
            </a:pPr>
            <a:endParaRPr lang="en-GB"/>
          </a:p>
        </p:txBody>
      </p:sp>
      <p:sp>
        <p:nvSpPr>
          <p:cNvPr id="7" name="Slide Number Placeholder 6">
            <a:extLst>
              <a:ext uri="{FF2B5EF4-FFF2-40B4-BE49-F238E27FC236}">
                <a16:creationId xmlns:a16="http://schemas.microsoft.com/office/drawing/2014/main" id="{6DAB1252-FE3B-4769-A0CA-4622258B8968}"/>
              </a:ext>
            </a:extLst>
          </p:cNvPr>
          <p:cNvSpPr>
            <a:spLocks noGrp="1"/>
          </p:cNvSpPr>
          <p:nvPr>
            <p:ph type="sldNum" sz="quarter" idx="5"/>
          </p:nvPr>
        </p:nvSpPr>
        <p:spPr>
          <a:xfrm>
            <a:off x="4021138" y="9721850"/>
            <a:ext cx="3076575" cy="51117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fld id="{A90A8AAB-8277-4E05-A91C-17AC787C6FA4}"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41BA5651-E6DD-49B3-954F-8337BD4BA94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599BC5-3CAC-404E-BE3E-11B8D9E3CF01}" type="slidenum">
              <a:rPr lang="en-US" altLang="en-US"/>
              <a:pPr/>
              <a:t>4</a:t>
            </a:fld>
            <a:endParaRPr lang="en-US" altLang="en-US"/>
          </a:p>
        </p:txBody>
      </p:sp>
      <p:sp>
        <p:nvSpPr>
          <p:cNvPr id="32771" name="Rectangle 2">
            <a:extLst>
              <a:ext uri="{FF2B5EF4-FFF2-40B4-BE49-F238E27FC236}">
                <a16:creationId xmlns:a16="http://schemas.microsoft.com/office/drawing/2014/main" id="{5A306C66-F8D3-4C80-8A48-E0A1C3DD78D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2" name="Rectangle 3">
            <a:extLst>
              <a:ext uri="{FF2B5EF4-FFF2-40B4-BE49-F238E27FC236}">
                <a16:creationId xmlns:a16="http://schemas.microsoft.com/office/drawing/2014/main" id="{43D77510-4C10-43AE-9A62-7A0DBE9457A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7"/>
          <p:cNvSpPr>
            <a:spLocks noGrp="1" noChangeArrowheads="1"/>
          </p:cNvSpPr>
          <p:nvPr>
            <p:ph type="sldNum" sz="quarter" idx="5"/>
          </p:nvPr>
        </p:nvSpPr>
        <p:spPr>
          <a:noFill/>
        </p:spPr>
        <p:txBody>
          <a:bodyPr/>
          <a:lstStyle/>
          <a:p>
            <a:fld id="{851E5FE5-06AE-402C-90DF-F4F5E4666BC2}" type="slidenum">
              <a:rPr lang="en-US" smtClean="0">
                <a:latin typeface="Arial" charset="0"/>
              </a:rPr>
              <a:pPr/>
              <a:t>30</a:t>
            </a:fld>
            <a:endParaRPr lang="en-US">
              <a:latin typeface="Arial" charset="0"/>
            </a:endParaRPr>
          </a:p>
        </p:txBody>
      </p:sp>
      <p:sp>
        <p:nvSpPr>
          <p:cNvPr id="91139" name="Rectangle 2"/>
          <p:cNvSpPr>
            <a:spLocks noGrp="1" noRot="1" noChangeAspect="1" noChangeArrowheads="1" noTextEdit="1"/>
          </p:cNvSpPr>
          <p:nvPr>
            <p:ph type="sldImg"/>
          </p:nvPr>
        </p:nvSpPr>
        <p:spPr>
          <a:ln/>
        </p:spPr>
      </p:sp>
      <p:sp>
        <p:nvSpPr>
          <p:cNvPr id="91140" name="Rectangle 3"/>
          <p:cNvSpPr>
            <a:spLocks noGrp="1" noChangeArrowheads="1"/>
          </p:cNvSpPr>
          <p:nvPr>
            <p:ph type="body" idx="1"/>
          </p:nvPr>
        </p:nvSpPr>
        <p:spPr>
          <a:noFill/>
          <a:ln/>
        </p:spPr>
        <p:txBody>
          <a:bodyPr/>
          <a:lstStyle/>
          <a:p>
            <a:pPr eaLnBrk="1" hangingPunct="1"/>
            <a:endParaRPr lang="en-US">
              <a:latin typeface="Arial"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a:extLst>
              <a:ext uri="{FF2B5EF4-FFF2-40B4-BE49-F238E27FC236}">
                <a16:creationId xmlns:a16="http://schemas.microsoft.com/office/drawing/2014/main" id="{0B744F05-44FF-4576-B760-2D606A664395}"/>
              </a:ext>
            </a:extLst>
          </p:cNvPr>
          <p:cNvSpPr>
            <a:spLocks noGrp="1"/>
          </p:cNvSpPr>
          <p:nvPr>
            <p:ph type="dt" sz="half" idx="10"/>
          </p:nvPr>
        </p:nvSpPr>
        <p:spPr/>
        <p:txBody>
          <a:bodyPr/>
          <a:lstStyle>
            <a:lvl1pPr>
              <a:defRPr/>
            </a:lvl1pPr>
          </a:lstStyle>
          <a:p>
            <a:pPr>
              <a:defRPr/>
            </a:pPr>
            <a:fld id="{4B4B7881-F9D5-49B8-993B-2FC083FD78A7}" type="datetimeFigureOut">
              <a:rPr lang="en-US"/>
              <a:pPr>
                <a:defRPr/>
              </a:pPr>
              <a:t>10/7/2025</a:t>
            </a:fld>
            <a:endParaRPr lang="en-US"/>
          </a:p>
        </p:txBody>
      </p:sp>
      <p:sp>
        <p:nvSpPr>
          <p:cNvPr id="5" name="Footer Placeholder 4">
            <a:extLst>
              <a:ext uri="{FF2B5EF4-FFF2-40B4-BE49-F238E27FC236}">
                <a16:creationId xmlns:a16="http://schemas.microsoft.com/office/drawing/2014/main" id="{C1AA4261-7C8E-4572-B3ED-4370BE59308C}"/>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4BB03E62-1FC2-4401-AE50-32FBF95A5EC4}"/>
              </a:ext>
            </a:extLst>
          </p:cNvPr>
          <p:cNvSpPr>
            <a:spLocks noGrp="1"/>
          </p:cNvSpPr>
          <p:nvPr>
            <p:ph type="sldNum" sz="quarter" idx="12"/>
          </p:nvPr>
        </p:nvSpPr>
        <p:spPr/>
        <p:txBody>
          <a:bodyPr/>
          <a:lstStyle>
            <a:lvl1pPr>
              <a:defRPr/>
            </a:lvl1pPr>
          </a:lstStyle>
          <a:p>
            <a:fld id="{942D6442-0016-4452-95D9-8701D5FC8002}" type="slidenum">
              <a:rPr lang="en-US" altLang="en-US"/>
              <a:pPr/>
              <a:t>‹#›</a:t>
            </a:fld>
            <a:endParaRPr lang="en-US" altLang="en-US"/>
          </a:p>
        </p:txBody>
      </p:sp>
    </p:spTree>
    <p:extLst>
      <p:ext uri="{BB962C8B-B14F-4D97-AF65-F5344CB8AC3E}">
        <p14:creationId xmlns:p14="http://schemas.microsoft.com/office/powerpoint/2010/main" val="11242630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C7C1CAB-7797-450C-AD25-BE02E8F67F2D}"/>
              </a:ext>
            </a:extLst>
          </p:cNvPr>
          <p:cNvSpPr>
            <a:spLocks noGrp="1"/>
          </p:cNvSpPr>
          <p:nvPr>
            <p:ph type="dt" sz="half" idx="10"/>
          </p:nvPr>
        </p:nvSpPr>
        <p:spPr/>
        <p:txBody>
          <a:bodyPr/>
          <a:lstStyle>
            <a:lvl1pPr>
              <a:defRPr/>
            </a:lvl1pPr>
          </a:lstStyle>
          <a:p>
            <a:pPr>
              <a:defRPr/>
            </a:pPr>
            <a:fld id="{A6BA0EBD-0603-4AB6-ACB8-A4C94447AFBB}" type="datetimeFigureOut">
              <a:rPr lang="en-US"/>
              <a:pPr>
                <a:defRPr/>
              </a:pPr>
              <a:t>10/7/2025</a:t>
            </a:fld>
            <a:endParaRPr lang="en-US"/>
          </a:p>
        </p:txBody>
      </p:sp>
      <p:sp>
        <p:nvSpPr>
          <p:cNvPr id="5" name="Footer Placeholder 4">
            <a:extLst>
              <a:ext uri="{FF2B5EF4-FFF2-40B4-BE49-F238E27FC236}">
                <a16:creationId xmlns:a16="http://schemas.microsoft.com/office/drawing/2014/main" id="{2647C232-C94B-4E6E-A0F9-46E21E9712EE}"/>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30055386-3D12-42FE-9591-651099FD5FCB}"/>
              </a:ext>
            </a:extLst>
          </p:cNvPr>
          <p:cNvSpPr>
            <a:spLocks noGrp="1"/>
          </p:cNvSpPr>
          <p:nvPr>
            <p:ph type="sldNum" sz="quarter" idx="12"/>
          </p:nvPr>
        </p:nvSpPr>
        <p:spPr/>
        <p:txBody>
          <a:bodyPr/>
          <a:lstStyle>
            <a:lvl1pPr>
              <a:defRPr/>
            </a:lvl1pPr>
          </a:lstStyle>
          <a:p>
            <a:fld id="{1F993D86-DDF6-452C-8015-49E97B945A59}" type="slidenum">
              <a:rPr lang="en-US" altLang="en-US"/>
              <a:pPr/>
              <a:t>‹#›</a:t>
            </a:fld>
            <a:endParaRPr lang="en-US" altLang="en-US"/>
          </a:p>
        </p:txBody>
      </p:sp>
    </p:spTree>
    <p:extLst>
      <p:ext uri="{BB962C8B-B14F-4D97-AF65-F5344CB8AC3E}">
        <p14:creationId xmlns:p14="http://schemas.microsoft.com/office/powerpoint/2010/main" val="27100043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9296398-46FF-44FC-9565-D6032D7DF96B}"/>
              </a:ext>
            </a:extLst>
          </p:cNvPr>
          <p:cNvSpPr>
            <a:spLocks noGrp="1"/>
          </p:cNvSpPr>
          <p:nvPr>
            <p:ph type="dt" sz="half" idx="10"/>
          </p:nvPr>
        </p:nvSpPr>
        <p:spPr/>
        <p:txBody>
          <a:bodyPr/>
          <a:lstStyle>
            <a:lvl1pPr>
              <a:defRPr/>
            </a:lvl1pPr>
          </a:lstStyle>
          <a:p>
            <a:pPr>
              <a:defRPr/>
            </a:pPr>
            <a:fld id="{BCE2F3C0-5B07-49AD-8437-E54970FE9AB3}" type="datetimeFigureOut">
              <a:rPr lang="en-US"/>
              <a:pPr>
                <a:defRPr/>
              </a:pPr>
              <a:t>10/7/2025</a:t>
            </a:fld>
            <a:endParaRPr lang="en-US"/>
          </a:p>
        </p:txBody>
      </p:sp>
      <p:sp>
        <p:nvSpPr>
          <p:cNvPr id="5" name="Footer Placeholder 4">
            <a:extLst>
              <a:ext uri="{FF2B5EF4-FFF2-40B4-BE49-F238E27FC236}">
                <a16:creationId xmlns:a16="http://schemas.microsoft.com/office/drawing/2014/main" id="{56F88192-692C-401C-A451-5A33E620F772}"/>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E24DAEB-C63E-43E1-993A-D263C9BEDCDD}"/>
              </a:ext>
            </a:extLst>
          </p:cNvPr>
          <p:cNvSpPr>
            <a:spLocks noGrp="1"/>
          </p:cNvSpPr>
          <p:nvPr>
            <p:ph type="sldNum" sz="quarter" idx="12"/>
          </p:nvPr>
        </p:nvSpPr>
        <p:spPr/>
        <p:txBody>
          <a:bodyPr/>
          <a:lstStyle>
            <a:lvl1pPr>
              <a:defRPr/>
            </a:lvl1pPr>
          </a:lstStyle>
          <a:p>
            <a:fld id="{D4415991-D03B-4C40-8CDD-A1829B2F477F}" type="slidenum">
              <a:rPr lang="en-US" altLang="en-US"/>
              <a:pPr/>
              <a:t>‹#›</a:t>
            </a:fld>
            <a:endParaRPr lang="en-US" altLang="en-US"/>
          </a:p>
        </p:txBody>
      </p:sp>
    </p:spTree>
    <p:extLst>
      <p:ext uri="{BB962C8B-B14F-4D97-AF65-F5344CB8AC3E}">
        <p14:creationId xmlns:p14="http://schemas.microsoft.com/office/powerpoint/2010/main" val="35054113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7136E3B6-68A0-4567-AD6E-018AF94E5F34}"/>
              </a:ext>
            </a:extLst>
          </p:cNvPr>
          <p:cNvSpPr>
            <a:spLocks noGrp="1"/>
          </p:cNvSpPr>
          <p:nvPr>
            <p:ph type="dt" sz="half" idx="10"/>
          </p:nvPr>
        </p:nvSpPr>
        <p:spPr/>
        <p:txBody>
          <a:bodyPr/>
          <a:lstStyle>
            <a:lvl1pPr>
              <a:defRPr/>
            </a:lvl1pPr>
          </a:lstStyle>
          <a:p>
            <a:pPr>
              <a:defRPr/>
            </a:pPr>
            <a:fld id="{1B444CBF-632E-42B8-976B-8D2292B743B2}" type="datetimeFigureOut">
              <a:rPr lang="en-US"/>
              <a:pPr>
                <a:defRPr/>
              </a:pPr>
              <a:t>10/7/2025</a:t>
            </a:fld>
            <a:endParaRPr lang="en-US"/>
          </a:p>
        </p:txBody>
      </p:sp>
      <p:sp>
        <p:nvSpPr>
          <p:cNvPr id="6" name="Footer Placeholder 4">
            <a:extLst>
              <a:ext uri="{FF2B5EF4-FFF2-40B4-BE49-F238E27FC236}">
                <a16:creationId xmlns:a16="http://schemas.microsoft.com/office/drawing/2014/main" id="{BBB4A672-5A18-4367-999F-B82E227AF491}"/>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1B11CB6E-1B38-4E9F-B04C-C39B552C6DF4}"/>
              </a:ext>
            </a:extLst>
          </p:cNvPr>
          <p:cNvSpPr>
            <a:spLocks noGrp="1"/>
          </p:cNvSpPr>
          <p:nvPr>
            <p:ph type="sldNum" sz="quarter" idx="12"/>
          </p:nvPr>
        </p:nvSpPr>
        <p:spPr/>
        <p:txBody>
          <a:bodyPr/>
          <a:lstStyle>
            <a:lvl1pPr>
              <a:defRPr/>
            </a:lvl1pPr>
          </a:lstStyle>
          <a:p>
            <a:fld id="{44697184-68DD-4E8A-8F07-4531C940B0D2}" type="slidenum">
              <a:rPr lang="en-US" altLang="en-US"/>
              <a:pPr/>
              <a:t>‹#›</a:t>
            </a:fld>
            <a:endParaRPr lang="en-US" altLang="en-US"/>
          </a:p>
        </p:txBody>
      </p:sp>
    </p:spTree>
    <p:extLst>
      <p:ext uri="{BB962C8B-B14F-4D97-AF65-F5344CB8AC3E}">
        <p14:creationId xmlns:p14="http://schemas.microsoft.com/office/powerpoint/2010/main" val="2596715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3">
            <a:extLst>
              <a:ext uri="{FF2B5EF4-FFF2-40B4-BE49-F238E27FC236}">
                <a16:creationId xmlns:a16="http://schemas.microsoft.com/office/drawing/2014/main" id="{C6536BEB-4610-4223-8F54-26467125FD8F}"/>
              </a:ext>
            </a:extLst>
          </p:cNvPr>
          <p:cNvSpPr>
            <a:spLocks noGrp="1"/>
          </p:cNvSpPr>
          <p:nvPr>
            <p:ph type="dt" sz="half" idx="10"/>
          </p:nvPr>
        </p:nvSpPr>
        <p:spPr/>
        <p:txBody>
          <a:bodyPr/>
          <a:lstStyle>
            <a:lvl1pPr>
              <a:defRPr/>
            </a:lvl1pPr>
          </a:lstStyle>
          <a:p>
            <a:pPr>
              <a:defRPr/>
            </a:pPr>
            <a:fld id="{F6E19943-B016-445B-A955-D1178C51E581}" type="datetimeFigureOut">
              <a:rPr lang="en-US"/>
              <a:pPr>
                <a:defRPr/>
              </a:pPr>
              <a:t>10/7/2025</a:t>
            </a:fld>
            <a:endParaRPr lang="en-US"/>
          </a:p>
        </p:txBody>
      </p:sp>
      <p:sp>
        <p:nvSpPr>
          <p:cNvPr id="8" name="Footer Placeholder 4">
            <a:extLst>
              <a:ext uri="{FF2B5EF4-FFF2-40B4-BE49-F238E27FC236}">
                <a16:creationId xmlns:a16="http://schemas.microsoft.com/office/drawing/2014/main" id="{A2DA3681-3860-4AA6-9A85-A18EBDE21A73}"/>
              </a:ext>
            </a:extLst>
          </p:cNvPr>
          <p:cNvSpPr>
            <a:spLocks noGrp="1"/>
          </p:cNvSpPr>
          <p:nvPr>
            <p:ph type="ftr" sz="quarter" idx="11"/>
          </p:nvPr>
        </p:nvSpPr>
        <p:spPr/>
        <p:txBody>
          <a:bodyPr/>
          <a:lstStyle>
            <a:lvl1pPr>
              <a:defRPr/>
            </a:lvl1pPr>
          </a:lstStyle>
          <a:p>
            <a:pPr>
              <a:defRPr/>
            </a:pPr>
            <a:endParaRPr lang="en-US"/>
          </a:p>
        </p:txBody>
      </p:sp>
      <p:sp>
        <p:nvSpPr>
          <p:cNvPr id="9" name="Slide Number Placeholder 5">
            <a:extLst>
              <a:ext uri="{FF2B5EF4-FFF2-40B4-BE49-F238E27FC236}">
                <a16:creationId xmlns:a16="http://schemas.microsoft.com/office/drawing/2014/main" id="{955B89A2-D2FB-4433-A8EB-D1C0708A2DE3}"/>
              </a:ext>
            </a:extLst>
          </p:cNvPr>
          <p:cNvSpPr>
            <a:spLocks noGrp="1"/>
          </p:cNvSpPr>
          <p:nvPr>
            <p:ph type="sldNum" sz="quarter" idx="12"/>
          </p:nvPr>
        </p:nvSpPr>
        <p:spPr/>
        <p:txBody>
          <a:bodyPr/>
          <a:lstStyle>
            <a:lvl1pPr>
              <a:defRPr/>
            </a:lvl1pPr>
          </a:lstStyle>
          <a:p>
            <a:fld id="{A3968242-039B-4584-AAAD-9773B78A50BC}" type="slidenum">
              <a:rPr lang="en-US" altLang="en-US"/>
              <a:pPr/>
              <a:t>‹#›</a:t>
            </a:fld>
            <a:endParaRPr lang="en-US" altLang="en-US"/>
          </a:p>
        </p:txBody>
      </p:sp>
    </p:spTree>
    <p:extLst>
      <p:ext uri="{BB962C8B-B14F-4D97-AF65-F5344CB8AC3E}">
        <p14:creationId xmlns:p14="http://schemas.microsoft.com/office/powerpoint/2010/main" val="2897179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3">
            <a:extLst>
              <a:ext uri="{FF2B5EF4-FFF2-40B4-BE49-F238E27FC236}">
                <a16:creationId xmlns:a16="http://schemas.microsoft.com/office/drawing/2014/main" id="{578F005C-3276-46D0-9EA9-CBAD923A4715}"/>
              </a:ext>
            </a:extLst>
          </p:cNvPr>
          <p:cNvSpPr>
            <a:spLocks noGrp="1"/>
          </p:cNvSpPr>
          <p:nvPr>
            <p:ph type="dt" sz="half" idx="10"/>
          </p:nvPr>
        </p:nvSpPr>
        <p:spPr/>
        <p:txBody>
          <a:bodyPr/>
          <a:lstStyle>
            <a:lvl1pPr>
              <a:defRPr/>
            </a:lvl1pPr>
          </a:lstStyle>
          <a:p>
            <a:pPr>
              <a:defRPr/>
            </a:pPr>
            <a:fld id="{69EADED5-41BA-4C83-B698-59E06EDA2963}" type="datetimeFigureOut">
              <a:rPr lang="en-US"/>
              <a:pPr>
                <a:defRPr/>
              </a:pPr>
              <a:t>10/7/2025</a:t>
            </a:fld>
            <a:endParaRPr lang="en-US"/>
          </a:p>
        </p:txBody>
      </p:sp>
      <p:sp>
        <p:nvSpPr>
          <p:cNvPr id="4" name="Footer Placeholder 4">
            <a:extLst>
              <a:ext uri="{FF2B5EF4-FFF2-40B4-BE49-F238E27FC236}">
                <a16:creationId xmlns:a16="http://schemas.microsoft.com/office/drawing/2014/main" id="{3B465A20-A060-4DD2-92FB-30AE7916DCC9}"/>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91F6FF14-C0C4-49ED-A78C-2C9319D71A74}"/>
              </a:ext>
            </a:extLst>
          </p:cNvPr>
          <p:cNvSpPr>
            <a:spLocks noGrp="1"/>
          </p:cNvSpPr>
          <p:nvPr>
            <p:ph type="sldNum" sz="quarter" idx="12"/>
          </p:nvPr>
        </p:nvSpPr>
        <p:spPr/>
        <p:txBody>
          <a:bodyPr/>
          <a:lstStyle>
            <a:lvl1pPr>
              <a:defRPr/>
            </a:lvl1pPr>
          </a:lstStyle>
          <a:p>
            <a:fld id="{4EC001AF-46DB-4C80-812F-5D7B3EA7319F}" type="slidenum">
              <a:rPr lang="en-US" altLang="en-US"/>
              <a:pPr/>
              <a:t>‹#›</a:t>
            </a:fld>
            <a:endParaRPr lang="en-US" altLang="en-US"/>
          </a:p>
        </p:txBody>
      </p:sp>
    </p:spTree>
    <p:extLst>
      <p:ext uri="{BB962C8B-B14F-4D97-AF65-F5344CB8AC3E}">
        <p14:creationId xmlns:p14="http://schemas.microsoft.com/office/powerpoint/2010/main" val="38721248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AB945037-6319-4C9E-9191-3272DC7731C6}"/>
              </a:ext>
            </a:extLst>
          </p:cNvPr>
          <p:cNvSpPr>
            <a:spLocks noGrp="1"/>
          </p:cNvSpPr>
          <p:nvPr>
            <p:ph type="dt" sz="half" idx="10"/>
          </p:nvPr>
        </p:nvSpPr>
        <p:spPr/>
        <p:txBody>
          <a:bodyPr/>
          <a:lstStyle>
            <a:lvl1pPr>
              <a:defRPr/>
            </a:lvl1pPr>
          </a:lstStyle>
          <a:p>
            <a:pPr>
              <a:defRPr/>
            </a:pPr>
            <a:fld id="{353DBD5C-1FAD-40A6-8EF4-2DD854D4770A}" type="datetimeFigureOut">
              <a:rPr lang="en-US"/>
              <a:pPr>
                <a:defRPr/>
              </a:pPr>
              <a:t>10/7/2025</a:t>
            </a:fld>
            <a:endParaRPr lang="en-US"/>
          </a:p>
        </p:txBody>
      </p:sp>
      <p:sp>
        <p:nvSpPr>
          <p:cNvPr id="3" name="Footer Placeholder 4">
            <a:extLst>
              <a:ext uri="{FF2B5EF4-FFF2-40B4-BE49-F238E27FC236}">
                <a16:creationId xmlns:a16="http://schemas.microsoft.com/office/drawing/2014/main" id="{6A110A06-075D-4160-9C65-70C4C7C17D9A}"/>
              </a:ext>
            </a:extLst>
          </p:cNvPr>
          <p:cNvSpPr>
            <a:spLocks noGrp="1"/>
          </p:cNvSpPr>
          <p:nvPr>
            <p:ph type="ftr" sz="quarter" idx="11"/>
          </p:nvPr>
        </p:nvSpPr>
        <p:spPr/>
        <p:txBody>
          <a:bodyPr/>
          <a:lstStyle>
            <a:lvl1pPr>
              <a:defRPr/>
            </a:lvl1pPr>
          </a:lstStyle>
          <a:p>
            <a:pPr>
              <a:defRPr/>
            </a:pPr>
            <a:endParaRPr lang="en-US"/>
          </a:p>
        </p:txBody>
      </p:sp>
      <p:sp>
        <p:nvSpPr>
          <p:cNvPr id="4" name="Slide Number Placeholder 5">
            <a:extLst>
              <a:ext uri="{FF2B5EF4-FFF2-40B4-BE49-F238E27FC236}">
                <a16:creationId xmlns:a16="http://schemas.microsoft.com/office/drawing/2014/main" id="{C65C1D20-E369-49DA-9131-F03331D0979A}"/>
              </a:ext>
            </a:extLst>
          </p:cNvPr>
          <p:cNvSpPr>
            <a:spLocks noGrp="1"/>
          </p:cNvSpPr>
          <p:nvPr>
            <p:ph type="sldNum" sz="quarter" idx="12"/>
          </p:nvPr>
        </p:nvSpPr>
        <p:spPr/>
        <p:txBody>
          <a:bodyPr/>
          <a:lstStyle>
            <a:lvl1pPr>
              <a:defRPr/>
            </a:lvl1pPr>
          </a:lstStyle>
          <a:p>
            <a:fld id="{9E117A30-C637-4C61-9466-FA9479D460A2}" type="slidenum">
              <a:rPr lang="en-US" altLang="en-US"/>
              <a:pPr/>
              <a:t>‹#›</a:t>
            </a:fld>
            <a:endParaRPr lang="en-US" altLang="en-US"/>
          </a:p>
        </p:txBody>
      </p:sp>
    </p:spTree>
    <p:extLst>
      <p:ext uri="{BB962C8B-B14F-4D97-AF65-F5344CB8AC3E}">
        <p14:creationId xmlns:p14="http://schemas.microsoft.com/office/powerpoint/2010/main" val="29212420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860131DF-A950-4069-94D4-842AD13C353D}"/>
              </a:ext>
            </a:extLst>
          </p:cNvPr>
          <p:cNvSpPr>
            <a:spLocks noGrp="1"/>
          </p:cNvSpPr>
          <p:nvPr>
            <p:ph type="dt" sz="half" idx="10"/>
          </p:nvPr>
        </p:nvSpPr>
        <p:spPr/>
        <p:txBody>
          <a:bodyPr/>
          <a:lstStyle>
            <a:lvl1pPr>
              <a:defRPr/>
            </a:lvl1pPr>
          </a:lstStyle>
          <a:p>
            <a:pPr>
              <a:defRPr/>
            </a:pPr>
            <a:fld id="{961C83B6-0206-49F6-A9E4-4D71064AE2E7}" type="datetimeFigureOut">
              <a:rPr lang="en-US"/>
              <a:pPr>
                <a:defRPr/>
              </a:pPr>
              <a:t>10/7/2025</a:t>
            </a:fld>
            <a:endParaRPr lang="en-US"/>
          </a:p>
        </p:txBody>
      </p:sp>
      <p:sp>
        <p:nvSpPr>
          <p:cNvPr id="6" name="Footer Placeholder 4">
            <a:extLst>
              <a:ext uri="{FF2B5EF4-FFF2-40B4-BE49-F238E27FC236}">
                <a16:creationId xmlns:a16="http://schemas.microsoft.com/office/drawing/2014/main" id="{0F54FD15-8D42-4CF0-89B7-BE895FAB6185}"/>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F28C7981-CD62-4574-96E8-F277972A1B92}"/>
              </a:ext>
            </a:extLst>
          </p:cNvPr>
          <p:cNvSpPr>
            <a:spLocks noGrp="1"/>
          </p:cNvSpPr>
          <p:nvPr>
            <p:ph type="sldNum" sz="quarter" idx="12"/>
          </p:nvPr>
        </p:nvSpPr>
        <p:spPr/>
        <p:txBody>
          <a:bodyPr/>
          <a:lstStyle>
            <a:lvl1pPr>
              <a:defRPr/>
            </a:lvl1pPr>
          </a:lstStyle>
          <a:p>
            <a:fld id="{B06E0135-2234-4A6A-86E8-32C258E8471D}" type="slidenum">
              <a:rPr lang="en-US" altLang="en-US"/>
              <a:pPr/>
              <a:t>‹#›</a:t>
            </a:fld>
            <a:endParaRPr lang="en-US" altLang="en-US"/>
          </a:p>
        </p:txBody>
      </p:sp>
    </p:spTree>
    <p:extLst>
      <p:ext uri="{BB962C8B-B14F-4D97-AF65-F5344CB8AC3E}">
        <p14:creationId xmlns:p14="http://schemas.microsoft.com/office/powerpoint/2010/main" val="29891920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C21D3A0-5030-4663-A0B6-8156EC402614}"/>
              </a:ext>
            </a:extLst>
          </p:cNvPr>
          <p:cNvSpPr>
            <a:spLocks noGrp="1"/>
          </p:cNvSpPr>
          <p:nvPr>
            <p:ph type="dt" sz="half" idx="10"/>
          </p:nvPr>
        </p:nvSpPr>
        <p:spPr/>
        <p:txBody>
          <a:bodyPr/>
          <a:lstStyle>
            <a:lvl1pPr>
              <a:defRPr/>
            </a:lvl1pPr>
          </a:lstStyle>
          <a:p>
            <a:pPr>
              <a:defRPr/>
            </a:pPr>
            <a:fld id="{424A59B8-130F-4DF8-B9EB-DC8D4F1F91BB}" type="datetimeFigureOut">
              <a:rPr lang="en-US"/>
              <a:pPr>
                <a:defRPr/>
              </a:pPr>
              <a:t>10/7/2025</a:t>
            </a:fld>
            <a:endParaRPr lang="en-US"/>
          </a:p>
        </p:txBody>
      </p:sp>
      <p:sp>
        <p:nvSpPr>
          <p:cNvPr id="6" name="Footer Placeholder 4">
            <a:extLst>
              <a:ext uri="{FF2B5EF4-FFF2-40B4-BE49-F238E27FC236}">
                <a16:creationId xmlns:a16="http://schemas.microsoft.com/office/drawing/2014/main" id="{D435F9B4-0FDF-4A52-B5A3-73F4FC72DAE6}"/>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5">
            <a:extLst>
              <a:ext uri="{FF2B5EF4-FFF2-40B4-BE49-F238E27FC236}">
                <a16:creationId xmlns:a16="http://schemas.microsoft.com/office/drawing/2014/main" id="{A98958AD-E6C0-4D49-AFDA-FE0EA0D18082}"/>
              </a:ext>
            </a:extLst>
          </p:cNvPr>
          <p:cNvSpPr>
            <a:spLocks noGrp="1"/>
          </p:cNvSpPr>
          <p:nvPr>
            <p:ph type="sldNum" sz="quarter" idx="12"/>
          </p:nvPr>
        </p:nvSpPr>
        <p:spPr/>
        <p:txBody>
          <a:bodyPr/>
          <a:lstStyle>
            <a:lvl1pPr>
              <a:defRPr/>
            </a:lvl1pPr>
          </a:lstStyle>
          <a:p>
            <a:fld id="{4AFC1A83-44E7-4AEC-84FE-CE2CF95299BE}" type="slidenum">
              <a:rPr lang="en-US" altLang="en-US"/>
              <a:pPr/>
              <a:t>‹#›</a:t>
            </a:fld>
            <a:endParaRPr lang="en-US" altLang="en-US"/>
          </a:p>
        </p:txBody>
      </p:sp>
    </p:spTree>
    <p:extLst>
      <p:ext uri="{BB962C8B-B14F-4D97-AF65-F5344CB8AC3E}">
        <p14:creationId xmlns:p14="http://schemas.microsoft.com/office/powerpoint/2010/main" val="30595037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F19ED3-A847-4536-A513-5C1072DEDB94}"/>
              </a:ext>
            </a:extLst>
          </p:cNvPr>
          <p:cNvSpPr>
            <a:spLocks noGrp="1"/>
          </p:cNvSpPr>
          <p:nvPr>
            <p:ph type="dt" sz="half" idx="10"/>
          </p:nvPr>
        </p:nvSpPr>
        <p:spPr/>
        <p:txBody>
          <a:bodyPr/>
          <a:lstStyle>
            <a:lvl1pPr>
              <a:defRPr/>
            </a:lvl1pPr>
          </a:lstStyle>
          <a:p>
            <a:pPr>
              <a:defRPr/>
            </a:pPr>
            <a:fld id="{2B01729F-6280-4ACF-AD07-B3AA79AAACBB}" type="datetimeFigureOut">
              <a:rPr lang="en-US"/>
              <a:pPr>
                <a:defRPr/>
              </a:pPr>
              <a:t>10/7/2025</a:t>
            </a:fld>
            <a:endParaRPr lang="en-US"/>
          </a:p>
        </p:txBody>
      </p:sp>
      <p:sp>
        <p:nvSpPr>
          <p:cNvPr id="5" name="Footer Placeholder 4">
            <a:extLst>
              <a:ext uri="{FF2B5EF4-FFF2-40B4-BE49-F238E27FC236}">
                <a16:creationId xmlns:a16="http://schemas.microsoft.com/office/drawing/2014/main" id="{14EEE585-9FD0-46B3-8EF4-FC6414A054D3}"/>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08F6824D-E6E0-4EFD-8E48-3D06F17824A0}"/>
              </a:ext>
            </a:extLst>
          </p:cNvPr>
          <p:cNvSpPr>
            <a:spLocks noGrp="1"/>
          </p:cNvSpPr>
          <p:nvPr>
            <p:ph type="sldNum" sz="quarter" idx="12"/>
          </p:nvPr>
        </p:nvSpPr>
        <p:spPr/>
        <p:txBody>
          <a:bodyPr/>
          <a:lstStyle>
            <a:lvl1pPr>
              <a:defRPr/>
            </a:lvl1pPr>
          </a:lstStyle>
          <a:p>
            <a:fld id="{25956242-2FF5-42C6-BF25-7E892FC10FC5}" type="slidenum">
              <a:rPr lang="en-US" altLang="en-US"/>
              <a:pPr/>
              <a:t>‹#›</a:t>
            </a:fld>
            <a:endParaRPr lang="en-US" altLang="en-US"/>
          </a:p>
        </p:txBody>
      </p:sp>
    </p:spTree>
    <p:extLst>
      <p:ext uri="{BB962C8B-B14F-4D97-AF65-F5344CB8AC3E}">
        <p14:creationId xmlns:p14="http://schemas.microsoft.com/office/powerpoint/2010/main" val="34481697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929D2BE-05D3-4B59-A48D-70A0BAFCB743}"/>
              </a:ext>
            </a:extLst>
          </p:cNvPr>
          <p:cNvSpPr>
            <a:spLocks noGrp="1"/>
          </p:cNvSpPr>
          <p:nvPr>
            <p:ph type="dt" sz="half" idx="10"/>
          </p:nvPr>
        </p:nvSpPr>
        <p:spPr/>
        <p:txBody>
          <a:bodyPr/>
          <a:lstStyle>
            <a:lvl1pPr>
              <a:defRPr/>
            </a:lvl1pPr>
          </a:lstStyle>
          <a:p>
            <a:pPr>
              <a:defRPr/>
            </a:pPr>
            <a:fld id="{4E59E230-2A4D-4E55-B2E6-50330924B0CC}" type="datetimeFigureOut">
              <a:rPr lang="en-US"/>
              <a:pPr>
                <a:defRPr/>
              </a:pPr>
              <a:t>10/7/2025</a:t>
            </a:fld>
            <a:endParaRPr lang="en-US"/>
          </a:p>
        </p:txBody>
      </p:sp>
      <p:sp>
        <p:nvSpPr>
          <p:cNvPr id="5" name="Footer Placeholder 4">
            <a:extLst>
              <a:ext uri="{FF2B5EF4-FFF2-40B4-BE49-F238E27FC236}">
                <a16:creationId xmlns:a16="http://schemas.microsoft.com/office/drawing/2014/main" id="{7DD8D36A-AE2B-44F2-A5AA-9366FCED5846}"/>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7513539A-0A20-4701-94A7-13F04AF8D690}"/>
              </a:ext>
            </a:extLst>
          </p:cNvPr>
          <p:cNvSpPr>
            <a:spLocks noGrp="1"/>
          </p:cNvSpPr>
          <p:nvPr>
            <p:ph type="sldNum" sz="quarter" idx="12"/>
          </p:nvPr>
        </p:nvSpPr>
        <p:spPr/>
        <p:txBody>
          <a:bodyPr/>
          <a:lstStyle>
            <a:lvl1pPr>
              <a:defRPr/>
            </a:lvl1pPr>
          </a:lstStyle>
          <a:p>
            <a:fld id="{570D6AD3-0563-42D0-981D-46BE3CF8A15B}" type="slidenum">
              <a:rPr lang="en-US" altLang="en-US"/>
              <a:pPr/>
              <a:t>‹#›</a:t>
            </a:fld>
            <a:endParaRPr lang="en-US" altLang="en-US"/>
          </a:p>
        </p:txBody>
      </p:sp>
    </p:spTree>
    <p:extLst>
      <p:ext uri="{BB962C8B-B14F-4D97-AF65-F5344CB8AC3E}">
        <p14:creationId xmlns:p14="http://schemas.microsoft.com/office/powerpoint/2010/main" val="257316394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9">
            <a:extLst>
              <a:ext uri="{FF2B5EF4-FFF2-40B4-BE49-F238E27FC236}">
                <a16:creationId xmlns:a16="http://schemas.microsoft.com/office/drawing/2014/main" id="{FB37132C-2322-4D61-AE6A-D5E46168A769}"/>
              </a:ext>
            </a:extLst>
          </p:cNvPr>
          <p:cNvSpPr>
            <a:spLocks noGrp="1"/>
          </p:cNvSpPr>
          <p:nvPr>
            <p:ph type="dt" sz="half" idx="10"/>
          </p:nvPr>
        </p:nvSpPr>
        <p:spPr/>
        <p:txBody>
          <a:bodyPr/>
          <a:lstStyle>
            <a:lvl1pPr>
              <a:defRPr/>
            </a:lvl1pPr>
          </a:lstStyle>
          <a:p>
            <a:pPr>
              <a:defRPr/>
            </a:pPr>
            <a:endParaRPr lang="en-US"/>
          </a:p>
        </p:txBody>
      </p:sp>
      <p:sp>
        <p:nvSpPr>
          <p:cNvPr id="6" name="Footer Placeholder 21">
            <a:extLst>
              <a:ext uri="{FF2B5EF4-FFF2-40B4-BE49-F238E27FC236}">
                <a16:creationId xmlns:a16="http://schemas.microsoft.com/office/drawing/2014/main" id="{3C42A82D-8792-440A-B3E7-EAF233A04CB0}"/>
              </a:ext>
            </a:extLst>
          </p:cNvPr>
          <p:cNvSpPr>
            <a:spLocks noGrp="1"/>
          </p:cNvSpPr>
          <p:nvPr>
            <p:ph type="ftr" sz="quarter" idx="11"/>
          </p:nvPr>
        </p:nvSpPr>
        <p:spPr/>
        <p:txBody>
          <a:bodyPr/>
          <a:lstStyle>
            <a:lvl1pPr>
              <a:defRPr/>
            </a:lvl1pPr>
          </a:lstStyle>
          <a:p>
            <a:pPr>
              <a:defRPr/>
            </a:pPr>
            <a:endParaRPr lang="en-US"/>
          </a:p>
        </p:txBody>
      </p:sp>
      <p:sp>
        <p:nvSpPr>
          <p:cNvPr id="7" name="Slide Number Placeholder 17">
            <a:extLst>
              <a:ext uri="{FF2B5EF4-FFF2-40B4-BE49-F238E27FC236}">
                <a16:creationId xmlns:a16="http://schemas.microsoft.com/office/drawing/2014/main" id="{D3891903-7900-4E7A-8189-32923BF1ABB8}"/>
              </a:ext>
            </a:extLst>
          </p:cNvPr>
          <p:cNvSpPr>
            <a:spLocks noGrp="1"/>
          </p:cNvSpPr>
          <p:nvPr>
            <p:ph type="sldNum" sz="quarter" idx="12"/>
          </p:nvPr>
        </p:nvSpPr>
        <p:spPr/>
        <p:txBody>
          <a:bodyPr/>
          <a:lstStyle>
            <a:lvl1pPr>
              <a:defRPr/>
            </a:lvl1pPr>
          </a:lstStyle>
          <a:p>
            <a:fld id="{76174C3D-4609-47F9-B7B5-CDC00E0972B8}" type="slidenum">
              <a:rPr lang="en-US" altLang="en-US"/>
              <a:pPr/>
              <a:t>‹#›</a:t>
            </a:fld>
            <a:endParaRPr lang="en-US" altLang="en-US"/>
          </a:p>
        </p:txBody>
      </p:sp>
    </p:spTree>
    <p:extLst>
      <p:ext uri="{BB962C8B-B14F-4D97-AF65-F5344CB8AC3E}">
        <p14:creationId xmlns:p14="http://schemas.microsoft.com/office/powerpoint/2010/main" val="20995071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C2CF4296-7C7F-4CFB-9C97-4248179A1FB6}"/>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p>
        </p:txBody>
      </p:sp>
      <p:sp>
        <p:nvSpPr>
          <p:cNvPr id="1027" name="Text Placeholder 2">
            <a:extLst>
              <a:ext uri="{FF2B5EF4-FFF2-40B4-BE49-F238E27FC236}">
                <a16:creationId xmlns:a16="http://schemas.microsoft.com/office/drawing/2014/main" id="{26EF6EDA-C213-4104-82A9-5423B0F4EE42}"/>
              </a:ext>
            </a:extLst>
          </p:cNvPr>
          <p:cNvSpPr>
            <a:spLocks noGrp="1"/>
          </p:cNvSpPr>
          <p:nvPr>
            <p:ph type="body" idx="1"/>
          </p:nvPr>
        </p:nvSpPr>
        <p:spPr bwMode="auto">
          <a:xfrm>
            <a:off x="457200" y="1600200"/>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a:extLst>
              <a:ext uri="{FF2B5EF4-FFF2-40B4-BE49-F238E27FC236}">
                <a16:creationId xmlns:a16="http://schemas.microsoft.com/office/drawing/2014/main" id="{7C9367BE-5172-4B28-9270-66C327E9A40E}"/>
              </a:ext>
            </a:extLst>
          </p:cNvPr>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eaLnBrk="1" fontAlgn="auto" hangingPunct="1">
              <a:spcBef>
                <a:spcPts val="0"/>
              </a:spcBef>
              <a:spcAft>
                <a:spcPts val="0"/>
              </a:spcAft>
              <a:defRPr sz="1200">
                <a:solidFill>
                  <a:schemeClr val="tx1">
                    <a:tint val="75000"/>
                  </a:schemeClr>
                </a:solidFill>
                <a:latin typeface="+mn-lt"/>
                <a:cs typeface="+mn-cs"/>
              </a:defRPr>
            </a:lvl1pPr>
          </a:lstStyle>
          <a:p>
            <a:pPr>
              <a:defRPr/>
            </a:pPr>
            <a:fld id="{AD0E0918-8A7A-4643-942A-E290025F0A8B}" type="datetimeFigureOut">
              <a:rPr lang="en-US"/>
              <a:pPr>
                <a:defRPr/>
              </a:pPr>
              <a:t>10/7/2025</a:t>
            </a:fld>
            <a:endParaRPr lang="en-US"/>
          </a:p>
        </p:txBody>
      </p:sp>
      <p:sp>
        <p:nvSpPr>
          <p:cNvPr id="5" name="Footer Placeholder 4">
            <a:extLst>
              <a:ext uri="{FF2B5EF4-FFF2-40B4-BE49-F238E27FC236}">
                <a16:creationId xmlns:a16="http://schemas.microsoft.com/office/drawing/2014/main" id="{D11647B0-EAF0-4DCC-BEB4-D31A87105FEE}"/>
              </a:ext>
            </a:extLst>
          </p:cNvPr>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eaLnBrk="1" fontAlgn="auto" hangingPunct="1">
              <a:spcBef>
                <a:spcPts val="0"/>
              </a:spcBef>
              <a:spcAft>
                <a:spcPts val="0"/>
              </a:spcAft>
              <a:defRPr sz="1200">
                <a:solidFill>
                  <a:schemeClr val="tx1">
                    <a:tint val="75000"/>
                  </a:schemeClr>
                </a:solidFill>
                <a:latin typeface="+mn-lt"/>
                <a:cs typeface="+mn-cs"/>
              </a:defRPr>
            </a:lvl1pPr>
          </a:lstStyle>
          <a:p>
            <a:pPr>
              <a:defRPr/>
            </a:pPr>
            <a:endParaRPr lang="en-US"/>
          </a:p>
        </p:txBody>
      </p:sp>
      <p:sp>
        <p:nvSpPr>
          <p:cNvPr id="6" name="Slide Number Placeholder 5">
            <a:extLst>
              <a:ext uri="{FF2B5EF4-FFF2-40B4-BE49-F238E27FC236}">
                <a16:creationId xmlns:a16="http://schemas.microsoft.com/office/drawing/2014/main" id="{8AB9E7F0-ABC3-4B0A-8D23-8DB84E9F5BA7}"/>
              </a:ext>
            </a:extLst>
          </p:cNvPr>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Calibri" panose="020F0502020204030204" pitchFamily="34" charset="0"/>
              </a:defRPr>
            </a:lvl1pPr>
          </a:lstStyle>
          <a:p>
            <a:fld id="{CEBA9ECF-0669-47F4-80BA-09786586E210}"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831" r:id="rId1"/>
    <p:sldLayoutId id="2147483832" r:id="rId2"/>
    <p:sldLayoutId id="2147483833" r:id="rId3"/>
    <p:sldLayoutId id="2147483834" r:id="rId4"/>
    <p:sldLayoutId id="2147483835" r:id="rId5"/>
    <p:sldLayoutId id="2147483836" r:id="rId6"/>
    <p:sldLayoutId id="2147483837" r:id="rId7"/>
    <p:sldLayoutId id="2147483838" r:id="rId8"/>
    <p:sldLayoutId id="2147483839" r:id="rId9"/>
    <p:sldLayoutId id="2147483840" r:id="rId10"/>
    <p:sldLayoutId id="2147483841" r:id="rId11"/>
    <p:sldLayoutId id="2147483842" r:id="rId12"/>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Calibri" pitchFamily="34" charset="0"/>
        </a:defRPr>
      </a:lvl2pPr>
      <a:lvl3pPr algn="ctr" rtl="0" eaLnBrk="0" fontAlgn="base" hangingPunct="0">
        <a:spcBef>
          <a:spcPct val="0"/>
        </a:spcBef>
        <a:spcAft>
          <a:spcPct val="0"/>
        </a:spcAft>
        <a:defRPr sz="4400">
          <a:solidFill>
            <a:schemeClr val="tx1"/>
          </a:solidFill>
          <a:latin typeface="Calibri" pitchFamily="34" charset="0"/>
        </a:defRPr>
      </a:lvl3pPr>
      <a:lvl4pPr algn="ctr" rtl="0" eaLnBrk="0" fontAlgn="base" hangingPunct="0">
        <a:spcBef>
          <a:spcPct val="0"/>
        </a:spcBef>
        <a:spcAft>
          <a:spcPct val="0"/>
        </a:spcAft>
        <a:defRPr sz="4400">
          <a:solidFill>
            <a:schemeClr val="tx1"/>
          </a:solidFill>
          <a:latin typeface="Calibri" pitchFamily="34" charset="0"/>
        </a:defRPr>
      </a:lvl4pPr>
      <a:lvl5pPr algn="ctr" rtl="0" eaLnBrk="0" fontAlgn="base" hangingPunct="0">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1.jpeg"/><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4.xml"/><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4.jpeg"/><Relationship Id="rId1" Type="http://schemas.openxmlformats.org/officeDocument/2006/relationships/slideLayout" Target="../slideLayouts/slideLayout4.xml"/><Relationship Id="rId5" Type="http://schemas.openxmlformats.org/officeDocument/2006/relationships/image" Target="../media/image1.jpeg"/><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4.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 Id="rId4" Type="http://schemas.openxmlformats.org/officeDocument/2006/relationships/image" Target="../media/image1.jpe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5.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image" Target="../media/image23.jpeg"/><Relationship Id="rId1" Type="http://schemas.openxmlformats.org/officeDocument/2006/relationships/slideLayout" Target="../slideLayouts/slideLayout4.xml"/><Relationship Id="rId4" Type="http://schemas.openxmlformats.org/officeDocument/2006/relationships/image" Target="../media/image24.jpeg"/></Relationships>
</file>

<file path=ppt/slides/_rels/slide2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23.jpeg"/><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D73A8945-AB96-4EB1-A2B5-212987A7F9E3}"/>
              </a:ext>
            </a:extLst>
          </p:cNvPr>
          <p:cNvSpPr>
            <a:spLocks noGrp="1"/>
          </p:cNvSpPr>
          <p:nvPr>
            <p:ph type="ctrTitle"/>
          </p:nvPr>
        </p:nvSpPr>
        <p:spPr/>
        <p:txBody>
          <a:bodyPr/>
          <a:lstStyle/>
          <a:p>
            <a:pPr eaLnBrk="1" hangingPunct="1"/>
            <a:r>
              <a:rPr lang="en-GB" altLang="en-US">
                <a:latin typeface="Cambria" panose="02040503050406030204" pitchFamily="18" charset="0"/>
              </a:rPr>
              <a:t>Plato and the Stoics</a:t>
            </a:r>
            <a:br>
              <a:rPr lang="en-GB" altLang="en-US">
                <a:latin typeface="Cambria" panose="02040503050406030204" pitchFamily="18" charset="0"/>
              </a:rPr>
            </a:br>
            <a:r>
              <a:rPr lang="en-GB" altLang="en-US" sz="2400">
                <a:latin typeface="Cambria" panose="02040503050406030204" pitchFamily="18" charset="0"/>
              </a:rPr>
              <a:t>Foundations module week 2</a:t>
            </a:r>
            <a:endParaRPr lang="en-US" altLang="en-US" sz="2400">
              <a:latin typeface="Cambria" panose="02040503050406030204" pitchFamily="18" charset="0"/>
            </a:endParaRPr>
          </a:p>
        </p:txBody>
      </p:sp>
      <p:sp>
        <p:nvSpPr>
          <p:cNvPr id="3" name="Subtitle 2">
            <a:extLst>
              <a:ext uri="{FF2B5EF4-FFF2-40B4-BE49-F238E27FC236}">
                <a16:creationId xmlns:a16="http://schemas.microsoft.com/office/drawing/2014/main" id="{322A0127-5465-443A-817E-8100E4EF74D3}"/>
              </a:ext>
            </a:extLst>
          </p:cNvPr>
          <p:cNvSpPr>
            <a:spLocks noGrp="1"/>
          </p:cNvSpPr>
          <p:nvPr>
            <p:ph type="subTitle" idx="1"/>
          </p:nvPr>
        </p:nvSpPr>
        <p:spPr/>
        <p:txBody>
          <a:bodyPr rtlCol="0">
            <a:normAutofit/>
          </a:bodyPr>
          <a:lstStyle/>
          <a:p>
            <a:pPr eaLnBrk="1" fontAlgn="auto" hangingPunct="1">
              <a:spcAft>
                <a:spcPts val="0"/>
              </a:spcAft>
              <a:defRPr/>
            </a:pPr>
            <a:r>
              <a:rPr lang="en-GB" dirty="0">
                <a:latin typeface="Cambria" pitchFamily="18" charset="0"/>
              </a:rPr>
              <a:t>Nick Campion</a:t>
            </a:r>
            <a:endParaRPr lang="en-US" dirty="0">
              <a:latin typeface="Cambria" pitchFamily="18" charset="0"/>
            </a:endParaRPr>
          </a:p>
        </p:txBody>
      </p:sp>
      <p:pic>
        <p:nvPicPr>
          <p:cNvPr id="3076" name="Picture 4" descr="C:\Users\Liz\Dropbox\SEAC 2016\Artwork\UWTSD Logo_200dpi.jpg">
            <a:extLst>
              <a:ext uri="{FF2B5EF4-FFF2-40B4-BE49-F238E27FC236}">
                <a16:creationId xmlns:a16="http://schemas.microsoft.com/office/drawing/2014/main" id="{C63825D4-B44B-44F8-A79A-801CF4944622}"/>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987675" y="765175"/>
            <a:ext cx="2971800" cy="1141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9BF5FDDF-D29F-4A05-8C78-FC0225D3A37D}"/>
              </a:ext>
            </a:extLst>
          </p:cNvPr>
          <p:cNvSpPr>
            <a:spLocks noGrp="1"/>
          </p:cNvSpPr>
          <p:nvPr>
            <p:ph type="title"/>
          </p:nvPr>
        </p:nvSpPr>
        <p:spPr>
          <a:xfrm>
            <a:off x="468313" y="260350"/>
            <a:ext cx="8229600" cy="1143000"/>
          </a:xfrm>
        </p:spPr>
        <p:txBody>
          <a:bodyPr/>
          <a:lstStyle/>
          <a:p>
            <a:pPr eaLnBrk="1" hangingPunct="1"/>
            <a:r>
              <a:rPr lang="en-GB" altLang="en-US" i="1">
                <a:latin typeface="Cambria" panose="02040503050406030204" pitchFamily="18" charset="0"/>
              </a:rPr>
              <a:t>This seminar</a:t>
            </a:r>
            <a:endParaRPr lang="en-US" altLang="en-US">
              <a:latin typeface="Cambria" panose="02040503050406030204" pitchFamily="18" charset="0"/>
            </a:endParaRPr>
          </a:p>
        </p:txBody>
      </p:sp>
      <p:sp>
        <p:nvSpPr>
          <p:cNvPr id="4099" name="Content Placeholder 2">
            <a:extLst>
              <a:ext uri="{FF2B5EF4-FFF2-40B4-BE49-F238E27FC236}">
                <a16:creationId xmlns:a16="http://schemas.microsoft.com/office/drawing/2014/main" id="{BA6A0F85-DEEB-4054-ABF5-3FD164285147}"/>
              </a:ext>
            </a:extLst>
          </p:cNvPr>
          <p:cNvSpPr>
            <a:spLocks noGrp="1"/>
          </p:cNvSpPr>
          <p:nvPr>
            <p:ph sz="half" idx="1"/>
          </p:nvPr>
        </p:nvSpPr>
        <p:spPr/>
        <p:txBody>
          <a:bodyPr/>
          <a:lstStyle/>
          <a:p>
            <a:pPr eaLnBrk="1" hangingPunct="1">
              <a:buFont typeface="Arial" panose="020B0604020202020204" pitchFamily="34" charset="0"/>
              <a:buNone/>
            </a:pPr>
            <a:r>
              <a:rPr lang="en-GB" altLang="en-US" sz="2000">
                <a:latin typeface="Cambria" panose="02040503050406030204" pitchFamily="18" charset="0"/>
              </a:rPr>
              <a:t>This seminar:</a:t>
            </a:r>
          </a:p>
          <a:p>
            <a:pPr eaLnBrk="1" hangingPunct="1"/>
            <a:r>
              <a:rPr lang="en-GB" altLang="en-US" sz="2000">
                <a:latin typeface="Cambria" panose="02040503050406030204" pitchFamily="18" charset="0"/>
              </a:rPr>
              <a:t>Nick: Plato and the Stoics</a:t>
            </a:r>
          </a:p>
          <a:p>
            <a:pPr eaLnBrk="1" hangingPunct="1"/>
            <a:r>
              <a:rPr lang="en-GB" altLang="en-US" sz="2000">
                <a:latin typeface="Cambria" panose="02040503050406030204" pitchFamily="18" charset="0"/>
              </a:rPr>
              <a:t>Discussion and questions on </a:t>
            </a:r>
            <a:r>
              <a:rPr lang="en-GB" altLang="en-US" sz="2000" i="1">
                <a:latin typeface="Cambria" panose="02040503050406030204" pitchFamily="18" charset="0"/>
              </a:rPr>
              <a:t>Timaeus</a:t>
            </a:r>
          </a:p>
          <a:p>
            <a:pPr eaLnBrk="1" hangingPunct="1"/>
            <a:r>
              <a:rPr lang="en-GB" altLang="en-US" sz="2000">
                <a:latin typeface="Cambria" panose="02040503050406030204" pitchFamily="18" charset="0"/>
              </a:rPr>
              <a:t>Bernadette on Aristotle</a:t>
            </a:r>
            <a:endParaRPr lang="en-GB" altLang="en-US" sz="2000" i="1">
              <a:latin typeface="Cambria" panose="02040503050406030204" pitchFamily="18" charset="0"/>
            </a:endParaRPr>
          </a:p>
          <a:p>
            <a:pPr eaLnBrk="1" hangingPunct="1"/>
            <a:r>
              <a:rPr lang="en-GB" altLang="en-US" sz="2000">
                <a:latin typeface="Cambria" panose="02040503050406030204" pitchFamily="18" charset="0"/>
              </a:rPr>
              <a:t>Writing and essay discussion </a:t>
            </a:r>
          </a:p>
          <a:p>
            <a:pPr eaLnBrk="1" hangingPunct="1"/>
            <a:endParaRPr lang="en-GB" altLang="en-US" sz="2000">
              <a:latin typeface="Cambria" panose="02040503050406030204" pitchFamily="18" charset="0"/>
            </a:endParaRPr>
          </a:p>
          <a:p>
            <a:pPr eaLnBrk="1" hangingPunct="1"/>
            <a:endParaRPr lang="en-GB" altLang="en-US" sz="2000">
              <a:latin typeface="Cambria" panose="02040503050406030204" pitchFamily="18" charset="0"/>
            </a:endParaRPr>
          </a:p>
          <a:p>
            <a:pPr eaLnBrk="1" hangingPunct="1"/>
            <a:r>
              <a:rPr lang="en-GB" altLang="en-US" sz="2000">
                <a:latin typeface="Cambria" panose="02040503050406030204" pitchFamily="18" charset="0"/>
              </a:rPr>
              <a:t>Why is this important?</a:t>
            </a:r>
          </a:p>
          <a:p>
            <a:pPr eaLnBrk="1" hangingPunct="1"/>
            <a:r>
              <a:rPr lang="en-GB" altLang="en-US" sz="2000">
                <a:latin typeface="Cambria" panose="02040503050406030204" pitchFamily="18" charset="0"/>
              </a:rPr>
              <a:t>Because the Greek philosophers gave the first surviving written, theoretical accounts of the nature and working of the cosmos.</a:t>
            </a:r>
            <a:endParaRPr lang="en-US" altLang="en-US" sz="2000">
              <a:latin typeface="Cambria" panose="02040503050406030204" pitchFamily="18" charset="0"/>
            </a:endParaRPr>
          </a:p>
          <a:p>
            <a:pPr eaLnBrk="1" hangingPunct="1"/>
            <a:endParaRPr lang="en-US" altLang="en-US"/>
          </a:p>
        </p:txBody>
      </p:sp>
      <p:sp>
        <p:nvSpPr>
          <p:cNvPr id="4100" name="Content Placeholder 6">
            <a:extLst>
              <a:ext uri="{FF2B5EF4-FFF2-40B4-BE49-F238E27FC236}">
                <a16:creationId xmlns:a16="http://schemas.microsoft.com/office/drawing/2014/main" id="{900F6BD4-F208-452D-AD72-64596FB03588}"/>
              </a:ext>
            </a:extLst>
          </p:cNvPr>
          <p:cNvSpPr>
            <a:spLocks noGrp="1"/>
          </p:cNvSpPr>
          <p:nvPr>
            <p:ph sz="half" idx="2"/>
          </p:nvPr>
        </p:nvSpPr>
        <p:spPr/>
        <p:txBody>
          <a:bodyPr/>
          <a:lstStyle/>
          <a:p>
            <a:r>
              <a:rPr lang="en-GB" altLang="en-US" sz="1800" b="1" i="1">
                <a:latin typeface="Cambria" panose="02040503050406030204" pitchFamily="18" charset="0"/>
              </a:rPr>
              <a:t>Relationship to broader course:</a:t>
            </a:r>
          </a:p>
          <a:p>
            <a:r>
              <a:rPr lang="en-GB" altLang="en-US" sz="1800">
                <a:latin typeface="Cambria" panose="02040503050406030204" pitchFamily="18" charset="0"/>
              </a:rPr>
              <a:t>The material in this seminar underpins all topics you will study in the MA which deal with western culture in an after the classical period.</a:t>
            </a:r>
          </a:p>
          <a:p>
            <a:endParaRPr lang="en-GB" altLang="en-US" sz="1800">
              <a:latin typeface="Cambria" panose="02040503050406030204" pitchFamily="18" charset="0"/>
            </a:endParaRPr>
          </a:p>
          <a:p>
            <a:r>
              <a:rPr lang="en-GB" altLang="en-US" sz="1800" b="1" i="1">
                <a:latin typeface="Cambria" panose="02040503050406030204" pitchFamily="18" charset="0"/>
              </a:rPr>
              <a:t>Primary Sources:</a:t>
            </a:r>
          </a:p>
          <a:p>
            <a:r>
              <a:rPr lang="en-GB" altLang="en-US" sz="1800">
                <a:latin typeface="Cambria" panose="02040503050406030204" pitchFamily="18" charset="0"/>
              </a:rPr>
              <a:t>All the surviving works of classical philosophy are available on line. </a:t>
            </a:r>
            <a:r>
              <a:rPr lang="en-GB" altLang="en-US" sz="1800" b="1" i="1">
                <a:latin typeface="Cambria" panose="02040503050406030204" pitchFamily="18" charset="0"/>
              </a:rPr>
              <a:t>You should get used to citing them directly from the original whenever you need to</a:t>
            </a:r>
            <a:r>
              <a:rPr lang="en-GB" altLang="en-US" b="1" i="1">
                <a:latin typeface="Cambria" panose="02040503050406030204" pitchFamily="18" charset="0"/>
              </a:rPr>
              <a:t>.</a:t>
            </a:r>
          </a:p>
          <a:p>
            <a:endParaRPr lang="en-GB" altLang="en-US"/>
          </a:p>
        </p:txBody>
      </p:sp>
      <p:pic>
        <p:nvPicPr>
          <p:cNvPr id="4101" name="Picture 5" descr="C:\Users\Liz\Dropbox\SEAC 2016\Artwork\UWTSD Logo_200dpi.jpg">
            <a:extLst>
              <a:ext uri="{FF2B5EF4-FFF2-40B4-BE49-F238E27FC236}">
                <a16:creationId xmlns:a16="http://schemas.microsoft.com/office/drawing/2014/main" id="{B676C7EB-0F71-493C-BA8D-B50360F8AD1A}"/>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32588" y="5876925"/>
            <a:ext cx="1728787" cy="66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FACBB20E-F8A7-4C06-ACC3-004DD8C6AA77}"/>
              </a:ext>
            </a:extLst>
          </p:cNvPr>
          <p:cNvSpPr>
            <a:spLocks noGrp="1"/>
          </p:cNvSpPr>
          <p:nvPr>
            <p:ph type="title"/>
          </p:nvPr>
        </p:nvSpPr>
        <p:spPr/>
        <p:txBody>
          <a:bodyPr/>
          <a:lstStyle/>
          <a:p>
            <a:pPr eaLnBrk="1" hangingPunct="1"/>
            <a:r>
              <a:rPr lang="en-GB" altLang="en-US" dirty="0">
                <a:latin typeface="Calibri Light" panose="020F0302020204030204" pitchFamily="34" charset="0"/>
                <a:ea typeface="Calibri Light" panose="020F0302020204030204" pitchFamily="34" charset="0"/>
                <a:cs typeface="Calibri Light" panose="020F0302020204030204" pitchFamily="34" charset="0"/>
              </a:rPr>
              <a:t>Why are the Greeks important?</a:t>
            </a:r>
            <a:endParaRPr lang="en-US" altLang="en-US" dirty="0">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6147" name="Content Placeholder 2">
            <a:extLst>
              <a:ext uri="{FF2B5EF4-FFF2-40B4-BE49-F238E27FC236}">
                <a16:creationId xmlns:a16="http://schemas.microsoft.com/office/drawing/2014/main" id="{AD02314E-A562-4EF5-BA2B-116B765BEC77}"/>
              </a:ext>
            </a:extLst>
          </p:cNvPr>
          <p:cNvSpPr>
            <a:spLocks noGrp="1"/>
          </p:cNvSpPr>
          <p:nvPr>
            <p:ph sz="half" idx="1"/>
          </p:nvPr>
        </p:nvSpPr>
        <p:spPr/>
        <p:txBody>
          <a:bodyPr/>
          <a:lstStyle/>
          <a:p>
            <a:pPr eaLnBrk="1" hangingPunct="1">
              <a:buNone/>
            </a:pPr>
            <a:r>
              <a:rPr lang="en-GB" altLang="en-US" sz="1600" dirty="0">
                <a:latin typeface="Calibri Light" panose="020F0302020204030204" pitchFamily="34" charset="0"/>
                <a:ea typeface="Calibri Light" panose="020F0302020204030204" pitchFamily="34" charset="0"/>
                <a:cs typeface="Calibri Light" panose="020F0302020204030204" pitchFamily="34" charset="0"/>
              </a:rPr>
              <a:t>the Greek philosophers gave the first surviving written, detailed, theoretical accounts of the nature and working of the cosmos. </a:t>
            </a:r>
          </a:p>
          <a:p>
            <a:pPr eaLnBrk="1" hangingPunct="1">
              <a:buNone/>
            </a:pPr>
            <a:r>
              <a:rPr lang="en-GB" altLang="en-US" sz="1600" dirty="0">
                <a:latin typeface="Calibri Light" panose="020F0302020204030204" pitchFamily="34" charset="0"/>
                <a:ea typeface="Calibri Light" panose="020F0302020204030204" pitchFamily="34" charset="0"/>
                <a:cs typeface="Calibri Light" panose="020F0302020204030204" pitchFamily="34" charset="0"/>
              </a:rPr>
              <a:t>carried by the conquests of Alexander the Great in the 330s-20s BCE, Greek thought influenced all people to the east of Greece, through to India and, carried by Roman conquests, it suppressed the oral cultures of conquered people to the west.</a:t>
            </a:r>
            <a:endParaRPr lang="en-GB" altLang="en-US" sz="1600" b="1" dirty="0">
              <a:latin typeface="Calibri Light" panose="020F0302020204030204" pitchFamily="34" charset="0"/>
              <a:ea typeface="Calibri Light" panose="020F0302020204030204" pitchFamily="34" charset="0"/>
              <a:cs typeface="Calibri Light" panose="020F0302020204030204" pitchFamily="34" charset="0"/>
            </a:endParaRPr>
          </a:p>
          <a:p>
            <a:pPr eaLnBrk="1" hangingPunct="1">
              <a:buNone/>
            </a:pPr>
            <a:r>
              <a:rPr lang="en-GB" altLang="en-US" sz="1600" b="1" dirty="0">
                <a:latin typeface="Calibri Light" panose="020F0302020204030204" pitchFamily="34" charset="0"/>
                <a:ea typeface="Calibri Light" panose="020F0302020204030204" pitchFamily="34" charset="0"/>
                <a:cs typeface="Calibri Light" panose="020F0302020204030204" pitchFamily="34" charset="0"/>
              </a:rPr>
              <a:t>Key Readings</a:t>
            </a:r>
          </a:p>
          <a:p>
            <a:pPr eaLnBrk="1" hangingPunct="1">
              <a:buNone/>
            </a:pPr>
            <a:r>
              <a:rPr lang="en-GB" altLang="en-US" sz="1600" dirty="0">
                <a:latin typeface="Calibri Light" panose="020F0302020204030204" pitchFamily="34" charset="0"/>
                <a:ea typeface="Calibri Light" panose="020F0302020204030204" pitchFamily="34" charset="0"/>
                <a:cs typeface="Calibri Light" panose="020F0302020204030204" pitchFamily="34" charset="0"/>
              </a:rPr>
              <a:t>Everything you need should be on Moodle.</a:t>
            </a:r>
          </a:p>
          <a:p>
            <a:pPr eaLnBrk="1" hangingPunct="1">
              <a:buNone/>
            </a:pPr>
            <a:r>
              <a:rPr lang="en-GB" altLang="en-US" sz="1600" dirty="0">
                <a:latin typeface="Calibri Light" panose="020F0302020204030204" pitchFamily="34" charset="0"/>
                <a:ea typeface="Calibri Light" panose="020F0302020204030204" pitchFamily="34" charset="0"/>
                <a:cs typeface="Calibri Light" panose="020F0302020204030204" pitchFamily="34" charset="0"/>
              </a:rPr>
              <a:t>Nick’s lecture notes give a good introduction.</a:t>
            </a:r>
          </a:p>
          <a:p>
            <a:pPr eaLnBrk="1" hangingPunct="1"/>
            <a:endParaRPr lang="en-GB" altLang="en-US" dirty="0"/>
          </a:p>
          <a:p>
            <a:pPr eaLnBrk="1" hangingPunct="1"/>
            <a:endParaRPr lang="en-US" altLang="en-US" dirty="0"/>
          </a:p>
        </p:txBody>
      </p:sp>
      <p:sp>
        <p:nvSpPr>
          <p:cNvPr id="6148" name="Content Placeholder 4">
            <a:extLst>
              <a:ext uri="{FF2B5EF4-FFF2-40B4-BE49-F238E27FC236}">
                <a16:creationId xmlns:a16="http://schemas.microsoft.com/office/drawing/2014/main" id="{83A5F081-157E-43F3-8BCF-FF4CB02E0FA0}"/>
              </a:ext>
            </a:extLst>
          </p:cNvPr>
          <p:cNvSpPr>
            <a:spLocks noGrp="1"/>
          </p:cNvSpPr>
          <p:nvPr>
            <p:ph sz="half" idx="2"/>
          </p:nvPr>
        </p:nvSpPr>
        <p:spPr/>
        <p:txBody>
          <a:bodyPr/>
          <a:lstStyle/>
          <a:p>
            <a:pPr>
              <a:buFont typeface="Arial" panose="020B0604020202020204" pitchFamily="34" charset="0"/>
              <a:buNone/>
            </a:pPr>
            <a:r>
              <a:rPr lang="en-GB" altLang="en-US" sz="1400" b="1" dirty="0">
                <a:latin typeface="Calibri Light" panose="020F0302020204030204" pitchFamily="34" charset="0"/>
                <a:ea typeface="Calibri Light" panose="020F0302020204030204" pitchFamily="34" charset="0"/>
                <a:cs typeface="Calibri Light" panose="020F0302020204030204" pitchFamily="34" charset="0"/>
              </a:rPr>
              <a:t>Origins</a:t>
            </a:r>
          </a:p>
          <a:p>
            <a:pPr>
              <a:buNone/>
            </a:pPr>
            <a:r>
              <a:rPr lang="en-GB" altLang="en-US" sz="1400" dirty="0">
                <a:latin typeface="Calibri Light" panose="020F0302020204030204" pitchFamily="34" charset="0"/>
                <a:ea typeface="Calibri Light" panose="020F0302020204030204" pitchFamily="34" charset="0"/>
                <a:cs typeface="Calibri Light" panose="020F0302020204030204" pitchFamily="34" charset="0"/>
              </a:rPr>
              <a:t>Influences from outside the Greek world (India)</a:t>
            </a:r>
          </a:p>
          <a:p>
            <a:pPr>
              <a:buNone/>
            </a:pPr>
            <a:r>
              <a:rPr lang="en-GB" altLang="en-US" sz="1400" dirty="0">
                <a:latin typeface="Calibri Light" panose="020F0302020204030204" pitchFamily="34" charset="0"/>
                <a:ea typeface="Calibri Light" panose="020F0302020204030204" pitchFamily="34" charset="0"/>
                <a:cs typeface="Calibri Light" panose="020F0302020204030204" pitchFamily="34" charset="0"/>
              </a:rPr>
              <a:t>Plus</a:t>
            </a:r>
          </a:p>
          <a:p>
            <a:r>
              <a:rPr lang="en-GB" altLang="en-US" sz="1400" dirty="0" err="1">
                <a:latin typeface="Calibri Light" panose="020F0302020204030204" pitchFamily="34" charset="0"/>
                <a:ea typeface="Calibri Light" panose="020F0302020204030204" pitchFamily="34" charset="0"/>
                <a:cs typeface="Calibri Light" panose="020F0302020204030204" pitchFamily="34" charset="0"/>
              </a:rPr>
              <a:t>Orphics</a:t>
            </a:r>
            <a:r>
              <a:rPr lang="en-GB" altLang="en-US" sz="1400" dirty="0">
                <a:latin typeface="Calibri Light" panose="020F0302020204030204" pitchFamily="34" charset="0"/>
                <a:ea typeface="Calibri Light" panose="020F0302020204030204" pitchFamily="34" charset="0"/>
                <a:cs typeface="Calibri Light" panose="020F0302020204030204" pitchFamily="34" charset="0"/>
              </a:rPr>
              <a:t>: evidence from 7</a:t>
            </a:r>
            <a:r>
              <a:rPr lang="en-GB" altLang="en-US" sz="1400" baseline="30000" dirty="0">
                <a:latin typeface="Calibri Light" panose="020F0302020204030204" pitchFamily="34" charset="0"/>
                <a:ea typeface="Calibri Light" panose="020F0302020204030204" pitchFamily="34" charset="0"/>
                <a:cs typeface="Calibri Light" panose="020F0302020204030204" pitchFamily="34" charset="0"/>
              </a:rPr>
              <a:t>th</a:t>
            </a:r>
            <a:r>
              <a:rPr lang="en-GB" altLang="en-US" sz="1400" dirty="0">
                <a:latin typeface="Calibri Light" panose="020F0302020204030204" pitchFamily="34" charset="0"/>
                <a:ea typeface="Calibri Light" panose="020F0302020204030204" pitchFamily="34" charset="0"/>
                <a:cs typeface="Calibri Light" panose="020F0302020204030204" pitchFamily="34" charset="0"/>
              </a:rPr>
              <a:t>-6</a:t>
            </a:r>
            <a:r>
              <a:rPr lang="en-GB" altLang="en-US" sz="1400" baseline="30000" dirty="0">
                <a:latin typeface="Calibri Light" panose="020F0302020204030204" pitchFamily="34" charset="0"/>
                <a:ea typeface="Calibri Light" panose="020F0302020204030204" pitchFamily="34" charset="0"/>
                <a:cs typeface="Calibri Light" panose="020F0302020204030204" pitchFamily="34" charset="0"/>
              </a:rPr>
              <a:t>th</a:t>
            </a:r>
            <a:r>
              <a:rPr lang="en-GB" altLang="en-US" sz="1400" dirty="0">
                <a:latin typeface="Calibri Light" panose="020F0302020204030204" pitchFamily="34" charset="0"/>
                <a:ea typeface="Calibri Light" panose="020F0302020204030204" pitchFamily="34" charset="0"/>
                <a:cs typeface="Calibri Light" panose="020F0302020204030204" pitchFamily="34" charset="0"/>
              </a:rPr>
              <a:t> c BCE</a:t>
            </a:r>
          </a:p>
          <a:p>
            <a:r>
              <a:rPr lang="en-GB" altLang="en-US" sz="1400" dirty="0">
                <a:latin typeface="Calibri Light" panose="020F0302020204030204" pitchFamily="34" charset="0"/>
                <a:ea typeface="Calibri Light" panose="020F0302020204030204" pitchFamily="34" charset="0"/>
                <a:cs typeface="Calibri Light" panose="020F0302020204030204" pitchFamily="34" charset="0"/>
              </a:rPr>
              <a:t>Pythagoras: deeply influenced by Orphism</a:t>
            </a:r>
          </a:p>
          <a:p>
            <a:r>
              <a:rPr lang="en-GB" altLang="en-US" sz="1400" dirty="0">
                <a:latin typeface="Calibri Light" panose="020F0302020204030204" pitchFamily="34" charset="0"/>
                <a:ea typeface="Calibri Light" panose="020F0302020204030204" pitchFamily="34" charset="0"/>
                <a:cs typeface="Calibri Light" panose="020F0302020204030204" pitchFamily="34" charset="0"/>
              </a:rPr>
              <a:t>Socrates: developed dialogue form of inquiry. All philosophers prior to Socrates known as </a:t>
            </a:r>
            <a:r>
              <a:rPr lang="en-GB" altLang="en-US" sz="1400" dirty="0" err="1">
                <a:latin typeface="Calibri Light" panose="020F0302020204030204" pitchFamily="34" charset="0"/>
                <a:ea typeface="Calibri Light" panose="020F0302020204030204" pitchFamily="34" charset="0"/>
                <a:cs typeface="Calibri Light" panose="020F0302020204030204" pitchFamily="34" charset="0"/>
              </a:rPr>
              <a:t>Presocractics</a:t>
            </a:r>
          </a:p>
          <a:p>
            <a:pPr>
              <a:buFont typeface="Arial" panose="020B0604020202020204" pitchFamily="34" charset="0"/>
              <a:buNone/>
            </a:pPr>
            <a:r>
              <a:rPr lang="en-GB" altLang="en-US" sz="1400" dirty="0">
                <a:latin typeface="Calibri Light" panose="020F0302020204030204" pitchFamily="34" charset="0"/>
                <a:ea typeface="Calibri Light" panose="020F0302020204030204" pitchFamily="34" charset="0"/>
                <a:cs typeface="Calibri Light" panose="020F0302020204030204" pitchFamily="34" charset="0"/>
              </a:rPr>
              <a:t>See Nick’s notes</a:t>
            </a:r>
          </a:p>
          <a:p>
            <a:pPr>
              <a:buFont typeface="Arial" panose="020B0604020202020204" pitchFamily="34" charset="0"/>
              <a:buNone/>
            </a:pPr>
            <a:r>
              <a:rPr lang="en-GB" altLang="en-US" sz="1400" b="1" dirty="0">
                <a:latin typeface="Calibri Light" panose="020F0302020204030204" pitchFamily="34" charset="0"/>
                <a:ea typeface="Calibri Light" panose="020F0302020204030204" pitchFamily="34" charset="0"/>
                <a:cs typeface="Calibri Light" panose="020F0302020204030204" pitchFamily="34" charset="0"/>
              </a:rPr>
              <a:t>CAUTION</a:t>
            </a:r>
          </a:p>
          <a:p>
            <a:pPr>
              <a:buFont typeface="Arial" panose="020B0604020202020204" pitchFamily="34" charset="0"/>
              <a:buNone/>
            </a:pPr>
            <a:r>
              <a:rPr lang="en-GB" altLang="en-US" sz="1400" dirty="0">
                <a:latin typeface="Calibri Light" panose="020F0302020204030204" pitchFamily="34" charset="0"/>
                <a:ea typeface="Calibri Light" panose="020F0302020204030204" pitchFamily="34" charset="0"/>
                <a:cs typeface="Calibri Light" panose="020F0302020204030204" pitchFamily="34" charset="0"/>
              </a:rPr>
              <a:t>In 19</a:t>
            </a:r>
            <a:r>
              <a:rPr lang="en-GB" altLang="en-US" sz="1400" baseline="30000" dirty="0">
                <a:latin typeface="Calibri Light" panose="020F0302020204030204" pitchFamily="34" charset="0"/>
                <a:ea typeface="Calibri Light" panose="020F0302020204030204" pitchFamily="34" charset="0"/>
                <a:cs typeface="Calibri Light" panose="020F0302020204030204" pitchFamily="34" charset="0"/>
              </a:rPr>
              <a:t>th</a:t>
            </a:r>
            <a:r>
              <a:rPr lang="en-GB" altLang="en-US" sz="1400" dirty="0">
                <a:latin typeface="Calibri Light" panose="020F0302020204030204" pitchFamily="34" charset="0"/>
                <a:ea typeface="Calibri Light" panose="020F0302020204030204" pitchFamily="34" charset="0"/>
                <a:cs typeface="Calibri Light" panose="020F0302020204030204" pitchFamily="34" charset="0"/>
              </a:rPr>
              <a:t> and early 20</a:t>
            </a:r>
            <a:r>
              <a:rPr lang="en-GB" altLang="en-US" sz="1400" baseline="30000" dirty="0">
                <a:latin typeface="Calibri Light" panose="020F0302020204030204" pitchFamily="34" charset="0"/>
                <a:ea typeface="Calibri Light" panose="020F0302020204030204" pitchFamily="34" charset="0"/>
                <a:cs typeface="Calibri Light" panose="020F0302020204030204" pitchFamily="34" charset="0"/>
              </a:rPr>
              <a:t>th</a:t>
            </a:r>
            <a:r>
              <a:rPr lang="en-GB" altLang="en-US" sz="1400" dirty="0">
                <a:latin typeface="Calibri Light" panose="020F0302020204030204" pitchFamily="34" charset="0"/>
                <a:ea typeface="Calibri Light" panose="020F0302020204030204" pitchFamily="34" charset="0"/>
                <a:cs typeface="Calibri Light" panose="020F0302020204030204" pitchFamily="34" charset="0"/>
              </a:rPr>
              <a:t> c scholarship, classical Greek culture was generally seen as the ancestor of western democracy, science and philosophy. Current scholarship maintains that, while the Greek contribution was profound, the contributions of other near-eastern cultures (Egypt, Babylon, Persia) are also pervasive.</a:t>
            </a:r>
          </a:p>
          <a:p>
            <a:pPr>
              <a:buFont typeface="Arial" panose="020B0604020202020204" pitchFamily="34" charset="0"/>
              <a:buNone/>
            </a:pPr>
            <a:endParaRPr lang="en-GB" altLang="en-US" sz="1400" dirty="0">
              <a:latin typeface="Cambria" panose="02040503050406030204" pitchFamily="18" charset="0"/>
            </a:endParaRPr>
          </a:p>
          <a:p>
            <a:pPr>
              <a:buFont typeface="Arial" panose="020B0604020202020204" pitchFamily="34" charset="0"/>
              <a:buNone/>
            </a:pPr>
            <a:endParaRPr lang="en-GB" altLang="en-US" sz="1800" dirty="0">
              <a:latin typeface="Cambria" panose="02040503050406030204" pitchFamily="18" charset="0"/>
            </a:endParaRPr>
          </a:p>
        </p:txBody>
      </p:sp>
      <p:pic>
        <p:nvPicPr>
          <p:cNvPr id="6149" name="Picture 4" descr="C:\Users\Liz\Dropbox\SEAC 2016\Artwork\UWTSD Logo_200dpi.jpg">
            <a:extLst>
              <a:ext uri="{FF2B5EF4-FFF2-40B4-BE49-F238E27FC236}">
                <a16:creationId xmlns:a16="http://schemas.microsoft.com/office/drawing/2014/main" id="{A1746172-8862-4FF9-A739-FEF8DB85EAD9}"/>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31913" y="6021388"/>
            <a:ext cx="1728787" cy="66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E717F4A3-8B84-4F05-914D-0FA5D5ECA8B3}"/>
              </a:ext>
            </a:extLst>
          </p:cNvPr>
          <p:cNvSpPr>
            <a:spLocks noGrp="1"/>
          </p:cNvSpPr>
          <p:nvPr>
            <p:ph type="title"/>
          </p:nvPr>
        </p:nvSpPr>
        <p:spPr/>
        <p:txBody>
          <a:bodyPr/>
          <a:lstStyle/>
          <a:p>
            <a:pPr eaLnBrk="1" hangingPunct="1"/>
            <a:r>
              <a:rPr lang="en-GB" altLang="en-US" dirty="0">
                <a:solidFill>
                  <a:srgbClr val="002060"/>
                </a:solidFill>
                <a:latin typeface="Calibri Light" panose="020F0302020204030204" pitchFamily="34" charset="0"/>
                <a:ea typeface="Calibri Light" panose="020F0302020204030204" pitchFamily="34" charset="0"/>
                <a:cs typeface="Calibri Light" panose="020F0302020204030204" pitchFamily="34" charset="0"/>
              </a:rPr>
              <a:t>Greek Philosophy </a:t>
            </a:r>
            <a:endParaRPr lang="en-US" altLang="en-US" dirty="0">
              <a:solidFill>
                <a:srgbClr val="002060"/>
              </a:solidFill>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7171" name="Rectangle 3">
            <a:extLst>
              <a:ext uri="{FF2B5EF4-FFF2-40B4-BE49-F238E27FC236}">
                <a16:creationId xmlns:a16="http://schemas.microsoft.com/office/drawing/2014/main" id="{888D0AAA-749F-481A-BEE2-61AC42E0DD4A}"/>
              </a:ext>
            </a:extLst>
          </p:cNvPr>
          <p:cNvSpPr>
            <a:spLocks noGrp="1"/>
          </p:cNvSpPr>
          <p:nvPr>
            <p:ph type="body" sz="half" idx="1"/>
          </p:nvPr>
        </p:nvSpPr>
        <p:spPr>
          <a:xfrm>
            <a:off x="381000" y="1341438"/>
            <a:ext cx="3962400" cy="4525962"/>
          </a:xfrm>
        </p:spPr>
        <p:txBody>
          <a:bodyPr/>
          <a:lstStyle/>
          <a:p>
            <a:pPr eaLnBrk="1" hangingPunct="1">
              <a:buFontTx/>
              <a:buNone/>
            </a:pPr>
            <a:r>
              <a:rPr lang="en-GB" altLang="en-US" sz="2400" dirty="0">
                <a:latin typeface="Calibri Light" panose="020F0302020204030204" pitchFamily="34" charset="0"/>
                <a:ea typeface="Calibri Light" panose="020F0302020204030204" pitchFamily="34" charset="0"/>
                <a:cs typeface="Calibri Light" panose="020F0302020204030204" pitchFamily="34" charset="0"/>
              </a:rPr>
              <a:t>The major strand of Greek philosophy assumed the existence of pattern and purpose in the cosmos.</a:t>
            </a:r>
          </a:p>
          <a:p>
            <a:pPr eaLnBrk="1" hangingPunct="1">
              <a:buFontTx/>
              <a:buNone/>
            </a:pPr>
            <a:r>
              <a:rPr lang="en-GB" altLang="en-US" sz="2400" dirty="0">
                <a:latin typeface="Calibri Light" panose="020F0302020204030204" pitchFamily="34" charset="0"/>
                <a:ea typeface="Calibri Light" panose="020F0302020204030204" pitchFamily="34" charset="0"/>
                <a:cs typeface="Calibri Light" panose="020F0302020204030204" pitchFamily="34" charset="0"/>
              </a:rPr>
              <a:t>Plato </a:t>
            </a:r>
            <a:r>
              <a:rPr lang="en-US" altLang="en-US" sz="2400" dirty="0">
                <a:latin typeface="Calibri Light" panose="020F0302020204030204" pitchFamily="34" charset="0"/>
                <a:ea typeface="Calibri Light" panose="020F0302020204030204" pitchFamily="34" charset="0"/>
                <a:cs typeface="Calibri Light" panose="020F0302020204030204" pitchFamily="34" charset="0"/>
              </a:rPr>
              <a:t>c. 428-348  </a:t>
            </a:r>
            <a:endParaRPr lang="en-GB" altLang="en-US" sz="2400" dirty="0">
              <a:latin typeface="Calibri Light" panose="020F0302020204030204" pitchFamily="34" charset="0"/>
              <a:ea typeface="Calibri Light" panose="020F0302020204030204" pitchFamily="34" charset="0"/>
              <a:cs typeface="Calibri Light" panose="020F0302020204030204" pitchFamily="34" charset="0"/>
            </a:endParaRPr>
          </a:p>
          <a:p>
            <a:pPr eaLnBrk="1" hangingPunct="1">
              <a:buFontTx/>
              <a:buNone/>
            </a:pPr>
            <a:r>
              <a:rPr lang="en-GB" altLang="en-US" sz="2400" dirty="0">
                <a:latin typeface="Calibri Light" panose="020F0302020204030204" pitchFamily="34" charset="0"/>
                <a:ea typeface="Calibri Light" panose="020F0302020204030204" pitchFamily="34" charset="0"/>
                <a:cs typeface="Calibri Light" panose="020F0302020204030204" pitchFamily="34" charset="0"/>
              </a:rPr>
              <a:t>Aristotle </a:t>
            </a:r>
            <a:r>
              <a:rPr lang="en-US" altLang="en-US" sz="2400" dirty="0">
                <a:latin typeface="Calibri Light" panose="020F0302020204030204" pitchFamily="34" charset="0"/>
                <a:ea typeface="Calibri Light" panose="020F0302020204030204" pitchFamily="34" charset="0"/>
                <a:cs typeface="Calibri Light" panose="020F0302020204030204" pitchFamily="34" charset="0"/>
              </a:rPr>
              <a:t>c. 384-323</a:t>
            </a:r>
          </a:p>
          <a:p>
            <a:pPr eaLnBrk="1" hangingPunct="1">
              <a:buFontTx/>
              <a:buNone/>
            </a:pPr>
            <a:r>
              <a:rPr lang="en-US" altLang="en-US" sz="2400" dirty="0">
                <a:latin typeface="Calibri Light" panose="020F0302020204030204" pitchFamily="34" charset="0"/>
                <a:ea typeface="Calibri Light" panose="020F0302020204030204" pitchFamily="34" charset="0"/>
                <a:cs typeface="Calibri Light" panose="020F0302020204030204" pitchFamily="34" charset="0"/>
              </a:rPr>
              <a:t>Zeno of </a:t>
            </a:r>
            <a:r>
              <a:rPr lang="en-US" altLang="en-US" sz="2400" dirty="0" err="1">
                <a:latin typeface="Calibri Light" panose="020F0302020204030204" pitchFamily="34" charset="0"/>
                <a:ea typeface="Calibri Light" panose="020F0302020204030204" pitchFamily="34" charset="0"/>
                <a:cs typeface="Calibri Light" panose="020F0302020204030204" pitchFamily="34" charset="0"/>
              </a:rPr>
              <a:t>Citium</a:t>
            </a:r>
            <a:r>
              <a:rPr lang="en-US" altLang="en-US" sz="2400" dirty="0">
                <a:latin typeface="Calibri Light" panose="020F0302020204030204" pitchFamily="34" charset="0"/>
                <a:ea typeface="Calibri Light" panose="020F0302020204030204" pitchFamily="34" charset="0"/>
                <a:cs typeface="Calibri Light" panose="020F0302020204030204" pitchFamily="34" charset="0"/>
              </a:rPr>
              <a:t> </a:t>
            </a:r>
            <a:r>
              <a:rPr lang="en-GB" altLang="en-US" sz="2400" dirty="0">
                <a:latin typeface="Calibri Light" panose="020F0302020204030204" pitchFamily="34" charset="0"/>
                <a:ea typeface="Calibri Light" panose="020F0302020204030204" pitchFamily="34" charset="0"/>
                <a:cs typeface="Calibri Light" panose="020F0302020204030204" pitchFamily="34" charset="0"/>
              </a:rPr>
              <a:t>c. 334 – c. 262 BC: The Stoics</a:t>
            </a:r>
            <a:endParaRPr lang="en-US" altLang="en-US" sz="2400" dirty="0">
              <a:latin typeface="Calibri Light" panose="020F0302020204030204" pitchFamily="34" charset="0"/>
              <a:ea typeface="Calibri Light" panose="020F0302020204030204" pitchFamily="34" charset="0"/>
              <a:cs typeface="Calibri Light" panose="020F0302020204030204" pitchFamily="34" charset="0"/>
            </a:endParaRPr>
          </a:p>
          <a:p>
            <a:pPr eaLnBrk="1" hangingPunct="1">
              <a:buFontTx/>
              <a:buNone/>
            </a:pPr>
            <a:endParaRPr lang="en-US" altLang="en-US" sz="2000" dirty="0"/>
          </a:p>
        </p:txBody>
      </p:sp>
      <p:pic>
        <p:nvPicPr>
          <p:cNvPr id="7172" name="Picture 4" descr="Click to view full-sized image">
            <a:extLst>
              <a:ext uri="{FF2B5EF4-FFF2-40B4-BE49-F238E27FC236}">
                <a16:creationId xmlns:a16="http://schemas.microsoft.com/office/drawing/2014/main" id="{7AD2BA61-9166-474E-B3EB-01F8327DC433}"/>
              </a:ext>
            </a:extLst>
          </p:cNvP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a:xfrm>
            <a:off x="4973638" y="1371600"/>
            <a:ext cx="3349625" cy="4191000"/>
          </a:xfrm>
        </p:spPr>
      </p:pic>
      <p:sp>
        <p:nvSpPr>
          <p:cNvPr id="7173" name="Rectangle 6">
            <a:extLst>
              <a:ext uri="{FF2B5EF4-FFF2-40B4-BE49-F238E27FC236}">
                <a16:creationId xmlns:a16="http://schemas.microsoft.com/office/drawing/2014/main" id="{9E3E3688-CABD-416E-A18C-1913CAD4ED96}"/>
              </a:ext>
            </a:extLst>
          </p:cNvPr>
          <p:cNvSpPr>
            <a:spLocks noChangeArrowheads="1"/>
          </p:cNvSpPr>
          <p:nvPr/>
        </p:nvSpPr>
        <p:spPr bwMode="auto">
          <a:xfrm>
            <a:off x="4343400" y="5715000"/>
            <a:ext cx="4648200" cy="830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sz="1600" dirty="0">
                <a:latin typeface="Calibri Light" panose="020F0302020204030204" pitchFamily="34" charset="0"/>
                <a:ea typeface="Calibri Light" panose="020F0302020204030204" pitchFamily="34" charset="0"/>
                <a:cs typeface="Calibri Light" panose="020F0302020204030204" pitchFamily="34" charset="0"/>
              </a:rPr>
              <a:t>Plato and Aristotle, detail from </a:t>
            </a:r>
          </a:p>
          <a:p>
            <a:pPr algn="ctr" eaLnBrk="1" hangingPunct="1"/>
            <a:r>
              <a:rPr lang="en-GB" altLang="en-US" sz="1600" i="1" dirty="0">
                <a:latin typeface="Calibri Light" panose="020F0302020204030204" pitchFamily="34" charset="0"/>
                <a:ea typeface="Calibri Light" panose="020F0302020204030204" pitchFamily="34" charset="0"/>
                <a:cs typeface="Calibri Light" panose="020F0302020204030204" pitchFamily="34" charset="0"/>
              </a:rPr>
              <a:t>The School of Athens</a:t>
            </a:r>
            <a:r>
              <a:rPr lang="en-GB" altLang="en-US" sz="1600" dirty="0">
                <a:latin typeface="Calibri Light" panose="020F0302020204030204" pitchFamily="34" charset="0"/>
                <a:ea typeface="Calibri Light" panose="020F0302020204030204" pitchFamily="34" charset="0"/>
                <a:cs typeface="Calibri Light" panose="020F0302020204030204" pitchFamily="34" charset="0"/>
              </a:rPr>
              <a:t>, Raphael (1483-1520).</a:t>
            </a:r>
          </a:p>
          <a:p>
            <a:pPr algn="ctr" eaLnBrk="1" hangingPunct="1"/>
            <a:r>
              <a:rPr lang="en-GB" altLang="en-US" sz="1600" dirty="0">
                <a:latin typeface="Calibri Light" panose="020F0302020204030204" pitchFamily="34" charset="0"/>
                <a:ea typeface="Calibri Light" panose="020F0302020204030204" pitchFamily="34" charset="0"/>
                <a:cs typeface="Calibri Light" panose="020F0302020204030204" pitchFamily="34" charset="0"/>
              </a:rPr>
              <a:t>Left: Zeno</a:t>
            </a:r>
          </a:p>
        </p:txBody>
      </p:sp>
      <p:pic>
        <p:nvPicPr>
          <p:cNvPr id="7174" name="Picture 6" descr="Zeno of Citium.bmp">
            <a:extLst>
              <a:ext uri="{FF2B5EF4-FFF2-40B4-BE49-F238E27FC236}">
                <a16:creationId xmlns:a16="http://schemas.microsoft.com/office/drawing/2014/main" id="{8CB56C15-8ED2-4EB4-843C-1FF9F066F2EC}"/>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779713" y="4678363"/>
            <a:ext cx="1371600" cy="1866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175" name="Picture 7" descr="C:\Users\Liz\Dropbox\SEAC 2016\Artwork\UWTSD Logo_200dpi.jpg">
            <a:extLst>
              <a:ext uri="{FF2B5EF4-FFF2-40B4-BE49-F238E27FC236}">
                <a16:creationId xmlns:a16="http://schemas.microsoft.com/office/drawing/2014/main" id="{4661112E-2451-4FD0-9629-3D6E48367F8D}"/>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50825" y="6003925"/>
            <a:ext cx="1728788" cy="66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56A2CA60-0525-4AAE-A1A8-D93A93EF02FC}"/>
              </a:ext>
            </a:extLst>
          </p:cNvPr>
          <p:cNvSpPr>
            <a:spLocks noGrp="1"/>
          </p:cNvSpPr>
          <p:nvPr>
            <p:ph type="title"/>
          </p:nvPr>
        </p:nvSpPr>
        <p:spPr/>
        <p:txBody>
          <a:bodyPr/>
          <a:lstStyle/>
          <a:p>
            <a:pPr algn="l" eaLnBrk="1" hangingPunct="1"/>
            <a:r>
              <a:rPr lang="en-GB" altLang="en-US" dirty="0">
                <a:latin typeface="Calibri Light" panose="020F0302020204030204" pitchFamily="34" charset="0"/>
                <a:ea typeface="Calibri Light" panose="020F0302020204030204" pitchFamily="34" charset="0"/>
                <a:cs typeface="Calibri Light" panose="020F0302020204030204" pitchFamily="34" charset="0"/>
              </a:rPr>
              <a:t>Importance: why study Plato? </a:t>
            </a:r>
            <a:r>
              <a:rPr lang="en-GB" altLang="en-US" dirty="0">
                <a:latin typeface="Cambria" panose="02040503050406030204" pitchFamily="18" charset="0"/>
              </a:rPr>
              <a:t>1</a:t>
            </a:r>
            <a:endParaRPr lang="en-US" altLang="en-US" dirty="0">
              <a:latin typeface="Cambria" panose="02040503050406030204" pitchFamily="18" charset="0"/>
            </a:endParaRPr>
          </a:p>
        </p:txBody>
      </p:sp>
      <p:sp>
        <p:nvSpPr>
          <p:cNvPr id="8195" name="Content Placeholder 2">
            <a:extLst>
              <a:ext uri="{FF2B5EF4-FFF2-40B4-BE49-F238E27FC236}">
                <a16:creationId xmlns:a16="http://schemas.microsoft.com/office/drawing/2014/main" id="{1ADA6A64-CCC6-44E3-B6A3-AE94C6BDA166}"/>
              </a:ext>
            </a:extLst>
          </p:cNvPr>
          <p:cNvSpPr>
            <a:spLocks noGrp="1"/>
          </p:cNvSpPr>
          <p:nvPr>
            <p:ph sz="half" idx="1"/>
          </p:nvPr>
        </p:nvSpPr>
        <p:spPr/>
        <p:txBody>
          <a:bodyPr/>
          <a:lstStyle/>
          <a:p>
            <a:pPr eaLnBrk="1" hangingPunct="1">
              <a:buNone/>
            </a:pPr>
            <a:r>
              <a:rPr lang="en-US" altLang="en-US" sz="2000" i="1" dirty="0">
                <a:latin typeface="Calibri Light" panose="020F0302020204030204" pitchFamily="34" charset="0"/>
                <a:ea typeface="Calibri Light" panose="020F0302020204030204" pitchFamily="34" charset="0"/>
                <a:cs typeface="Calibri Light" panose="020F0302020204030204" pitchFamily="34" charset="0"/>
              </a:rPr>
              <a:t>‘The safest general characterization of the European philosophical tradition is that it consists of </a:t>
            </a:r>
            <a:r>
              <a:rPr lang="en-US" altLang="en-US" sz="2000" b="1" i="1" dirty="0">
                <a:latin typeface="Calibri Light" panose="020F0302020204030204" pitchFamily="34" charset="0"/>
                <a:ea typeface="Calibri Light" panose="020F0302020204030204" pitchFamily="34" charset="0"/>
                <a:cs typeface="Calibri Light" panose="020F0302020204030204" pitchFamily="34" charset="0"/>
              </a:rPr>
              <a:t>a series of footnotes to Plato.</a:t>
            </a:r>
            <a:r>
              <a:rPr lang="en-US" altLang="en-US" sz="2000" i="1" dirty="0">
                <a:latin typeface="Calibri Light" panose="020F0302020204030204" pitchFamily="34" charset="0"/>
                <a:ea typeface="Calibri Light" panose="020F0302020204030204" pitchFamily="34" charset="0"/>
                <a:cs typeface="Calibri Light" panose="020F0302020204030204" pitchFamily="34" charset="0"/>
              </a:rPr>
              <a:t> I do not mean the systematic scheme of thought which scholars have doubtfully extracted from his writings. I allude to the wealth of </a:t>
            </a:r>
            <a:r>
              <a:rPr lang="en-US" altLang="en-US" sz="2000" b="1" i="1" dirty="0">
                <a:latin typeface="Calibri Light" panose="020F0302020204030204" pitchFamily="34" charset="0"/>
                <a:ea typeface="Calibri Light" panose="020F0302020204030204" pitchFamily="34" charset="0"/>
                <a:cs typeface="Calibri Light" panose="020F0302020204030204" pitchFamily="34" charset="0"/>
              </a:rPr>
              <a:t>general ideas scattered through them.’ </a:t>
            </a:r>
            <a:endParaRPr lang="en-US" altLang="en-US" sz="2000" b="1" dirty="0">
              <a:latin typeface="Calibri Light" panose="020F0302020204030204" pitchFamily="34" charset="0"/>
              <a:ea typeface="Calibri Light" panose="020F0302020204030204" pitchFamily="34" charset="0"/>
              <a:cs typeface="Calibri Light" panose="020F0302020204030204" pitchFamily="34" charset="0"/>
            </a:endParaRPr>
          </a:p>
          <a:p>
            <a:pPr eaLnBrk="1" hangingPunct="1">
              <a:buNone/>
            </a:pPr>
            <a:r>
              <a:rPr lang="en-US" altLang="en-US" sz="1600" dirty="0">
                <a:latin typeface="Calibri Light" panose="020F0302020204030204" pitchFamily="34" charset="0"/>
                <a:ea typeface="Calibri Light" panose="020F0302020204030204" pitchFamily="34" charset="0"/>
                <a:cs typeface="Calibri Light" panose="020F0302020204030204" pitchFamily="34" charset="0"/>
              </a:rPr>
              <a:t>Alfred North Whitehead, Process and Reality, p. 39 [Free Press, 1979];</a:t>
            </a:r>
          </a:p>
        </p:txBody>
      </p:sp>
      <p:pic>
        <p:nvPicPr>
          <p:cNvPr id="8196" name="Picture 3" descr="Plato 2.jpeg">
            <a:extLst>
              <a:ext uri="{FF2B5EF4-FFF2-40B4-BE49-F238E27FC236}">
                <a16:creationId xmlns:a16="http://schemas.microsoft.com/office/drawing/2014/main" id="{E2C32E9F-B65D-4BB3-8A3A-75CA5BC978A8}"/>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339752" y="5686425"/>
            <a:ext cx="962025" cy="117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7" name="Picture 5" descr="alfred north whitehead.jpg">
            <a:extLst>
              <a:ext uri="{FF2B5EF4-FFF2-40B4-BE49-F238E27FC236}">
                <a16:creationId xmlns:a16="http://schemas.microsoft.com/office/drawing/2014/main" id="{B57DCA32-A3E4-4521-B376-D4CCD32ED579}"/>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43813" y="0"/>
            <a:ext cx="1500187" cy="1647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8198" name="Picture 6" descr="C:\Users\Liz\Dropbox\SEAC 2016\Artwork\UWTSD Logo_200dpi.jpg">
            <a:extLst>
              <a:ext uri="{FF2B5EF4-FFF2-40B4-BE49-F238E27FC236}">
                <a16:creationId xmlns:a16="http://schemas.microsoft.com/office/drawing/2014/main" id="{A5D56F6F-BB8C-43AC-BA8D-96F30C99ED4E}"/>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50825" y="6003925"/>
            <a:ext cx="1728788" cy="66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9" name="Content Placeholder 8">
            <a:extLst>
              <a:ext uri="{FF2B5EF4-FFF2-40B4-BE49-F238E27FC236}">
                <a16:creationId xmlns:a16="http://schemas.microsoft.com/office/drawing/2014/main" id="{C127026C-7538-4FF4-9F22-157C1A18B914}"/>
              </a:ext>
            </a:extLst>
          </p:cNvPr>
          <p:cNvSpPr>
            <a:spLocks noGrp="1"/>
          </p:cNvSpPr>
          <p:nvPr>
            <p:ph sz="half" idx="2"/>
          </p:nvPr>
        </p:nvSpPr>
        <p:spPr>
          <a:xfrm>
            <a:off x="4648200" y="1600201"/>
            <a:ext cx="4172272" cy="4421088"/>
          </a:xfrm>
        </p:spPr>
        <p:txBody>
          <a:bodyPr/>
          <a:lstStyle/>
          <a:p>
            <a:pPr eaLnBrk="1" hangingPunct="1">
              <a:buNone/>
            </a:pP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Plato has a decisive influence on all western astrology, including modern astrology.</a:t>
            </a:r>
          </a:p>
          <a:p>
            <a:pPr eaLnBrk="1" hangingPunct="1">
              <a:buNone/>
            </a:pP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He was influenced by the </a:t>
            </a:r>
            <a:r>
              <a:rPr lang="en-GB" altLang="en-US" sz="1800" b="1" dirty="0" err="1">
                <a:latin typeface="Calibri Light" panose="020F0302020204030204" pitchFamily="34" charset="0"/>
                <a:ea typeface="Calibri Light" panose="020F0302020204030204" pitchFamily="34" charset="0"/>
                <a:cs typeface="Calibri Light" panose="020F0302020204030204" pitchFamily="34" charset="0"/>
              </a:rPr>
              <a:t>Orphics</a:t>
            </a: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 – and sometimes is considered an Orphic.</a:t>
            </a:r>
          </a:p>
          <a:p>
            <a:pPr eaLnBrk="1" hangingPunct="1">
              <a:buNone/>
            </a:pP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His influence on Christianity was profound – St Augustine said that Plato was the pagan philosopher that Christians could study and learn from.</a:t>
            </a:r>
          </a:p>
          <a:p>
            <a:pPr eaLnBrk="1" hangingPunct="1">
              <a:buNone/>
            </a:pP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His influence is also detected in some modern  </a:t>
            </a:r>
            <a:r>
              <a:rPr lang="en-GB" altLang="en-US" sz="1800" b="1" dirty="0">
                <a:latin typeface="Calibri Light" panose="020F0302020204030204" pitchFamily="34" charset="0"/>
                <a:ea typeface="Calibri Light" panose="020F0302020204030204" pitchFamily="34" charset="0"/>
                <a:cs typeface="Calibri Light" panose="020F0302020204030204" pitchFamily="34" charset="0"/>
              </a:rPr>
              <a:t>political </a:t>
            </a:r>
            <a:r>
              <a:rPr lang="en-GB" altLang="en-US" sz="1800" b="1" dirty="0" err="1">
                <a:latin typeface="Calibri Light" panose="020F0302020204030204" pitchFamily="34" charset="0"/>
                <a:ea typeface="Calibri Light" panose="020F0302020204030204" pitchFamily="34" charset="0"/>
                <a:cs typeface="Calibri Light" panose="020F0302020204030204" pitchFamily="34" charset="0"/>
              </a:rPr>
              <a:t>theor</a:t>
            </a:r>
            <a:r>
              <a:rPr lang="en-GB" altLang="en-US" sz="1800" b="1" dirty="0">
                <a:latin typeface="Calibri Light" panose="020F0302020204030204" pitchFamily="34" charset="0"/>
                <a:ea typeface="Calibri Light" panose="020F0302020204030204" pitchFamily="34" charset="0"/>
                <a:cs typeface="Calibri Light" panose="020F0302020204030204" pitchFamily="34" charset="0"/>
              </a:rPr>
              <a:t>, including Marxism, science</a:t>
            </a: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 and, via </a:t>
            </a:r>
            <a:r>
              <a:rPr lang="en-GB" altLang="en-US" sz="1800" b="1" dirty="0" err="1">
                <a:latin typeface="Calibri Light" panose="020F0302020204030204" pitchFamily="34" charset="0"/>
                <a:ea typeface="Calibri Light" panose="020F0302020204030204" pitchFamily="34" charset="0"/>
                <a:cs typeface="Calibri Light" panose="020F0302020204030204" pitchFamily="34" charset="0"/>
              </a:rPr>
              <a:t>Neoplatonism</a:t>
            </a: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 and </a:t>
            </a:r>
            <a:r>
              <a:rPr lang="en-GB" altLang="en-US" sz="1800" b="1" dirty="0">
                <a:latin typeface="Calibri Light" panose="020F0302020204030204" pitchFamily="34" charset="0"/>
                <a:ea typeface="Calibri Light" panose="020F0302020204030204" pitchFamily="34" charset="0"/>
                <a:cs typeface="Calibri Light" panose="020F0302020204030204" pitchFamily="34" charset="0"/>
              </a:rPr>
              <a:t>Theosophy</a:t>
            </a: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 in the arts.</a:t>
            </a:r>
          </a:p>
          <a:p>
            <a:endParaRPr lang="en-GB"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65C370D7-94B6-4AF6-B686-5C62D184E586}"/>
              </a:ext>
            </a:extLst>
          </p:cNvPr>
          <p:cNvSpPr>
            <a:spLocks noGrp="1"/>
          </p:cNvSpPr>
          <p:nvPr>
            <p:ph type="title"/>
          </p:nvPr>
        </p:nvSpPr>
        <p:spPr/>
        <p:txBody>
          <a:bodyPr/>
          <a:lstStyle/>
          <a:p>
            <a:pPr eaLnBrk="1" hangingPunct="1"/>
            <a:r>
              <a:rPr lang="en-GB" altLang="en-US" dirty="0">
                <a:latin typeface="Calibri Light" panose="020F0302020204030204" pitchFamily="34" charset="0"/>
                <a:ea typeface="Calibri Light" panose="020F0302020204030204" pitchFamily="34" charset="0"/>
                <a:cs typeface="Calibri Light" panose="020F0302020204030204" pitchFamily="34" charset="0"/>
              </a:rPr>
              <a:t>Plato and the Greek world</a:t>
            </a:r>
            <a:endParaRPr lang="en-US" altLang="en-US" dirty="0">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9219" name="Content Placeholder 2">
            <a:extLst>
              <a:ext uri="{FF2B5EF4-FFF2-40B4-BE49-F238E27FC236}">
                <a16:creationId xmlns:a16="http://schemas.microsoft.com/office/drawing/2014/main" id="{903D9A1F-ADD5-4A88-8E2D-725933D98646}"/>
              </a:ext>
            </a:extLst>
          </p:cNvPr>
          <p:cNvSpPr>
            <a:spLocks noGrp="1"/>
          </p:cNvSpPr>
          <p:nvPr>
            <p:ph sz="half" idx="1"/>
          </p:nvPr>
        </p:nvSpPr>
        <p:spPr/>
        <p:txBody>
          <a:bodyPr/>
          <a:lstStyle/>
          <a:p>
            <a:pPr eaLnBrk="1" hangingPunct="1">
              <a:buFont typeface="Arial" panose="020B0604020202020204" pitchFamily="34" charset="0"/>
              <a:buNone/>
            </a:pPr>
            <a:r>
              <a:rPr lang="en-GB" altLang="en-US" sz="1600" dirty="0">
                <a:latin typeface="Calibri Light" panose="020F0302020204030204" pitchFamily="34" charset="0"/>
                <a:ea typeface="Calibri Light" panose="020F0302020204030204" pitchFamily="34" charset="0"/>
                <a:cs typeface="Calibri Light" panose="020F0302020204030204" pitchFamily="34" charset="0"/>
              </a:rPr>
              <a:t>Athens, c. 428-348.</a:t>
            </a:r>
          </a:p>
          <a:p>
            <a:pPr eaLnBrk="1" hangingPunct="1">
              <a:buFont typeface="Arial" panose="020B0604020202020204" pitchFamily="34" charset="0"/>
              <a:buNone/>
            </a:pPr>
            <a:r>
              <a:rPr lang="en-GB" altLang="en-US" sz="1600" dirty="0">
                <a:latin typeface="Calibri Light" panose="020F0302020204030204" pitchFamily="34" charset="0"/>
                <a:ea typeface="Calibri Light" panose="020F0302020204030204" pitchFamily="34" charset="0"/>
                <a:cs typeface="Calibri Light" panose="020F0302020204030204" pitchFamily="34" charset="0"/>
              </a:rPr>
              <a:t>Student of Socrates</a:t>
            </a:r>
          </a:p>
          <a:p>
            <a:pPr eaLnBrk="1" hangingPunct="1">
              <a:buFont typeface="Arial" panose="020B0604020202020204" pitchFamily="34" charset="0"/>
              <a:buNone/>
            </a:pPr>
            <a:r>
              <a:rPr lang="en-GB" altLang="en-US" sz="1600" dirty="0">
                <a:latin typeface="Calibri Light" panose="020F0302020204030204" pitchFamily="34" charset="0"/>
                <a:ea typeface="Calibri Light" panose="020F0302020204030204" pitchFamily="34" charset="0"/>
                <a:cs typeface="Calibri Light" panose="020F0302020204030204" pitchFamily="34" charset="0"/>
              </a:rPr>
              <a:t>The Greek world had direct contact with Celtic and north African culture to the west, Egypt to the south, and Turkey, Babylon, Persia and India to the east.</a:t>
            </a:r>
          </a:p>
          <a:p>
            <a:pPr eaLnBrk="1" hangingPunct="1">
              <a:buFont typeface="Arial" panose="020B0604020202020204" pitchFamily="34" charset="0"/>
              <a:buNone/>
            </a:pPr>
            <a:r>
              <a:rPr lang="en-GB" altLang="en-US" sz="1600" dirty="0">
                <a:latin typeface="Calibri Light" panose="020F0302020204030204" pitchFamily="34" charset="0"/>
                <a:ea typeface="Calibri Light" panose="020F0302020204030204" pitchFamily="34" charset="0"/>
                <a:cs typeface="Calibri Light" panose="020F0302020204030204" pitchFamily="34" charset="0"/>
              </a:rPr>
              <a:t>Cultural boundaries are fluid</a:t>
            </a:r>
          </a:p>
        </p:txBody>
      </p:sp>
      <p:pic>
        <p:nvPicPr>
          <p:cNvPr id="9220" name="Picture 3" descr="Plato 2.jpeg">
            <a:extLst>
              <a:ext uri="{FF2B5EF4-FFF2-40B4-BE49-F238E27FC236}">
                <a16:creationId xmlns:a16="http://schemas.microsoft.com/office/drawing/2014/main" id="{02C23AE8-3369-4C2D-BC54-8627C95E24FD}"/>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29563" y="0"/>
            <a:ext cx="962025" cy="1171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1" name="Content Placeholder 3" descr="Europe 390bc.jpeg">
            <a:extLst>
              <a:ext uri="{FF2B5EF4-FFF2-40B4-BE49-F238E27FC236}">
                <a16:creationId xmlns:a16="http://schemas.microsoft.com/office/drawing/2014/main" id="{936DD78A-6582-4276-BFB3-5E3C9B25A71E}"/>
              </a:ext>
            </a:extLst>
          </p:cNvP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a:xfrm>
            <a:off x="4786313" y="1785938"/>
            <a:ext cx="4038600" cy="2827337"/>
          </a:xfrm>
        </p:spPr>
      </p:pic>
      <p:pic>
        <p:nvPicPr>
          <p:cNvPr id="9222" name="Picture 3" descr="Greek world 2.jpg">
            <a:extLst>
              <a:ext uri="{FF2B5EF4-FFF2-40B4-BE49-F238E27FC236}">
                <a16:creationId xmlns:a16="http://schemas.microsoft.com/office/drawing/2014/main" id="{B1A5B97B-62B8-430E-A8E0-9BAA851AA822}"/>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50825" y="3933825"/>
            <a:ext cx="6807200" cy="2735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223" name="Picture 7" descr="C:\Users\Liz\Dropbox\SEAC 2016\Artwork\UWTSD Logo_200dpi.jpg">
            <a:extLst>
              <a:ext uri="{FF2B5EF4-FFF2-40B4-BE49-F238E27FC236}">
                <a16:creationId xmlns:a16="http://schemas.microsoft.com/office/drawing/2014/main" id="{0160DBAE-ADAC-44A1-B4F8-1926883C1229}"/>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659563" y="6021388"/>
            <a:ext cx="1728787" cy="66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le 1">
            <a:extLst>
              <a:ext uri="{FF2B5EF4-FFF2-40B4-BE49-F238E27FC236}">
                <a16:creationId xmlns:a16="http://schemas.microsoft.com/office/drawing/2014/main" id="{3E3C7B7C-D7D0-4A13-AB96-EBE3E1B67EE4}"/>
              </a:ext>
            </a:extLst>
          </p:cNvPr>
          <p:cNvSpPr>
            <a:spLocks noGrp="1"/>
          </p:cNvSpPr>
          <p:nvPr>
            <p:ph type="title"/>
          </p:nvPr>
        </p:nvSpPr>
        <p:spPr/>
        <p:txBody>
          <a:bodyPr/>
          <a:lstStyle/>
          <a:p>
            <a:pPr eaLnBrk="1" hangingPunct="1"/>
            <a:r>
              <a:rPr lang="en-GB" altLang="en-US">
                <a:latin typeface="Cambria" panose="02040503050406030204" pitchFamily="18" charset="0"/>
              </a:rPr>
              <a:t>Plato: Key Ideas and Texts</a:t>
            </a:r>
            <a:endParaRPr lang="en-US" altLang="en-US">
              <a:latin typeface="Cambria" panose="02040503050406030204" pitchFamily="18" charset="0"/>
            </a:endParaRPr>
          </a:p>
        </p:txBody>
      </p:sp>
      <p:sp>
        <p:nvSpPr>
          <p:cNvPr id="3" name="Content Placeholder 2">
            <a:extLst>
              <a:ext uri="{FF2B5EF4-FFF2-40B4-BE49-F238E27FC236}">
                <a16:creationId xmlns:a16="http://schemas.microsoft.com/office/drawing/2014/main" id="{3307674E-4A94-44D1-8955-A5F1DD21CE41}"/>
              </a:ext>
            </a:extLst>
          </p:cNvPr>
          <p:cNvSpPr>
            <a:spLocks noGrp="1"/>
          </p:cNvSpPr>
          <p:nvPr>
            <p:ph sz="half" idx="1"/>
          </p:nvPr>
        </p:nvSpPr>
        <p:spPr/>
        <p:txBody>
          <a:bodyPr rtlCol="0">
            <a:normAutofit fontScale="77500" lnSpcReduction="20000"/>
          </a:bodyPr>
          <a:lstStyle/>
          <a:p>
            <a:pPr eaLnBrk="1" fontAlgn="auto" hangingPunct="1">
              <a:spcAft>
                <a:spcPts val="0"/>
              </a:spcAft>
              <a:buNone/>
              <a:defRPr/>
            </a:pPr>
            <a:r>
              <a:rPr lang="en-GB" sz="2300" dirty="0">
                <a:latin typeface="Calibri Light" panose="020F0302020204030204" pitchFamily="34" charset="0"/>
                <a:ea typeface="Calibri Light" panose="020F0302020204030204" pitchFamily="34" charset="0"/>
                <a:cs typeface="Calibri Light" panose="020F0302020204030204" pitchFamily="34" charset="0"/>
              </a:rPr>
              <a:t>Single Creator/Source</a:t>
            </a:r>
          </a:p>
          <a:p>
            <a:pPr eaLnBrk="1" fontAlgn="auto" hangingPunct="1">
              <a:spcAft>
                <a:spcPts val="0"/>
              </a:spcAft>
              <a:buNone/>
              <a:defRPr/>
            </a:pPr>
            <a:r>
              <a:rPr lang="en-GB" sz="2300" dirty="0">
                <a:latin typeface="Calibri Light" panose="020F0302020204030204" pitchFamily="34" charset="0"/>
                <a:ea typeface="Calibri Light" panose="020F0302020204030204" pitchFamily="34" charset="0"/>
                <a:cs typeface="Calibri Light" panose="020F0302020204030204" pitchFamily="34" charset="0"/>
              </a:rPr>
              <a:t>The creator is ‘Mind’ or Nous</a:t>
            </a:r>
          </a:p>
          <a:p>
            <a:pPr eaLnBrk="1" fontAlgn="auto" hangingPunct="1">
              <a:spcAft>
                <a:spcPts val="0"/>
              </a:spcAft>
              <a:buNone/>
              <a:defRPr/>
            </a:pPr>
            <a:r>
              <a:rPr lang="en-GB" sz="2300" dirty="0">
                <a:latin typeface="Calibri Light" panose="020F0302020204030204" pitchFamily="34" charset="0"/>
                <a:ea typeface="Calibri Light" panose="020F0302020204030204" pitchFamily="34" charset="0"/>
                <a:cs typeface="Calibri Light" panose="020F0302020204030204" pitchFamily="34" charset="0"/>
              </a:rPr>
              <a:t>(Therefore rationality is very important)</a:t>
            </a:r>
            <a:endParaRPr lang="en-US" sz="2300" dirty="0">
              <a:latin typeface="Calibri Light" panose="020F0302020204030204" pitchFamily="34" charset="0"/>
              <a:ea typeface="Calibri Light" panose="020F0302020204030204" pitchFamily="34" charset="0"/>
              <a:cs typeface="Calibri Light" panose="020F0302020204030204" pitchFamily="34" charset="0"/>
            </a:endParaRPr>
          </a:p>
          <a:p>
            <a:pPr eaLnBrk="1" fontAlgn="auto" hangingPunct="1">
              <a:spcAft>
                <a:spcPts val="0"/>
              </a:spcAft>
              <a:buNone/>
              <a:defRPr/>
            </a:pPr>
            <a:r>
              <a:rPr lang="en-GB" sz="2300" dirty="0">
                <a:latin typeface="Calibri Light" panose="020F0302020204030204" pitchFamily="34" charset="0"/>
                <a:ea typeface="Calibri Light" panose="020F0302020204030204" pitchFamily="34" charset="0"/>
                <a:cs typeface="Calibri Light" panose="020F0302020204030204" pitchFamily="34" charset="0"/>
              </a:rPr>
              <a:t>World soul (anima mundi in Latin)</a:t>
            </a:r>
            <a:endParaRPr lang="en-US" sz="2300" dirty="0">
              <a:latin typeface="Calibri Light" panose="020F0302020204030204" pitchFamily="34" charset="0"/>
              <a:ea typeface="Calibri Light" panose="020F0302020204030204" pitchFamily="34" charset="0"/>
              <a:cs typeface="Calibri Light" panose="020F0302020204030204" pitchFamily="34" charset="0"/>
            </a:endParaRPr>
          </a:p>
          <a:p>
            <a:pPr eaLnBrk="1" fontAlgn="auto" hangingPunct="1">
              <a:spcAft>
                <a:spcPts val="0"/>
              </a:spcAft>
              <a:buNone/>
              <a:defRPr/>
            </a:pPr>
            <a:r>
              <a:rPr lang="en-GB" sz="2300" dirty="0">
                <a:latin typeface="Calibri Light" panose="020F0302020204030204" pitchFamily="34" charset="0"/>
                <a:ea typeface="Calibri Light" panose="020F0302020204030204" pitchFamily="34" charset="0"/>
                <a:cs typeface="Calibri Light" panose="020F0302020204030204" pitchFamily="34" charset="0"/>
              </a:rPr>
              <a:t>Forms or Ideas </a:t>
            </a:r>
            <a:r>
              <a:rPr lang="en-GB" sz="2300" b="1" dirty="0">
                <a:latin typeface="Calibri Light" panose="020F0302020204030204" pitchFamily="34" charset="0"/>
                <a:ea typeface="Calibri Light" panose="020F0302020204030204" pitchFamily="34" charset="0"/>
                <a:cs typeface="Calibri Light" panose="020F0302020204030204" pitchFamily="34" charset="0"/>
              </a:rPr>
              <a:t>(Archetypes)</a:t>
            </a:r>
            <a:endParaRPr lang="en-US" sz="2300" b="1" dirty="0">
              <a:latin typeface="Calibri Light" panose="020F0302020204030204" pitchFamily="34" charset="0"/>
              <a:ea typeface="Calibri Light" panose="020F0302020204030204" pitchFamily="34" charset="0"/>
              <a:cs typeface="Calibri Light" panose="020F0302020204030204" pitchFamily="34" charset="0"/>
            </a:endParaRPr>
          </a:p>
          <a:p>
            <a:pPr eaLnBrk="1" fontAlgn="auto" hangingPunct="1">
              <a:spcAft>
                <a:spcPts val="0"/>
              </a:spcAft>
              <a:buNone/>
              <a:defRPr/>
            </a:pPr>
            <a:r>
              <a:rPr lang="en-GB" sz="2300" dirty="0">
                <a:latin typeface="Calibri Light" panose="020F0302020204030204" pitchFamily="34" charset="0"/>
                <a:ea typeface="Calibri Light" panose="020F0302020204030204" pitchFamily="34" charset="0"/>
                <a:cs typeface="Calibri Light" panose="020F0302020204030204" pitchFamily="34" charset="0"/>
              </a:rPr>
              <a:t>Idealism</a:t>
            </a:r>
            <a:endParaRPr lang="en-US" sz="2300" dirty="0">
              <a:latin typeface="Calibri Light" panose="020F0302020204030204" pitchFamily="34" charset="0"/>
              <a:ea typeface="Calibri Light" panose="020F0302020204030204" pitchFamily="34" charset="0"/>
              <a:cs typeface="Calibri Light" panose="020F0302020204030204" pitchFamily="34" charset="0"/>
            </a:endParaRPr>
          </a:p>
          <a:p>
            <a:pPr eaLnBrk="1" fontAlgn="auto" hangingPunct="1">
              <a:spcAft>
                <a:spcPts val="0"/>
              </a:spcAft>
              <a:buNone/>
              <a:defRPr/>
            </a:pPr>
            <a:r>
              <a:rPr lang="en-GB" sz="2300" dirty="0">
                <a:latin typeface="Calibri Light" panose="020F0302020204030204" pitchFamily="34" charset="0"/>
                <a:ea typeface="Calibri Light" panose="020F0302020204030204" pitchFamily="34" charset="0"/>
                <a:cs typeface="Calibri Light" panose="020F0302020204030204" pitchFamily="34" charset="0"/>
              </a:rPr>
              <a:t>Being and Becoming</a:t>
            </a:r>
          </a:p>
          <a:p>
            <a:pPr eaLnBrk="1" fontAlgn="auto" hangingPunct="1">
              <a:spcAft>
                <a:spcPts val="0"/>
              </a:spcAft>
              <a:buNone/>
              <a:defRPr/>
            </a:pPr>
            <a:r>
              <a:rPr lang="en-GB" sz="2300" dirty="0">
                <a:latin typeface="Calibri Light" panose="020F0302020204030204" pitchFamily="34" charset="0"/>
                <a:ea typeface="Calibri Light" panose="020F0302020204030204" pitchFamily="34" charset="0"/>
                <a:cs typeface="Calibri Light" panose="020F0302020204030204" pitchFamily="34" charset="0"/>
              </a:rPr>
              <a:t>(Being = eternal, timeless, perfect, unchanging)</a:t>
            </a:r>
          </a:p>
          <a:p>
            <a:pPr eaLnBrk="1" fontAlgn="auto" hangingPunct="1">
              <a:spcAft>
                <a:spcPts val="0"/>
              </a:spcAft>
              <a:buNone/>
              <a:defRPr/>
            </a:pPr>
            <a:r>
              <a:rPr lang="en-GB" sz="2300" dirty="0">
                <a:latin typeface="Calibri Light" panose="020F0302020204030204" pitchFamily="34" charset="0"/>
                <a:ea typeface="Calibri Light" panose="020F0302020204030204" pitchFamily="34" charset="0"/>
                <a:cs typeface="Calibri Light" panose="020F0302020204030204" pitchFamily="34" charset="0"/>
              </a:rPr>
              <a:t>(Becoming = in time, changing, imperfect)</a:t>
            </a:r>
          </a:p>
          <a:p>
            <a:pPr eaLnBrk="1" fontAlgn="auto" hangingPunct="1">
              <a:spcAft>
                <a:spcPts val="0"/>
              </a:spcAft>
              <a:buNone/>
              <a:defRPr/>
            </a:pPr>
            <a:r>
              <a:rPr lang="en-GB" sz="2300" dirty="0">
                <a:latin typeface="Calibri Light" panose="020F0302020204030204" pitchFamily="34" charset="0"/>
                <a:ea typeface="Calibri Light" panose="020F0302020204030204" pitchFamily="34" charset="0"/>
                <a:cs typeface="Calibri Light" panose="020F0302020204030204" pitchFamily="34" charset="0"/>
              </a:rPr>
              <a:t>Emanation (rather than creation)</a:t>
            </a:r>
          </a:p>
          <a:p>
            <a:pPr eaLnBrk="1" fontAlgn="auto" hangingPunct="1">
              <a:spcAft>
                <a:spcPts val="0"/>
              </a:spcAft>
              <a:buNone/>
              <a:defRPr/>
            </a:pPr>
            <a:r>
              <a:rPr lang="en-GB" sz="2300" dirty="0">
                <a:latin typeface="Calibri Light" panose="020F0302020204030204" pitchFamily="34" charset="0"/>
                <a:ea typeface="Calibri Light" panose="020F0302020204030204" pitchFamily="34" charset="0"/>
                <a:cs typeface="Calibri Light" panose="020F0302020204030204" pitchFamily="34" charset="0"/>
              </a:rPr>
              <a:t>Everything in the cosmos is interconnected But materiality emerges from, and is contained within, consciousness.</a:t>
            </a:r>
            <a:endParaRPr lang="en-US" sz="2300" dirty="0">
              <a:latin typeface="Calibri Light" panose="020F0302020204030204" pitchFamily="34" charset="0"/>
              <a:ea typeface="Calibri Light" panose="020F0302020204030204" pitchFamily="34" charset="0"/>
              <a:cs typeface="Calibri Light" panose="020F0302020204030204" pitchFamily="34" charset="0"/>
            </a:endParaRPr>
          </a:p>
          <a:p>
            <a:pPr eaLnBrk="1" fontAlgn="auto" hangingPunct="1">
              <a:spcAft>
                <a:spcPts val="0"/>
              </a:spcAft>
              <a:buNone/>
              <a:defRPr/>
            </a:pPr>
            <a:r>
              <a:rPr lang="en-US" sz="2300" dirty="0">
                <a:latin typeface="Calibri Light" panose="020F0302020204030204" pitchFamily="34" charset="0"/>
                <a:ea typeface="Calibri Light" panose="020F0302020204030204" pitchFamily="34" charset="0"/>
                <a:cs typeface="Calibri Light" panose="020F0302020204030204" pitchFamily="34" charset="0"/>
              </a:rPr>
              <a:t>Cosmos is a </a:t>
            </a:r>
            <a:r>
              <a:rPr lang="en-GB" sz="2300" dirty="0">
                <a:latin typeface="Calibri Light" panose="020F0302020204030204" pitchFamily="34" charset="0"/>
                <a:ea typeface="Calibri Light" panose="020F0302020204030204" pitchFamily="34" charset="0"/>
                <a:cs typeface="Calibri Light" panose="020F0302020204030204" pitchFamily="34" charset="0"/>
              </a:rPr>
              <a:t>musical/mathematical/ geometrical order</a:t>
            </a:r>
            <a:endParaRPr lang="en-US" sz="2300" dirty="0">
              <a:latin typeface="Calibri Light" panose="020F0302020204030204" pitchFamily="34" charset="0"/>
              <a:ea typeface="Calibri Light" panose="020F0302020204030204" pitchFamily="34" charset="0"/>
              <a:cs typeface="Calibri Light" panose="020F0302020204030204" pitchFamily="34" charset="0"/>
            </a:endParaRPr>
          </a:p>
          <a:p>
            <a:pPr eaLnBrk="1" fontAlgn="auto" hangingPunct="1">
              <a:spcAft>
                <a:spcPts val="0"/>
              </a:spcAft>
              <a:defRPr/>
            </a:pPr>
            <a:endParaRPr lang="en-US" dirty="0"/>
          </a:p>
        </p:txBody>
      </p:sp>
      <p:sp>
        <p:nvSpPr>
          <p:cNvPr id="11268" name="Content Placeholder 5">
            <a:extLst>
              <a:ext uri="{FF2B5EF4-FFF2-40B4-BE49-F238E27FC236}">
                <a16:creationId xmlns:a16="http://schemas.microsoft.com/office/drawing/2014/main" id="{A2ADFFCB-F149-485B-8622-DC4F8749B3DE}"/>
              </a:ext>
            </a:extLst>
          </p:cNvPr>
          <p:cNvSpPr>
            <a:spLocks noGrp="1"/>
          </p:cNvSpPr>
          <p:nvPr>
            <p:ph sz="half" idx="2"/>
          </p:nvPr>
        </p:nvSpPr>
        <p:spPr/>
        <p:txBody>
          <a:bodyPr/>
          <a:lstStyle/>
          <a:p>
            <a:pPr>
              <a:buNone/>
            </a:pPr>
            <a:r>
              <a:rPr lang="en-GB" altLang="en-US" sz="1600" b="1" i="1" dirty="0" err="1">
                <a:latin typeface="Calibri Light" panose="020F0302020204030204" pitchFamily="34" charset="0"/>
                <a:ea typeface="Calibri Light" panose="020F0302020204030204" pitchFamily="34" charset="0"/>
                <a:cs typeface="Calibri Light" panose="020F0302020204030204" pitchFamily="34" charset="0"/>
              </a:rPr>
              <a:t>Timaeus</a:t>
            </a:r>
            <a:r>
              <a:rPr lang="en-GB" altLang="en-US" sz="1600" b="1" dirty="0">
                <a:latin typeface="Calibri Light" panose="020F0302020204030204" pitchFamily="34" charset="0"/>
                <a:ea typeface="Calibri Light" panose="020F0302020204030204" pitchFamily="34" charset="0"/>
                <a:cs typeface="Calibri Light" panose="020F0302020204030204" pitchFamily="34" charset="0"/>
              </a:rPr>
              <a:t>:</a:t>
            </a:r>
            <a:r>
              <a:rPr lang="en-GB" altLang="en-US" sz="1600" dirty="0">
                <a:latin typeface="Calibri Light" panose="020F0302020204030204" pitchFamily="34" charset="0"/>
                <a:ea typeface="Calibri Light" panose="020F0302020204030204" pitchFamily="34" charset="0"/>
                <a:cs typeface="Calibri Light" panose="020F0302020204030204" pitchFamily="34" charset="0"/>
              </a:rPr>
              <a:t> contains the cosmogony – creation of the cosmos, along with description of the cosmos as infused with soul, based in consciousness, and ordered according to mathematical/musical harmonies.</a:t>
            </a:r>
          </a:p>
          <a:p>
            <a:pPr>
              <a:buNone/>
            </a:pPr>
            <a:r>
              <a:rPr lang="en-GB" altLang="en-US" sz="1600" b="1" i="1" dirty="0">
                <a:latin typeface="Calibri Light" panose="020F0302020204030204" pitchFamily="34" charset="0"/>
                <a:ea typeface="Calibri Light" panose="020F0302020204030204" pitchFamily="34" charset="0"/>
                <a:cs typeface="Calibri Light" panose="020F0302020204030204" pitchFamily="34" charset="0"/>
              </a:rPr>
              <a:t>Republic</a:t>
            </a:r>
            <a:r>
              <a:rPr lang="en-GB" altLang="en-US" sz="1600" dirty="0">
                <a:latin typeface="Calibri Light" panose="020F0302020204030204" pitchFamily="34" charset="0"/>
                <a:ea typeface="Calibri Light" panose="020F0302020204030204" pitchFamily="34" charset="0"/>
                <a:cs typeface="Calibri Light" panose="020F0302020204030204" pitchFamily="34" charset="0"/>
              </a:rPr>
              <a:t>: Book X contains the account of the soul’s descent from the stars at birth.</a:t>
            </a:r>
          </a:p>
          <a:p>
            <a:pPr eaLnBrk="1" hangingPunct="1">
              <a:buFont typeface="Arial" panose="020B0604020202020204" pitchFamily="34" charset="0"/>
              <a:buNone/>
            </a:pPr>
            <a:r>
              <a:rPr lang="en-GB" altLang="en-US" sz="1600" b="1" dirty="0">
                <a:latin typeface="Calibri Light" panose="020F0302020204030204" pitchFamily="34" charset="0"/>
                <a:ea typeface="Calibri Light" panose="020F0302020204030204" pitchFamily="34" charset="0"/>
                <a:cs typeface="Calibri Light" panose="020F0302020204030204" pitchFamily="34" charset="0"/>
              </a:rPr>
              <a:t>Paradoxes: Plato’s cosmos is </a:t>
            </a:r>
          </a:p>
          <a:p>
            <a:pPr eaLnBrk="1" hangingPunct="1"/>
            <a:r>
              <a:rPr lang="en-GB" altLang="en-US" sz="1600" b="1" dirty="0">
                <a:latin typeface="Calibri Light" panose="020F0302020204030204" pitchFamily="34" charset="0"/>
                <a:ea typeface="Calibri Light" panose="020F0302020204030204" pitchFamily="34" charset="0"/>
                <a:cs typeface="Calibri Light" panose="020F0302020204030204" pitchFamily="34" charset="0"/>
              </a:rPr>
              <a:t>Transcendent </a:t>
            </a:r>
            <a:r>
              <a:rPr lang="en-GB" altLang="en-US" sz="1600" dirty="0">
                <a:latin typeface="Calibri Light" panose="020F0302020204030204" pitchFamily="34" charset="0"/>
                <a:ea typeface="Calibri Light" panose="020F0302020204030204" pitchFamily="34" charset="0"/>
                <a:cs typeface="Calibri Light" panose="020F0302020204030204" pitchFamily="34" charset="0"/>
              </a:rPr>
              <a:t>(soul transcends matter)</a:t>
            </a:r>
          </a:p>
          <a:p>
            <a:pPr eaLnBrk="1" hangingPunct="1"/>
            <a:r>
              <a:rPr lang="en-GB" altLang="en-US" sz="1600" b="1" dirty="0">
                <a:latin typeface="Calibri Light" panose="020F0302020204030204" pitchFamily="34" charset="0"/>
                <a:ea typeface="Calibri Light" panose="020F0302020204030204" pitchFamily="34" charset="0"/>
                <a:cs typeface="Calibri Light" panose="020F0302020204030204" pitchFamily="34" charset="0"/>
              </a:rPr>
              <a:t>But also Immanent </a:t>
            </a:r>
            <a:r>
              <a:rPr lang="en-GB" altLang="en-US" sz="1600" dirty="0">
                <a:latin typeface="Calibri Light" panose="020F0302020204030204" pitchFamily="34" charset="0"/>
                <a:ea typeface="Calibri Light" panose="020F0302020204030204" pitchFamily="34" charset="0"/>
                <a:cs typeface="Calibri Light" panose="020F0302020204030204" pitchFamily="34" charset="0"/>
              </a:rPr>
              <a:t>(matters emerges out of soul and is therefore infused with it)</a:t>
            </a:r>
          </a:p>
          <a:p>
            <a:pPr eaLnBrk="1" hangingPunct="1"/>
            <a:r>
              <a:rPr lang="en-GB" altLang="en-US" sz="1600" b="1" dirty="0">
                <a:latin typeface="Calibri Light" panose="020F0302020204030204" pitchFamily="34" charset="0"/>
                <a:ea typeface="Calibri Light" panose="020F0302020204030204" pitchFamily="34" charset="0"/>
                <a:cs typeface="Calibri Light" panose="020F0302020204030204" pitchFamily="34" charset="0"/>
              </a:rPr>
              <a:t>Monist </a:t>
            </a:r>
            <a:r>
              <a:rPr lang="en-GB" altLang="en-US" sz="1600" dirty="0">
                <a:latin typeface="Calibri Light" panose="020F0302020204030204" pitchFamily="34" charset="0"/>
                <a:ea typeface="Calibri Light" panose="020F0302020204030204" pitchFamily="34" charset="0"/>
                <a:cs typeface="Calibri Light" panose="020F0302020204030204" pitchFamily="34" charset="0"/>
              </a:rPr>
              <a:t>(there is a single source)</a:t>
            </a:r>
          </a:p>
          <a:p>
            <a:pPr eaLnBrk="1" hangingPunct="1"/>
            <a:r>
              <a:rPr lang="en-GB" altLang="en-US" sz="1600" b="1" dirty="0">
                <a:latin typeface="Calibri Light" panose="020F0302020204030204" pitchFamily="34" charset="0"/>
                <a:ea typeface="Calibri Light" panose="020F0302020204030204" pitchFamily="34" charset="0"/>
                <a:cs typeface="Calibri Light" panose="020F0302020204030204" pitchFamily="34" charset="0"/>
              </a:rPr>
              <a:t>But also dualist </a:t>
            </a:r>
            <a:r>
              <a:rPr lang="en-GB" altLang="en-US" sz="1600" dirty="0">
                <a:latin typeface="Calibri Light" panose="020F0302020204030204" pitchFamily="34" charset="0"/>
                <a:ea typeface="Calibri Light" panose="020F0302020204030204" pitchFamily="34" charset="0"/>
                <a:cs typeface="Calibri Light" panose="020F0302020204030204" pitchFamily="34" charset="0"/>
              </a:rPr>
              <a:t>(Being is contrasted with Becoming) </a:t>
            </a:r>
          </a:p>
          <a:p>
            <a:endParaRPr lang="en-GB" altLang="en-US" dirty="0"/>
          </a:p>
        </p:txBody>
      </p:sp>
      <p:pic>
        <p:nvPicPr>
          <p:cNvPr id="11269" name="Picture 3" descr="Plato 3.jpeg">
            <a:extLst>
              <a:ext uri="{FF2B5EF4-FFF2-40B4-BE49-F238E27FC236}">
                <a16:creationId xmlns:a16="http://schemas.microsoft.com/office/drawing/2014/main" id="{42AF0640-2B9D-4CFA-AAD4-EC11A14A8862}"/>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812088" y="404813"/>
            <a:ext cx="1162050" cy="1276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0" name="Picture 2">
            <a:extLst>
              <a:ext uri="{FF2B5EF4-FFF2-40B4-BE49-F238E27FC236}">
                <a16:creationId xmlns:a16="http://schemas.microsoft.com/office/drawing/2014/main" id="{54CA1E2E-468A-4912-A302-41936164640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02525" y="6000750"/>
            <a:ext cx="1641475" cy="676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71" name="Picture 4" descr="Kepler's geometry.jpg">
            <a:extLst>
              <a:ext uri="{FF2B5EF4-FFF2-40B4-BE49-F238E27FC236}">
                <a16:creationId xmlns:a16="http://schemas.microsoft.com/office/drawing/2014/main" id="{BCF575A9-7FAC-4C81-8205-37C82D4272AD}"/>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73488" y="5740400"/>
            <a:ext cx="1014412" cy="104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4">
            <a:extLst>
              <a:ext uri="{FF2B5EF4-FFF2-40B4-BE49-F238E27FC236}">
                <a16:creationId xmlns:a16="http://schemas.microsoft.com/office/drawing/2014/main" id="{A68DCE77-33E5-4F92-A756-90B9B6DAA4B6}"/>
              </a:ext>
            </a:extLst>
          </p:cNvPr>
          <p:cNvSpPr>
            <a:spLocks noGrp="1"/>
          </p:cNvSpPr>
          <p:nvPr>
            <p:ph type="title"/>
          </p:nvPr>
        </p:nvSpPr>
        <p:spPr/>
        <p:txBody>
          <a:bodyPr/>
          <a:lstStyle/>
          <a:p>
            <a:r>
              <a:rPr lang="en-GB" altLang="en-US" dirty="0">
                <a:latin typeface="Calibri Light" panose="020F0302020204030204" pitchFamily="34" charset="0"/>
                <a:ea typeface="Calibri Light" panose="020F0302020204030204" pitchFamily="34" charset="0"/>
                <a:cs typeface="Calibri Light" panose="020F0302020204030204" pitchFamily="34" charset="0"/>
              </a:rPr>
              <a:t>Plato on the Planets</a:t>
            </a:r>
          </a:p>
        </p:txBody>
      </p:sp>
      <p:sp>
        <p:nvSpPr>
          <p:cNvPr id="12291" name="Content Placeholder 5">
            <a:extLst>
              <a:ext uri="{FF2B5EF4-FFF2-40B4-BE49-F238E27FC236}">
                <a16:creationId xmlns:a16="http://schemas.microsoft.com/office/drawing/2014/main" id="{DF1B24AE-A899-42ED-8D2E-3CA57850ACA4}"/>
              </a:ext>
            </a:extLst>
          </p:cNvPr>
          <p:cNvSpPr>
            <a:spLocks noGrp="1"/>
          </p:cNvSpPr>
          <p:nvPr>
            <p:ph sz="half" idx="1"/>
          </p:nvPr>
        </p:nvSpPr>
        <p:spPr/>
        <p:txBody>
          <a:bodyPr/>
          <a:lstStyle/>
          <a:p>
            <a:pPr>
              <a:buFont typeface="Arial" panose="020B0604020202020204" pitchFamily="34" charset="0"/>
              <a:buNone/>
            </a:pPr>
            <a:r>
              <a:rPr lang="en-GB" altLang="en-US" sz="1400" dirty="0">
                <a:latin typeface="Calibri Light" panose="020F0302020204030204" pitchFamily="34" charset="0"/>
                <a:ea typeface="Calibri Light" panose="020F0302020204030204" pitchFamily="34" charset="0"/>
                <a:cs typeface="Calibri Light" panose="020F0302020204030204" pitchFamily="34" charset="0"/>
              </a:rPr>
              <a:t>Plato laid the foundation for a rational of astrology in the notion of planets as time-keepers:</a:t>
            </a:r>
          </a:p>
          <a:p>
            <a:pPr>
              <a:buFont typeface="Arial" panose="020B0604020202020204" pitchFamily="34" charset="0"/>
              <a:buNone/>
            </a:pPr>
            <a:endParaRPr lang="en-GB" altLang="en-US" sz="1400" dirty="0">
              <a:latin typeface="Calibri Light" panose="020F0302020204030204" pitchFamily="34" charset="0"/>
              <a:ea typeface="Calibri Light" panose="020F0302020204030204" pitchFamily="34" charset="0"/>
              <a:cs typeface="Calibri Light" panose="020F0302020204030204" pitchFamily="34" charset="0"/>
            </a:endParaRPr>
          </a:p>
          <a:p>
            <a:pPr>
              <a:buFont typeface="Arial" panose="020B0604020202020204" pitchFamily="34" charset="0"/>
              <a:buNone/>
            </a:pPr>
            <a:r>
              <a:rPr lang="en-GB" altLang="en-US" sz="1400" i="1" dirty="0">
                <a:latin typeface="Calibri Light" panose="020F0302020204030204" pitchFamily="34" charset="0"/>
                <a:ea typeface="Calibri Light" panose="020F0302020204030204" pitchFamily="34" charset="0"/>
                <a:cs typeface="Calibri Light" panose="020F0302020204030204" pitchFamily="34" charset="0"/>
              </a:rPr>
              <a:t>'Wherefore, as a consequence of this reasoning and design on the part of God, with a view to the generation of Time, the sun and moon and five other stars, which bear the appellation of "planets" [i.e., 'wanderers'], </a:t>
            </a:r>
            <a:r>
              <a:rPr lang="en-GB" altLang="en-US" sz="1400" b="1" i="1" dirty="0">
                <a:latin typeface="Calibri Light" panose="020F0302020204030204" pitchFamily="34" charset="0"/>
                <a:ea typeface="Calibri Light" panose="020F0302020204030204" pitchFamily="34" charset="0"/>
                <a:cs typeface="Calibri Light" panose="020F0302020204030204" pitchFamily="34" charset="0"/>
              </a:rPr>
              <a:t>came into existence for the determining and preserving of the numbers of Time.' </a:t>
            </a:r>
            <a:r>
              <a:rPr lang="en-GB" altLang="en-US" sz="1400" dirty="0">
                <a:latin typeface="Calibri Light" panose="020F0302020204030204" pitchFamily="34" charset="0"/>
                <a:ea typeface="Calibri Light" panose="020F0302020204030204" pitchFamily="34" charset="0"/>
                <a:cs typeface="Calibri Light" panose="020F0302020204030204" pitchFamily="34" charset="0"/>
              </a:rPr>
              <a:t>(</a:t>
            </a:r>
            <a:r>
              <a:rPr lang="en-GB" altLang="en-US" sz="1400" dirty="0" err="1">
                <a:latin typeface="Calibri Light" panose="020F0302020204030204" pitchFamily="34" charset="0"/>
                <a:ea typeface="Calibri Light" panose="020F0302020204030204" pitchFamily="34" charset="0"/>
                <a:cs typeface="Calibri Light" panose="020F0302020204030204" pitchFamily="34" charset="0"/>
              </a:rPr>
              <a:t>Timaeus</a:t>
            </a:r>
            <a:r>
              <a:rPr lang="en-GB" altLang="en-US" sz="1400" dirty="0">
                <a:latin typeface="Calibri Light" panose="020F0302020204030204" pitchFamily="34" charset="0"/>
                <a:ea typeface="Calibri Light" panose="020F0302020204030204" pitchFamily="34" charset="0"/>
                <a:cs typeface="Calibri Light" panose="020F0302020204030204" pitchFamily="34" charset="0"/>
              </a:rPr>
              <a:t> 38C). </a:t>
            </a:r>
          </a:p>
          <a:p>
            <a:pPr>
              <a:buFont typeface="Arial" panose="020B0604020202020204" pitchFamily="34" charset="0"/>
              <a:buNone/>
            </a:pPr>
            <a:endParaRPr lang="en-GB" altLang="en-US" sz="1400" dirty="0">
              <a:latin typeface="Calibri Light" panose="020F0302020204030204" pitchFamily="34" charset="0"/>
              <a:ea typeface="Calibri Light" panose="020F0302020204030204" pitchFamily="34" charset="0"/>
              <a:cs typeface="Calibri Light" panose="020F0302020204030204" pitchFamily="34" charset="0"/>
            </a:endParaRPr>
          </a:p>
          <a:p>
            <a:pPr>
              <a:buFont typeface="Arial" panose="020B0604020202020204" pitchFamily="34" charset="0"/>
              <a:buNone/>
            </a:pPr>
            <a:r>
              <a:rPr lang="en-GB" altLang="en-US" sz="1400" dirty="0">
                <a:latin typeface="Calibri Light" panose="020F0302020204030204" pitchFamily="34" charset="0"/>
                <a:ea typeface="Calibri Light" panose="020F0302020204030204" pitchFamily="34" charset="0"/>
                <a:cs typeface="Calibri Light" panose="020F0302020204030204" pitchFamily="34" charset="0"/>
              </a:rPr>
              <a:t>The planets are time pieces, not influences or causes. </a:t>
            </a:r>
          </a:p>
          <a:p>
            <a:pPr>
              <a:buFont typeface="Arial" panose="020B0604020202020204" pitchFamily="34" charset="0"/>
              <a:buNone/>
            </a:pPr>
            <a:r>
              <a:rPr lang="en-GB" altLang="en-US" sz="1400" dirty="0">
                <a:latin typeface="Calibri Light" panose="020F0302020204030204" pitchFamily="34" charset="0"/>
                <a:ea typeface="Calibri Light" panose="020F0302020204030204" pitchFamily="34" charset="0"/>
                <a:cs typeface="Calibri Light" panose="020F0302020204030204" pitchFamily="34" charset="0"/>
              </a:rPr>
              <a:t>In modern language we might say that planetary movements  correlate or coincide with events on Earth, and that the pattern made by the planets relates to the patterns in the lives of people.</a:t>
            </a:r>
          </a:p>
          <a:p>
            <a:pPr>
              <a:buFont typeface="Arial" panose="020B0604020202020204" pitchFamily="34" charset="0"/>
              <a:buNone/>
            </a:pPr>
            <a:endParaRPr lang="en-GB" altLang="en-US" sz="1600" dirty="0">
              <a:latin typeface="Calibri Light" panose="020F0302020204030204" pitchFamily="34" charset="0"/>
              <a:ea typeface="Calibri Light" panose="020F0302020204030204" pitchFamily="34" charset="0"/>
              <a:cs typeface="Calibri Light" panose="020F0302020204030204" pitchFamily="34" charset="0"/>
            </a:endParaRPr>
          </a:p>
          <a:p>
            <a:pPr>
              <a:buFont typeface="Arial" panose="020B0604020202020204" pitchFamily="34" charset="0"/>
              <a:buNone/>
            </a:pPr>
            <a:endParaRPr lang="en-GB" altLang="en-US" sz="1600" dirty="0">
              <a:latin typeface="Cambria" panose="02040503050406030204" pitchFamily="18" charset="0"/>
            </a:endParaRPr>
          </a:p>
          <a:p>
            <a:endParaRPr lang="en-GB" altLang="en-US" dirty="0"/>
          </a:p>
        </p:txBody>
      </p:sp>
      <p:sp>
        <p:nvSpPr>
          <p:cNvPr id="12292" name="Content Placeholder 5">
            <a:extLst>
              <a:ext uri="{FF2B5EF4-FFF2-40B4-BE49-F238E27FC236}">
                <a16:creationId xmlns:a16="http://schemas.microsoft.com/office/drawing/2014/main" id="{5BEF423A-1244-40D8-9038-3B872FA7FCF7}"/>
              </a:ext>
            </a:extLst>
          </p:cNvPr>
          <p:cNvSpPr>
            <a:spLocks noGrp="1"/>
          </p:cNvSpPr>
          <p:nvPr>
            <p:ph sz="half" idx="2"/>
          </p:nvPr>
        </p:nvSpPr>
        <p:spPr/>
        <p:txBody>
          <a:bodyPr/>
          <a:lstStyle/>
          <a:p>
            <a:r>
              <a:rPr lang="en-GB" altLang="en-US" sz="1600" i="1" dirty="0">
                <a:latin typeface="Calibri Light" panose="020F0302020204030204" pitchFamily="34" charset="0"/>
                <a:ea typeface="Calibri Light" panose="020F0302020204030204" pitchFamily="34" charset="0"/>
                <a:cs typeface="Calibri Light" panose="020F0302020204030204" pitchFamily="34" charset="0"/>
              </a:rPr>
              <a:t>'But the choric dances of these same stars and their crossings one of another, and the relative reversals and progressions of their orbits, and which of the gods meet in their conjunctions, and how many are in opposition, and behind which and at what times they severally pass behind one another and are hidden from our view, and again re-appearing send upon men unable to calculate alarming portents of the things which shall come to pass hereafter, </a:t>
            </a:r>
            <a:r>
              <a:rPr lang="en-GB" altLang="en-US" sz="1600" b="1" i="1" dirty="0">
                <a:latin typeface="Calibri Light" panose="020F0302020204030204" pitchFamily="34" charset="0"/>
                <a:ea typeface="Calibri Light" panose="020F0302020204030204" pitchFamily="34" charset="0"/>
                <a:cs typeface="Calibri Light" panose="020F0302020204030204" pitchFamily="34" charset="0"/>
              </a:rPr>
              <a:t>- to describe all this without an inspection of models of these movements would be labour in vain' </a:t>
            </a:r>
          </a:p>
          <a:p>
            <a:r>
              <a:rPr lang="en-GB" altLang="en-US" sz="1600" dirty="0">
                <a:latin typeface="Calibri Light" panose="020F0302020204030204" pitchFamily="34" charset="0"/>
                <a:ea typeface="Calibri Light" panose="020F0302020204030204" pitchFamily="34" charset="0"/>
                <a:cs typeface="Calibri Light" panose="020F0302020204030204" pitchFamily="34" charset="0"/>
              </a:rPr>
              <a:t>(Timaeus 40C-D).</a:t>
            </a:r>
          </a:p>
          <a:p>
            <a:endParaRPr lang="en-GB" altLang="en-US" dirty="0"/>
          </a:p>
        </p:txBody>
      </p:sp>
      <p:pic>
        <p:nvPicPr>
          <p:cNvPr id="12293" name="Picture 6" descr="Plato.jpeg">
            <a:extLst>
              <a:ext uri="{FF2B5EF4-FFF2-40B4-BE49-F238E27FC236}">
                <a16:creationId xmlns:a16="http://schemas.microsoft.com/office/drawing/2014/main" id="{156506D8-EC1C-4EEC-AB15-88FAF5A146C5}"/>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243888" y="5616575"/>
            <a:ext cx="900112" cy="1241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4" name="Picture 4" descr="C:\Users\Liz\Dropbox\SEAC 2016\Artwork\UWTSD Logo_200dpi.jpg">
            <a:extLst>
              <a:ext uri="{FF2B5EF4-FFF2-40B4-BE49-F238E27FC236}">
                <a16:creationId xmlns:a16="http://schemas.microsoft.com/office/drawing/2014/main" id="{6020DCE3-56E5-4771-A069-D06C3F32166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516216" y="6192837"/>
            <a:ext cx="1728788" cy="66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2">
            <a:extLst>
              <a:ext uri="{FF2B5EF4-FFF2-40B4-BE49-F238E27FC236}">
                <a16:creationId xmlns:a16="http://schemas.microsoft.com/office/drawing/2014/main" id="{5132B23F-BDCF-4EDD-AEBC-E5BC5AAC4303}"/>
              </a:ext>
            </a:extLst>
          </p:cNvPr>
          <p:cNvSpPr>
            <a:spLocks noGrp="1"/>
          </p:cNvSpPr>
          <p:nvPr>
            <p:ph type="title"/>
          </p:nvPr>
        </p:nvSpPr>
        <p:spPr/>
        <p:txBody>
          <a:bodyPr/>
          <a:lstStyle/>
          <a:p>
            <a:r>
              <a:rPr lang="en-GB" altLang="en-US" dirty="0">
                <a:latin typeface="Calibri Light" panose="020F0302020204030204" pitchFamily="34" charset="0"/>
                <a:ea typeface="Calibri Light" panose="020F0302020204030204" pitchFamily="34" charset="0"/>
                <a:cs typeface="Calibri Light" panose="020F0302020204030204" pitchFamily="34" charset="0"/>
              </a:rPr>
              <a:t>Plato on the Soul</a:t>
            </a:r>
          </a:p>
        </p:txBody>
      </p:sp>
      <p:sp>
        <p:nvSpPr>
          <p:cNvPr id="13315" name="Content Placeholder 1">
            <a:extLst>
              <a:ext uri="{FF2B5EF4-FFF2-40B4-BE49-F238E27FC236}">
                <a16:creationId xmlns:a16="http://schemas.microsoft.com/office/drawing/2014/main" id="{7E033D66-27C1-4F37-8BE6-8AA506EB7C2E}"/>
              </a:ext>
            </a:extLst>
          </p:cNvPr>
          <p:cNvSpPr>
            <a:spLocks noGrp="1"/>
          </p:cNvSpPr>
          <p:nvPr>
            <p:ph idx="1"/>
          </p:nvPr>
        </p:nvSpPr>
        <p:spPr/>
        <p:txBody>
          <a:bodyPr/>
          <a:lstStyle/>
          <a:p>
            <a:pPr eaLnBrk="1" hangingPunct="1"/>
            <a:r>
              <a:rPr lang="en-GB" altLang="en-US" sz="1800" i="1" dirty="0">
                <a:latin typeface="Calibri Light" panose="020F0302020204030204" pitchFamily="34" charset="0"/>
                <a:ea typeface="Calibri Light" panose="020F0302020204030204" pitchFamily="34" charset="0"/>
                <a:cs typeface="Calibri Light" panose="020F0302020204030204" pitchFamily="34" charset="0"/>
              </a:rPr>
              <a:t>Timaeus</a:t>
            </a: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 The world, or collective soul, is part of the fundamental foundation and origin of the material world. </a:t>
            </a:r>
            <a:r>
              <a:rPr lang="en-GB" altLang="en-US" sz="1800" b="1" dirty="0">
                <a:latin typeface="Calibri Light" panose="020F0302020204030204" pitchFamily="34" charset="0"/>
                <a:ea typeface="Calibri Light" panose="020F0302020204030204" pitchFamily="34" charset="0"/>
                <a:cs typeface="Calibri Light" panose="020F0302020204030204" pitchFamily="34" charset="0"/>
              </a:rPr>
              <a:t>Everything is connected by soul.</a:t>
            </a:r>
          </a:p>
          <a:p>
            <a:pPr eaLnBrk="1" hangingPunct="1">
              <a:buFont typeface="Arial" panose="020B0604020202020204" pitchFamily="34" charset="0"/>
              <a:buNone/>
            </a:pP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(The Greek </a:t>
            </a:r>
            <a:r>
              <a:rPr lang="en-GB" altLang="en-US" sz="1800" i="1" dirty="0">
                <a:latin typeface="Calibri Light" panose="020F0302020204030204" pitchFamily="34" charset="0"/>
                <a:ea typeface="Calibri Light" panose="020F0302020204030204" pitchFamily="34" charset="0"/>
                <a:cs typeface="Calibri Light" panose="020F0302020204030204" pitchFamily="34" charset="0"/>
              </a:rPr>
              <a:t>Psyche</a:t>
            </a: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 and Latin </a:t>
            </a:r>
            <a:r>
              <a:rPr lang="en-GB" altLang="en-US" sz="1800" i="1" dirty="0">
                <a:latin typeface="Calibri Light" panose="020F0302020204030204" pitchFamily="34" charset="0"/>
                <a:ea typeface="Calibri Light" panose="020F0302020204030204" pitchFamily="34" charset="0"/>
                <a:cs typeface="Calibri Light" panose="020F0302020204030204" pitchFamily="34" charset="0"/>
              </a:rPr>
              <a:t>Anima Mundi </a:t>
            </a: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are feminine)</a:t>
            </a:r>
          </a:p>
          <a:p>
            <a:pPr eaLnBrk="1" hangingPunct="1">
              <a:buFont typeface="Arial" panose="020B0604020202020204" pitchFamily="34" charset="0"/>
              <a:buNone/>
            </a:pP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(Carl Jung’s Collective Unconscious is an adaptation of the Platonic world soul )</a:t>
            </a:r>
          </a:p>
          <a:p>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The individual soul exists before birth and survives death, being subject to a cycle of reincarnation. </a:t>
            </a:r>
          </a:p>
          <a:p>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The process of birth is set out by Plato in his ‘Myth of Er’ (Republic Book X). </a:t>
            </a:r>
          </a:p>
          <a:p>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Before birth, each soul chooses a life, with material circumstances and destiny. </a:t>
            </a:r>
          </a:p>
          <a:p>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At the moment of birth the soul descends through the planetary spheres. </a:t>
            </a:r>
          </a:p>
          <a:p>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Later astrologers took from this theory the idea that the pattern of planets at birth described the current life, with its circumstances, fate and destiny. </a:t>
            </a:r>
          </a:p>
          <a:p>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However, adherence to a Platonic theory means that there is always a part of one’s self that preceded birth and is not subject to the planetary patterns at birth. </a:t>
            </a:r>
          </a:p>
          <a:p>
            <a:endParaRPr lang="en-GB" altLang="en-US" dirty="0"/>
          </a:p>
        </p:txBody>
      </p:sp>
      <p:pic>
        <p:nvPicPr>
          <p:cNvPr id="13316" name="Picture 6" descr="Plato.jpeg">
            <a:extLst>
              <a:ext uri="{FF2B5EF4-FFF2-40B4-BE49-F238E27FC236}">
                <a16:creationId xmlns:a16="http://schemas.microsoft.com/office/drawing/2014/main" id="{E9C33A61-B32D-44B6-8F0B-2F18AA34D451}"/>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42875" y="142875"/>
            <a:ext cx="928688" cy="1282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7" name="Picture 5" descr="Geocentric cosmos with Elizabeth I 300dpi.jpg">
            <a:extLst>
              <a:ext uri="{FF2B5EF4-FFF2-40B4-BE49-F238E27FC236}">
                <a16:creationId xmlns:a16="http://schemas.microsoft.com/office/drawing/2014/main" id="{6338BF25-E603-489E-9A8D-2F2CB43970B6}"/>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726363" y="5373688"/>
            <a:ext cx="1044575" cy="1484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3318" name="Picture 5" descr="C:\Users\Liz\Dropbox\SEAC 2016\Artwork\UWTSD Logo_200dpi.jpg">
            <a:extLst>
              <a:ext uri="{FF2B5EF4-FFF2-40B4-BE49-F238E27FC236}">
                <a16:creationId xmlns:a16="http://schemas.microsoft.com/office/drawing/2014/main" id="{D9C80FF3-B94F-4ACA-AEFD-F0DFD2D57E69}"/>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50825" y="6003925"/>
            <a:ext cx="1728788" cy="6651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Content Placeholder 2">
            <a:extLst>
              <a:ext uri="{FF2B5EF4-FFF2-40B4-BE49-F238E27FC236}">
                <a16:creationId xmlns:a16="http://schemas.microsoft.com/office/drawing/2014/main" id="{C01CB5DC-FA41-440C-9ADF-D8E2BCA62E15}"/>
              </a:ext>
            </a:extLst>
          </p:cNvPr>
          <p:cNvSpPr>
            <a:spLocks noGrp="1"/>
          </p:cNvSpPr>
          <p:nvPr>
            <p:ph idx="1"/>
          </p:nvPr>
        </p:nvSpPr>
        <p:spPr/>
        <p:txBody>
          <a:bodyPr/>
          <a:lstStyle/>
          <a:p>
            <a:pPr eaLnBrk="1" hangingPunct="1">
              <a:buFont typeface="Arial" charset="0"/>
              <a:buNone/>
              <a:defRPr/>
            </a:pPr>
            <a:r>
              <a:rPr lang="en-GB" sz="1800" dirty="0">
                <a:latin typeface="Calibri Light" panose="020F0302020204030204" pitchFamily="34" charset="0"/>
                <a:ea typeface="Calibri Light" panose="020F0302020204030204" pitchFamily="34" charset="0"/>
                <a:cs typeface="Calibri Light" panose="020F0302020204030204" pitchFamily="34" charset="0"/>
              </a:rPr>
              <a:t>Each individual soul has a star (metaphorical?)</a:t>
            </a:r>
          </a:p>
          <a:p>
            <a:pPr eaLnBrk="1" hangingPunct="1">
              <a:buFont typeface="Arial" charset="0"/>
              <a:buNone/>
              <a:defRPr/>
            </a:pPr>
            <a:r>
              <a:rPr lang="en-GB" sz="1800" dirty="0">
                <a:latin typeface="Calibri Light" panose="020F0302020204030204" pitchFamily="34" charset="0"/>
                <a:ea typeface="Calibri Light" panose="020F0302020204030204" pitchFamily="34" charset="0"/>
                <a:cs typeface="Calibri Light" panose="020F0302020204030204" pitchFamily="34" charset="0"/>
              </a:rPr>
              <a:t>The individual soul originates in the sphere of the stars</a:t>
            </a:r>
          </a:p>
          <a:p>
            <a:pPr eaLnBrk="1" hangingPunct="1">
              <a:buFont typeface="Arial" charset="0"/>
              <a:buNone/>
              <a:defRPr/>
            </a:pPr>
            <a:r>
              <a:rPr lang="en-GB" sz="1800" dirty="0">
                <a:latin typeface="Calibri Light" panose="020F0302020204030204" pitchFamily="34" charset="0"/>
                <a:ea typeface="Calibri Light" panose="020F0302020204030204" pitchFamily="34" charset="0"/>
                <a:cs typeface="Calibri Light" panose="020F0302020204030204" pitchFamily="34" charset="0"/>
              </a:rPr>
              <a:t>The individual soul incarnates via the planetary spheres</a:t>
            </a:r>
          </a:p>
          <a:p>
            <a:pPr eaLnBrk="1" hangingPunct="1">
              <a:buFont typeface="Arial" charset="0"/>
              <a:buNone/>
              <a:defRPr/>
            </a:pPr>
            <a:r>
              <a:rPr lang="en-GB" sz="1800" dirty="0">
                <a:latin typeface="Calibri Light" panose="020F0302020204030204" pitchFamily="34" charset="0"/>
                <a:ea typeface="Calibri Light" panose="020F0302020204030204" pitchFamily="34" charset="0"/>
                <a:cs typeface="Calibri Light" panose="020F0302020204030204" pitchFamily="34" charset="0"/>
              </a:rPr>
              <a:t>The levels of the soul:</a:t>
            </a:r>
          </a:p>
          <a:p>
            <a:pPr marL="623887" indent="-514350">
              <a:buFont typeface="+mj-lt"/>
              <a:buAutoNum type="arabicPeriod"/>
              <a:defRPr/>
            </a:pPr>
            <a:r>
              <a:rPr lang="en-GB" sz="1800" dirty="0">
                <a:latin typeface="Calibri Light" panose="020F0302020204030204" pitchFamily="34" charset="0"/>
                <a:ea typeface="Calibri Light" panose="020F0302020204030204" pitchFamily="34" charset="0"/>
                <a:cs typeface="Calibri Light" panose="020F0302020204030204" pitchFamily="34" charset="0"/>
              </a:rPr>
              <a:t>Rational: we could call this the higher mind; roughly equates to the immortal part of the soul; can contact the divine.</a:t>
            </a:r>
          </a:p>
          <a:p>
            <a:pPr marL="623887" indent="-514350">
              <a:buFont typeface="+mj-lt"/>
              <a:buAutoNum type="arabicPeriod"/>
              <a:defRPr/>
            </a:pPr>
            <a:r>
              <a:rPr lang="en-GB" sz="1800" dirty="0">
                <a:latin typeface="Calibri Light" panose="020F0302020204030204" pitchFamily="34" charset="0"/>
                <a:ea typeface="Calibri Light" panose="020F0302020204030204" pitchFamily="34" charset="0"/>
                <a:cs typeface="Calibri Light" panose="020F0302020204030204" pitchFamily="34" charset="0"/>
              </a:rPr>
              <a:t>Emotional: feelings, desires; irrational.</a:t>
            </a:r>
          </a:p>
          <a:p>
            <a:pPr marL="623887" indent="-514350">
              <a:buFont typeface="+mj-lt"/>
              <a:buAutoNum type="arabicPeriod"/>
              <a:defRPr/>
            </a:pPr>
            <a:r>
              <a:rPr lang="en-GB" sz="1800" dirty="0">
                <a:latin typeface="Calibri Light" panose="020F0302020204030204" pitchFamily="34" charset="0"/>
                <a:ea typeface="Calibri Light" panose="020F0302020204030204" pitchFamily="34" charset="0"/>
                <a:cs typeface="Calibri Light" panose="020F0302020204030204" pitchFamily="34" charset="0"/>
              </a:rPr>
              <a:t>Animal: the physical body and its needs; irrational.</a:t>
            </a:r>
          </a:p>
          <a:p>
            <a:pPr marL="623887" indent="-514350">
              <a:buFont typeface="Arial" charset="0"/>
              <a:buNone/>
              <a:defRPr/>
            </a:pPr>
            <a:endParaRPr lang="en-GB" sz="1800" dirty="0">
              <a:latin typeface="Calibri Light" panose="020F0302020204030204" pitchFamily="34" charset="0"/>
              <a:ea typeface="Calibri Light" panose="020F0302020204030204" pitchFamily="34" charset="0"/>
              <a:cs typeface="Calibri Light" panose="020F0302020204030204" pitchFamily="34" charset="0"/>
            </a:endParaRPr>
          </a:p>
          <a:p>
            <a:pPr marL="623887" indent="-514350">
              <a:buFont typeface="Arial" charset="0"/>
              <a:buNone/>
              <a:defRPr/>
            </a:pPr>
            <a:r>
              <a:rPr lang="en-GB" sz="1800" dirty="0">
                <a:latin typeface="Calibri Light" panose="020F0302020204030204" pitchFamily="34" charset="0"/>
                <a:ea typeface="Calibri Light" panose="020F0302020204030204" pitchFamily="34" charset="0"/>
                <a:cs typeface="Calibri Light" panose="020F0302020204030204" pitchFamily="34" charset="0"/>
              </a:rPr>
              <a:t>Sometimes Platonic writers talk of these as of they are three distinct kinds of soul, but they can also be separate functions of a single soul, each of which is a fragment of soul which permeates the entire cosmos</a:t>
            </a:r>
          </a:p>
          <a:p>
            <a:pPr eaLnBrk="1" hangingPunct="1">
              <a:buFont typeface="Arial" charset="0"/>
              <a:buChar char="•"/>
              <a:defRPr/>
            </a:pPr>
            <a:endParaRPr lang="en-US" dirty="0"/>
          </a:p>
          <a:p>
            <a:pPr eaLnBrk="1" hangingPunct="1">
              <a:buFont typeface="Arial" charset="0"/>
              <a:buChar char="•"/>
              <a:defRPr/>
            </a:pPr>
            <a:endParaRPr lang="en-US" dirty="0"/>
          </a:p>
        </p:txBody>
      </p:sp>
      <p:sp>
        <p:nvSpPr>
          <p:cNvPr id="14339" name="Title 1">
            <a:extLst>
              <a:ext uri="{FF2B5EF4-FFF2-40B4-BE49-F238E27FC236}">
                <a16:creationId xmlns:a16="http://schemas.microsoft.com/office/drawing/2014/main" id="{1B5A96B6-B4EC-4F4E-8CD3-497C63C6946B}"/>
              </a:ext>
            </a:extLst>
          </p:cNvPr>
          <p:cNvSpPr>
            <a:spLocks noGrp="1"/>
          </p:cNvSpPr>
          <p:nvPr>
            <p:ph type="title"/>
          </p:nvPr>
        </p:nvSpPr>
        <p:spPr/>
        <p:txBody>
          <a:bodyPr/>
          <a:lstStyle/>
          <a:p>
            <a:pPr eaLnBrk="1" hangingPunct="1"/>
            <a:r>
              <a:rPr lang="en-GB" altLang="en-US" sz="3200">
                <a:latin typeface="Cambria" panose="02040503050406030204" pitchFamily="18" charset="0"/>
              </a:rPr>
              <a:t>Plato: the individual soul and the stars</a:t>
            </a:r>
            <a:endParaRPr lang="en-US" altLang="en-US" sz="3200">
              <a:latin typeface="Cambria" panose="02040503050406030204" pitchFamily="18" charset="0"/>
            </a:endParaRPr>
          </a:p>
        </p:txBody>
      </p:sp>
      <p:pic>
        <p:nvPicPr>
          <p:cNvPr id="14340" name="Picture 3" descr="Plato 6.jpg">
            <a:extLst>
              <a:ext uri="{FF2B5EF4-FFF2-40B4-BE49-F238E27FC236}">
                <a16:creationId xmlns:a16="http://schemas.microsoft.com/office/drawing/2014/main" id="{1AB6B4F9-8C00-4B93-9CB2-25A064748DF1}"/>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885113" y="188913"/>
            <a:ext cx="1042987" cy="981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1" name="Picture 5" descr="Ptolemaic cosmos">
            <a:extLst>
              <a:ext uri="{FF2B5EF4-FFF2-40B4-BE49-F238E27FC236}">
                <a16:creationId xmlns:a16="http://schemas.microsoft.com/office/drawing/2014/main" id="{8944D8D8-BC8B-47EA-87C1-59FC8B86D50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596336" y="5301208"/>
            <a:ext cx="1735138" cy="17097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2" name="Picture 5" descr="C:\Users\Liz\Dropbox\SEAC 2016\Artwork\UWTSD Logo_200dpi.jpg">
            <a:extLst>
              <a:ext uri="{FF2B5EF4-FFF2-40B4-BE49-F238E27FC236}">
                <a16:creationId xmlns:a16="http://schemas.microsoft.com/office/drawing/2014/main" id="{07CAF7B1-7408-461C-A04E-A6E0B024B88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116013" y="5805488"/>
            <a:ext cx="1727200" cy="66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a:extLst>
              <a:ext uri="{FF2B5EF4-FFF2-40B4-BE49-F238E27FC236}">
                <a16:creationId xmlns:a16="http://schemas.microsoft.com/office/drawing/2014/main" id="{CC57340A-6298-4D83-AC73-1E70FBC93379}"/>
              </a:ext>
            </a:extLst>
          </p:cNvPr>
          <p:cNvSpPr>
            <a:spLocks noGrp="1"/>
          </p:cNvSpPr>
          <p:nvPr>
            <p:ph type="title"/>
          </p:nvPr>
        </p:nvSpPr>
        <p:spPr/>
        <p:txBody>
          <a:bodyPr/>
          <a:lstStyle/>
          <a:p>
            <a:pPr eaLnBrk="1" hangingPunct="1"/>
            <a:r>
              <a:rPr lang="en-GB" altLang="en-US" sz="2800">
                <a:latin typeface="Cambria" panose="02040503050406030204" pitchFamily="18" charset="0"/>
              </a:rPr>
              <a:t>Plato: Implications for Cosmology and Astronomy</a:t>
            </a:r>
            <a:endParaRPr lang="en-US" altLang="en-US" sz="2800">
              <a:latin typeface="Cambria" panose="02040503050406030204" pitchFamily="18" charset="0"/>
            </a:endParaRPr>
          </a:p>
        </p:txBody>
      </p:sp>
      <p:sp>
        <p:nvSpPr>
          <p:cNvPr id="17411" name="Content Placeholder 2">
            <a:extLst>
              <a:ext uri="{FF2B5EF4-FFF2-40B4-BE49-F238E27FC236}">
                <a16:creationId xmlns:a16="http://schemas.microsoft.com/office/drawing/2014/main" id="{C3E23138-F63E-4B4C-8CF8-5BC6685E9222}"/>
              </a:ext>
            </a:extLst>
          </p:cNvPr>
          <p:cNvSpPr>
            <a:spLocks noGrp="1"/>
          </p:cNvSpPr>
          <p:nvPr>
            <p:ph sz="half" idx="1"/>
          </p:nvPr>
        </p:nvSpPr>
        <p:spPr/>
        <p:txBody>
          <a:bodyPr/>
          <a:lstStyle/>
          <a:p>
            <a:pPr eaLnBrk="1" hangingPunct="1">
              <a:buFont typeface="Arial" charset="0"/>
              <a:buNone/>
              <a:defRPr/>
            </a:pPr>
            <a:r>
              <a:rPr lang="en-GB" sz="2000" b="1" dirty="0">
                <a:latin typeface="Calibri Light" panose="020F0302020204030204" pitchFamily="34" charset="0"/>
                <a:ea typeface="Calibri Light" panose="020F0302020204030204" pitchFamily="34" charset="0"/>
                <a:cs typeface="Calibri Light" panose="020F0302020204030204" pitchFamily="34" charset="0"/>
              </a:rPr>
              <a:t>Implications for Cosmology</a:t>
            </a:r>
            <a:endParaRPr lang="en-GB" sz="2000" dirty="0">
              <a:latin typeface="Calibri Light" panose="020F0302020204030204" pitchFamily="34" charset="0"/>
              <a:ea typeface="Calibri Light" panose="020F0302020204030204" pitchFamily="34" charset="0"/>
              <a:cs typeface="Calibri Light" panose="020F0302020204030204" pitchFamily="34" charset="0"/>
            </a:endParaRPr>
          </a:p>
          <a:p>
            <a:pPr eaLnBrk="1" hangingPunct="1">
              <a:buFont typeface="Arial" charset="0"/>
              <a:buChar char="•"/>
              <a:defRPr/>
            </a:pPr>
            <a:r>
              <a:rPr lang="en-GB" sz="2000" dirty="0">
                <a:latin typeface="Calibri Light" panose="020F0302020204030204" pitchFamily="34" charset="0"/>
                <a:ea typeface="Calibri Light" panose="020F0302020204030204" pitchFamily="34" charset="0"/>
                <a:cs typeface="Calibri Light" panose="020F0302020204030204" pitchFamily="34" charset="0"/>
              </a:rPr>
              <a:t>Purpose and Pattern</a:t>
            </a:r>
          </a:p>
          <a:p>
            <a:pPr eaLnBrk="1" hangingPunct="1">
              <a:buFont typeface="Arial" charset="0"/>
              <a:buChar char="•"/>
              <a:defRPr/>
            </a:pPr>
            <a:r>
              <a:rPr lang="en-GB" sz="2000" dirty="0">
                <a:latin typeface="Calibri Light" panose="020F0302020204030204" pitchFamily="34" charset="0"/>
                <a:ea typeface="Calibri Light" panose="020F0302020204030204" pitchFamily="34" charset="0"/>
                <a:cs typeface="Calibri Light" panose="020F0302020204030204" pitchFamily="34" charset="0"/>
              </a:rPr>
              <a:t>Freedom is restricted by the universal order</a:t>
            </a:r>
          </a:p>
          <a:p>
            <a:pPr eaLnBrk="1" hangingPunct="1">
              <a:buFont typeface="Arial" charset="0"/>
              <a:buChar char="•"/>
              <a:defRPr/>
            </a:pPr>
            <a:r>
              <a:rPr lang="en-GB" sz="2000" dirty="0">
                <a:latin typeface="Calibri Light" panose="020F0302020204030204" pitchFamily="34" charset="0"/>
                <a:ea typeface="Calibri Light" panose="020F0302020204030204" pitchFamily="34" charset="0"/>
                <a:cs typeface="Calibri Light" panose="020F0302020204030204" pitchFamily="34" charset="0"/>
              </a:rPr>
              <a:t>Freedom can be attained by </a:t>
            </a:r>
          </a:p>
          <a:p>
            <a:pPr marL="457200" indent="-457200" eaLnBrk="1" hangingPunct="1">
              <a:buFont typeface="+mj-lt"/>
              <a:buAutoNum type="arabicPeriod"/>
              <a:defRPr/>
            </a:pPr>
            <a:r>
              <a:rPr lang="en-GB" sz="2000" dirty="0">
                <a:latin typeface="Calibri Light" panose="020F0302020204030204" pitchFamily="34" charset="0"/>
                <a:ea typeface="Calibri Light" panose="020F0302020204030204" pitchFamily="34" charset="0"/>
                <a:cs typeface="Calibri Light" panose="020F0302020204030204" pitchFamily="34" charset="0"/>
              </a:rPr>
              <a:t>remembering the source from which the soul came, </a:t>
            </a:r>
          </a:p>
          <a:p>
            <a:pPr marL="457200" indent="-457200" eaLnBrk="1" hangingPunct="1">
              <a:buFont typeface="+mj-lt"/>
              <a:buAutoNum type="arabicPeriod"/>
              <a:defRPr/>
            </a:pPr>
            <a:r>
              <a:rPr lang="en-GB" sz="2000" dirty="0">
                <a:latin typeface="Calibri Light" panose="020F0302020204030204" pitchFamily="34" charset="0"/>
                <a:ea typeface="Calibri Light" panose="020F0302020204030204" pitchFamily="34" charset="0"/>
                <a:cs typeface="Calibri Light" panose="020F0302020204030204" pitchFamily="34" charset="0"/>
              </a:rPr>
              <a:t>recalling the knowledge the soul had before birth</a:t>
            </a:r>
          </a:p>
          <a:p>
            <a:pPr marL="457200" indent="-457200" eaLnBrk="1" hangingPunct="1">
              <a:buFont typeface="+mj-lt"/>
              <a:buAutoNum type="arabicPeriod"/>
              <a:defRPr/>
            </a:pPr>
            <a:r>
              <a:rPr lang="en-GB" sz="2000" dirty="0">
                <a:latin typeface="Calibri Light" panose="020F0302020204030204" pitchFamily="34" charset="0"/>
                <a:ea typeface="Calibri Light" panose="020F0302020204030204" pitchFamily="34" charset="0"/>
                <a:cs typeface="Calibri Light" panose="020F0302020204030204" pitchFamily="34" charset="0"/>
              </a:rPr>
              <a:t>contacting divinity</a:t>
            </a:r>
            <a:endParaRPr lang="en-US" sz="2000" dirty="0">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17412" name="Content Placeholder 3">
            <a:extLst>
              <a:ext uri="{FF2B5EF4-FFF2-40B4-BE49-F238E27FC236}">
                <a16:creationId xmlns:a16="http://schemas.microsoft.com/office/drawing/2014/main" id="{4409F7B4-44C5-4128-8549-98CBC0823AE4}"/>
              </a:ext>
            </a:extLst>
          </p:cNvPr>
          <p:cNvSpPr>
            <a:spLocks noGrp="1"/>
          </p:cNvSpPr>
          <p:nvPr>
            <p:ph sz="half" idx="2"/>
          </p:nvPr>
        </p:nvSpPr>
        <p:spPr/>
        <p:txBody>
          <a:bodyPr/>
          <a:lstStyle/>
          <a:p>
            <a:pPr>
              <a:buFont typeface="Arial" panose="020B0604020202020204" pitchFamily="34" charset="0"/>
              <a:buNone/>
            </a:pPr>
            <a:r>
              <a:rPr lang="en-GB" altLang="en-US" sz="2000" b="1" dirty="0">
                <a:latin typeface="Calibri Light" panose="020F0302020204030204" pitchFamily="34" charset="0"/>
                <a:ea typeface="Calibri Light" panose="020F0302020204030204" pitchFamily="34" charset="0"/>
                <a:cs typeface="Calibri Light" panose="020F0302020204030204" pitchFamily="34" charset="0"/>
              </a:rPr>
              <a:t>Implications for Astronomy</a:t>
            </a:r>
            <a:endParaRPr lang="en-GB" altLang="en-US" dirty="0">
              <a:latin typeface="Calibri Light" panose="020F0302020204030204" pitchFamily="34" charset="0"/>
              <a:ea typeface="Calibri Light" panose="020F0302020204030204" pitchFamily="34" charset="0"/>
              <a:cs typeface="Calibri Light" panose="020F0302020204030204" pitchFamily="34" charset="0"/>
            </a:endParaRPr>
          </a:p>
          <a:p>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It is necessary to create models</a:t>
            </a:r>
          </a:p>
          <a:p>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Emphasis on number and mathematics</a:t>
            </a:r>
          </a:p>
          <a:p>
            <a:endParaRPr lang="en-GB" altLang="en-US" dirty="0"/>
          </a:p>
        </p:txBody>
      </p:sp>
      <p:pic>
        <p:nvPicPr>
          <p:cNvPr id="17413" name="Picture 3" descr="ptolemaic-world-view-in-andreas-cellarius-harmonia-macrocosmica.jpeg">
            <a:extLst>
              <a:ext uri="{FF2B5EF4-FFF2-40B4-BE49-F238E27FC236}">
                <a16:creationId xmlns:a16="http://schemas.microsoft.com/office/drawing/2014/main" id="{A416AC58-9704-4734-BAC1-8C05415400B8}"/>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435600" y="3644900"/>
            <a:ext cx="2786063" cy="23606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7414" name="Picture 5" descr="C:\Users\Liz\Dropbox\SEAC 2016\Artwork\UWTSD Logo_200dpi.jpg">
            <a:extLst>
              <a:ext uri="{FF2B5EF4-FFF2-40B4-BE49-F238E27FC236}">
                <a16:creationId xmlns:a16="http://schemas.microsoft.com/office/drawing/2014/main" id="{7A5DB97D-3669-4B29-BAD5-2FE3F27606AF}"/>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59563" y="6021388"/>
            <a:ext cx="1728787" cy="66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8D09E053-D139-4A7C-AADD-93C6717A1D30}"/>
              </a:ext>
            </a:extLst>
          </p:cNvPr>
          <p:cNvSpPr>
            <a:spLocks noGrp="1"/>
          </p:cNvSpPr>
          <p:nvPr>
            <p:ph type="title"/>
          </p:nvPr>
        </p:nvSpPr>
        <p:spPr/>
        <p:txBody>
          <a:bodyPr/>
          <a:lstStyle/>
          <a:p>
            <a:pPr eaLnBrk="1" hangingPunct="1"/>
            <a:r>
              <a:rPr lang="en-GB" altLang="en-US" dirty="0">
                <a:latin typeface="Calibri Light" panose="020F0302020204030204" pitchFamily="34" charset="0"/>
                <a:ea typeface="Calibri Light" panose="020F0302020204030204" pitchFamily="34" charset="0"/>
                <a:cs typeface="Calibri Light" panose="020F0302020204030204" pitchFamily="34" charset="0"/>
              </a:rPr>
              <a:t>Plato: Implications for Astrology</a:t>
            </a:r>
            <a:endParaRPr lang="en-US" altLang="en-US" dirty="0">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18435" name="Content Placeholder 2">
            <a:extLst>
              <a:ext uri="{FF2B5EF4-FFF2-40B4-BE49-F238E27FC236}">
                <a16:creationId xmlns:a16="http://schemas.microsoft.com/office/drawing/2014/main" id="{F941486B-6C9C-4A3D-99CC-2D846EFE7D18}"/>
              </a:ext>
            </a:extLst>
          </p:cNvPr>
          <p:cNvSpPr>
            <a:spLocks noGrp="1"/>
          </p:cNvSpPr>
          <p:nvPr>
            <p:ph sz="half" idx="1"/>
          </p:nvPr>
        </p:nvSpPr>
        <p:spPr/>
        <p:txBody>
          <a:bodyPr/>
          <a:lstStyle/>
          <a:p>
            <a:pPr eaLnBrk="1" hangingPunct="1">
              <a:buNone/>
            </a:pPr>
            <a:r>
              <a:rPr lang="en-GB" altLang="en-US" sz="2000" b="1" dirty="0">
                <a:latin typeface="Calibri Light" panose="020F0302020204030204" pitchFamily="34" charset="0"/>
                <a:ea typeface="Calibri Light" panose="020F0302020204030204" pitchFamily="34" charset="0"/>
                <a:cs typeface="Calibri Light" panose="020F0302020204030204" pitchFamily="34" charset="0"/>
              </a:rPr>
              <a:t>Against detailed astrology</a:t>
            </a:r>
          </a:p>
          <a:p>
            <a:pPr eaLnBrk="1" hangingPunct="1">
              <a:buNone/>
            </a:pPr>
            <a:r>
              <a:rPr lang="en-GB" altLang="en-US" sz="2000" dirty="0">
                <a:latin typeface="Calibri Light" panose="020F0302020204030204" pitchFamily="34" charset="0"/>
                <a:ea typeface="Calibri Light" panose="020F0302020204030204" pitchFamily="34" charset="0"/>
                <a:cs typeface="Calibri Light" panose="020F0302020204030204" pitchFamily="34" charset="0"/>
              </a:rPr>
              <a:t>Because everything in the material world is ‘Becoming’, i.e., is a constant state of change, physical observation of planetary positions can not yield detailed truths about the world.</a:t>
            </a:r>
          </a:p>
          <a:p>
            <a:pPr eaLnBrk="1" hangingPunct="1"/>
            <a:endParaRPr lang="en-GB" altLang="en-US" sz="2000" dirty="0">
              <a:latin typeface="Calibri Light" panose="020F0302020204030204" pitchFamily="34" charset="0"/>
              <a:ea typeface="Calibri Light" panose="020F0302020204030204" pitchFamily="34" charset="0"/>
              <a:cs typeface="Calibri Light" panose="020F0302020204030204" pitchFamily="34" charset="0"/>
            </a:endParaRPr>
          </a:p>
          <a:p>
            <a:pPr eaLnBrk="1" hangingPunct="1"/>
            <a:r>
              <a:rPr lang="en-GB" altLang="en-US" sz="2000" dirty="0">
                <a:latin typeface="Calibri Light" panose="020F0302020204030204" pitchFamily="34" charset="0"/>
                <a:ea typeface="Calibri Light" panose="020F0302020204030204" pitchFamily="34" charset="0"/>
                <a:cs typeface="Calibri Light" panose="020F0302020204030204" pitchFamily="34" charset="0"/>
              </a:rPr>
              <a:t>(On the other hand, gazing at the sky can elevate the soul)</a:t>
            </a:r>
            <a:endParaRPr lang="en-US" altLang="en-US" sz="2000" dirty="0">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18436" name="Content Placeholder 4">
            <a:extLst>
              <a:ext uri="{FF2B5EF4-FFF2-40B4-BE49-F238E27FC236}">
                <a16:creationId xmlns:a16="http://schemas.microsoft.com/office/drawing/2014/main" id="{A0AEA6BB-FF43-4A75-92B3-5D644322A7BB}"/>
              </a:ext>
            </a:extLst>
          </p:cNvPr>
          <p:cNvSpPr>
            <a:spLocks noGrp="1"/>
          </p:cNvSpPr>
          <p:nvPr>
            <p:ph sz="half" idx="2"/>
          </p:nvPr>
        </p:nvSpPr>
        <p:spPr/>
        <p:txBody>
          <a:bodyPr/>
          <a:lstStyle/>
          <a:p>
            <a:pPr eaLnBrk="1" hangingPunct="1">
              <a:buFont typeface="Arial" panose="020B0604020202020204" pitchFamily="34" charset="0"/>
              <a:buNone/>
            </a:pPr>
            <a:r>
              <a:rPr lang="en-GB" altLang="en-US" sz="1800" b="1" dirty="0">
                <a:latin typeface="Calibri Light" panose="020F0302020204030204" pitchFamily="34" charset="0"/>
                <a:ea typeface="Calibri Light" panose="020F0302020204030204" pitchFamily="34" charset="0"/>
                <a:cs typeface="Calibri Light" panose="020F0302020204030204" pitchFamily="34" charset="0"/>
              </a:rPr>
              <a:t>For detailed astrology</a:t>
            </a:r>
          </a:p>
          <a:p>
            <a:pPr eaLnBrk="1" hangingPunct="1">
              <a:buFont typeface="Arial" panose="020B0604020202020204" pitchFamily="34" charset="0"/>
              <a:buNone/>
            </a:pP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If accurate models are created astrology can be accurate.</a:t>
            </a:r>
          </a:p>
          <a:p>
            <a:pPr eaLnBrk="1" hangingPunct="1"/>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(then a complex </a:t>
            </a:r>
            <a:r>
              <a:rPr lang="en-GB" altLang="en-US" sz="1800" dirty="0" err="1">
                <a:latin typeface="Calibri Light" panose="020F0302020204030204" pitchFamily="34" charset="0"/>
                <a:ea typeface="Calibri Light" panose="020F0302020204030204" pitchFamily="34" charset="0"/>
                <a:cs typeface="Calibri Light" panose="020F0302020204030204" pitchFamily="34" charset="0"/>
              </a:rPr>
              <a:t>horoscopic</a:t>
            </a: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 astrology develops)</a:t>
            </a:r>
          </a:p>
          <a:p>
            <a:pPr eaLnBrk="1" hangingPunct="1">
              <a:buFont typeface="Arial" panose="020B0604020202020204" pitchFamily="34" charset="0"/>
              <a:buNone/>
            </a:pPr>
            <a:endParaRPr lang="en-GB" altLang="en-US" sz="1800" dirty="0">
              <a:latin typeface="Calibri Light" panose="020F0302020204030204" pitchFamily="34" charset="0"/>
              <a:ea typeface="Calibri Light" panose="020F0302020204030204" pitchFamily="34" charset="0"/>
              <a:cs typeface="Calibri Light" panose="020F0302020204030204" pitchFamily="34" charset="0"/>
            </a:endParaRPr>
          </a:p>
          <a:p>
            <a:pPr eaLnBrk="1" hangingPunct="1">
              <a:buFont typeface="Arial" panose="020B0604020202020204" pitchFamily="34" charset="0"/>
              <a:buNone/>
            </a:pP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The Platonic tradition is therefore at once both </a:t>
            </a:r>
            <a:r>
              <a:rPr lang="en-GB" altLang="en-US" sz="1800" b="1" dirty="0">
                <a:latin typeface="Calibri Light" panose="020F0302020204030204" pitchFamily="34" charset="0"/>
                <a:ea typeface="Calibri Light" panose="020F0302020204030204" pitchFamily="34" charset="0"/>
                <a:cs typeface="Calibri Light" panose="020F0302020204030204" pitchFamily="34" charset="0"/>
              </a:rPr>
              <a:t>supportive </a:t>
            </a: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of detailed astrology and </a:t>
            </a:r>
            <a:r>
              <a:rPr lang="en-GB" altLang="en-US" sz="1800" b="1" dirty="0">
                <a:latin typeface="Calibri Light" panose="020F0302020204030204" pitchFamily="34" charset="0"/>
                <a:ea typeface="Calibri Light" panose="020F0302020204030204" pitchFamily="34" charset="0"/>
                <a:cs typeface="Calibri Light" panose="020F0302020204030204" pitchFamily="34" charset="0"/>
              </a:rPr>
              <a:t>sceptical </a:t>
            </a: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of it.</a:t>
            </a:r>
          </a:p>
          <a:p>
            <a:pPr eaLnBrk="1" hangingPunct="1"/>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It is, though, universally supportive of the idea of a general psychic/soul connection with the stars and planets</a:t>
            </a:r>
          </a:p>
          <a:p>
            <a:endParaRPr lang="en-GB" altLang="en-US" dirty="0"/>
          </a:p>
        </p:txBody>
      </p:sp>
      <p:pic>
        <p:nvPicPr>
          <p:cNvPr id="18437" name="Picture 4" descr="C:\Users\Liz\Dropbox\SEAC 2016\Artwork\UWTSD Logo_200dpi.jpg">
            <a:extLst>
              <a:ext uri="{FF2B5EF4-FFF2-40B4-BE49-F238E27FC236}">
                <a16:creationId xmlns:a16="http://schemas.microsoft.com/office/drawing/2014/main" id="{587FD400-E9E3-4B4E-8F61-4BEBB1D4CEAC}"/>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59563" y="6021388"/>
            <a:ext cx="1728787" cy="66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372BC-BD83-60AB-B03E-0129E4D3FA60}"/>
              </a:ext>
            </a:extLst>
          </p:cNvPr>
          <p:cNvSpPr>
            <a:spLocks noGrp="1"/>
          </p:cNvSpPr>
          <p:nvPr>
            <p:ph type="title"/>
          </p:nvPr>
        </p:nvSpPr>
        <p:spPr/>
        <p:txBody>
          <a:bodyPr/>
          <a:lstStyle/>
          <a:p>
            <a:r>
              <a:rPr lang="en-GB" dirty="0">
                <a:latin typeface="Calibri Light" panose="020F0302020204030204" pitchFamily="34" charset="0"/>
                <a:ea typeface="Calibri Light" panose="020F0302020204030204" pitchFamily="34" charset="0"/>
                <a:cs typeface="Calibri Light" panose="020F0302020204030204" pitchFamily="34" charset="0"/>
              </a:rPr>
              <a:t>Aristotle and the Soul</a:t>
            </a:r>
          </a:p>
        </p:txBody>
      </p:sp>
      <p:sp>
        <p:nvSpPr>
          <p:cNvPr id="5" name="Content Placeholder 4">
            <a:extLst>
              <a:ext uri="{FF2B5EF4-FFF2-40B4-BE49-F238E27FC236}">
                <a16:creationId xmlns:a16="http://schemas.microsoft.com/office/drawing/2014/main" id="{92A45F7A-53AF-CBF5-F5C5-AC219F910C35}"/>
              </a:ext>
            </a:extLst>
          </p:cNvPr>
          <p:cNvSpPr>
            <a:spLocks noGrp="1"/>
          </p:cNvSpPr>
          <p:nvPr>
            <p:ph idx="1"/>
          </p:nvPr>
        </p:nvSpPr>
        <p:spPr/>
        <p:txBody>
          <a:bodyPr/>
          <a:lstStyle/>
          <a:p>
            <a:pPr marL="0" indent="0">
              <a:buNone/>
            </a:pPr>
            <a:r>
              <a:rPr lang="en-GB" sz="1800" dirty="0">
                <a:latin typeface="Calibri Light" panose="020F0302020204030204" pitchFamily="34" charset="0"/>
                <a:ea typeface="Calibri Light" panose="020F0302020204030204" pitchFamily="34" charset="0"/>
                <a:cs typeface="Calibri Light" panose="020F0302020204030204" pitchFamily="34" charset="0"/>
              </a:rPr>
              <a:t>From </a:t>
            </a:r>
            <a:r>
              <a:rPr lang="en-GB" sz="1800" i="1" dirty="0">
                <a:latin typeface="Calibri Light" panose="020F0302020204030204" pitchFamily="34" charset="0"/>
                <a:ea typeface="Calibri Light" panose="020F0302020204030204" pitchFamily="34" charset="0"/>
                <a:cs typeface="Calibri Light" panose="020F0302020204030204" pitchFamily="34" charset="0"/>
              </a:rPr>
              <a:t>De Anima</a:t>
            </a:r>
            <a:r>
              <a:rPr lang="en-GB" sz="1800" dirty="0">
                <a:latin typeface="Calibri Light" panose="020F0302020204030204" pitchFamily="34" charset="0"/>
                <a:ea typeface="Calibri Light" panose="020F0302020204030204" pitchFamily="34" charset="0"/>
                <a:cs typeface="Calibri Light" panose="020F0302020204030204" pitchFamily="34" charset="0"/>
              </a:rPr>
              <a:t> (</a:t>
            </a:r>
            <a:r>
              <a:rPr lang="en-GB" sz="1800" i="1" dirty="0">
                <a:latin typeface="Calibri Light" panose="020F0302020204030204" pitchFamily="34" charset="0"/>
                <a:ea typeface="Calibri Light" panose="020F0302020204030204" pitchFamily="34" charset="0"/>
                <a:cs typeface="Calibri Light" panose="020F0302020204030204" pitchFamily="34" charset="0"/>
              </a:rPr>
              <a:t>On the Soul</a:t>
            </a:r>
            <a:r>
              <a:rPr lang="en-GB" sz="1800" dirty="0">
                <a:latin typeface="Calibri Light" panose="020F0302020204030204" pitchFamily="34" charset="0"/>
                <a:ea typeface="Calibri Light" panose="020F0302020204030204" pitchFamily="34" charset="0"/>
                <a:cs typeface="Calibri Light" panose="020F0302020204030204" pitchFamily="34" charset="0"/>
              </a:rPr>
              <a:t>)</a:t>
            </a:r>
          </a:p>
          <a:p>
            <a:pPr marL="0" indent="0">
              <a:buNone/>
            </a:pPr>
            <a:r>
              <a:rPr lang="en-GB" sz="1800" dirty="0">
                <a:latin typeface="Calibri Light" panose="020F0302020204030204" pitchFamily="34" charset="0"/>
                <a:ea typeface="Calibri Light" panose="020F0302020204030204" pitchFamily="34" charset="0"/>
                <a:cs typeface="Calibri Light" panose="020F0302020204030204" pitchFamily="34" charset="0"/>
              </a:rPr>
              <a:t>II.I (412a) (see also II.II 414a) One class of things is described as substance</a:t>
            </a:r>
          </a:p>
          <a:p>
            <a:pPr marL="0" indent="0">
              <a:buNone/>
            </a:pPr>
            <a:r>
              <a:rPr lang="en-GB" sz="1800" dirty="0">
                <a:latin typeface="Calibri Light" panose="020F0302020204030204" pitchFamily="34" charset="0"/>
                <a:ea typeface="Calibri Light" panose="020F0302020204030204" pitchFamily="34" charset="0"/>
                <a:cs typeface="Calibri Light" panose="020F0302020204030204" pitchFamily="34" charset="0"/>
              </a:rPr>
              <a:t> </a:t>
            </a:r>
          </a:p>
          <a:p>
            <a:pPr marL="0" indent="0">
              <a:buNone/>
            </a:pPr>
            <a:r>
              <a:rPr lang="en-GB" sz="1800" dirty="0">
                <a:latin typeface="Calibri Light" panose="020F0302020204030204" pitchFamily="34" charset="0"/>
                <a:ea typeface="Calibri Light" panose="020F0302020204030204" pitchFamily="34" charset="0"/>
                <a:cs typeface="Calibri Light" panose="020F0302020204030204" pitchFamily="34" charset="0"/>
              </a:rPr>
              <a:t>‘Soul is substance in the sense of being the form of a natural body, which potentially has life. And substance in this sense is actuality. </a:t>
            </a:r>
            <a:r>
              <a:rPr lang="en-GB" sz="1800" b="1" dirty="0">
                <a:latin typeface="Calibri Light" panose="020F0302020204030204" pitchFamily="34" charset="0"/>
                <a:ea typeface="Calibri Light" panose="020F0302020204030204" pitchFamily="34" charset="0"/>
                <a:cs typeface="Calibri Light" panose="020F0302020204030204" pitchFamily="34" charset="0"/>
              </a:rPr>
              <a:t>The soul, then, is the actuality of the kind of body we have described.</a:t>
            </a:r>
          </a:p>
          <a:p>
            <a:pPr marL="0" indent="0">
              <a:buNone/>
            </a:pPr>
            <a:endParaRPr lang="en-GB" sz="1800" b="1" dirty="0">
              <a:latin typeface="Calibri Light" panose="020F0302020204030204" pitchFamily="34" charset="0"/>
              <a:ea typeface="Calibri Light" panose="020F0302020204030204" pitchFamily="34" charset="0"/>
              <a:cs typeface="Calibri Light" panose="020F0302020204030204" pitchFamily="34" charset="0"/>
            </a:endParaRPr>
          </a:p>
          <a:p>
            <a:pPr marL="0" indent="0">
              <a:buNone/>
            </a:pPr>
            <a:endParaRPr lang="en-GB" sz="1800" b="1" dirty="0">
              <a:latin typeface="Calibri Light" panose="020F0302020204030204" pitchFamily="34" charset="0"/>
              <a:ea typeface="Calibri Light" panose="020F0302020204030204" pitchFamily="34" charset="0"/>
              <a:cs typeface="Calibri Light" panose="020F0302020204030204" pitchFamily="34" charset="0"/>
            </a:endParaRPr>
          </a:p>
          <a:p>
            <a:pPr marL="0" indent="0">
              <a:buNone/>
            </a:pPr>
            <a:r>
              <a:rPr lang="en-GB" sz="1800" dirty="0">
                <a:latin typeface="Calibri Light" panose="020F0302020204030204" pitchFamily="34" charset="0"/>
                <a:ea typeface="Calibri Light" panose="020F0302020204030204" pitchFamily="34" charset="0"/>
                <a:cs typeface="Calibri Light" panose="020F0302020204030204" pitchFamily="34" charset="0"/>
              </a:rPr>
              <a:t>II.IV.415b. ‘The soul is the </a:t>
            </a:r>
            <a:r>
              <a:rPr lang="en-GB" sz="1800" b="1" dirty="0">
                <a:latin typeface="Calibri Light" panose="020F0302020204030204" pitchFamily="34" charset="0"/>
                <a:ea typeface="Calibri Light" panose="020F0302020204030204" pitchFamily="34" charset="0"/>
                <a:cs typeface="Calibri Light" panose="020F0302020204030204" pitchFamily="34" charset="0"/>
              </a:rPr>
              <a:t>cause and first principle </a:t>
            </a:r>
            <a:r>
              <a:rPr lang="en-GB" sz="1800" dirty="0">
                <a:latin typeface="Calibri Light" panose="020F0302020204030204" pitchFamily="34" charset="0"/>
                <a:ea typeface="Calibri Light" panose="020F0302020204030204" pitchFamily="34" charset="0"/>
                <a:cs typeface="Calibri Light" panose="020F0302020204030204" pitchFamily="34" charset="0"/>
              </a:rPr>
              <a:t>of the living body’</a:t>
            </a:r>
          </a:p>
          <a:p>
            <a:endParaRPr lang="en-GB" dirty="0"/>
          </a:p>
        </p:txBody>
      </p:sp>
    </p:spTree>
    <p:extLst>
      <p:ext uri="{BB962C8B-B14F-4D97-AF65-F5344CB8AC3E}">
        <p14:creationId xmlns:p14="http://schemas.microsoft.com/office/powerpoint/2010/main" val="3326767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9E1CA-0AF6-145A-4828-C7C7C4C2032B}"/>
              </a:ext>
            </a:extLst>
          </p:cNvPr>
          <p:cNvSpPr>
            <a:spLocks noGrp="1"/>
          </p:cNvSpPr>
          <p:nvPr>
            <p:ph type="title"/>
          </p:nvPr>
        </p:nvSpPr>
        <p:spPr/>
        <p:txBody>
          <a:bodyPr/>
          <a:lstStyle/>
          <a:p>
            <a:r>
              <a:rPr lang="en-GB" dirty="0">
                <a:latin typeface="Calibri Light" panose="020F0302020204030204" pitchFamily="34" charset="0"/>
                <a:ea typeface="Calibri Light" panose="020F0302020204030204" pitchFamily="34" charset="0"/>
                <a:cs typeface="Calibri Light" panose="020F0302020204030204" pitchFamily="34" charset="0"/>
              </a:rPr>
              <a:t>Aristotle and the Soul</a:t>
            </a:r>
            <a:endParaRPr lang="en-GB" dirty="0"/>
          </a:p>
        </p:txBody>
      </p:sp>
      <p:sp>
        <p:nvSpPr>
          <p:cNvPr id="3" name="Content Placeholder 2">
            <a:extLst>
              <a:ext uri="{FF2B5EF4-FFF2-40B4-BE49-F238E27FC236}">
                <a16:creationId xmlns:a16="http://schemas.microsoft.com/office/drawing/2014/main" id="{64BBBABE-6CA6-8458-E57C-B6B2A70184D8}"/>
              </a:ext>
            </a:extLst>
          </p:cNvPr>
          <p:cNvSpPr>
            <a:spLocks noGrp="1"/>
          </p:cNvSpPr>
          <p:nvPr>
            <p:ph idx="1"/>
          </p:nvPr>
        </p:nvSpPr>
        <p:spPr/>
        <p:txBody>
          <a:bodyPr/>
          <a:lstStyle/>
          <a:p>
            <a:pPr marL="0" indent="0">
              <a:buNone/>
            </a:pPr>
            <a:r>
              <a:rPr lang="en-GB" sz="2000" dirty="0">
                <a:latin typeface="Calibri Light" panose="020F0302020204030204" pitchFamily="34" charset="0"/>
                <a:ea typeface="Calibri Light" panose="020F0302020204030204" pitchFamily="34" charset="0"/>
                <a:cs typeface="Calibri Light" panose="020F0302020204030204" pitchFamily="34" charset="0"/>
              </a:rPr>
              <a:t>De Anima</a:t>
            </a:r>
          </a:p>
          <a:p>
            <a:pPr marL="0" indent="0">
              <a:buNone/>
            </a:pPr>
            <a:r>
              <a:rPr lang="en-GB" sz="2000" dirty="0">
                <a:latin typeface="Calibri Light" panose="020F0302020204030204" pitchFamily="34" charset="0"/>
                <a:ea typeface="Calibri Light" panose="020F0302020204030204" pitchFamily="34" charset="0"/>
                <a:cs typeface="Calibri Light" panose="020F0302020204030204" pitchFamily="34" charset="0"/>
              </a:rPr>
              <a:t>II.III 414a-b The faculties (or senses - II.IV.415b) of the soul are</a:t>
            </a:r>
          </a:p>
          <a:p>
            <a:pPr marL="0" indent="0">
              <a:buNone/>
            </a:pPr>
            <a:r>
              <a:rPr lang="en-GB" sz="2000" dirty="0">
                <a:latin typeface="Calibri Light" panose="020F0302020204030204" pitchFamily="34" charset="0"/>
                <a:ea typeface="Calibri Light" panose="020F0302020204030204" pitchFamily="34" charset="0"/>
                <a:cs typeface="Calibri Light" panose="020F0302020204030204" pitchFamily="34" charset="0"/>
              </a:rPr>
              <a:t>a) Nutritive (possessed by plants, animals and people) (see also II.IV.416a-b)</a:t>
            </a:r>
          </a:p>
          <a:p>
            <a:pPr marL="0" indent="0">
              <a:buNone/>
            </a:pPr>
            <a:r>
              <a:rPr lang="en-GB" sz="2000" dirty="0">
                <a:latin typeface="Calibri Light" panose="020F0302020204030204" pitchFamily="34" charset="0"/>
                <a:ea typeface="Calibri Light" panose="020F0302020204030204" pitchFamily="34" charset="0"/>
                <a:cs typeface="Calibri Light" panose="020F0302020204030204" pitchFamily="34" charset="0"/>
              </a:rPr>
              <a:t>b) Sensation (includes touch, which allows perception of flavour, includes pleasure (stimulates desire), pain), appetite (includes desire (includes hunger, thirst), inclination, wish) (animals), power of movement in space (possessed by animals, people) (see also II.V416b-417a). (Sensation is of particulars II.V.417b)</a:t>
            </a:r>
          </a:p>
          <a:p>
            <a:pPr marL="0" indent="0">
              <a:buNone/>
            </a:pPr>
            <a:r>
              <a:rPr lang="en-GB" sz="2000" dirty="0">
                <a:latin typeface="Calibri Light" panose="020F0302020204030204" pitchFamily="34" charset="0"/>
                <a:ea typeface="Calibri Light" panose="020F0302020204030204" pitchFamily="34" charset="0"/>
                <a:cs typeface="Calibri Light" panose="020F0302020204030204" pitchFamily="34" charset="0"/>
              </a:rPr>
              <a:t>c) Thinking, intelligence (possessed by people). (Knowledge is of universals II.V.417b)</a:t>
            </a:r>
          </a:p>
          <a:p>
            <a:endParaRPr lang="en-GB" dirty="0"/>
          </a:p>
        </p:txBody>
      </p:sp>
    </p:spTree>
    <p:extLst>
      <p:ext uri="{BB962C8B-B14F-4D97-AF65-F5344CB8AC3E}">
        <p14:creationId xmlns:p14="http://schemas.microsoft.com/office/powerpoint/2010/main" val="376772372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1ECB9-33AE-BF76-43CD-D93A081D51D8}"/>
              </a:ext>
            </a:extLst>
          </p:cNvPr>
          <p:cNvSpPr>
            <a:spLocks noGrp="1"/>
          </p:cNvSpPr>
          <p:nvPr>
            <p:ph type="title"/>
          </p:nvPr>
        </p:nvSpPr>
        <p:spPr/>
        <p:txBody>
          <a:bodyPr/>
          <a:lstStyle/>
          <a:p>
            <a:r>
              <a:rPr lang="en-GB" dirty="0">
                <a:latin typeface="Calibri Light" panose="020F0302020204030204" pitchFamily="34" charset="0"/>
                <a:ea typeface="Calibri Light" panose="020F0302020204030204" pitchFamily="34" charset="0"/>
                <a:cs typeface="Calibri Light" panose="020F0302020204030204" pitchFamily="34" charset="0"/>
              </a:rPr>
              <a:t>Aristotle</a:t>
            </a:r>
          </a:p>
        </p:txBody>
      </p:sp>
      <p:sp>
        <p:nvSpPr>
          <p:cNvPr id="3" name="Content Placeholder 2">
            <a:extLst>
              <a:ext uri="{FF2B5EF4-FFF2-40B4-BE49-F238E27FC236}">
                <a16:creationId xmlns:a16="http://schemas.microsoft.com/office/drawing/2014/main" id="{CF437E79-CC1A-8444-4F55-3664DEEE3549}"/>
              </a:ext>
            </a:extLst>
          </p:cNvPr>
          <p:cNvSpPr>
            <a:spLocks noGrp="1"/>
          </p:cNvSpPr>
          <p:nvPr>
            <p:ph idx="1"/>
          </p:nvPr>
        </p:nvSpPr>
        <p:spPr/>
        <p:txBody>
          <a:bodyPr/>
          <a:lstStyle/>
          <a:p>
            <a:pPr marL="0" indent="0">
              <a:buNone/>
            </a:pPr>
            <a:r>
              <a:rPr lang="en-GB" sz="1800" b="1" dirty="0">
                <a:latin typeface="Calibri Light" panose="020F0302020204030204" pitchFamily="34" charset="0"/>
                <a:ea typeface="Calibri Light" panose="020F0302020204030204" pitchFamily="34" charset="0"/>
                <a:cs typeface="Calibri Light" panose="020F0302020204030204" pitchFamily="34" charset="0"/>
              </a:rPr>
              <a:t>The Active Intellect</a:t>
            </a:r>
            <a:endParaRPr lang="en-GB" sz="1800" dirty="0">
              <a:latin typeface="Calibri Light" panose="020F0302020204030204" pitchFamily="34" charset="0"/>
              <a:ea typeface="Calibri Light" panose="020F0302020204030204" pitchFamily="34" charset="0"/>
              <a:cs typeface="Calibri Light" panose="020F0302020204030204" pitchFamily="34" charset="0"/>
            </a:endParaRPr>
          </a:p>
          <a:p>
            <a:pPr marL="0" indent="0">
              <a:buNone/>
            </a:pPr>
            <a:r>
              <a:rPr lang="en-GB" sz="1800" dirty="0">
                <a:latin typeface="Calibri Light" panose="020F0302020204030204" pitchFamily="34" charset="0"/>
                <a:ea typeface="Calibri Light" panose="020F0302020204030204" pitchFamily="34" charset="0"/>
                <a:cs typeface="Calibri Light" panose="020F0302020204030204" pitchFamily="34" charset="0"/>
              </a:rPr>
              <a:t> </a:t>
            </a:r>
          </a:p>
          <a:p>
            <a:pPr marL="0" indent="0">
              <a:buNone/>
            </a:pPr>
            <a:r>
              <a:rPr lang="en-GB" sz="1800" dirty="0">
                <a:latin typeface="Calibri Light" panose="020F0302020204030204" pitchFamily="34" charset="0"/>
                <a:ea typeface="Calibri Light" panose="020F0302020204030204" pitchFamily="34" charset="0"/>
                <a:cs typeface="Calibri Light" panose="020F0302020204030204" pitchFamily="34" charset="0"/>
              </a:rPr>
              <a:t>III.V.430a</a:t>
            </a:r>
          </a:p>
          <a:p>
            <a:pPr marL="0" indent="0">
              <a:buNone/>
            </a:pPr>
            <a:r>
              <a:rPr lang="en-GB" sz="1800" dirty="0">
                <a:latin typeface="Calibri Light" panose="020F0302020204030204" pitchFamily="34" charset="0"/>
                <a:ea typeface="Calibri Light" panose="020F0302020204030204" pitchFamily="34" charset="0"/>
                <a:cs typeface="Calibri Light" panose="020F0302020204030204" pitchFamily="34" charset="0"/>
              </a:rPr>
              <a:t>Divides the intellect into two (NB this is one of his most important teachings for medieval astrology):</a:t>
            </a:r>
          </a:p>
          <a:p>
            <a:pPr marL="0" indent="0">
              <a:buNone/>
            </a:pPr>
            <a:r>
              <a:rPr lang="en-GB" sz="1800" dirty="0">
                <a:latin typeface="Calibri Light" panose="020F0302020204030204" pitchFamily="34" charset="0"/>
                <a:ea typeface="Calibri Light" panose="020F0302020204030204" pitchFamily="34" charset="0"/>
                <a:cs typeface="Calibri Light" panose="020F0302020204030204" pitchFamily="34" charset="0"/>
              </a:rPr>
              <a:t>1. Passive. ‘Becomes all things’, i.e. is undifferentiated potential.</a:t>
            </a:r>
          </a:p>
          <a:p>
            <a:pPr marL="0" indent="0">
              <a:buNone/>
            </a:pPr>
            <a:r>
              <a:rPr lang="en-GB" sz="1800" dirty="0">
                <a:latin typeface="Calibri Light" panose="020F0302020204030204" pitchFamily="34" charset="0"/>
                <a:ea typeface="Calibri Light" panose="020F0302020204030204" pitchFamily="34" charset="0"/>
                <a:cs typeface="Calibri Light" panose="020F0302020204030204" pitchFamily="34" charset="0"/>
              </a:rPr>
              <a:t>2. Active (This does not appear to be Aristotle’s term, but that of later commentators. See for example Aristotle, </a:t>
            </a:r>
            <a:r>
              <a:rPr lang="en-GB" sz="1800" i="1" dirty="0">
                <a:latin typeface="Calibri Light" panose="020F0302020204030204" pitchFamily="34" charset="0"/>
                <a:ea typeface="Calibri Light" panose="020F0302020204030204" pitchFamily="34" charset="0"/>
                <a:cs typeface="Calibri Light" panose="020F0302020204030204" pitchFamily="34" charset="0"/>
              </a:rPr>
              <a:t>De Anima</a:t>
            </a:r>
            <a:r>
              <a:rPr lang="en-GB" sz="1800" dirty="0">
                <a:latin typeface="Calibri Light" panose="020F0302020204030204" pitchFamily="34" charset="0"/>
                <a:ea typeface="Calibri Light" panose="020F0302020204030204" pitchFamily="34" charset="0"/>
                <a:cs typeface="Calibri Light" panose="020F0302020204030204" pitchFamily="34" charset="0"/>
              </a:rPr>
              <a:t>, trans. Hugh Lawson-Tancred, London: Penguin, 1986, p. 204. Aristotle calls it an ‘activity’):</a:t>
            </a:r>
          </a:p>
        </p:txBody>
      </p:sp>
    </p:spTree>
    <p:extLst>
      <p:ext uri="{BB962C8B-B14F-4D97-AF65-F5344CB8AC3E}">
        <p14:creationId xmlns:p14="http://schemas.microsoft.com/office/powerpoint/2010/main" val="149149566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id="{84DF838E-C0EC-468F-B2BA-89A7704A02C6}"/>
              </a:ext>
            </a:extLst>
          </p:cNvPr>
          <p:cNvSpPr>
            <a:spLocks noGrp="1"/>
          </p:cNvSpPr>
          <p:nvPr>
            <p:ph type="title"/>
          </p:nvPr>
        </p:nvSpPr>
        <p:spPr/>
        <p:txBody>
          <a:bodyPr/>
          <a:lstStyle/>
          <a:p>
            <a:pPr eaLnBrk="1" hangingPunct="1"/>
            <a:r>
              <a:rPr lang="en-GB" altLang="en-US" dirty="0">
                <a:latin typeface="Calibri Light" panose="020F0302020204030204" pitchFamily="34" charset="0"/>
                <a:ea typeface="Calibri Light" panose="020F0302020204030204" pitchFamily="34" charset="0"/>
                <a:cs typeface="Calibri Light" panose="020F0302020204030204" pitchFamily="34" charset="0"/>
              </a:rPr>
              <a:t>Stoicism</a:t>
            </a:r>
            <a:endParaRPr lang="en-US" altLang="en-US" dirty="0">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3" name="Content Placeholder 2">
            <a:extLst>
              <a:ext uri="{FF2B5EF4-FFF2-40B4-BE49-F238E27FC236}">
                <a16:creationId xmlns:a16="http://schemas.microsoft.com/office/drawing/2014/main" id="{ABA08C5B-D620-49B6-B8E3-E3D69B2621FB}"/>
              </a:ext>
            </a:extLst>
          </p:cNvPr>
          <p:cNvSpPr>
            <a:spLocks noGrp="1"/>
          </p:cNvSpPr>
          <p:nvPr>
            <p:ph idx="1"/>
          </p:nvPr>
        </p:nvSpPr>
        <p:spPr/>
        <p:txBody>
          <a:bodyPr rtlCol="0">
            <a:normAutofit fontScale="92500" lnSpcReduction="10000"/>
          </a:bodyPr>
          <a:lstStyle/>
          <a:p>
            <a:pPr eaLnBrk="1" fontAlgn="auto" hangingPunct="1">
              <a:spcAft>
                <a:spcPts val="0"/>
              </a:spcAft>
              <a:buFont typeface="Arial" charset="0"/>
              <a:buNone/>
              <a:defRPr/>
            </a:pPr>
            <a:r>
              <a:rPr lang="en-GB" dirty="0">
                <a:latin typeface="Calibri Light" panose="020F0302020204030204" pitchFamily="34" charset="0"/>
                <a:ea typeface="Calibri Light" panose="020F0302020204030204" pitchFamily="34" charset="0"/>
                <a:cs typeface="Calibri Light" panose="020F0302020204030204" pitchFamily="34" charset="0"/>
              </a:rPr>
              <a:t>Zeno of </a:t>
            </a:r>
            <a:r>
              <a:rPr lang="en-GB" dirty="0" err="1">
                <a:latin typeface="Calibri Light" panose="020F0302020204030204" pitchFamily="34" charset="0"/>
                <a:ea typeface="Calibri Light" panose="020F0302020204030204" pitchFamily="34" charset="0"/>
                <a:cs typeface="Calibri Light" panose="020F0302020204030204" pitchFamily="34" charset="0"/>
              </a:rPr>
              <a:t>Citium</a:t>
            </a:r>
            <a:r>
              <a:rPr lang="en-GB" dirty="0">
                <a:latin typeface="Calibri Light" panose="020F0302020204030204" pitchFamily="34" charset="0"/>
                <a:ea typeface="Calibri Light" panose="020F0302020204030204" pitchFamily="34" charset="0"/>
                <a:cs typeface="Calibri Light" panose="020F0302020204030204" pitchFamily="34" charset="0"/>
              </a:rPr>
              <a:t> (334-262 BCE) </a:t>
            </a:r>
          </a:p>
          <a:p>
            <a:pPr eaLnBrk="1" fontAlgn="auto" hangingPunct="1">
              <a:spcAft>
                <a:spcPts val="0"/>
              </a:spcAft>
              <a:buFont typeface="Arial" charset="0"/>
              <a:buNone/>
              <a:defRPr/>
            </a:pPr>
            <a:r>
              <a:rPr lang="en-GB" dirty="0">
                <a:latin typeface="Calibri Light" panose="020F0302020204030204" pitchFamily="34" charset="0"/>
                <a:ea typeface="Calibri Light" panose="020F0302020204030204" pitchFamily="34" charset="0"/>
                <a:cs typeface="Calibri Light" panose="020F0302020204030204" pitchFamily="34" charset="0"/>
              </a:rPr>
              <a:t>Similarity to Platonism:</a:t>
            </a:r>
          </a:p>
          <a:p>
            <a:pPr eaLnBrk="1" fontAlgn="auto" hangingPunct="1">
              <a:spcAft>
                <a:spcPts val="0"/>
              </a:spcAft>
              <a:defRPr/>
            </a:pPr>
            <a:r>
              <a:rPr lang="en-GB" dirty="0">
                <a:latin typeface="Calibri Light" panose="020F0302020204030204" pitchFamily="34" charset="0"/>
                <a:ea typeface="Calibri Light" panose="020F0302020204030204" pitchFamily="34" charset="0"/>
                <a:cs typeface="Calibri Light" panose="020F0302020204030204" pitchFamily="34" charset="0"/>
              </a:rPr>
              <a:t>Cosmos is a single, interdependent, interconnected, living whole.</a:t>
            </a:r>
          </a:p>
          <a:p>
            <a:pPr eaLnBrk="1" fontAlgn="auto" hangingPunct="1">
              <a:spcAft>
                <a:spcPts val="0"/>
              </a:spcAft>
              <a:defRPr/>
            </a:pPr>
            <a:r>
              <a:rPr lang="en-GB" dirty="0">
                <a:latin typeface="Calibri Light" panose="020F0302020204030204" pitchFamily="34" charset="0"/>
                <a:ea typeface="Calibri Light" panose="020F0302020204030204" pitchFamily="34" charset="0"/>
                <a:cs typeface="Calibri Light" panose="020F0302020204030204" pitchFamily="34" charset="0"/>
              </a:rPr>
              <a:t>It is broadly fated but education and self-knowledge can bring freedom.</a:t>
            </a:r>
          </a:p>
          <a:p>
            <a:pPr eaLnBrk="1" fontAlgn="auto" hangingPunct="1">
              <a:spcAft>
                <a:spcPts val="0"/>
              </a:spcAft>
              <a:defRPr/>
            </a:pPr>
            <a:r>
              <a:rPr lang="en-GB" dirty="0">
                <a:latin typeface="Calibri Light" panose="020F0302020204030204" pitchFamily="34" charset="0"/>
                <a:ea typeface="Calibri Light" panose="020F0302020204030204" pitchFamily="34" charset="0"/>
                <a:cs typeface="Calibri Light" panose="020F0302020204030204" pitchFamily="34" charset="0"/>
              </a:rPr>
              <a:t>At its most restricted, freedom is freedom only to adjust one’s attitudes to fated events</a:t>
            </a:r>
          </a:p>
          <a:p>
            <a:pPr eaLnBrk="1" fontAlgn="auto" hangingPunct="1">
              <a:spcAft>
                <a:spcPts val="0"/>
              </a:spcAft>
              <a:defRPr/>
            </a:pPr>
            <a:r>
              <a:rPr lang="en-GB" i="1" dirty="0">
                <a:latin typeface="Calibri Light" panose="020F0302020204030204" pitchFamily="34" charset="0"/>
                <a:ea typeface="Calibri Light" panose="020F0302020204030204" pitchFamily="34" charset="0"/>
                <a:cs typeface="Calibri Light" panose="020F0302020204030204" pitchFamily="34" charset="0"/>
              </a:rPr>
              <a:t>Right Marcus Aurelius</a:t>
            </a:r>
            <a:endParaRPr lang="en-US" i="1" dirty="0">
              <a:latin typeface="Calibri Light" panose="020F0302020204030204" pitchFamily="34" charset="0"/>
              <a:ea typeface="Calibri Light" panose="020F0302020204030204" pitchFamily="34" charset="0"/>
              <a:cs typeface="Calibri Light" panose="020F0302020204030204" pitchFamily="34" charset="0"/>
            </a:endParaRPr>
          </a:p>
        </p:txBody>
      </p:sp>
      <p:pic>
        <p:nvPicPr>
          <p:cNvPr id="19460" name="Picture 3" descr="Marcus Aurelius 2.jpg">
            <a:extLst>
              <a:ext uri="{FF2B5EF4-FFF2-40B4-BE49-F238E27FC236}">
                <a16:creationId xmlns:a16="http://schemas.microsoft.com/office/drawing/2014/main" id="{333D0047-3071-4023-913C-B0073BD0F417}"/>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812088" y="5072063"/>
            <a:ext cx="1331912" cy="1785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1" name="Picture 4" descr="Zeno_of_Citium_pushkin.jpg">
            <a:extLst>
              <a:ext uri="{FF2B5EF4-FFF2-40B4-BE49-F238E27FC236}">
                <a16:creationId xmlns:a16="http://schemas.microsoft.com/office/drawing/2014/main" id="{0CFC171A-4577-4D74-B5C9-46D37AE8BA0B}"/>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929563" y="0"/>
            <a:ext cx="1214437" cy="23320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id="{87381D7E-B398-4EB5-A949-AE1DB196CD74}"/>
              </a:ext>
            </a:extLst>
          </p:cNvPr>
          <p:cNvSpPr>
            <a:spLocks noGrp="1"/>
          </p:cNvSpPr>
          <p:nvPr>
            <p:ph type="title"/>
          </p:nvPr>
        </p:nvSpPr>
        <p:spPr/>
        <p:txBody>
          <a:bodyPr/>
          <a:lstStyle/>
          <a:p>
            <a:pPr eaLnBrk="1" hangingPunct="1"/>
            <a:endParaRPr lang="en-GB" altLang="en-US" dirty="0">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3" name="Content Placeholder 2">
            <a:extLst>
              <a:ext uri="{FF2B5EF4-FFF2-40B4-BE49-F238E27FC236}">
                <a16:creationId xmlns:a16="http://schemas.microsoft.com/office/drawing/2014/main" id="{1D7BE74C-F20A-4797-88C9-A754825AA347}"/>
              </a:ext>
            </a:extLst>
          </p:cNvPr>
          <p:cNvSpPr>
            <a:spLocks noGrp="1"/>
          </p:cNvSpPr>
          <p:nvPr>
            <p:ph sz="half" idx="1"/>
          </p:nvPr>
        </p:nvSpPr>
        <p:spPr/>
        <p:txBody>
          <a:bodyPr rtlCol="0">
            <a:normAutofit fontScale="70000" lnSpcReduction="20000"/>
          </a:bodyPr>
          <a:lstStyle/>
          <a:p>
            <a:pPr marL="0" indent="0" eaLnBrk="1" fontAlgn="auto" hangingPunct="1">
              <a:spcAft>
                <a:spcPts val="0"/>
              </a:spcAft>
              <a:buNone/>
              <a:defRPr/>
            </a:pPr>
            <a:r>
              <a:rPr lang="en-GB" dirty="0">
                <a:latin typeface="Calibri Light" panose="020F0302020204030204" pitchFamily="34" charset="0"/>
                <a:ea typeface="Calibri Light" panose="020F0302020204030204" pitchFamily="34" charset="0"/>
                <a:cs typeface="Calibri Light" panose="020F0302020204030204" pitchFamily="34" charset="0"/>
              </a:rPr>
              <a:t>Difference to Platonism:</a:t>
            </a:r>
          </a:p>
          <a:p>
            <a:pPr marL="0" indent="0" eaLnBrk="1" fontAlgn="auto" hangingPunct="1">
              <a:spcAft>
                <a:spcPts val="0"/>
              </a:spcAft>
              <a:buNone/>
              <a:defRPr/>
            </a:pPr>
            <a:r>
              <a:rPr lang="en-GB" dirty="0">
                <a:latin typeface="Calibri Light" panose="020F0302020204030204" pitchFamily="34" charset="0"/>
                <a:ea typeface="Calibri Light" panose="020F0302020204030204" pitchFamily="34" charset="0"/>
                <a:cs typeface="Calibri Light" panose="020F0302020204030204" pitchFamily="34" charset="0"/>
              </a:rPr>
              <a:t>Rejects  transcendence. Everything is physical.</a:t>
            </a:r>
          </a:p>
          <a:p>
            <a:pPr marL="0" indent="0" eaLnBrk="1" fontAlgn="auto" hangingPunct="1">
              <a:spcAft>
                <a:spcPts val="0"/>
              </a:spcAft>
              <a:buNone/>
              <a:defRPr/>
            </a:pPr>
            <a:r>
              <a:rPr lang="en-GB" dirty="0">
                <a:latin typeface="Calibri Light" panose="020F0302020204030204" pitchFamily="34" charset="0"/>
                <a:ea typeface="Calibri Light" panose="020F0302020204030204" pitchFamily="34" charset="0"/>
                <a:cs typeface="Calibri Light" panose="020F0302020204030204" pitchFamily="34" charset="0"/>
              </a:rPr>
              <a:t>Enhancement of Platonism:</a:t>
            </a:r>
          </a:p>
          <a:p>
            <a:pPr marL="0" indent="0" eaLnBrk="1" fontAlgn="auto" hangingPunct="1">
              <a:spcAft>
                <a:spcPts val="0"/>
              </a:spcAft>
              <a:buNone/>
              <a:defRPr/>
            </a:pPr>
            <a:r>
              <a:rPr lang="en-GB" dirty="0">
                <a:latin typeface="Calibri Light" panose="020F0302020204030204" pitchFamily="34" charset="0"/>
                <a:ea typeface="Calibri Light" panose="020F0302020204030204" pitchFamily="34" charset="0"/>
                <a:cs typeface="Calibri Light" panose="020F0302020204030204" pitchFamily="34" charset="0"/>
              </a:rPr>
              <a:t>Everything is bound together by </a:t>
            </a:r>
            <a:r>
              <a:rPr lang="en-GB" b="1" dirty="0">
                <a:latin typeface="Calibri Light" panose="020F0302020204030204" pitchFamily="34" charset="0"/>
                <a:ea typeface="Calibri Light" panose="020F0302020204030204" pitchFamily="34" charset="0"/>
                <a:cs typeface="Calibri Light" panose="020F0302020204030204" pitchFamily="34" charset="0"/>
              </a:rPr>
              <a:t>sympathy</a:t>
            </a:r>
            <a:r>
              <a:rPr lang="en-GB" dirty="0">
                <a:latin typeface="Calibri Light" panose="020F0302020204030204" pitchFamily="34" charset="0"/>
                <a:ea typeface="Calibri Light" panose="020F0302020204030204" pitchFamily="34" charset="0"/>
                <a:cs typeface="Calibri Light" panose="020F0302020204030204" pitchFamily="34" charset="0"/>
              </a:rPr>
              <a:t> and tension. </a:t>
            </a:r>
            <a:endParaRPr lang="en-US" dirty="0">
              <a:latin typeface="Calibri Light" panose="020F0302020204030204" pitchFamily="34" charset="0"/>
              <a:ea typeface="Calibri Light" panose="020F0302020204030204" pitchFamily="34" charset="0"/>
              <a:cs typeface="Calibri Light" panose="020F0302020204030204" pitchFamily="34" charset="0"/>
            </a:endParaRPr>
          </a:p>
          <a:p>
            <a:pPr marL="0" indent="0" eaLnBrk="1" fontAlgn="auto" hangingPunct="1">
              <a:spcAft>
                <a:spcPts val="0"/>
              </a:spcAft>
              <a:buNone/>
              <a:defRPr/>
            </a:pPr>
            <a:r>
              <a:rPr lang="en-GB" dirty="0">
                <a:latin typeface="Calibri Light" panose="020F0302020204030204" pitchFamily="34" charset="0"/>
                <a:ea typeface="Calibri Light" panose="020F0302020204030204" pitchFamily="34" charset="0"/>
                <a:cs typeface="Calibri Light" panose="020F0302020204030204" pitchFamily="34" charset="0"/>
              </a:rPr>
              <a:t>(Associated with </a:t>
            </a:r>
            <a:r>
              <a:rPr lang="en-GB" dirty="0" err="1">
                <a:latin typeface="Calibri Light" panose="020F0302020204030204" pitchFamily="34" charset="0"/>
                <a:ea typeface="Calibri Light" panose="020F0302020204030204" pitchFamily="34" charset="0"/>
                <a:cs typeface="Calibri Light" panose="020F0302020204030204" pitchFamily="34" charset="0"/>
              </a:rPr>
              <a:t>Posidonius</a:t>
            </a:r>
            <a:r>
              <a:rPr lang="en-GB" dirty="0">
                <a:latin typeface="Calibri Light" panose="020F0302020204030204" pitchFamily="34" charset="0"/>
                <a:ea typeface="Calibri Light" panose="020F0302020204030204" pitchFamily="34" charset="0"/>
                <a:cs typeface="Calibri Light" panose="020F0302020204030204" pitchFamily="34" charset="0"/>
              </a:rPr>
              <a:t> (c 135-51 BCE) – also credited with introducing high-brow astrology to Rome)</a:t>
            </a:r>
          </a:p>
          <a:p>
            <a:pPr marL="0" indent="0" eaLnBrk="1" fontAlgn="auto" hangingPunct="1">
              <a:spcAft>
                <a:spcPts val="0"/>
              </a:spcAft>
              <a:buNone/>
              <a:defRPr/>
            </a:pPr>
            <a:r>
              <a:rPr lang="en-GB" dirty="0">
                <a:latin typeface="Calibri Light" panose="020F0302020204030204" pitchFamily="34" charset="0"/>
                <a:ea typeface="Calibri Light" panose="020F0302020204030204" pitchFamily="34" charset="0"/>
                <a:cs typeface="Calibri Light" panose="020F0302020204030204" pitchFamily="34" charset="0"/>
              </a:rPr>
              <a:t>In Rome tended to be combined with Plato (and also Aristotle) to produce a general philosophy in which the cosmos is seen as ordered, patterned, purposeful  and in which matter and consciousness are interdependent.</a:t>
            </a:r>
            <a:endParaRPr lang="en-US" dirty="0">
              <a:latin typeface="Calibri Light" panose="020F0302020204030204" pitchFamily="34" charset="0"/>
              <a:ea typeface="Calibri Light" panose="020F0302020204030204" pitchFamily="34" charset="0"/>
              <a:cs typeface="Calibri Light" panose="020F0302020204030204" pitchFamily="34" charset="0"/>
            </a:endParaRPr>
          </a:p>
          <a:p>
            <a:pPr eaLnBrk="1" fontAlgn="auto" hangingPunct="1">
              <a:spcAft>
                <a:spcPts val="0"/>
              </a:spcAft>
              <a:defRPr/>
            </a:pPr>
            <a:endParaRPr lang="en-US" dirty="0">
              <a:latin typeface="Cambria" pitchFamily="18" charset="0"/>
            </a:endParaRPr>
          </a:p>
        </p:txBody>
      </p:sp>
      <p:sp>
        <p:nvSpPr>
          <p:cNvPr id="20484" name="Content Placeholder 4">
            <a:extLst>
              <a:ext uri="{FF2B5EF4-FFF2-40B4-BE49-F238E27FC236}">
                <a16:creationId xmlns:a16="http://schemas.microsoft.com/office/drawing/2014/main" id="{AE3D285D-24C1-4D86-8D2E-28F9BAF30752}"/>
              </a:ext>
            </a:extLst>
          </p:cNvPr>
          <p:cNvSpPr>
            <a:spLocks noGrp="1"/>
          </p:cNvSpPr>
          <p:nvPr>
            <p:ph sz="half" idx="2"/>
          </p:nvPr>
        </p:nvSpPr>
        <p:spPr/>
        <p:txBody>
          <a:bodyPr/>
          <a:lstStyle/>
          <a:p>
            <a:pPr marL="0" indent="0">
              <a:buNone/>
            </a:pP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Astrology</a:t>
            </a:r>
          </a:p>
          <a:p>
            <a:pPr marL="0" indent="0">
              <a:buNone/>
            </a:pP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The Stoics were generally keen advocates of astrology and said to be responsible for introducing astrology to philosophy at Rome in the 1</a:t>
            </a:r>
            <a:r>
              <a:rPr lang="en-GB" altLang="en-US" sz="1800" baseline="30000" dirty="0">
                <a:latin typeface="Calibri Light" panose="020F0302020204030204" pitchFamily="34" charset="0"/>
                <a:ea typeface="Calibri Light" panose="020F0302020204030204" pitchFamily="34" charset="0"/>
                <a:cs typeface="Calibri Light" panose="020F0302020204030204" pitchFamily="34" charset="0"/>
              </a:rPr>
              <a:t>st</a:t>
            </a: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 century BCE (as distinct from the practice of astrology) </a:t>
            </a:r>
          </a:p>
          <a:p>
            <a:pPr marL="0" indent="0">
              <a:buNone/>
            </a:pP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In Stoic cosmology/astrology, freedom comes from living in accord with one’s nature which, in turn, is indicated in the stars.</a:t>
            </a:r>
            <a:endParaRPr lang="en-US" altLang="en-US" sz="1800" dirty="0">
              <a:latin typeface="Calibri Light" panose="020F0302020204030204" pitchFamily="34" charset="0"/>
              <a:ea typeface="Calibri Light" panose="020F0302020204030204" pitchFamily="34" charset="0"/>
              <a:cs typeface="Calibri Light" panose="020F0302020204030204" pitchFamily="34" charset="0"/>
            </a:endParaRPr>
          </a:p>
          <a:p>
            <a:endParaRPr lang="en-GB" altLang="en-US" dirty="0"/>
          </a:p>
        </p:txBody>
      </p:sp>
      <p:pic>
        <p:nvPicPr>
          <p:cNvPr id="20485" name="Picture 3" descr="Zeno_of_Citium_pushkin.jpg">
            <a:extLst>
              <a:ext uri="{FF2B5EF4-FFF2-40B4-BE49-F238E27FC236}">
                <a16:creationId xmlns:a16="http://schemas.microsoft.com/office/drawing/2014/main" id="{A7476369-FE1A-4AB8-B0F2-65216D6D1A9E}"/>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958138" y="4581525"/>
            <a:ext cx="1185862" cy="22764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ED8D44F-8260-4F82-950A-F7151A533F0A}"/>
              </a:ext>
            </a:extLst>
          </p:cNvPr>
          <p:cNvSpPr>
            <a:spLocks noGrp="1"/>
          </p:cNvSpPr>
          <p:nvPr>
            <p:ph type="title"/>
          </p:nvPr>
        </p:nvSpPr>
        <p:spPr/>
        <p:txBody>
          <a:bodyPr/>
          <a:lstStyle/>
          <a:p>
            <a:r>
              <a:rPr lang="en-GB" altLang="en-US" sz="4000" dirty="0">
                <a:latin typeface="Calibri Light" panose="020F0302020204030204" pitchFamily="34" charset="0"/>
                <a:ea typeface="Calibri Light" panose="020F0302020204030204" pitchFamily="34" charset="0"/>
                <a:cs typeface="Calibri Light" panose="020F0302020204030204" pitchFamily="34" charset="0"/>
              </a:rPr>
              <a:t>Stoicism</a:t>
            </a:r>
            <a:br>
              <a:rPr lang="en-GB" altLang="en-US" sz="4000" dirty="0">
                <a:latin typeface="Calibri Light" panose="020F0302020204030204" pitchFamily="34" charset="0"/>
                <a:ea typeface="Calibri Light" panose="020F0302020204030204" pitchFamily="34" charset="0"/>
                <a:cs typeface="Calibri Light" panose="020F0302020204030204" pitchFamily="34" charset="0"/>
              </a:rPr>
            </a:br>
            <a:endParaRPr lang="en-GB" sz="4000" dirty="0">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6" name="Content Placeholder 5">
            <a:extLst>
              <a:ext uri="{FF2B5EF4-FFF2-40B4-BE49-F238E27FC236}">
                <a16:creationId xmlns:a16="http://schemas.microsoft.com/office/drawing/2014/main" id="{873DA962-F481-4126-9822-C131BAE444F2}"/>
              </a:ext>
            </a:extLst>
          </p:cNvPr>
          <p:cNvSpPr>
            <a:spLocks noGrp="1"/>
          </p:cNvSpPr>
          <p:nvPr>
            <p:ph idx="1"/>
          </p:nvPr>
        </p:nvSpPr>
        <p:spPr/>
        <p:txBody>
          <a:bodyPr/>
          <a:lstStyle/>
          <a:p>
            <a:pPr marL="571500" indent="0">
              <a:lnSpc>
                <a:spcPct val="115000"/>
              </a:lnSpc>
              <a:spcAft>
                <a:spcPts val="1000"/>
              </a:spcAft>
              <a:buNone/>
            </a:pPr>
            <a:r>
              <a:rPr lang="en-GB" sz="1800" dirty="0">
                <a:effectLst/>
                <a:latin typeface="Calibri Light" panose="020F0302020204030204" pitchFamily="34" charset="0"/>
                <a:ea typeface="Calibri Light" panose="020F0302020204030204" pitchFamily="34" charset="0"/>
                <a:cs typeface="Calibri Light" panose="020F0302020204030204" pitchFamily="34" charset="0"/>
              </a:rPr>
              <a:t>as </a:t>
            </a:r>
            <a:r>
              <a:rPr lang="en-GB" sz="1800" dirty="0" err="1">
                <a:effectLst/>
                <a:latin typeface="Calibri Light" panose="020F0302020204030204" pitchFamily="34" charset="0"/>
                <a:ea typeface="Calibri Light" panose="020F0302020204030204" pitchFamily="34" charset="0"/>
                <a:cs typeface="Calibri Light" panose="020F0302020204030204" pitchFamily="34" charset="0"/>
              </a:rPr>
              <a:t>Chrysippus</a:t>
            </a:r>
            <a:r>
              <a:rPr lang="en-GB" sz="1800" dirty="0">
                <a:effectLst/>
                <a:latin typeface="Calibri Light" panose="020F0302020204030204" pitchFamily="34" charset="0"/>
                <a:ea typeface="Calibri Light" panose="020F0302020204030204" pitchFamily="34" charset="0"/>
                <a:cs typeface="Calibri Light" panose="020F0302020204030204" pitchFamily="34" charset="0"/>
              </a:rPr>
              <a:t> says in the first book of his </a:t>
            </a:r>
            <a:r>
              <a:rPr lang="en-GB" sz="1800" i="1" dirty="0">
                <a:effectLst/>
                <a:latin typeface="Calibri Light" panose="020F0302020204030204" pitchFamily="34" charset="0"/>
                <a:ea typeface="Calibri Light" panose="020F0302020204030204" pitchFamily="34" charset="0"/>
                <a:cs typeface="Calibri Light" panose="020F0302020204030204" pitchFamily="34" charset="0"/>
              </a:rPr>
              <a:t>De </a:t>
            </a:r>
            <a:r>
              <a:rPr lang="en-GB" sz="1800" i="1" dirty="0" err="1">
                <a:effectLst/>
                <a:latin typeface="Calibri Light" panose="020F0302020204030204" pitchFamily="34" charset="0"/>
                <a:ea typeface="Calibri Light" panose="020F0302020204030204" pitchFamily="34" charset="0"/>
                <a:cs typeface="Calibri Light" panose="020F0302020204030204" pitchFamily="34" charset="0"/>
              </a:rPr>
              <a:t>finibus</a:t>
            </a:r>
            <a:r>
              <a:rPr lang="en-GB" sz="1800" dirty="0">
                <a:effectLst/>
                <a:latin typeface="Calibri Light" panose="020F0302020204030204" pitchFamily="34" charset="0"/>
                <a:ea typeface="Calibri Light" panose="020F0302020204030204" pitchFamily="34" charset="0"/>
                <a:cs typeface="Calibri Light" panose="020F0302020204030204" pitchFamily="34" charset="0"/>
              </a:rPr>
              <a:t>; for </a:t>
            </a:r>
            <a:r>
              <a:rPr lang="en-GB" sz="1800" b="1" dirty="0">
                <a:effectLst/>
                <a:latin typeface="Calibri Light" panose="020F0302020204030204" pitchFamily="34" charset="0"/>
                <a:ea typeface="Calibri Light" panose="020F0302020204030204" pitchFamily="34" charset="0"/>
                <a:cs typeface="Calibri Light" panose="020F0302020204030204" pitchFamily="34" charset="0"/>
              </a:rPr>
              <a:t>our individual natures are parts of the nature of the whole universe. And this is why the end may be defined as life in accordance with nature, or, in other words, in accordance with our own human nature as well as that of the universe</a:t>
            </a:r>
            <a:r>
              <a:rPr lang="en-GB" sz="1800" dirty="0">
                <a:effectLst/>
                <a:latin typeface="Calibri Light" panose="020F0302020204030204" pitchFamily="34" charset="0"/>
                <a:ea typeface="Calibri Light" panose="020F0302020204030204" pitchFamily="34" charset="0"/>
                <a:cs typeface="Calibri Light" panose="020F0302020204030204" pitchFamily="34" charset="0"/>
              </a:rPr>
              <a:t>, a life in which we refrain from every action forbidden by the law common to all things, that is to say, the right reason which pervades all things, and is identical with this Zeus, lord and ruler of all that is. </a:t>
            </a:r>
            <a:r>
              <a:rPr lang="en-GB" sz="1800" b="1" dirty="0">
                <a:effectLst/>
                <a:latin typeface="Calibri Light" panose="020F0302020204030204" pitchFamily="34" charset="0"/>
                <a:ea typeface="Calibri Light" panose="020F0302020204030204" pitchFamily="34" charset="0"/>
                <a:cs typeface="Calibri Light" panose="020F0302020204030204" pitchFamily="34" charset="0"/>
              </a:rPr>
              <a:t>And this very thing constitutes the virtue of the happy man and the smooth current of life, when all actions promote the harmony of the spirit dwelling in the individual man with the will of him who orders the universe</a:t>
            </a:r>
          </a:p>
          <a:p>
            <a:pPr marL="571500" indent="0">
              <a:lnSpc>
                <a:spcPct val="115000"/>
              </a:lnSpc>
              <a:spcAft>
                <a:spcPts val="1000"/>
              </a:spcAft>
              <a:buNone/>
            </a:pPr>
            <a:r>
              <a:rPr lang="en-GB" sz="1400" dirty="0">
                <a:latin typeface="Times New Roman" panose="02020603050405020304" pitchFamily="18" charset="0"/>
                <a:ea typeface="Times New Roman" panose="02020603050405020304" pitchFamily="18" charset="0"/>
              </a:rPr>
              <a:t>Diogenes Laertius, ‘Zeno’ in </a:t>
            </a:r>
            <a:r>
              <a:rPr lang="en-GB" sz="1400" i="1" dirty="0">
                <a:latin typeface="Times New Roman" panose="02020603050405020304" pitchFamily="18" charset="0"/>
                <a:ea typeface="Times New Roman" panose="02020603050405020304" pitchFamily="18" charset="0"/>
              </a:rPr>
              <a:t>Lives of Eminent Philosophers</a:t>
            </a:r>
            <a:r>
              <a:rPr lang="en-GB" sz="1400" dirty="0">
                <a:latin typeface="Times New Roman" panose="02020603050405020304" pitchFamily="18" charset="0"/>
                <a:ea typeface="Times New Roman" panose="02020603050405020304" pitchFamily="18" charset="0"/>
              </a:rPr>
              <a:t>, trans. R.D. Hicks, (London: William Heinemann, 1925), vol. 2, Book VII, pp. 110-263 (para 88)</a:t>
            </a:r>
            <a:endParaRPr lang="en-GB" sz="1400" b="1" dirty="0">
              <a:latin typeface="Calibri Light" panose="020F0302020204030204" pitchFamily="34" charset="0"/>
              <a:ea typeface="Calibri Light" panose="020F0302020204030204" pitchFamily="34" charset="0"/>
              <a:cs typeface="Calibri Light" panose="020F0302020204030204" pitchFamily="34" charset="0"/>
            </a:endParaRPr>
          </a:p>
        </p:txBody>
      </p:sp>
      <p:pic>
        <p:nvPicPr>
          <p:cNvPr id="3" name="Picture 2" descr="A statue of a person&#10;&#10;Description automatically generated with medium confidence">
            <a:extLst>
              <a:ext uri="{FF2B5EF4-FFF2-40B4-BE49-F238E27FC236}">
                <a16:creationId xmlns:a16="http://schemas.microsoft.com/office/drawing/2014/main" id="{EC56A301-67F6-FE3D-9C6A-CFA551D2CA8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80312" y="5097521"/>
            <a:ext cx="1409786" cy="1760479"/>
          </a:xfrm>
          <a:prstGeom prst="rect">
            <a:avLst/>
          </a:prstGeom>
        </p:spPr>
      </p:pic>
    </p:spTree>
    <p:extLst>
      <p:ext uri="{BB962C8B-B14F-4D97-AF65-F5344CB8AC3E}">
        <p14:creationId xmlns:p14="http://schemas.microsoft.com/office/powerpoint/2010/main" val="396883794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id="{E68F0357-A26C-489B-836A-73C60679500C}"/>
              </a:ext>
            </a:extLst>
          </p:cNvPr>
          <p:cNvSpPr>
            <a:spLocks noGrp="1"/>
          </p:cNvSpPr>
          <p:nvPr>
            <p:ph type="title"/>
          </p:nvPr>
        </p:nvSpPr>
        <p:spPr/>
        <p:txBody>
          <a:bodyPr/>
          <a:lstStyle/>
          <a:p>
            <a:r>
              <a:rPr lang="en-GB" altLang="en-US" dirty="0">
                <a:latin typeface="Calibri Light" panose="020F0302020204030204" pitchFamily="34" charset="0"/>
                <a:ea typeface="Calibri Light" panose="020F0302020204030204" pitchFamily="34" charset="0"/>
                <a:cs typeface="Calibri Light" panose="020F0302020204030204" pitchFamily="34" charset="0"/>
              </a:rPr>
              <a:t>The Stoic Soul</a:t>
            </a:r>
          </a:p>
        </p:txBody>
      </p:sp>
      <p:sp>
        <p:nvSpPr>
          <p:cNvPr id="21507" name="Content Placeholder 2">
            <a:extLst>
              <a:ext uri="{FF2B5EF4-FFF2-40B4-BE49-F238E27FC236}">
                <a16:creationId xmlns:a16="http://schemas.microsoft.com/office/drawing/2014/main" id="{CEEB7D14-4AA1-4EAA-81CC-D6574C06BD20}"/>
              </a:ext>
            </a:extLst>
          </p:cNvPr>
          <p:cNvSpPr>
            <a:spLocks noGrp="1"/>
          </p:cNvSpPr>
          <p:nvPr>
            <p:ph idx="1"/>
          </p:nvPr>
        </p:nvSpPr>
        <p:spPr>
          <a:xfrm>
            <a:off x="468313" y="1700213"/>
            <a:ext cx="8229600" cy="4525962"/>
          </a:xfrm>
        </p:spPr>
        <p:txBody>
          <a:bodyPr/>
          <a:lstStyle/>
          <a:p>
            <a:pPr>
              <a:buNone/>
            </a:pP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‘A nature capable of perception…the breath of life, congenital with us’; A body; A warm breath; It animates us and enables us to move</a:t>
            </a:r>
          </a:p>
          <a:p>
            <a:endParaRPr lang="en-GB" altLang="en-US" sz="1800" b="1" dirty="0">
              <a:latin typeface="Calibri Light" panose="020F0302020204030204" pitchFamily="34" charset="0"/>
              <a:ea typeface="Calibri Light" panose="020F0302020204030204" pitchFamily="34" charset="0"/>
              <a:cs typeface="Calibri Light" panose="020F0302020204030204" pitchFamily="34" charset="0"/>
            </a:endParaRPr>
          </a:p>
          <a:p>
            <a:r>
              <a:rPr lang="en-GB" altLang="en-US" sz="1800" b="1" dirty="0">
                <a:latin typeface="Calibri Light" panose="020F0302020204030204" pitchFamily="34" charset="0"/>
                <a:ea typeface="Calibri Light" panose="020F0302020204030204" pitchFamily="34" charset="0"/>
                <a:cs typeface="Calibri Light" panose="020F0302020204030204" pitchFamily="34" charset="0"/>
              </a:rPr>
              <a:t>Soul of the Universe </a:t>
            </a: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is indestructible</a:t>
            </a:r>
          </a:p>
          <a:p>
            <a:r>
              <a:rPr lang="en-GB" altLang="en-US" sz="1800" b="1" dirty="0">
                <a:latin typeface="Calibri Light" panose="020F0302020204030204" pitchFamily="34" charset="0"/>
                <a:ea typeface="Calibri Light" panose="020F0302020204030204" pitchFamily="34" charset="0"/>
                <a:cs typeface="Calibri Light" panose="020F0302020204030204" pitchFamily="34" charset="0"/>
              </a:rPr>
              <a:t>Individual soul i</a:t>
            </a: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s a </a:t>
            </a:r>
            <a:r>
              <a:rPr lang="en-GB" altLang="en-US" sz="1800" b="1" dirty="0">
                <a:latin typeface="Calibri Light" panose="020F0302020204030204" pitchFamily="34" charset="0"/>
                <a:ea typeface="Calibri Light" panose="020F0302020204030204" pitchFamily="34" charset="0"/>
                <a:cs typeface="Calibri Light" panose="020F0302020204030204" pitchFamily="34" charset="0"/>
              </a:rPr>
              <a:t>part of the soul of the universe</a:t>
            </a: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 survives death, although is perishable (</a:t>
            </a:r>
            <a:r>
              <a:rPr lang="en-GB" altLang="en-US" sz="1800" dirty="0" err="1">
                <a:latin typeface="Calibri Light" panose="020F0302020204030204" pitchFamily="34" charset="0"/>
                <a:ea typeface="Calibri Light" panose="020F0302020204030204" pitchFamily="34" charset="0"/>
                <a:cs typeface="Calibri Light" panose="020F0302020204030204" pitchFamily="34" charset="0"/>
              </a:rPr>
              <a:t>Chrysippus</a:t>
            </a: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 says continues to exist until the general conflagration, </a:t>
            </a:r>
            <a:r>
              <a:rPr lang="en-GB" altLang="en-US" sz="1800" dirty="0" err="1">
                <a:latin typeface="Calibri Light" panose="020F0302020204030204" pitchFamily="34" charset="0"/>
                <a:ea typeface="Calibri Light" panose="020F0302020204030204" pitchFamily="34" charset="0"/>
                <a:cs typeface="Calibri Light" panose="020F0302020204030204" pitchFamily="34" charset="0"/>
              </a:rPr>
              <a:t>Chrysippus</a:t>
            </a: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 says only souls of wise do so</a:t>
            </a:r>
          </a:p>
          <a:p>
            <a:endParaRPr lang="en-GB" altLang="en-US" sz="1800" dirty="0">
              <a:latin typeface="Calibri Light" panose="020F0302020204030204" pitchFamily="34" charset="0"/>
              <a:ea typeface="Calibri Light" panose="020F0302020204030204" pitchFamily="34" charset="0"/>
              <a:cs typeface="Calibri Light" panose="020F0302020204030204" pitchFamily="34" charset="0"/>
            </a:endParaRPr>
          </a:p>
          <a:p>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Diogenes </a:t>
            </a:r>
            <a:r>
              <a:rPr lang="en-GB" altLang="en-US" sz="1800" dirty="0" err="1">
                <a:latin typeface="Calibri Light" panose="020F0302020204030204" pitchFamily="34" charset="0"/>
                <a:ea typeface="Calibri Light" panose="020F0302020204030204" pitchFamily="34" charset="0"/>
                <a:cs typeface="Calibri Light" panose="020F0302020204030204" pitchFamily="34" charset="0"/>
              </a:rPr>
              <a:t>Laertius</a:t>
            </a: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 biography of ‘Zeno’ in </a:t>
            </a:r>
            <a:r>
              <a:rPr lang="en-GB" altLang="en-US" sz="1800" i="1" dirty="0">
                <a:latin typeface="Calibri Light" panose="020F0302020204030204" pitchFamily="34" charset="0"/>
                <a:ea typeface="Calibri Light" panose="020F0302020204030204" pitchFamily="34" charset="0"/>
                <a:cs typeface="Calibri Light" panose="020F0302020204030204" pitchFamily="34" charset="0"/>
              </a:rPr>
              <a:t>Lives of Eminent Philosophers</a:t>
            </a: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 trans R.D. Hicks, London: William Heinemann,  1925, vol. 2, pp. 110-263 (</a:t>
            </a:r>
            <a:r>
              <a:rPr lang="en-US" altLang="en-US" sz="1800" dirty="0">
                <a:latin typeface="Calibri Light" panose="020F0302020204030204" pitchFamily="34" charset="0"/>
                <a:ea typeface="Calibri Light" panose="020F0302020204030204" pitchFamily="34" charset="0"/>
                <a:cs typeface="Calibri Light" panose="020F0302020204030204" pitchFamily="34" charset="0"/>
              </a:rPr>
              <a:t>156-7)</a:t>
            </a:r>
            <a:endParaRPr lang="en-GB" altLang="en-US" sz="1800" dirty="0">
              <a:latin typeface="Calibri Light" panose="020F0302020204030204" pitchFamily="34" charset="0"/>
              <a:ea typeface="Calibri Light" panose="020F0302020204030204" pitchFamily="34" charset="0"/>
              <a:cs typeface="Calibri Light" panose="020F0302020204030204" pitchFamily="34" charset="0"/>
            </a:endParaRPr>
          </a:p>
          <a:p>
            <a:endParaRPr lang="en-GB" altLang="en-US" dirty="0"/>
          </a:p>
        </p:txBody>
      </p:sp>
      <p:pic>
        <p:nvPicPr>
          <p:cNvPr id="21508" name="Picture 3" descr="Diogenes Laertius.jpeg">
            <a:extLst>
              <a:ext uri="{FF2B5EF4-FFF2-40B4-BE49-F238E27FC236}">
                <a16:creationId xmlns:a16="http://schemas.microsoft.com/office/drawing/2014/main" id="{F96D953A-DE02-4982-BD8B-A88D36B2B6D9}"/>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166100" y="0"/>
            <a:ext cx="977900" cy="1628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1509" name="Picture 4" descr="C:\Users\Liz\Dropbox\SEAC 2016\Artwork\UWTSD Logo_200dpi.jpg">
            <a:extLst>
              <a:ext uri="{FF2B5EF4-FFF2-40B4-BE49-F238E27FC236}">
                <a16:creationId xmlns:a16="http://schemas.microsoft.com/office/drawing/2014/main" id="{DBA868DB-FB12-4B65-94B7-06266ACEECAB}"/>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164288" y="6194425"/>
            <a:ext cx="1728787" cy="66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0135E75D-2A6D-4987-812E-9F9278BDE2B3}"/>
              </a:ext>
            </a:extLst>
          </p:cNvPr>
          <p:cNvSpPr>
            <a:spLocks noGrp="1"/>
          </p:cNvSpPr>
          <p:nvPr>
            <p:ph type="title"/>
          </p:nvPr>
        </p:nvSpPr>
        <p:spPr/>
        <p:txBody>
          <a:bodyPr/>
          <a:lstStyle/>
          <a:p>
            <a:r>
              <a:rPr lang="en-GB" altLang="en-US" dirty="0">
                <a:latin typeface="Calibri Light" panose="020F0302020204030204" pitchFamily="34" charset="0"/>
                <a:ea typeface="Calibri Light" panose="020F0302020204030204" pitchFamily="34" charset="0"/>
                <a:cs typeface="Calibri Light" panose="020F0302020204030204" pitchFamily="34" charset="0"/>
              </a:rPr>
              <a:t>Understanding Stoic freedom</a:t>
            </a:r>
            <a:endParaRPr lang="en-US" altLang="en-US" dirty="0">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22531" name="Content Placeholder 2">
            <a:extLst>
              <a:ext uri="{FF2B5EF4-FFF2-40B4-BE49-F238E27FC236}">
                <a16:creationId xmlns:a16="http://schemas.microsoft.com/office/drawing/2014/main" id="{A81CADBA-B787-411C-801A-3B44242220C6}"/>
              </a:ext>
            </a:extLst>
          </p:cNvPr>
          <p:cNvSpPr>
            <a:spLocks noGrp="1"/>
          </p:cNvSpPr>
          <p:nvPr>
            <p:ph idx="1"/>
          </p:nvPr>
        </p:nvSpPr>
        <p:spPr>
          <a:xfrm>
            <a:off x="539750" y="1628775"/>
            <a:ext cx="8229600" cy="4525963"/>
          </a:xfrm>
        </p:spPr>
        <p:txBody>
          <a:bodyPr/>
          <a:lstStyle/>
          <a:p>
            <a:pPr>
              <a:buFont typeface="Arial" panose="020B0604020202020204" pitchFamily="34" charset="0"/>
              <a:buNone/>
            </a:pPr>
            <a:r>
              <a:rPr lang="en-GB" altLang="en-US" sz="1400" dirty="0">
                <a:latin typeface="Calibri Light" panose="020F0302020204030204" pitchFamily="34" charset="0"/>
                <a:ea typeface="Calibri Light" panose="020F0302020204030204" pitchFamily="34" charset="0"/>
                <a:cs typeface="Calibri Light" panose="020F0302020204030204" pitchFamily="34" charset="0"/>
              </a:rPr>
              <a:t>‘Provided that we accept our role as moral or rational agents, </a:t>
            </a:r>
            <a:r>
              <a:rPr lang="en-GB" altLang="en-US" sz="1400" b="1" dirty="0">
                <a:latin typeface="Calibri Light" panose="020F0302020204030204" pitchFamily="34" charset="0"/>
                <a:ea typeface="Calibri Light" panose="020F0302020204030204" pitchFamily="34" charset="0"/>
                <a:cs typeface="Calibri Light" panose="020F0302020204030204" pitchFamily="34" charset="0"/>
              </a:rPr>
              <a:t>we are not only free </a:t>
            </a:r>
            <a:r>
              <a:rPr lang="en-GB" altLang="en-US" sz="1400" dirty="0">
                <a:latin typeface="Calibri Light" panose="020F0302020204030204" pitchFamily="34" charset="0"/>
                <a:ea typeface="Calibri Light" panose="020F0302020204030204" pitchFamily="34" charset="0"/>
                <a:cs typeface="Calibri Light" panose="020F0302020204030204" pitchFamily="34" charset="0"/>
              </a:rPr>
              <a:t>to give our lives this or that shape; </a:t>
            </a:r>
            <a:r>
              <a:rPr lang="en-GB" altLang="en-US" sz="1400" b="1" dirty="0">
                <a:latin typeface="Calibri Light" panose="020F0302020204030204" pitchFamily="34" charset="0"/>
                <a:ea typeface="Calibri Light" panose="020F0302020204030204" pitchFamily="34" charset="0"/>
                <a:cs typeface="Calibri Light" panose="020F0302020204030204" pitchFamily="34" charset="0"/>
              </a:rPr>
              <a:t>we are actually required to choose </a:t>
            </a:r>
            <a:r>
              <a:rPr lang="en-GB" altLang="en-US" sz="1400" dirty="0">
                <a:latin typeface="Calibri Light" panose="020F0302020204030204" pitchFamily="34" charset="0"/>
                <a:ea typeface="Calibri Light" panose="020F0302020204030204" pitchFamily="34" charset="0"/>
                <a:cs typeface="Calibri Light" panose="020F0302020204030204" pitchFamily="34" charset="0"/>
              </a:rPr>
              <a:t>modes of living that suit our inclinations and aptitudes, so long as these are means of </a:t>
            </a:r>
            <a:r>
              <a:rPr lang="en-GB" altLang="en-US" sz="1400" b="1" dirty="0">
                <a:latin typeface="Calibri Light" panose="020F0302020204030204" pitchFamily="34" charset="0"/>
                <a:ea typeface="Calibri Light" panose="020F0302020204030204" pitchFamily="34" charset="0"/>
                <a:cs typeface="Calibri Light" panose="020F0302020204030204" pitchFamily="34" charset="0"/>
              </a:rPr>
              <a:t>acting harmoniously with our full identity</a:t>
            </a:r>
            <a:r>
              <a:rPr lang="en-GB" altLang="en-US" sz="1400" dirty="0">
                <a:latin typeface="Calibri Light" panose="020F0302020204030204" pitchFamily="34" charset="0"/>
                <a:ea typeface="Calibri Light" panose="020F0302020204030204" pitchFamily="34" charset="0"/>
                <a:cs typeface="Calibri Light" panose="020F0302020204030204" pitchFamily="34" charset="0"/>
              </a:rPr>
              <a:t>, as specified by the four </a:t>
            </a:r>
            <a:r>
              <a:rPr lang="en-GB" altLang="en-US" sz="1400" i="1" dirty="0">
                <a:latin typeface="Calibri Light" panose="020F0302020204030204" pitchFamily="34" charset="0"/>
                <a:ea typeface="Calibri Light" panose="020F0302020204030204" pitchFamily="34" charset="0"/>
                <a:cs typeface="Calibri Light" panose="020F0302020204030204" pitchFamily="34" charset="0"/>
              </a:rPr>
              <a:t>personae</a:t>
            </a:r>
            <a:r>
              <a:rPr lang="en-GB" altLang="en-US" sz="1400" dirty="0">
                <a:latin typeface="Calibri Light" panose="020F0302020204030204" pitchFamily="34" charset="0"/>
                <a:ea typeface="Calibri Light" panose="020F0302020204030204" pitchFamily="34" charset="0"/>
                <a:cs typeface="Calibri Light" panose="020F0302020204030204" pitchFamily="34" charset="0"/>
              </a:rPr>
              <a:t>.’</a:t>
            </a:r>
            <a:endParaRPr lang="en-US" altLang="en-US" sz="1400" dirty="0">
              <a:latin typeface="Calibri Light" panose="020F0302020204030204" pitchFamily="34" charset="0"/>
              <a:ea typeface="Calibri Light" panose="020F0302020204030204" pitchFamily="34" charset="0"/>
              <a:cs typeface="Calibri Light" panose="020F0302020204030204" pitchFamily="34" charset="0"/>
            </a:endParaRPr>
          </a:p>
          <a:p>
            <a:pPr>
              <a:buFont typeface="Arial" panose="020B0604020202020204" pitchFamily="34" charset="0"/>
              <a:buNone/>
            </a:pPr>
            <a:r>
              <a:rPr lang="en-GB" altLang="en-US" sz="1400" b="1" dirty="0">
                <a:latin typeface="Calibri Light" panose="020F0302020204030204" pitchFamily="34" charset="0"/>
                <a:ea typeface="Calibri Light" panose="020F0302020204030204" pitchFamily="34" charset="0"/>
                <a:cs typeface="Calibri Light" panose="020F0302020204030204" pitchFamily="34" charset="0"/>
              </a:rPr>
              <a:t> </a:t>
            </a:r>
            <a:r>
              <a:rPr lang="en-US" altLang="en-US" sz="1400" dirty="0">
                <a:latin typeface="Calibri Light" panose="020F0302020204030204" pitchFamily="34" charset="0"/>
                <a:ea typeface="Calibri Light" panose="020F0302020204030204" pitchFamily="34" charset="0"/>
                <a:cs typeface="Calibri Light" panose="020F0302020204030204" pitchFamily="34" charset="0"/>
              </a:rPr>
              <a:t>Long, A.A., </a:t>
            </a:r>
            <a:r>
              <a:rPr lang="en-US" altLang="en-US" sz="1400" i="1" dirty="0">
                <a:latin typeface="Calibri Light" panose="020F0302020204030204" pitchFamily="34" charset="0"/>
                <a:ea typeface="Calibri Light" panose="020F0302020204030204" pitchFamily="34" charset="0"/>
                <a:cs typeface="Calibri Light" panose="020F0302020204030204" pitchFamily="34" charset="0"/>
              </a:rPr>
              <a:t>Stoic Studies</a:t>
            </a:r>
            <a:r>
              <a:rPr lang="en-US" altLang="en-US" sz="1400" dirty="0">
                <a:latin typeface="Calibri Light" panose="020F0302020204030204" pitchFamily="34" charset="0"/>
                <a:ea typeface="Calibri Light" panose="020F0302020204030204" pitchFamily="34" charset="0"/>
                <a:cs typeface="Calibri Light" panose="020F0302020204030204" pitchFamily="34" charset="0"/>
              </a:rPr>
              <a:t>, Cambridge: Cambridge University Press, 1996, p. 166.</a:t>
            </a:r>
          </a:p>
          <a:p>
            <a:pPr>
              <a:buFont typeface="Arial" panose="020B0604020202020204" pitchFamily="34" charset="0"/>
              <a:buNone/>
            </a:pPr>
            <a:endParaRPr lang="en-US" altLang="en-US" sz="1400" dirty="0">
              <a:latin typeface="Calibri Light" panose="020F0302020204030204" pitchFamily="34" charset="0"/>
              <a:ea typeface="Calibri Light" panose="020F0302020204030204" pitchFamily="34" charset="0"/>
              <a:cs typeface="Calibri Light" panose="020F0302020204030204" pitchFamily="34" charset="0"/>
            </a:endParaRPr>
          </a:p>
          <a:p>
            <a:pPr>
              <a:buFont typeface="Arial" panose="020B0604020202020204" pitchFamily="34" charset="0"/>
              <a:buNone/>
            </a:pPr>
            <a:r>
              <a:rPr lang="en-GB" altLang="en-US" sz="1400" dirty="0">
                <a:latin typeface="Calibri Light" panose="020F0302020204030204" pitchFamily="34" charset="0"/>
                <a:ea typeface="Calibri Light" panose="020F0302020204030204" pitchFamily="34" charset="0"/>
                <a:cs typeface="Calibri Light" panose="020F0302020204030204" pitchFamily="34" charset="0"/>
              </a:rPr>
              <a:t>The four ‘personae’ are: </a:t>
            </a:r>
            <a:endParaRPr lang="en-US" altLang="en-US" sz="1400" dirty="0">
              <a:latin typeface="Calibri Light" panose="020F0302020204030204" pitchFamily="34" charset="0"/>
              <a:ea typeface="Calibri Light" panose="020F0302020204030204" pitchFamily="34" charset="0"/>
              <a:cs typeface="Calibri Light" panose="020F0302020204030204" pitchFamily="34" charset="0"/>
            </a:endParaRPr>
          </a:p>
          <a:p>
            <a:pPr>
              <a:buFont typeface="Calibri" panose="020F0502020204030204" pitchFamily="34" charset="0"/>
              <a:buAutoNum type="arabicPeriod"/>
            </a:pPr>
            <a:r>
              <a:rPr lang="en-GB" altLang="en-US" sz="1400" dirty="0">
                <a:latin typeface="Calibri Light" panose="020F0302020204030204" pitchFamily="34" charset="0"/>
                <a:ea typeface="Calibri Light" panose="020F0302020204030204" pitchFamily="34" charset="0"/>
                <a:cs typeface="Calibri Light" panose="020F0302020204030204" pitchFamily="34" charset="0"/>
              </a:rPr>
              <a:t>Our identity as human beings – qualities derived from being human, and shared with other humans – </a:t>
            </a:r>
            <a:r>
              <a:rPr lang="en-GB" altLang="en-US" sz="1400" i="1" dirty="0" err="1">
                <a:latin typeface="Calibri Light" panose="020F0302020204030204" pitchFamily="34" charset="0"/>
                <a:ea typeface="Calibri Light" panose="020F0302020204030204" pitchFamily="34" charset="0"/>
                <a:cs typeface="Calibri Light" panose="020F0302020204030204" pitchFamily="34" charset="0"/>
              </a:rPr>
              <a:t>natura</a:t>
            </a:r>
            <a:r>
              <a:rPr lang="en-GB" altLang="en-US" sz="1400" dirty="0">
                <a:latin typeface="Calibri Light" panose="020F0302020204030204" pitchFamily="34" charset="0"/>
                <a:ea typeface="Calibri Light" panose="020F0302020204030204" pitchFamily="34" charset="0"/>
                <a:cs typeface="Calibri Light" panose="020F0302020204030204" pitchFamily="34" charset="0"/>
              </a:rPr>
              <a:t> </a:t>
            </a:r>
            <a:endParaRPr lang="en-US" altLang="en-US" sz="1400" dirty="0">
              <a:latin typeface="Calibri Light" panose="020F0302020204030204" pitchFamily="34" charset="0"/>
              <a:ea typeface="Calibri Light" panose="020F0302020204030204" pitchFamily="34" charset="0"/>
              <a:cs typeface="Calibri Light" panose="020F0302020204030204" pitchFamily="34" charset="0"/>
            </a:endParaRPr>
          </a:p>
          <a:p>
            <a:pPr>
              <a:buFont typeface="Calibri" panose="020F0502020204030204" pitchFamily="34" charset="0"/>
              <a:buAutoNum type="arabicPeriod"/>
            </a:pPr>
            <a:r>
              <a:rPr lang="en-GB" altLang="en-US" sz="1400" dirty="0">
                <a:latin typeface="Calibri Light" panose="020F0302020204030204" pitchFamily="34" charset="0"/>
                <a:ea typeface="Calibri Light" panose="020F0302020204030204" pitchFamily="34" charset="0"/>
                <a:cs typeface="Calibri Light" panose="020F0302020204030204" pitchFamily="34" charset="0"/>
              </a:rPr>
              <a:t>Our identity as individuals – psychological and physiological</a:t>
            </a:r>
            <a:endParaRPr lang="en-US" altLang="en-US" sz="1400" dirty="0">
              <a:latin typeface="Calibri Light" panose="020F0302020204030204" pitchFamily="34" charset="0"/>
              <a:ea typeface="Calibri Light" panose="020F0302020204030204" pitchFamily="34" charset="0"/>
              <a:cs typeface="Calibri Light" panose="020F0302020204030204" pitchFamily="34" charset="0"/>
            </a:endParaRPr>
          </a:p>
          <a:p>
            <a:pPr>
              <a:buFont typeface="Calibri" panose="020F0502020204030204" pitchFamily="34" charset="0"/>
              <a:buAutoNum type="arabicPeriod"/>
            </a:pPr>
            <a:r>
              <a:rPr lang="en-GB" altLang="en-US" sz="1400" dirty="0">
                <a:latin typeface="Calibri Light" panose="020F0302020204030204" pitchFamily="34" charset="0"/>
                <a:ea typeface="Calibri Light" panose="020F0302020204030204" pitchFamily="34" charset="0"/>
                <a:cs typeface="Calibri Light" panose="020F0302020204030204" pitchFamily="34" charset="0"/>
              </a:rPr>
              <a:t>Our life circumstances  –</a:t>
            </a:r>
            <a:r>
              <a:rPr lang="en-GB" altLang="en-US" sz="1400" i="1" dirty="0">
                <a:latin typeface="Calibri Light" panose="020F0302020204030204" pitchFamily="34" charset="0"/>
                <a:ea typeface="Calibri Light" panose="020F0302020204030204" pitchFamily="34" charset="0"/>
                <a:cs typeface="Calibri Light" panose="020F0302020204030204" pitchFamily="34" charset="0"/>
              </a:rPr>
              <a:t> </a:t>
            </a:r>
            <a:r>
              <a:rPr lang="en-GB" altLang="en-US" sz="1400" i="1" dirty="0" err="1">
                <a:latin typeface="Calibri Light" panose="020F0302020204030204" pitchFamily="34" charset="0"/>
                <a:ea typeface="Calibri Light" panose="020F0302020204030204" pitchFamily="34" charset="0"/>
                <a:cs typeface="Calibri Light" panose="020F0302020204030204" pitchFamily="34" charset="0"/>
              </a:rPr>
              <a:t>fortuna</a:t>
            </a:r>
            <a:r>
              <a:rPr lang="en-GB" altLang="en-US" sz="1400" i="1" dirty="0">
                <a:latin typeface="Calibri Light" panose="020F0302020204030204" pitchFamily="34" charset="0"/>
                <a:ea typeface="Calibri Light" panose="020F0302020204030204" pitchFamily="34" charset="0"/>
                <a:cs typeface="Calibri Light" panose="020F0302020204030204" pitchFamily="34" charset="0"/>
              </a:rPr>
              <a:t> -</a:t>
            </a:r>
            <a:r>
              <a:rPr lang="en-GB" altLang="en-US" sz="1400" dirty="0">
                <a:latin typeface="Calibri Light" panose="020F0302020204030204" pitchFamily="34" charset="0"/>
                <a:ea typeface="Calibri Light" panose="020F0302020204030204" pitchFamily="34" charset="0"/>
                <a:cs typeface="Calibri Light" panose="020F0302020204030204" pitchFamily="34" charset="0"/>
              </a:rPr>
              <a:t> including roles, such as jobs, which we adopt as part, and a result of, our individual identity.</a:t>
            </a:r>
            <a:endParaRPr lang="en-US" altLang="en-US" sz="1400" dirty="0">
              <a:latin typeface="Calibri Light" panose="020F0302020204030204" pitchFamily="34" charset="0"/>
              <a:ea typeface="Calibri Light" panose="020F0302020204030204" pitchFamily="34" charset="0"/>
              <a:cs typeface="Calibri Light" panose="020F0302020204030204" pitchFamily="34" charset="0"/>
            </a:endParaRPr>
          </a:p>
          <a:p>
            <a:pPr>
              <a:buFont typeface="Calibri" panose="020F0502020204030204" pitchFamily="34" charset="0"/>
              <a:buAutoNum type="arabicPeriod"/>
            </a:pPr>
            <a:r>
              <a:rPr lang="en-GB" altLang="en-US" sz="1400" dirty="0">
                <a:latin typeface="Calibri Light" panose="020F0302020204030204" pitchFamily="34" charset="0"/>
                <a:ea typeface="Calibri Light" panose="020F0302020204030204" pitchFamily="34" charset="0"/>
                <a:cs typeface="Calibri Light" panose="020F0302020204030204" pitchFamily="34" charset="0"/>
              </a:rPr>
              <a:t>Individual choice – at its best, the appropriate choices we make through understanding our individual and human identities – our nature.</a:t>
            </a:r>
            <a:endParaRPr lang="en-US" altLang="en-US" sz="1400" dirty="0">
              <a:latin typeface="Calibri Light" panose="020F0302020204030204" pitchFamily="34" charset="0"/>
              <a:ea typeface="Calibri Light" panose="020F0302020204030204" pitchFamily="34" charset="0"/>
              <a:cs typeface="Calibri Light" panose="020F0302020204030204" pitchFamily="34" charset="0"/>
            </a:endParaRPr>
          </a:p>
          <a:p>
            <a:pPr>
              <a:buFont typeface="Arial" panose="020B0604020202020204" pitchFamily="34" charset="0"/>
              <a:buNone/>
            </a:pPr>
            <a:r>
              <a:rPr lang="en-US" altLang="en-US" sz="1400" dirty="0">
                <a:latin typeface="Calibri Light" panose="020F0302020204030204" pitchFamily="34" charset="0"/>
                <a:ea typeface="Calibri Light" panose="020F0302020204030204" pitchFamily="34" charset="0"/>
                <a:cs typeface="Calibri Light" panose="020F0302020204030204" pitchFamily="34" charset="0"/>
              </a:rPr>
              <a:t>Long, A.A., </a:t>
            </a:r>
            <a:r>
              <a:rPr lang="en-US" altLang="en-US" sz="1400" i="1" dirty="0">
                <a:latin typeface="Calibri Light" panose="020F0302020204030204" pitchFamily="34" charset="0"/>
                <a:ea typeface="Calibri Light" panose="020F0302020204030204" pitchFamily="34" charset="0"/>
                <a:cs typeface="Calibri Light" panose="020F0302020204030204" pitchFamily="34" charset="0"/>
              </a:rPr>
              <a:t>Stoic Studies</a:t>
            </a:r>
            <a:r>
              <a:rPr lang="en-US" altLang="en-US" sz="1400" dirty="0">
                <a:latin typeface="Calibri Light" panose="020F0302020204030204" pitchFamily="34" charset="0"/>
                <a:ea typeface="Calibri Light" panose="020F0302020204030204" pitchFamily="34" charset="0"/>
                <a:cs typeface="Calibri Light" panose="020F0302020204030204" pitchFamily="34" charset="0"/>
              </a:rPr>
              <a:t>, Cambridge: Cambridge University Press, 1996, pp. 164-5.</a:t>
            </a:r>
          </a:p>
          <a:p>
            <a:pPr>
              <a:buFont typeface="Arial" panose="020B0604020202020204" pitchFamily="34" charset="0"/>
              <a:buNone/>
            </a:pPr>
            <a:endParaRPr lang="en-US" altLang="en-US" sz="1400" dirty="0">
              <a:latin typeface="Calibri Light" panose="020F0302020204030204" pitchFamily="34" charset="0"/>
              <a:ea typeface="Calibri Light" panose="020F0302020204030204" pitchFamily="34" charset="0"/>
              <a:cs typeface="Calibri Light" panose="020F0302020204030204" pitchFamily="34" charset="0"/>
            </a:endParaRPr>
          </a:p>
          <a:p>
            <a:pPr>
              <a:buFont typeface="Arial" panose="020B0604020202020204" pitchFamily="34" charset="0"/>
              <a:buNone/>
            </a:pPr>
            <a:r>
              <a:rPr lang="en-US" altLang="en-US" sz="1400" dirty="0">
                <a:latin typeface="Calibri Light" panose="020F0302020204030204" pitchFamily="34" charset="0"/>
                <a:ea typeface="Calibri Light" panose="020F0302020204030204" pitchFamily="34" charset="0"/>
                <a:cs typeface="Calibri Light" panose="020F0302020204030204" pitchFamily="34" charset="0"/>
              </a:rPr>
              <a:t>The Stoic paradox, in which freedom is the acceptance of one’s fate, is evident in the quote attributed to Karl Marx: ‘Necessity is blind until it becomes conscious. Freedom is the consciousness of necessity’.</a:t>
            </a:r>
          </a:p>
          <a:p>
            <a:r>
              <a:rPr lang="en-GB" altLang="en-US" sz="1400" dirty="0">
                <a:latin typeface="Cambria" panose="02040503050406030204" pitchFamily="18" charset="0"/>
              </a:rPr>
              <a:t> </a:t>
            </a:r>
            <a:endParaRPr lang="en-US" altLang="en-US" sz="1400" dirty="0">
              <a:latin typeface="Cambria" panose="02040503050406030204" pitchFamily="18" charset="0"/>
            </a:endParaRPr>
          </a:p>
          <a:p>
            <a:r>
              <a:rPr lang="en-GB" altLang="en-US" dirty="0"/>
              <a:t> </a:t>
            </a:r>
            <a:endParaRPr lang="en-US" altLang="en-US" dirty="0"/>
          </a:p>
          <a:p>
            <a:endParaRPr lang="en-US" altLang="en-US" dirty="0"/>
          </a:p>
        </p:txBody>
      </p:sp>
      <p:pic>
        <p:nvPicPr>
          <p:cNvPr id="22532" name="Picture 3" descr="Zeno_of_Citium_pushkin.jpg">
            <a:extLst>
              <a:ext uri="{FF2B5EF4-FFF2-40B4-BE49-F238E27FC236}">
                <a16:creationId xmlns:a16="http://schemas.microsoft.com/office/drawing/2014/main" id="{25DC5C62-0FBA-49AD-AEF2-2FD3201D5898}"/>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399463" y="0"/>
            <a:ext cx="744537"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2533" name="Picture 5" descr="C:\Users\Liz\Dropbox\SEAC 2016\Artwork\UWTSD Logo_200dpi.jpg">
            <a:extLst>
              <a:ext uri="{FF2B5EF4-FFF2-40B4-BE49-F238E27FC236}">
                <a16:creationId xmlns:a16="http://schemas.microsoft.com/office/drawing/2014/main" id="{648A23DE-A158-4F1F-A3A0-3E5DBD58A07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659563" y="6021388"/>
            <a:ext cx="1728787" cy="66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4"/>
          <p:cNvSpPr>
            <a:spLocks noGrp="1"/>
          </p:cNvSpPr>
          <p:nvPr>
            <p:ph type="title"/>
          </p:nvPr>
        </p:nvSpPr>
        <p:spPr/>
        <p:txBody>
          <a:bodyPr/>
          <a:lstStyle/>
          <a:p>
            <a:r>
              <a:rPr lang="en-GB" dirty="0">
                <a:latin typeface="Calibri Light" panose="020F0302020204030204" pitchFamily="34" charset="0"/>
                <a:ea typeface="Calibri Light" panose="020F0302020204030204" pitchFamily="34" charset="0"/>
                <a:cs typeface="Calibri Light" panose="020F0302020204030204" pitchFamily="34" charset="0"/>
              </a:rPr>
              <a:t>Soul: the three classical models</a:t>
            </a:r>
            <a:endParaRPr lang="en-US" dirty="0">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26627" name="Content Placeholder 5"/>
          <p:cNvSpPr>
            <a:spLocks noGrp="1"/>
          </p:cNvSpPr>
          <p:nvPr>
            <p:ph idx="1"/>
          </p:nvPr>
        </p:nvSpPr>
        <p:spPr/>
        <p:txBody>
          <a:bodyPr/>
          <a:lstStyle/>
          <a:p>
            <a:pPr marL="0" indent="0">
              <a:buNone/>
            </a:pPr>
            <a:r>
              <a:rPr lang="en-GB" sz="1800" dirty="0"/>
              <a:t>Platonic: soul underpins all cosmos: is at once both immanent and transcendent. Soul in in nature but also survives it.</a:t>
            </a:r>
          </a:p>
          <a:p>
            <a:pPr marL="0" indent="0">
              <a:buNone/>
            </a:pPr>
            <a:r>
              <a:rPr lang="en-GB" sz="1800" dirty="0"/>
              <a:t>Aristotelian: soul largely exists in nature, mainly immanent. Only the ‘active intellect’, survives death.</a:t>
            </a:r>
          </a:p>
          <a:p>
            <a:pPr marL="0" indent="0">
              <a:buNone/>
            </a:pPr>
            <a:r>
              <a:rPr lang="en-GB" sz="1800" dirty="0"/>
              <a:t>Stoic: matter and soul are one. </a:t>
            </a:r>
          </a:p>
          <a:p>
            <a:pPr marL="0" indent="0">
              <a:buNone/>
            </a:pPr>
            <a:r>
              <a:rPr lang="en-GB" sz="1800" dirty="0"/>
              <a:t>In all three models the material cosmos can not be understood independent of soul.</a:t>
            </a:r>
          </a:p>
          <a:p>
            <a:pPr marL="0" indent="0">
              <a:buNone/>
            </a:pPr>
            <a:r>
              <a:rPr lang="en-GB" sz="1800" dirty="0"/>
              <a:t>Conversely the soul cannot be understood independently of the material cosmos.</a:t>
            </a:r>
          </a:p>
          <a:p>
            <a:pPr marL="0" indent="0">
              <a:buNone/>
            </a:pPr>
            <a:endParaRPr lang="en-GB" sz="1800" dirty="0"/>
          </a:p>
          <a:p>
            <a:pPr marL="0" indent="0">
              <a:buNone/>
            </a:pPr>
            <a:r>
              <a:rPr lang="en-GB" sz="1800" i="1" dirty="0"/>
              <a:t>Hence, the soul could be predisposed to sin = major problem, risking eternal damnation</a:t>
            </a:r>
            <a:endParaRPr lang="en-US" sz="1800" i="1" dirty="0"/>
          </a:p>
          <a:p>
            <a:endParaRPr lang="en-GB" sz="1800" dirty="0"/>
          </a:p>
        </p:txBody>
      </p:sp>
      <p:pic>
        <p:nvPicPr>
          <p:cNvPr id="26628" name="Picture 2"/>
          <p:cNvPicPr>
            <a:picLocks noChangeAspect="1" noChangeArrowheads="1"/>
          </p:cNvPicPr>
          <p:nvPr/>
        </p:nvPicPr>
        <p:blipFill>
          <a:blip r:embed="rId2" cstate="print"/>
          <a:srcRect/>
          <a:stretch>
            <a:fillRect/>
          </a:stretch>
        </p:blipFill>
        <p:spPr bwMode="auto">
          <a:xfrm>
            <a:off x="144463" y="144463"/>
            <a:ext cx="1212850" cy="500062"/>
          </a:xfrm>
          <a:prstGeom prst="rect">
            <a:avLst/>
          </a:prstGeom>
          <a:noFill/>
          <a:ln w="9525">
            <a:noFill/>
            <a:miter lim="800000"/>
            <a:headEnd/>
            <a:tailEnd/>
          </a:ln>
        </p:spPr>
      </p:pic>
      <p:pic>
        <p:nvPicPr>
          <p:cNvPr id="5" name="Picture 4" descr="Hieronymus-Bosch-A-Violent-Forcing-Of-The-Frog.jpg"/>
          <p:cNvPicPr>
            <a:picLocks noChangeAspect="1"/>
          </p:cNvPicPr>
          <p:nvPr/>
        </p:nvPicPr>
        <p:blipFill>
          <a:blip r:embed="rId3" cstate="print"/>
          <a:stretch>
            <a:fillRect/>
          </a:stretch>
        </p:blipFill>
        <p:spPr>
          <a:xfrm>
            <a:off x="6572264" y="4929199"/>
            <a:ext cx="2571736" cy="1928802"/>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E171ABD-0A3C-B3A8-5EDE-36984F08F8D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050580-720C-0ADF-6AD8-ECC71A1A1107}"/>
              </a:ext>
            </a:extLst>
          </p:cNvPr>
          <p:cNvSpPr>
            <a:spLocks noGrp="1"/>
          </p:cNvSpPr>
          <p:nvPr>
            <p:ph type="title"/>
          </p:nvPr>
        </p:nvSpPr>
        <p:spPr/>
        <p:txBody>
          <a:bodyPr/>
          <a:lstStyle/>
          <a:p>
            <a:r>
              <a:rPr lang="en-GB" dirty="0">
                <a:latin typeface="Calibri Light" panose="020F0302020204030204" pitchFamily="34" charset="0"/>
                <a:ea typeface="Calibri Light" panose="020F0302020204030204" pitchFamily="34" charset="0"/>
                <a:cs typeface="Calibri Light" panose="020F0302020204030204" pitchFamily="34" charset="0"/>
              </a:rPr>
              <a:t>Hermeticism early centuries CE</a:t>
            </a:r>
          </a:p>
        </p:txBody>
      </p:sp>
      <p:sp>
        <p:nvSpPr>
          <p:cNvPr id="3" name="Content Placeholder 2">
            <a:extLst>
              <a:ext uri="{FF2B5EF4-FFF2-40B4-BE49-F238E27FC236}">
                <a16:creationId xmlns:a16="http://schemas.microsoft.com/office/drawing/2014/main" id="{89A88215-2CC6-2EA0-8257-E6138CCBBBF9}"/>
              </a:ext>
            </a:extLst>
          </p:cNvPr>
          <p:cNvSpPr>
            <a:spLocks noGrp="1"/>
          </p:cNvSpPr>
          <p:nvPr>
            <p:ph idx="1"/>
          </p:nvPr>
        </p:nvSpPr>
        <p:spPr/>
        <p:txBody>
          <a:bodyPr/>
          <a:lstStyle/>
          <a:p>
            <a:pPr marL="0" indent="0">
              <a:buNone/>
            </a:pPr>
            <a:r>
              <a:rPr lang="en-US" sz="1800" dirty="0">
                <a:effectLst/>
                <a:latin typeface="Calibri Light" panose="020F0302020204030204" pitchFamily="34" charset="0"/>
                <a:ea typeface="Calibri Light" panose="020F0302020204030204" pitchFamily="34" charset="0"/>
                <a:cs typeface="Calibri Light" panose="020F0302020204030204" pitchFamily="34" charset="0"/>
              </a:rPr>
              <a:t>‘The demons on duty at the exact moment of birth, arrayed under each of the stars, take possession of each of us as we come into being and receive a soul. From moment to moment they change places, not staying in position but moving in rotation. Those that enter through the body in the two parts of the soul twist the soul about, each toward its own energy. But the rational part of the soul stands unmastered by the demons, suitable as a receptacle for god’.  </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pPr marL="0" indent="0">
              <a:spcBef>
                <a:spcPts val="600"/>
              </a:spcBef>
              <a:buNone/>
            </a:pPr>
            <a:r>
              <a:rPr lang="en-GB" sz="1800" dirty="0">
                <a:effectLst/>
                <a:latin typeface="Calibri Light" panose="020F0302020204030204" pitchFamily="34" charset="0"/>
                <a:ea typeface="Calibri Light" panose="020F0302020204030204" pitchFamily="34" charset="0"/>
                <a:cs typeface="Calibri Light" panose="020F0302020204030204" pitchFamily="34" charset="0"/>
              </a:rPr>
              <a:t>Corpus </a:t>
            </a:r>
            <a:r>
              <a:rPr lang="en-GB" sz="1800" dirty="0" err="1">
                <a:effectLst/>
                <a:latin typeface="Calibri Light" panose="020F0302020204030204" pitchFamily="34" charset="0"/>
                <a:ea typeface="Calibri Light" panose="020F0302020204030204" pitchFamily="34" charset="0"/>
                <a:cs typeface="Calibri Light" panose="020F0302020204030204" pitchFamily="34" charset="0"/>
              </a:rPr>
              <a:t>Hermeticum</a:t>
            </a:r>
            <a:r>
              <a:rPr lang="en-GB" sz="1800" dirty="0">
                <a:effectLst/>
                <a:latin typeface="Calibri Light" panose="020F0302020204030204" pitchFamily="34" charset="0"/>
                <a:ea typeface="Calibri Light" panose="020F0302020204030204" pitchFamily="34" charset="0"/>
                <a:cs typeface="Calibri Light" panose="020F0302020204030204" pitchFamily="34" charset="0"/>
              </a:rPr>
              <a:t> XVI.15 in Copenhaver, Brian P., </a:t>
            </a:r>
            <a:r>
              <a:rPr lang="en-GB" sz="1800" i="1" dirty="0" err="1">
                <a:effectLst/>
                <a:latin typeface="Calibri Light" panose="020F0302020204030204" pitchFamily="34" charset="0"/>
                <a:ea typeface="Calibri Light" panose="020F0302020204030204" pitchFamily="34" charset="0"/>
                <a:cs typeface="Calibri Light" panose="020F0302020204030204" pitchFamily="34" charset="0"/>
              </a:rPr>
              <a:t>Hermetica</a:t>
            </a:r>
            <a:r>
              <a:rPr lang="en-GB" sz="1800" dirty="0">
                <a:effectLst/>
                <a:latin typeface="Calibri Light" panose="020F0302020204030204" pitchFamily="34" charset="0"/>
                <a:ea typeface="Calibri Light" panose="020F0302020204030204" pitchFamily="34" charset="0"/>
                <a:cs typeface="Calibri Light" panose="020F0302020204030204" pitchFamily="34" charset="0"/>
              </a:rPr>
              <a:t>, Cambridge: Cambridge University Press, 1992, p. 60.</a:t>
            </a:r>
          </a:p>
          <a:p>
            <a:pPr marL="0" indent="0">
              <a:buNone/>
            </a:pPr>
            <a:r>
              <a:rPr lang="en-GB" sz="1800" dirty="0">
                <a:effectLst/>
                <a:latin typeface="Calibri Light" panose="020F0302020204030204" pitchFamily="34" charset="0"/>
                <a:ea typeface="Calibri Light" panose="020F0302020204030204" pitchFamily="34" charset="0"/>
                <a:cs typeface="Calibri Light" panose="020F0302020204030204" pitchFamily="34" charset="0"/>
              </a:rPr>
              <a:t> </a:t>
            </a:r>
          </a:p>
          <a:p>
            <a:endParaRPr lang="en-GB" dirty="0"/>
          </a:p>
        </p:txBody>
      </p:sp>
    </p:spTree>
    <p:extLst>
      <p:ext uri="{BB962C8B-B14F-4D97-AF65-F5344CB8AC3E}">
        <p14:creationId xmlns:p14="http://schemas.microsoft.com/office/powerpoint/2010/main" val="20986447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4A62F5-D879-9482-24DD-435E4F1168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8736D2F-D453-0645-C700-3065C804C418}"/>
              </a:ext>
            </a:extLst>
          </p:cNvPr>
          <p:cNvSpPr>
            <a:spLocks noGrp="1"/>
          </p:cNvSpPr>
          <p:nvPr>
            <p:ph type="title"/>
          </p:nvPr>
        </p:nvSpPr>
        <p:spPr/>
        <p:txBody>
          <a:bodyPr/>
          <a:lstStyle/>
          <a:p>
            <a:r>
              <a:rPr lang="en-GB" dirty="0">
                <a:latin typeface="Calibri Light" panose="020F0302020204030204" pitchFamily="34" charset="0"/>
                <a:ea typeface="Calibri Light" panose="020F0302020204030204" pitchFamily="34" charset="0"/>
                <a:cs typeface="Calibri Light" panose="020F0302020204030204" pitchFamily="34" charset="0"/>
              </a:rPr>
              <a:t>Hermeticism early centuries CE</a:t>
            </a:r>
            <a:endParaRPr lang="en-GB" dirty="0"/>
          </a:p>
        </p:txBody>
      </p:sp>
      <p:sp>
        <p:nvSpPr>
          <p:cNvPr id="3" name="Content Placeholder 2">
            <a:extLst>
              <a:ext uri="{FF2B5EF4-FFF2-40B4-BE49-F238E27FC236}">
                <a16:creationId xmlns:a16="http://schemas.microsoft.com/office/drawing/2014/main" id="{9FC63ACF-6B44-C42D-0327-B396BE94ED26}"/>
              </a:ext>
            </a:extLst>
          </p:cNvPr>
          <p:cNvSpPr>
            <a:spLocks noGrp="1"/>
          </p:cNvSpPr>
          <p:nvPr>
            <p:ph idx="1"/>
          </p:nvPr>
        </p:nvSpPr>
        <p:spPr/>
        <p:txBody>
          <a:bodyPr/>
          <a:lstStyle/>
          <a:p>
            <a:pPr marL="0" indent="0">
              <a:buNone/>
            </a:pPr>
            <a:r>
              <a:rPr lang="en-GB" sz="1800" dirty="0">
                <a:effectLst/>
                <a:latin typeface="Calibri Light" panose="020F0302020204030204" pitchFamily="34" charset="0"/>
                <a:ea typeface="Calibri Light" panose="020F0302020204030204" pitchFamily="34" charset="0"/>
                <a:cs typeface="Calibri Light" panose="020F0302020204030204" pitchFamily="34" charset="0"/>
              </a:rPr>
              <a:t>But the </a:t>
            </a:r>
            <a:r>
              <a:rPr lang="en-GB" sz="1800" b="1" dirty="0">
                <a:effectLst/>
                <a:latin typeface="Calibri Light" panose="020F0302020204030204" pitchFamily="34" charset="0"/>
                <a:ea typeface="Calibri Light" panose="020F0302020204030204" pitchFamily="34" charset="0"/>
                <a:cs typeface="Calibri Light" panose="020F0302020204030204" pitchFamily="34" charset="0"/>
              </a:rPr>
              <a:t>rational part of the soul remains free from the dominion of the daemons</a:t>
            </a:r>
            <a:r>
              <a:rPr lang="en-GB" sz="1800" dirty="0">
                <a:effectLst/>
                <a:latin typeface="Calibri Light" panose="020F0302020204030204" pitchFamily="34" charset="0"/>
                <a:ea typeface="Calibri Light" panose="020F0302020204030204" pitchFamily="34" charset="0"/>
                <a:cs typeface="Calibri Light" panose="020F0302020204030204" pitchFamily="34" charset="0"/>
              </a:rPr>
              <a:t>, and fit to receive God in itself. If then the rational part of a man's soul is illumined by a ray of light from God, for that [in] man the working of the daemons is brought to nought; for no daemon and no god has power against a single ray of the light of God</a:t>
            </a:r>
            <a:r>
              <a:rPr lang="en-GB" sz="1800" b="1" dirty="0">
                <a:effectLst/>
                <a:latin typeface="Calibri Light" panose="020F0302020204030204" pitchFamily="34" charset="0"/>
                <a:ea typeface="Calibri Light" panose="020F0302020204030204" pitchFamily="34" charset="0"/>
                <a:cs typeface="Calibri Light" panose="020F0302020204030204" pitchFamily="34" charset="0"/>
              </a:rPr>
              <a:t>.’</a:t>
            </a:r>
            <a:r>
              <a:rPr lang="en-GB" dirty="0">
                <a:effectLst/>
                <a:latin typeface="Calibri Light" panose="020F0302020204030204" pitchFamily="34" charset="0"/>
                <a:ea typeface="Calibri Light" panose="020F0302020204030204" pitchFamily="34" charset="0"/>
                <a:cs typeface="Calibri Light" panose="020F0302020204030204" pitchFamily="34" charset="0"/>
              </a:rPr>
              <a:t> </a:t>
            </a:r>
          </a:p>
          <a:p>
            <a:pPr marL="0" indent="0">
              <a:buNone/>
            </a:pPr>
            <a:endParaRPr lang="en-GB" sz="1800" dirty="0">
              <a:latin typeface="Calibri Light" panose="020F0302020204030204" pitchFamily="34" charset="0"/>
              <a:ea typeface="Calibri Light" panose="020F0302020204030204" pitchFamily="34" charset="0"/>
              <a:cs typeface="Calibri Light" panose="020F0302020204030204" pitchFamily="34" charset="0"/>
            </a:endParaRPr>
          </a:p>
          <a:p>
            <a:pPr marL="0" indent="0">
              <a:buNone/>
            </a:pPr>
            <a:r>
              <a:rPr lang="en-US" sz="1800" dirty="0" err="1">
                <a:effectLst/>
                <a:latin typeface="Calibri Light" panose="020F0302020204030204" pitchFamily="34" charset="0"/>
                <a:ea typeface="Calibri Light" panose="020F0302020204030204" pitchFamily="34" charset="0"/>
                <a:cs typeface="Calibri Light" panose="020F0302020204030204" pitchFamily="34" charset="0"/>
              </a:rPr>
              <a:t>Libellus</a:t>
            </a:r>
            <a:r>
              <a:rPr lang="en-US" sz="1800" dirty="0">
                <a:effectLst/>
                <a:latin typeface="Calibri Light" panose="020F0302020204030204" pitchFamily="34" charset="0"/>
                <a:ea typeface="Calibri Light" panose="020F0302020204030204" pitchFamily="34" charset="0"/>
                <a:cs typeface="Calibri Light" panose="020F0302020204030204" pitchFamily="34" charset="0"/>
              </a:rPr>
              <a:t> I.18, in Scott, </a:t>
            </a:r>
            <a:r>
              <a:rPr lang="en-US" sz="1800" i="1" dirty="0" err="1">
                <a:effectLst/>
                <a:latin typeface="Calibri Light" panose="020F0302020204030204" pitchFamily="34" charset="0"/>
                <a:ea typeface="Calibri Light" panose="020F0302020204030204" pitchFamily="34" charset="0"/>
                <a:cs typeface="Calibri Light" panose="020F0302020204030204" pitchFamily="34" charset="0"/>
              </a:rPr>
              <a:t>Hermetica</a:t>
            </a:r>
            <a:r>
              <a:rPr lang="en-US" sz="1800" dirty="0">
                <a:effectLst/>
                <a:latin typeface="Calibri Light" panose="020F0302020204030204" pitchFamily="34" charset="0"/>
                <a:ea typeface="Calibri Light" panose="020F0302020204030204" pitchFamily="34" charset="0"/>
                <a:cs typeface="Calibri Light" panose="020F0302020204030204" pitchFamily="34" charset="0"/>
              </a:rPr>
              <a:t>, Vol. 1, p. 125.</a:t>
            </a:r>
            <a:endParaRPr lang="en-GB" sz="1800" dirty="0">
              <a:effectLst/>
              <a:latin typeface="Calibri Light" panose="020F0302020204030204" pitchFamily="34" charset="0"/>
              <a:ea typeface="Calibri Light" panose="020F0302020204030204" pitchFamily="34" charset="0"/>
              <a:cs typeface="Calibri Light" panose="020F0302020204030204" pitchFamily="34" charset="0"/>
            </a:endParaRPr>
          </a:p>
          <a:p>
            <a:pPr marL="0" indent="0">
              <a:buNone/>
            </a:pPr>
            <a:r>
              <a:rPr lang="en-GB" sz="1800" dirty="0">
                <a:effectLst/>
                <a:latin typeface="Calibri Light" panose="020F0302020204030204" pitchFamily="34" charset="0"/>
                <a:ea typeface="Calibri Light" panose="020F0302020204030204" pitchFamily="34" charset="0"/>
                <a:cs typeface="Calibri Light" panose="020F0302020204030204" pitchFamily="34" charset="0"/>
              </a:rPr>
              <a:t> </a:t>
            </a:r>
          </a:p>
          <a:p>
            <a:endParaRPr lang="en-GB" dirty="0"/>
          </a:p>
        </p:txBody>
      </p:sp>
    </p:spTree>
    <p:extLst>
      <p:ext uri="{BB962C8B-B14F-4D97-AF65-F5344CB8AC3E}">
        <p14:creationId xmlns:p14="http://schemas.microsoft.com/office/powerpoint/2010/main" val="21089548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01E97F2D-274D-4058-BAFA-C2DC69FA6E9C}"/>
              </a:ext>
            </a:extLst>
          </p:cNvPr>
          <p:cNvSpPr>
            <a:spLocks noGrp="1"/>
          </p:cNvSpPr>
          <p:nvPr>
            <p:ph type="title"/>
          </p:nvPr>
        </p:nvSpPr>
        <p:spPr/>
        <p:txBody>
          <a:bodyPr/>
          <a:lstStyle/>
          <a:p>
            <a:r>
              <a:rPr lang="en-GB" altLang="en-US" dirty="0">
                <a:latin typeface="Calibri Light" panose="020F0302020204030204" pitchFamily="34" charset="0"/>
                <a:ea typeface="Calibri Light" panose="020F0302020204030204" pitchFamily="34" charset="0"/>
                <a:cs typeface="Calibri Light" panose="020F0302020204030204" pitchFamily="34" charset="0"/>
              </a:rPr>
              <a:t>Neoplatonism</a:t>
            </a:r>
          </a:p>
        </p:txBody>
      </p:sp>
      <p:sp>
        <p:nvSpPr>
          <p:cNvPr id="23555" name="Content Placeholder 2">
            <a:extLst>
              <a:ext uri="{FF2B5EF4-FFF2-40B4-BE49-F238E27FC236}">
                <a16:creationId xmlns:a16="http://schemas.microsoft.com/office/drawing/2014/main" id="{7BB60E46-B301-499C-9030-ED4C189CE614}"/>
              </a:ext>
            </a:extLst>
          </p:cNvPr>
          <p:cNvSpPr>
            <a:spLocks noGrp="1"/>
          </p:cNvSpPr>
          <p:nvPr>
            <p:ph idx="1"/>
          </p:nvPr>
        </p:nvSpPr>
        <p:spPr/>
        <p:txBody>
          <a:bodyPr/>
          <a:lstStyle/>
          <a:p>
            <a:pPr>
              <a:buFont typeface="Arial" panose="020B0604020202020204" pitchFamily="34" charset="0"/>
              <a:buNone/>
            </a:pPr>
            <a:r>
              <a:rPr lang="en-GB" altLang="en-US" sz="2800" dirty="0">
                <a:latin typeface="Calibri Light" panose="020F0302020204030204" pitchFamily="34" charset="0"/>
                <a:ea typeface="Calibri Light" panose="020F0302020204030204" pitchFamily="34" charset="0"/>
                <a:cs typeface="Calibri Light" panose="020F0302020204030204" pitchFamily="34" charset="0"/>
              </a:rPr>
              <a:t>The Platonic philosophers of the later Roman Empire were retrospectively classified as Neoplatonists by 19</a:t>
            </a:r>
            <a:r>
              <a:rPr lang="en-GB" altLang="en-US" sz="2800" baseline="30000" dirty="0">
                <a:latin typeface="Calibri Light" panose="020F0302020204030204" pitchFamily="34" charset="0"/>
                <a:ea typeface="Calibri Light" panose="020F0302020204030204" pitchFamily="34" charset="0"/>
                <a:cs typeface="Calibri Light" panose="020F0302020204030204" pitchFamily="34" charset="0"/>
              </a:rPr>
              <a:t>th</a:t>
            </a:r>
            <a:r>
              <a:rPr lang="en-GB" altLang="en-US" sz="2800" dirty="0">
                <a:latin typeface="Calibri Light" panose="020F0302020204030204" pitchFamily="34" charset="0"/>
                <a:ea typeface="Calibri Light" panose="020F0302020204030204" pitchFamily="34" charset="0"/>
                <a:cs typeface="Calibri Light" panose="020F0302020204030204" pitchFamily="34" charset="0"/>
              </a:rPr>
              <a:t> c German historians, and the name has stuck.</a:t>
            </a:r>
          </a:p>
          <a:p>
            <a:pPr>
              <a:buFont typeface="Arial" panose="020B0604020202020204" pitchFamily="34" charset="0"/>
              <a:buNone/>
            </a:pPr>
            <a:r>
              <a:rPr lang="en-GB" altLang="en-US" sz="2800" dirty="0">
                <a:latin typeface="Calibri Light" panose="020F0302020204030204" pitchFamily="34" charset="0"/>
                <a:ea typeface="Calibri Light" panose="020F0302020204030204" pitchFamily="34" charset="0"/>
                <a:cs typeface="Calibri Light" panose="020F0302020204030204" pitchFamily="34" charset="0"/>
              </a:rPr>
              <a:t>Key names: Plotinus, Iamblichus, Proclus</a:t>
            </a:r>
          </a:p>
          <a:p>
            <a:pPr>
              <a:buFont typeface="Arial" panose="020B0604020202020204" pitchFamily="34" charset="0"/>
              <a:buNone/>
            </a:pPr>
            <a:r>
              <a:rPr lang="en-GB" altLang="en-US" sz="2800" dirty="0">
                <a:latin typeface="Calibri Light" panose="020F0302020204030204" pitchFamily="34" charset="0"/>
                <a:ea typeface="Calibri Light" panose="020F0302020204030204" pitchFamily="34" charset="0"/>
                <a:cs typeface="Calibri Light" panose="020F0302020204030204" pitchFamily="34" charset="0"/>
              </a:rPr>
              <a:t>Generally hostile to horoscopic astrology used for mundane (worldly) analysis and prediction.</a:t>
            </a:r>
          </a:p>
          <a:p>
            <a:pPr>
              <a:buFont typeface="Arial" panose="020B0604020202020204" pitchFamily="34" charset="0"/>
              <a:buNone/>
            </a:pPr>
            <a:r>
              <a:rPr lang="en-GB" altLang="en-US" sz="2800" dirty="0">
                <a:latin typeface="Calibri Light" panose="020F0302020204030204" pitchFamily="34" charset="0"/>
                <a:ea typeface="Calibri Light" panose="020F0302020204030204" pitchFamily="34" charset="0"/>
                <a:cs typeface="Calibri Light" panose="020F0302020204030204" pitchFamily="34" charset="0"/>
              </a:rPr>
              <a:t>Advocate use of astrology to engage with the divine – ‘Theurgy’ – literally ‘God work’</a:t>
            </a:r>
          </a:p>
        </p:txBody>
      </p:sp>
      <p:pic>
        <p:nvPicPr>
          <p:cNvPr id="23556" name="Picture 4" descr="C:\Users\Liz\Dropbox\SEAC 2016\Artwork\UWTSD Logo_200dpi.jpg">
            <a:extLst>
              <a:ext uri="{FF2B5EF4-FFF2-40B4-BE49-F238E27FC236}">
                <a16:creationId xmlns:a16="http://schemas.microsoft.com/office/drawing/2014/main" id="{9922BF2E-6C90-4AAC-88C0-46924818C45F}"/>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59563" y="6021388"/>
            <a:ext cx="1728787" cy="66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2022112D-8AEF-4AFF-A773-069C97160315}"/>
              </a:ext>
            </a:extLst>
          </p:cNvPr>
          <p:cNvSpPr>
            <a:spLocks noGrp="1"/>
          </p:cNvSpPr>
          <p:nvPr>
            <p:ph type="title"/>
          </p:nvPr>
        </p:nvSpPr>
        <p:spPr/>
        <p:txBody>
          <a:bodyPr/>
          <a:lstStyle/>
          <a:p>
            <a:r>
              <a:rPr lang="en-GB" altLang="en-US" sz="3200" dirty="0">
                <a:latin typeface="Calibri Light" panose="020F0302020204030204" pitchFamily="34" charset="0"/>
                <a:ea typeface="Calibri Light" panose="020F0302020204030204" pitchFamily="34" charset="0"/>
                <a:cs typeface="Calibri Light" panose="020F0302020204030204" pitchFamily="34" charset="0"/>
              </a:rPr>
              <a:t>History and significance: transmission to the modern West</a:t>
            </a:r>
          </a:p>
        </p:txBody>
      </p:sp>
      <p:sp>
        <p:nvSpPr>
          <p:cNvPr id="24579" name="Content Placeholder 2">
            <a:extLst>
              <a:ext uri="{FF2B5EF4-FFF2-40B4-BE49-F238E27FC236}">
                <a16:creationId xmlns:a16="http://schemas.microsoft.com/office/drawing/2014/main" id="{7ED730B6-FA0E-40AF-AD58-70189244C204}"/>
              </a:ext>
            </a:extLst>
          </p:cNvPr>
          <p:cNvSpPr>
            <a:spLocks noGrp="1"/>
          </p:cNvSpPr>
          <p:nvPr>
            <p:ph idx="1"/>
          </p:nvPr>
        </p:nvSpPr>
        <p:spPr/>
        <p:txBody>
          <a:bodyPr/>
          <a:lstStyle/>
          <a:p>
            <a:pPr>
              <a:buFont typeface="Arial" panose="020B0604020202020204" pitchFamily="34" charset="0"/>
              <a:buNone/>
            </a:pP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The Roman Empire in western Europe disintegrated in the 400s and 500s. Most Greek texts were lost. Platonic ideas survived in Latin summaries the first section of the Timaeus.</a:t>
            </a:r>
          </a:p>
          <a:p>
            <a:pPr>
              <a:buFont typeface="Arial" panose="020B0604020202020204" pitchFamily="34" charset="0"/>
              <a:buNone/>
            </a:pP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The Roman Empire in the Greek-speaking east survived (the ‘Byzantine’ empire). However, ‘pagan’ ideas were subordinated to Christianity, even though direct knowledge of Plato and Aristotle continued (both being Greek)</a:t>
            </a:r>
          </a:p>
          <a:p>
            <a:pPr>
              <a:buFont typeface="Arial" panose="020B0604020202020204" pitchFamily="34" charset="0"/>
              <a:buNone/>
            </a:pP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In the Islamic world after the 700s there was a major translation of classical material into Arabic.</a:t>
            </a:r>
          </a:p>
          <a:p>
            <a:pPr>
              <a:buFont typeface="Arial" panose="020B0604020202020204" pitchFamily="34" charset="0"/>
              <a:buNone/>
            </a:pP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12</a:t>
            </a:r>
            <a:r>
              <a:rPr lang="en-GB" altLang="en-US" sz="1800" baseline="30000" dirty="0">
                <a:latin typeface="Calibri Light" panose="020F0302020204030204" pitchFamily="34" charset="0"/>
                <a:ea typeface="Calibri Light" panose="020F0302020204030204" pitchFamily="34" charset="0"/>
                <a:cs typeface="Calibri Light" panose="020F0302020204030204" pitchFamily="34" charset="0"/>
              </a:rPr>
              <a:t>th</a:t>
            </a: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-13</a:t>
            </a:r>
            <a:r>
              <a:rPr lang="en-GB" altLang="en-US" sz="1800" baseline="30000" dirty="0">
                <a:latin typeface="Calibri Light" panose="020F0302020204030204" pitchFamily="34" charset="0"/>
                <a:ea typeface="Calibri Light" panose="020F0302020204030204" pitchFamily="34" charset="0"/>
                <a:cs typeface="Calibri Light" panose="020F0302020204030204" pitchFamily="34" charset="0"/>
              </a:rPr>
              <a:t>th</a:t>
            </a: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 c: Major translation of Aristotelian material into Latin = rediscovery in western Europe.</a:t>
            </a:r>
          </a:p>
          <a:p>
            <a:pPr>
              <a:buFont typeface="Arial" panose="020B0604020202020204" pitchFamily="34" charset="0"/>
              <a:buNone/>
            </a:pP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15</a:t>
            </a:r>
            <a:r>
              <a:rPr lang="en-GB" altLang="en-US" sz="1800" baseline="30000" dirty="0">
                <a:latin typeface="Calibri Light" panose="020F0302020204030204" pitchFamily="34" charset="0"/>
                <a:ea typeface="Calibri Light" panose="020F0302020204030204" pitchFamily="34" charset="0"/>
                <a:cs typeface="Calibri Light" panose="020F0302020204030204" pitchFamily="34" charset="0"/>
              </a:rPr>
              <a:t>th</a:t>
            </a: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 c: Platonic ideas introduced into Italy from Byzantine empire (prior to its final conquest by the Turks in 1453), followed by major translation of Platonic, Neoplatonic material into Latin by Marsilio Ficino.</a:t>
            </a:r>
          </a:p>
          <a:p>
            <a:pPr>
              <a:buFont typeface="Arial" panose="020B0604020202020204" pitchFamily="34" charset="0"/>
              <a:buNone/>
            </a:pP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15</a:t>
            </a:r>
            <a:r>
              <a:rPr lang="en-GB" altLang="en-US" sz="1800" baseline="30000" dirty="0">
                <a:latin typeface="Calibri Light" panose="020F0302020204030204" pitchFamily="34" charset="0"/>
                <a:ea typeface="Calibri Light" panose="020F0302020204030204" pitchFamily="34" charset="0"/>
                <a:cs typeface="Calibri Light" panose="020F0302020204030204" pitchFamily="34" charset="0"/>
              </a:rPr>
              <a:t>th</a:t>
            </a: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 c to present: Platonic ideas underpin the western esoteric and magical tradition.</a:t>
            </a:r>
          </a:p>
        </p:txBody>
      </p:sp>
      <p:pic>
        <p:nvPicPr>
          <p:cNvPr id="24580" name="Picture 4" descr="C:\Users\Liz\Dropbox\SEAC 2016\Artwork\UWTSD Logo_200dpi.jpg">
            <a:extLst>
              <a:ext uri="{FF2B5EF4-FFF2-40B4-BE49-F238E27FC236}">
                <a16:creationId xmlns:a16="http://schemas.microsoft.com/office/drawing/2014/main" id="{7DD71059-BD2A-44D0-BE1A-C9CF79B9B09D}"/>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59563" y="6021388"/>
            <a:ext cx="1728787" cy="66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a:extLst>
              <a:ext uri="{FF2B5EF4-FFF2-40B4-BE49-F238E27FC236}">
                <a16:creationId xmlns:a16="http://schemas.microsoft.com/office/drawing/2014/main" id="{DCE41DE6-B1AB-4A0E-A8F9-D930E8A51381}"/>
              </a:ext>
            </a:extLst>
          </p:cNvPr>
          <p:cNvSpPr>
            <a:spLocks noGrp="1"/>
          </p:cNvSpPr>
          <p:nvPr>
            <p:ph type="title"/>
          </p:nvPr>
        </p:nvSpPr>
        <p:spPr/>
        <p:txBody>
          <a:bodyPr/>
          <a:lstStyle/>
          <a:p>
            <a:r>
              <a:rPr lang="en-GB" altLang="en-US" dirty="0">
                <a:latin typeface="Calibri Light" panose="020F0302020204030204" pitchFamily="34" charset="0"/>
                <a:ea typeface="Calibri Light" panose="020F0302020204030204" pitchFamily="34" charset="0"/>
                <a:cs typeface="Calibri Light" panose="020F0302020204030204" pitchFamily="34" charset="0"/>
              </a:rPr>
              <a:t>The legacy</a:t>
            </a:r>
            <a:endParaRPr lang="en-US" altLang="en-US" dirty="0">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25603" name="Content Placeholder 2">
            <a:extLst>
              <a:ext uri="{FF2B5EF4-FFF2-40B4-BE49-F238E27FC236}">
                <a16:creationId xmlns:a16="http://schemas.microsoft.com/office/drawing/2014/main" id="{3FDFB2E9-38E0-407A-B8DA-6BE03633C4C6}"/>
              </a:ext>
            </a:extLst>
          </p:cNvPr>
          <p:cNvSpPr>
            <a:spLocks noGrp="1"/>
          </p:cNvSpPr>
          <p:nvPr>
            <p:ph idx="1"/>
          </p:nvPr>
        </p:nvSpPr>
        <p:spPr/>
        <p:txBody>
          <a:bodyPr/>
          <a:lstStyle/>
          <a:p>
            <a:pPr>
              <a:buFont typeface="Arial" panose="020B0604020202020204" pitchFamily="34" charset="0"/>
              <a:buNone/>
            </a:pPr>
            <a:r>
              <a:rPr lang="en-GB" altLang="en-US" sz="2000" dirty="0">
                <a:latin typeface="Calibri Light" panose="020F0302020204030204" pitchFamily="34" charset="0"/>
                <a:ea typeface="Calibri Light" panose="020F0302020204030204" pitchFamily="34" charset="0"/>
                <a:cs typeface="Calibri Light" panose="020F0302020204030204" pitchFamily="34" charset="0"/>
              </a:rPr>
              <a:t>Although, Platonism, Aristotelianism and Stoicism are distinct, they were often combined from the 1</a:t>
            </a:r>
            <a:r>
              <a:rPr lang="en-GB" altLang="en-US" sz="2000" baseline="30000" dirty="0">
                <a:latin typeface="Calibri Light" panose="020F0302020204030204" pitchFamily="34" charset="0"/>
                <a:ea typeface="Calibri Light" panose="020F0302020204030204" pitchFamily="34" charset="0"/>
                <a:cs typeface="Calibri Light" panose="020F0302020204030204" pitchFamily="34" charset="0"/>
              </a:rPr>
              <a:t>st</a:t>
            </a:r>
            <a:r>
              <a:rPr lang="en-GB" altLang="en-US" sz="2000" dirty="0">
                <a:latin typeface="Calibri Light" panose="020F0302020204030204" pitchFamily="34" charset="0"/>
                <a:ea typeface="Calibri Light" panose="020F0302020204030204" pitchFamily="34" charset="0"/>
                <a:cs typeface="Calibri Light" panose="020F0302020204030204" pitchFamily="34" charset="0"/>
              </a:rPr>
              <a:t> c BCE onwards. </a:t>
            </a:r>
          </a:p>
          <a:p>
            <a:pPr>
              <a:buFont typeface="Arial" panose="020B0604020202020204" pitchFamily="34" charset="0"/>
              <a:buNone/>
            </a:pPr>
            <a:r>
              <a:rPr lang="en-GB" altLang="en-US" sz="2000" dirty="0">
                <a:latin typeface="Calibri Light" panose="020F0302020204030204" pitchFamily="34" charset="0"/>
                <a:ea typeface="Calibri Light" panose="020F0302020204030204" pitchFamily="34" charset="0"/>
                <a:cs typeface="Calibri Light" panose="020F0302020204030204" pitchFamily="34" charset="0"/>
              </a:rPr>
              <a:t>Key Question: In what ways does modern western astrology embody  Platonic, Stoic and Aristotelian concepts? Can we read astrological texts and distinguish these three components?</a:t>
            </a:r>
          </a:p>
          <a:p>
            <a:pPr>
              <a:buFont typeface="Arial" panose="020B0604020202020204" pitchFamily="34" charset="0"/>
              <a:buNone/>
            </a:pPr>
            <a:r>
              <a:rPr lang="en-GB" altLang="en-US" sz="2000" dirty="0">
                <a:latin typeface="Calibri Light" panose="020F0302020204030204" pitchFamily="34" charset="0"/>
                <a:ea typeface="Calibri Light" panose="020F0302020204030204" pitchFamily="34" charset="0"/>
                <a:cs typeface="Calibri Light" panose="020F0302020204030204" pitchFamily="34" charset="0"/>
              </a:rPr>
              <a:t>The key questions:</a:t>
            </a:r>
          </a:p>
          <a:p>
            <a:pPr>
              <a:buFont typeface="Arial" panose="020B0604020202020204" pitchFamily="34" charset="0"/>
              <a:buNone/>
            </a:pPr>
            <a:r>
              <a:rPr lang="en-GB" altLang="en-US" sz="2000" dirty="0">
                <a:latin typeface="Calibri Light" panose="020F0302020204030204" pitchFamily="34" charset="0"/>
                <a:ea typeface="Calibri Light" panose="020F0302020204030204" pitchFamily="34" charset="0"/>
                <a:cs typeface="Calibri Light" panose="020F0302020204030204" pitchFamily="34" charset="0"/>
              </a:rPr>
              <a:t>What is the relationship of the soul (and in the modern world, the self) with the stars/planets?</a:t>
            </a:r>
          </a:p>
          <a:p>
            <a:pPr>
              <a:buNone/>
            </a:pPr>
            <a:r>
              <a:rPr lang="en-GB" altLang="en-US" sz="2000" dirty="0">
                <a:latin typeface="Calibri Light" panose="020F0302020204030204" pitchFamily="34" charset="0"/>
                <a:ea typeface="Calibri Light" panose="020F0302020204030204" pitchFamily="34" charset="0"/>
                <a:cs typeface="Calibri Light" panose="020F0302020204030204" pitchFamily="34" charset="0"/>
              </a:rPr>
              <a:t>To what extent is the universal order implied by the mathematically predictable movement of the stars and planets reflected  in predictable order in individual lives?</a:t>
            </a:r>
            <a:endParaRPr lang="en-GB" altLang="en-US" dirty="0">
              <a:latin typeface="Calibri Light" panose="020F0302020204030204" pitchFamily="34" charset="0"/>
              <a:ea typeface="Calibri Light" panose="020F0302020204030204" pitchFamily="34" charset="0"/>
              <a:cs typeface="Calibri Light" panose="020F0302020204030204" pitchFamily="34" charset="0"/>
            </a:endParaRPr>
          </a:p>
          <a:p>
            <a:pPr>
              <a:buFont typeface="Arial" panose="020B0604020202020204" pitchFamily="34" charset="0"/>
              <a:buNone/>
            </a:pPr>
            <a:endParaRPr lang="en-US" altLang="en-US" dirty="0">
              <a:latin typeface="Cambria" panose="02040503050406030204" pitchFamily="18" charset="0"/>
            </a:endParaRPr>
          </a:p>
        </p:txBody>
      </p:sp>
      <p:pic>
        <p:nvPicPr>
          <p:cNvPr id="25604" name="Picture 4" descr="C:\Users\Liz\Dropbox\SEAC 2016\Artwork\UWTSD Logo_200dpi.jpg">
            <a:extLst>
              <a:ext uri="{FF2B5EF4-FFF2-40B4-BE49-F238E27FC236}">
                <a16:creationId xmlns:a16="http://schemas.microsoft.com/office/drawing/2014/main" id="{B18C5143-BBAB-4B8E-B769-3D64E1BCEE2F}"/>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59563" y="6021388"/>
            <a:ext cx="1728787" cy="66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a:latin typeface="Calibri Light" panose="020F0302020204030204" pitchFamily="34" charset="0"/>
                <a:ea typeface="Calibri Light" panose="020F0302020204030204" pitchFamily="34" charset="0"/>
                <a:cs typeface="Calibri Light" panose="020F0302020204030204" pitchFamily="34" charset="0"/>
              </a:rPr>
              <a:t>The legacy in modern </a:t>
            </a:r>
            <a:r>
              <a:rPr lang="en-GB" altLang="en-US" dirty="0" err="1">
                <a:latin typeface="Calibri Light" panose="020F0302020204030204" pitchFamily="34" charset="0"/>
                <a:ea typeface="Calibri Light" panose="020F0302020204030204" pitchFamily="34" charset="0"/>
                <a:cs typeface="Calibri Light" panose="020F0302020204030204" pitchFamily="34" charset="0"/>
              </a:rPr>
              <a:t>esotericism:Plato</a:t>
            </a:r>
            <a:endParaRPr lang="en-GB" dirty="0">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3" name="Content Placeholder 2"/>
          <p:cNvSpPr>
            <a:spLocks noGrp="1"/>
          </p:cNvSpPr>
          <p:nvPr>
            <p:ph sz="half" idx="1"/>
          </p:nvPr>
        </p:nvSpPr>
        <p:spPr/>
        <p:txBody>
          <a:bodyPr/>
          <a:lstStyle/>
          <a:p>
            <a:pPr>
              <a:buNone/>
            </a:pPr>
            <a:r>
              <a:rPr lang="en-GB" sz="1800" dirty="0">
                <a:latin typeface="Calibri Light" panose="020F0302020204030204" pitchFamily="34" charset="0"/>
                <a:ea typeface="Calibri Light" panose="020F0302020204030204" pitchFamily="34" charset="0"/>
                <a:cs typeface="Calibri Light" panose="020F0302020204030204" pitchFamily="34" charset="0"/>
              </a:rPr>
              <a:t>‘It is the Platonic philosophy, the most elaborate </a:t>
            </a:r>
            <a:r>
              <a:rPr lang="en-GB" sz="1800" dirty="0" err="1">
                <a:latin typeface="Calibri Light" panose="020F0302020204030204" pitchFamily="34" charset="0"/>
                <a:ea typeface="Calibri Light" panose="020F0302020204030204" pitchFamily="34" charset="0"/>
                <a:cs typeface="Calibri Light" panose="020F0302020204030204" pitchFamily="34" charset="0"/>
              </a:rPr>
              <a:t>compend</a:t>
            </a:r>
            <a:r>
              <a:rPr lang="en-GB" sz="1800" dirty="0">
                <a:latin typeface="Calibri Light" panose="020F0302020204030204" pitchFamily="34" charset="0"/>
                <a:ea typeface="Calibri Light" panose="020F0302020204030204" pitchFamily="34" charset="0"/>
                <a:cs typeface="Calibri Light" panose="020F0302020204030204" pitchFamily="34" charset="0"/>
              </a:rPr>
              <a:t> of the abstruse systems of </a:t>
            </a:r>
            <a:r>
              <a:rPr lang="en-GB" sz="1800" b="1" dirty="0">
                <a:latin typeface="Calibri Light" panose="020F0302020204030204" pitchFamily="34" charset="0"/>
                <a:ea typeface="Calibri Light" panose="020F0302020204030204" pitchFamily="34" charset="0"/>
                <a:cs typeface="Calibri Light" panose="020F0302020204030204" pitchFamily="34" charset="0"/>
              </a:rPr>
              <a:t>Old India</a:t>
            </a:r>
            <a:r>
              <a:rPr lang="en-GB" sz="1800" dirty="0">
                <a:latin typeface="Calibri Light" panose="020F0302020204030204" pitchFamily="34" charset="0"/>
                <a:ea typeface="Calibri Light" panose="020F0302020204030204" pitchFamily="34" charset="0"/>
                <a:cs typeface="Calibri Light" panose="020F0302020204030204" pitchFamily="34" charset="0"/>
              </a:rPr>
              <a:t>, that can alone afford us this middle ground. Although twenty-two and a quarter centuries have elapsed since the death of Plato, the great minds of the world are still preoccupied with his writings. He was, in the fullest sense of the world, the world's interpreter’.</a:t>
            </a:r>
          </a:p>
          <a:p>
            <a:pPr>
              <a:buNone/>
            </a:pPr>
            <a:r>
              <a:rPr lang="en-GB" sz="1800" dirty="0">
                <a:latin typeface="Calibri Light" panose="020F0302020204030204" pitchFamily="34" charset="0"/>
                <a:ea typeface="Calibri Light" panose="020F0302020204030204" pitchFamily="34" charset="0"/>
                <a:cs typeface="Calibri Light" panose="020F0302020204030204" pitchFamily="34" charset="0"/>
              </a:rPr>
              <a:t>Blavatsky, H.P., </a:t>
            </a:r>
            <a:r>
              <a:rPr lang="en-GB" sz="1800" i="1" dirty="0">
                <a:latin typeface="Calibri Light" panose="020F0302020204030204" pitchFamily="34" charset="0"/>
                <a:ea typeface="Calibri Light" panose="020F0302020204030204" pitchFamily="34" charset="0"/>
                <a:cs typeface="Calibri Light" panose="020F0302020204030204" pitchFamily="34" charset="0"/>
              </a:rPr>
              <a:t>Isis Unveiled</a:t>
            </a:r>
            <a:r>
              <a:rPr lang="en-GB" sz="1800" dirty="0">
                <a:latin typeface="Calibri Light" panose="020F0302020204030204" pitchFamily="34" charset="0"/>
                <a:ea typeface="Calibri Light" panose="020F0302020204030204" pitchFamily="34" charset="0"/>
                <a:cs typeface="Calibri Light" panose="020F0302020204030204" pitchFamily="34" charset="0"/>
              </a:rPr>
              <a:t>, Pasadena: Theosophical University Press, 2 Vols., 1976 [1877], p. xi.</a:t>
            </a:r>
          </a:p>
          <a:p>
            <a:pPr>
              <a:buNone/>
            </a:pPr>
            <a:r>
              <a:rPr lang="en-GB" sz="1800" dirty="0">
                <a:latin typeface="Calibri Light" panose="020F0302020204030204" pitchFamily="34" charset="0"/>
                <a:ea typeface="Calibri Light" panose="020F0302020204030204" pitchFamily="34" charset="0"/>
                <a:cs typeface="Calibri Light" panose="020F0302020204030204" pitchFamily="34" charset="0"/>
              </a:rPr>
              <a:t> </a:t>
            </a:r>
          </a:p>
          <a:p>
            <a:endParaRPr lang="en-GB" dirty="0"/>
          </a:p>
        </p:txBody>
      </p:sp>
      <p:pic>
        <p:nvPicPr>
          <p:cNvPr id="5" name="Content Placeholder 4" descr="Plato.jpeg"/>
          <p:cNvPicPr>
            <a:picLocks noGrp="1" noChangeAspect="1"/>
          </p:cNvPicPr>
          <p:nvPr>
            <p:ph sz="half" idx="2"/>
          </p:nvPr>
        </p:nvPicPr>
        <p:blipFill>
          <a:blip r:embed="rId2" cstate="print"/>
          <a:stretch>
            <a:fillRect/>
          </a:stretch>
        </p:blipFill>
        <p:spPr>
          <a:xfrm>
            <a:off x="5436096" y="1700808"/>
            <a:ext cx="1982204" cy="2736304"/>
          </a:xfrm>
        </p:spPr>
      </p:pic>
      <p:pic>
        <p:nvPicPr>
          <p:cNvPr id="6" name="Picture 5" descr="Blavatsky.jpeg"/>
          <p:cNvPicPr>
            <a:picLocks noChangeAspect="1"/>
          </p:cNvPicPr>
          <p:nvPr/>
        </p:nvPicPr>
        <p:blipFill>
          <a:blip r:embed="rId3" cstate="print"/>
          <a:stretch>
            <a:fillRect/>
          </a:stretch>
        </p:blipFill>
        <p:spPr>
          <a:xfrm>
            <a:off x="7020272" y="3861048"/>
            <a:ext cx="1944216" cy="2830188"/>
          </a:xfrm>
          <a:prstGeom prst="rect">
            <a:avLst/>
          </a:prstGeo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7A918A93-E525-466E-8AAA-9CFC6093EAC0}"/>
              </a:ext>
            </a:extLst>
          </p:cNvPr>
          <p:cNvSpPr>
            <a:spLocks noGrp="1"/>
          </p:cNvSpPr>
          <p:nvPr>
            <p:ph type="title"/>
          </p:nvPr>
        </p:nvSpPr>
        <p:spPr/>
        <p:txBody>
          <a:bodyPr/>
          <a:lstStyle/>
          <a:p>
            <a:r>
              <a:rPr lang="en-GB" altLang="en-US" dirty="0">
                <a:latin typeface="Calibri Light" panose="020F0302020204030204" pitchFamily="34" charset="0"/>
                <a:ea typeface="Calibri Light" panose="020F0302020204030204" pitchFamily="34" charset="0"/>
                <a:cs typeface="Calibri Light" panose="020F0302020204030204" pitchFamily="34" charset="0"/>
              </a:rPr>
              <a:t>The legacy in modern astrology and esotericism: stoic?</a:t>
            </a:r>
          </a:p>
        </p:txBody>
      </p:sp>
      <p:sp>
        <p:nvSpPr>
          <p:cNvPr id="26627" name="Content Placeholder 2">
            <a:extLst>
              <a:ext uri="{FF2B5EF4-FFF2-40B4-BE49-F238E27FC236}">
                <a16:creationId xmlns:a16="http://schemas.microsoft.com/office/drawing/2014/main" id="{075A37FD-CAEF-4A39-B0C8-0DC68DAEC18B}"/>
              </a:ext>
            </a:extLst>
          </p:cNvPr>
          <p:cNvSpPr>
            <a:spLocks noGrp="1"/>
          </p:cNvSpPr>
          <p:nvPr>
            <p:ph sz="half" idx="1"/>
          </p:nvPr>
        </p:nvSpPr>
        <p:spPr/>
        <p:txBody>
          <a:bodyPr/>
          <a:lstStyle/>
          <a:p>
            <a:pPr>
              <a:buNone/>
            </a:pP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‘human beings do not earn free will except through self-discovery, and they do not attempt self-discovery until things become so painful that they have no other choice’. </a:t>
            </a:r>
          </a:p>
          <a:p>
            <a:pPr>
              <a:buNone/>
            </a:pP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Liz Greene, </a:t>
            </a:r>
            <a:r>
              <a:rPr lang="en-GB" altLang="en-US" sz="1800" i="1" dirty="0">
                <a:latin typeface="Calibri Light" panose="020F0302020204030204" pitchFamily="34" charset="0"/>
                <a:ea typeface="Calibri Light" panose="020F0302020204030204" pitchFamily="34" charset="0"/>
                <a:cs typeface="Calibri Light" panose="020F0302020204030204" pitchFamily="34" charset="0"/>
              </a:rPr>
              <a:t>Saturn</a:t>
            </a: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 p. 11.</a:t>
            </a:r>
          </a:p>
          <a:p>
            <a:pPr>
              <a:buNone/>
            </a:pP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Platonic? Stoic?</a:t>
            </a:r>
          </a:p>
          <a:p>
            <a:endParaRPr lang="en-GB" altLang="en-US" dirty="0"/>
          </a:p>
        </p:txBody>
      </p:sp>
      <p:sp>
        <p:nvSpPr>
          <p:cNvPr id="26628" name="Content Placeholder 5">
            <a:extLst>
              <a:ext uri="{FF2B5EF4-FFF2-40B4-BE49-F238E27FC236}">
                <a16:creationId xmlns:a16="http://schemas.microsoft.com/office/drawing/2014/main" id="{5364947E-DC81-41EE-9C67-61E83F527065}"/>
              </a:ext>
            </a:extLst>
          </p:cNvPr>
          <p:cNvSpPr>
            <a:spLocks noGrp="1"/>
          </p:cNvSpPr>
          <p:nvPr>
            <p:ph sz="half" idx="2"/>
          </p:nvPr>
        </p:nvSpPr>
        <p:spPr/>
        <p:txBody>
          <a:bodyPr/>
          <a:lstStyle/>
          <a:p>
            <a:pPr>
              <a:buNone/>
            </a:pP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‘What happens to a person is characteristic of him. He represents a pattern and all the pieces fit. One by one, as his life proceeds, they fall into place according to some predestined design’.</a:t>
            </a:r>
          </a:p>
          <a:p>
            <a:pPr>
              <a:buNone/>
            </a:pP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Jung, </a:t>
            </a:r>
            <a:r>
              <a:rPr lang="en-GB" altLang="en-US" sz="1800" i="1" dirty="0">
                <a:latin typeface="Calibri Light" panose="020F0302020204030204" pitchFamily="34" charset="0"/>
                <a:ea typeface="Calibri Light" panose="020F0302020204030204" pitchFamily="34" charset="0"/>
                <a:cs typeface="Calibri Light" panose="020F0302020204030204" pitchFamily="34" charset="0"/>
              </a:rPr>
              <a:t>Psychological Reflections,</a:t>
            </a: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 p. 322.</a:t>
            </a:r>
          </a:p>
          <a:p>
            <a:pPr>
              <a:buNone/>
            </a:pPr>
            <a:endParaRPr lang="en-GB" altLang="en-US" sz="1800" dirty="0">
              <a:latin typeface="Calibri Light" panose="020F0302020204030204" pitchFamily="34" charset="0"/>
              <a:ea typeface="Calibri Light" panose="020F0302020204030204" pitchFamily="34" charset="0"/>
              <a:cs typeface="Calibri Light" panose="020F0302020204030204" pitchFamily="34" charset="0"/>
            </a:endParaRPr>
          </a:p>
          <a:p>
            <a:pPr>
              <a:buNone/>
            </a:pP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Jung described free will as “the ability to do gladly which I must do”. Carl Jung quoted in Francis Wickes, </a:t>
            </a:r>
            <a:r>
              <a:rPr lang="en-GB" altLang="en-US" sz="1800" i="1" dirty="0">
                <a:latin typeface="Calibri Light" panose="020F0302020204030204" pitchFamily="34" charset="0"/>
                <a:ea typeface="Calibri Light" panose="020F0302020204030204" pitchFamily="34" charset="0"/>
                <a:cs typeface="Calibri Light" panose="020F0302020204030204" pitchFamily="34" charset="0"/>
              </a:rPr>
              <a:t>The Inner World of Choice</a:t>
            </a: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 (Boston: </a:t>
            </a:r>
            <a:r>
              <a:rPr lang="en-GB" altLang="en-US" sz="1800" dirty="0" err="1">
                <a:latin typeface="Calibri Light" panose="020F0302020204030204" pitchFamily="34" charset="0"/>
                <a:ea typeface="Calibri Light" panose="020F0302020204030204" pitchFamily="34" charset="0"/>
                <a:cs typeface="Calibri Light" panose="020F0302020204030204" pitchFamily="34" charset="0"/>
              </a:rPr>
              <a:t>Sigo</a:t>
            </a:r>
            <a:r>
              <a:rPr lang="en-GB" altLang="en-US" sz="1800" dirty="0">
                <a:latin typeface="Calibri Light" panose="020F0302020204030204" pitchFamily="34" charset="0"/>
                <a:ea typeface="Calibri Light" panose="020F0302020204030204" pitchFamily="34" charset="0"/>
                <a:cs typeface="Calibri Light" panose="020F0302020204030204" pitchFamily="34" charset="0"/>
              </a:rPr>
              <a:t> Press, 1988), p. 8.</a:t>
            </a:r>
          </a:p>
          <a:p>
            <a:pPr>
              <a:buNone/>
            </a:pPr>
            <a:r>
              <a:rPr lang="en-US" altLang="en-US" sz="1800" dirty="0">
                <a:latin typeface="Calibri Light" panose="020F0302020204030204" pitchFamily="34" charset="0"/>
                <a:ea typeface="Calibri Light" panose="020F0302020204030204" pitchFamily="34" charset="0"/>
                <a:cs typeface="Calibri Light" panose="020F0302020204030204" pitchFamily="34" charset="0"/>
              </a:rPr>
              <a:t>(NB this quote is cited frequently with no source)</a:t>
            </a:r>
            <a:endParaRPr lang="en-GB" altLang="en-US" sz="1800" dirty="0">
              <a:latin typeface="Calibri Light" panose="020F0302020204030204" pitchFamily="34" charset="0"/>
              <a:ea typeface="Calibri Light" panose="020F0302020204030204" pitchFamily="34" charset="0"/>
              <a:cs typeface="Calibri Light" panose="020F0302020204030204" pitchFamily="34" charset="0"/>
            </a:endParaRPr>
          </a:p>
          <a:p>
            <a:endParaRPr lang="en-GB" altLang="en-US" dirty="0"/>
          </a:p>
        </p:txBody>
      </p:sp>
      <p:pic>
        <p:nvPicPr>
          <p:cNvPr id="26629" name="Picture 3" descr="Liz Greene.jpeg">
            <a:extLst>
              <a:ext uri="{FF2B5EF4-FFF2-40B4-BE49-F238E27FC236}">
                <a16:creationId xmlns:a16="http://schemas.microsoft.com/office/drawing/2014/main" id="{AB14636D-2910-418E-8D93-D5810F4AD468}"/>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348038" y="4076700"/>
            <a:ext cx="1281112" cy="157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30" name="Picture 5" descr="C:\Users\Liz\Dropbox\SEAC 2016\Artwork\UWTSD Logo_200dpi.jpg">
            <a:extLst>
              <a:ext uri="{FF2B5EF4-FFF2-40B4-BE49-F238E27FC236}">
                <a16:creationId xmlns:a16="http://schemas.microsoft.com/office/drawing/2014/main" id="{187DC869-EE1B-4318-AC0E-24C3FE371FA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979613" y="5949950"/>
            <a:ext cx="1728787" cy="66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6631" name="Picture 6" descr="Jung.jpg">
            <a:extLst>
              <a:ext uri="{FF2B5EF4-FFF2-40B4-BE49-F238E27FC236}">
                <a16:creationId xmlns:a16="http://schemas.microsoft.com/office/drawing/2014/main" id="{8D5C9E8C-BDEE-4FBA-BF5E-EB64AC7FB9DF}"/>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92275" y="4005263"/>
            <a:ext cx="1223963" cy="1670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libri Light" panose="020F0302020204030204" pitchFamily="34" charset="0"/>
                <a:ea typeface="Calibri Light" panose="020F0302020204030204" pitchFamily="34" charset="0"/>
                <a:cs typeface="Calibri Light" panose="020F0302020204030204" pitchFamily="34" charset="0"/>
              </a:rPr>
              <a:t>The Legacy – Plato?</a:t>
            </a:r>
            <a:br>
              <a:rPr lang="en-GB" dirty="0">
                <a:latin typeface="Calibri Light" panose="020F0302020204030204" pitchFamily="34" charset="0"/>
                <a:ea typeface="Calibri Light" panose="020F0302020204030204" pitchFamily="34" charset="0"/>
                <a:cs typeface="Calibri Light" panose="020F0302020204030204" pitchFamily="34" charset="0"/>
              </a:rPr>
            </a:br>
            <a:r>
              <a:rPr lang="en-GB" dirty="0">
                <a:latin typeface="Calibri Light" panose="020F0302020204030204" pitchFamily="34" charset="0"/>
                <a:ea typeface="Calibri Light" panose="020F0302020204030204" pitchFamily="34" charset="0"/>
                <a:cs typeface="Calibri Light" panose="020F0302020204030204" pitchFamily="34" charset="0"/>
              </a:rPr>
              <a:t>A self outside the birth chart?</a:t>
            </a:r>
          </a:p>
        </p:txBody>
      </p:sp>
      <p:sp>
        <p:nvSpPr>
          <p:cNvPr id="3" name="Content Placeholder 2"/>
          <p:cNvSpPr>
            <a:spLocks noGrp="1"/>
          </p:cNvSpPr>
          <p:nvPr>
            <p:ph sz="half" idx="1"/>
          </p:nvPr>
        </p:nvSpPr>
        <p:spPr/>
        <p:txBody>
          <a:bodyPr/>
          <a:lstStyle/>
          <a:p>
            <a:endParaRPr lang="en-GB" sz="1600" dirty="0"/>
          </a:p>
          <a:p>
            <a:pPr>
              <a:buNone/>
            </a:pPr>
            <a:r>
              <a:rPr lang="en-GB" sz="1600" dirty="0">
                <a:latin typeface="Calibri Light" panose="020F0302020204030204" pitchFamily="34" charset="0"/>
                <a:ea typeface="Calibri Light" panose="020F0302020204030204" pitchFamily="34" charset="0"/>
                <a:cs typeface="Calibri Light" panose="020F0302020204030204" pitchFamily="34" charset="0"/>
              </a:rPr>
              <a:t>‘That mysterious, elusive entity which psychology calls </a:t>
            </a:r>
            <a:r>
              <a:rPr lang="en-GB" sz="1600" b="1" dirty="0">
                <a:latin typeface="Calibri Light" panose="020F0302020204030204" pitchFamily="34" charset="0"/>
                <a:ea typeface="Calibri Light" panose="020F0302020204030204" pitchFamily="34" charset="0"/>
                <a:cs typeface="Calibri Light" panose="020F0302020204030204" pitchFamily="34" charset="0"/>
              </a:rPr>
              <a:t>the self </a:t>
            </a:r>
            <a:r>
              <a:rPr lang="en-GB" sz="1600" dirty="0">
                <a:latin typeface="Calibri Light" panose="020F0302020204030204" pitchFamily="34" charset="0"/>
                <a:ea typeface="Calibri Light" panose="020F0302020204030204" pitchFamily="34" charset="0"/>
                <a:cs typeface="Calibri Light" panose="020F0302020204030204" pitchFamily="34" charset="0"/>
              </a:rPr>
              <a:t>– that thing or life which looks out through a person’s eyes, to which he refers when he says, “I” – </a:t>
            </a:r>
            <a:r>
              <a:rPr lang="en-GB" sz="1600" b="1" dirty="0">
                <a:latin typeface="Calibri Light" panose="020F0302020204030204" pitchFamily="34" charset="0"/>
                <a:ea typeface="Calibri Light" panose="020F0302020204030204" pitchFamily="34" charset="0"/>
                <a:cs typeface="Calibri Light" panose="020F0302020204030204" pitchFamily="34" charset="0"/>
              </a:rPr>
              <a:t>has not yet been found among the glyphs and symbols of the horoscope</a:t>
            </a:r>
            <a:r>
              <a:rPr lang="en-GB" sz="1600" dirty="0">
                <a:latin typeface="Calibri Light" panose="020F0302020204030204" pitchFamily="34" charset="0"/>
                <a:ea typeface="Calibri Light" panose="020F0302020204030204" pitchFamily="34" charset="0"/>
                <a:cs typeface="Calibri Light" panose="020F0302020204030204" pitchFamily="34" charset="0"/>
              </a:rPr>
              <a:t>; it may be seen working through a behaviour and a personality suggested by that horoscope, </a:t>
            </a:r>
            <a:r>
              <a:rPr lang="en-GB" sz="1600" b="1" dirty="0">
                <a:latin typeface="Calibri Light" panose="020F0302020204030204" pitchFamily="34" charset="0"/>
                <a:ea typeface="Calibri Light" panose="020F0302020204030204" pitchFamily="34" charset="0"/>
                <a:cs typeface="Calibri Light" panose="020F0302020204030204" pitchFamily="34" charset="0"/>
              </a:rPr>
              <a:t>but it remains standing outside the framework, aloof, objective, numinous</a:t>
            </a:r>
            <a:r>
              <a:rPr lang="en-GB" sz="1600" dirty="0">
                <a:latin typeface="Calibri Light" panose="020F0302020204030204" pitchFamily="34" charset="0"/>
                <a:ea typeface="Calibri Light" panose="020F0302020204030204" pitchFamily="34" charset="0"/>
                <a:cs typeface="Calibri Light" panose="020F0302020204030204" pitchFamily="34" charset="0"/>
              </a:rPr>
              <a:t>, and able to be invoked at any point during the life so that the personality – and the chart – acquire a new and more meaningful expression’.</a:t>
            </a:r>
          </a:p>
          <a:p>
            <a:pPr>
              <a:buNone/>
            </a:pPr>
            <a:r>
              <a:rPr lang="en-GB" sz="1600" dirty="0">
                <a:latin typeface="Calibri Light" panose="020F0302020204030204" pitchFamily="34" charset="0"/>
                <a:ea typeface="Calibri Light" panose="020F0302020204030204" pitchFamily="34" charset="0"/>
                <a:cs typeface="Calibri Light" panose="020F0302020204030204" pitchFamily="34" charset="0"/>
              </a:rPr>
              <a:t>Greene, </a:t>
            </a:r>
            <a:r>
              <a:rPr lang="en-GB" sz="1600" i="1" dirty="0">
                <a:latin typeface="Calibri Light" panose="020F0302020204030204" pitchFamily="34" charset="0"/>
                <a:ea typeface="Calibri Light" panose="020F0302020204030204" pitchFamily="34" charset="0"/>
                <a:cs typeface="Calibri Light" panose="020F0302020204030204" pitchFamily="34" charset="0"/>
              </a:rPr>
              <a:t>Saturn</a:t>
            </a:r>
            <a:r>
              <a:rPr lang="en-GB" sz="1600" dirty="0">
                <a:latin typeface="Calibri Light" panose="020F0302020204030204" pitchFamily="34" charset="0"/>
                <a:ea typeface="Calibri Light" panose="020F0302020204030204" pitchFamily="34" charset="0"/>
                <a:cs typeface="Calibri Light" panose="020F0302020204030204" pitchFamily="34" charset="0"/>
              </a:rPr>
              <a:t>, p.194.</a:t>
            </a:r>
          </a:p>
          <a:p>
            <a:endParaRPr lang="en-GB" dirty="0"/>
          </a:p>
        </p:txBody>
      </p:sp>
      <p:sp>
        <p:nvSpPr>
          <p:cNvPr id="7" name="Content Placeholder 6"/>
          <p:cNvSpPr>
            <a:spLocks noGrp="1"/>
          </p:cNvSpPr>
          <p:nvPr>
            <p:ph sz="half" idx="2"/>
          </p:nvPr>
        </p:nvSpPr>
        <p:spPr/>
        <p:txBody>
          <a:bodyPr/>
          <a:lstStyle/>
          <a:p>
            <a:pPr>
              <a:buNone/>
            </a:pPr>
            <a:r>
              <a:rPr lang="en-GB" dirty="0">
                <a:latin typeface="Calibri Light" panose="020F0302020204030204" pitchFamily="34" charset="0"/>
                <a:ea typeface="Calibri Light" panose="020F0302020204030204" pitchFamily="34" charset="0"/>
                <a:cs typeface="Calibri Light" panose="020F0302020204030204" pitchFamily="34" charset="0"/>
              </a:rPr>
              <a:t> Platonic?</a:t>
            </a:r>
          </a:p>
          <a:p>
            <a:pPr>
              <a:buNone/>
            </a:pPr>
            <a:r>
              <a:rPr lang="en-GB" sz="2400" dirty="0">
                <a:latin typeface="Calibri Light" panose="020F0302020204030204" pitchFamily="34" charset="0"/>
                <a:ea typeface="Calibri Light" panose="020F0302020204030204" pitchFamily="34" charset="0"/>
                <a:cs typeface="Calibri Light" panose="020F0302020204030204" pitchFamily="34" charset="0"/>
              </a:rPr>
              <a:t>‘The Self </a:t>
            </a:r>
            <a:r>
              <a:rPr lang="en-GB" sz="2400" b="1" dirty="0">
                <a:latin typeface="Calibri Light" panose="020F0302020204030204" pitchFamily="34" charset="0"/>
                <a:ea typeface="Calibri Light" panose="020F0302020204030204" pitchFamily="34" charset="0"/>
                <a:cs typeface="Calibri Light" panose="020F0302020204030204" pitchFamily="34" charset="0"/>
              </a:rPr>
              <a:t>is the totality </a:t>
            </a:r>
            <a:r>
              <a:rPr lang="en-GB" sz="2400" dirty="0">
                <a:latin typeface="Calibri Light" panose="020F0302020204030204" pitchFamily="34" charset="0"/>
                <a:ea typeface="Calibri Light" panose="020F0302020204030204" pitchFamily="34" charset="0"/>
                <a:cs typeface="Calibri Light" panose="020F0302020204030204" pitchFamily="34" charset="0"/>
              </a:rPr>
              <a:t>of the horoscope, but </a:t>
            </a:r>
            <a:r>
              <a:rPr lang="en-GB" sz="2400" b="1" dirty="0">
                <a:latin typeface="Calibri Light" panose="020F0302020204030204" pitchFamily="34" charset="0"/>
                <a:ea typeface="Calibri Light" panose="020F0302020204030204" pitchFamily="34" charset="0"/>
                <a:cs typeface="Calibri Light" panose="020F0302020204030204" pitchFamily="34" charset="0"/>
              </a:rPr>
              <a:t>is also more than </a:t>
            </a:r>
            <a:r>
              <a:rPr lang="en-GB" sz="2400" dirty="0">
                <a:latin typeface="Calibri Light" panose="020F0302020204030204" pitchFamily="34" charset="0"/>
                <a:ea typeface="Calibri Light" panose="020F0302020204030204" pitchFamily="34" charset="0"/>
                <a:cs typeface="Calibri Light" panose="020F0302020204030204" pitchFamily="34" charset="0"/>
              </a:rPr>
              <a:t>the horoscope’.</a:t>
            </a:r>
          </a:p>
          <a:p>
            <a:pPr>
              <a:buNone/>
            </a:pPr>
            <a:r>
              <a:rPr lang="en-GB" sz="2400" dirty="0">
                <a:latin typeface="Calibri Light" panose="020F0302020204030204" pitchFamily="34" charset="0"/>
                <a:ea typeface="Calibri Light" panose="020F0302020204030204" pitchFamily="34" charset="0"/>
                <a:cs typeface="Calibri Light" panose="020F0302020204030204" pitchFamily="34" charset="0"/>
              </a:rPr>
              <a:t>Greene</a:t>
            </a:r>
            <a:r>
              <a:rPr lang="en-GB" sz="2400" i="1" dirty="0">
                <a:latin typeface="Calibri Light" panose="020F0302020204030204" pitchFamily="34" charset="0"/>
                <a:ea typeface="Calibri Light" panose="020F0302020204030204" pitchFamily="34" charset="0"/>
                <a:cs typeface="Calibri Light" panose="020F0302020204030204" pitchFamily="34" charset="0"/>
              </a:rPr>
              <a:t>, Astrology of Fate</a:t>
            </a:r>
            <a:r>
              <a:rPr lang="en-GB" sz="2400" dirty="0">
                <a:latin typeface="Calibri Light" panose="020F0302020204030204" pitchFamily="34" charset="0"/>
                <a:ea typeface="Calibri Light" panose="020F0302020204030204" pitchFamily="34" charset="0"/>
                <a:cs typeface="Calibri Light" panose="020F0302020204030204" pitchFamily="34" charset="0"/>
              </a:rPr>
              <a:t>, p. 317</a:t>
            </a:r>
          </a:p>
          <a:p>
            <a:endParaRPr lang="en-GB" dirty="0"/>
          </a:p>
        </p:txBody>
      </p:sp>
      <p:sp>
        <p:nvSpPr>
          <p:cNvPr id="8" name="Rectangle 7"/>
          <p:cNvSpPr/>
          <p:nvPr/>
        </p:nvSpPr>
        <p:spPr>
          <a:xfrm flipH="1">
            <a:off x="6857997" y="6309320"/>
            <a:ext cx="90266" cy="33055203"/>
          </a:xfrm>
          <a:prstGeom prst="rect">
            <a:avLst/>
          </a:prstGeom>
        </p:spPr>
        <p:txBody>
          <a:bodyPr wrap="square">
            <a:spAutoFit/>
          </a:bodyPr>
          <a:lstStyle/>
          <a:p>
            <a:r>
              <a:rPr lang="en-GB" dirty="0"/>
              <a:t>On p. 317 </a:t>
            </a:r>
            <a:r>
              <a:rPr lang="en-GB" dirty="0" err="1"/>
              <a:t>Astrlgy</a:t>
            </a:r>
            <a:r>
              <a:rPr lang="en-GB" dirty="0"/>
              <a:t> of Fate she says that the Self is the totality of the horoscope, but is also more than the horoscope.</a:t>
            </a:r>
          </a:p>
        </p:txBody>
      </p:sp>
      <p:pic>
        <p:nvPicPr>
          <p:cNvPr id="9" name="Picture 3" descr="Liz Greene.jpeg">
            <a:extLst>
              <a:ext uri="{FF2B5EF4-FFF2-40B4-BE49-F238E27FC236}">
                <a16:creationId xmlns:a16="http://schemas.microsoft.com/office/drawing/2014/main" id="{AB14636D-2910-418E-8D93-D5810F4AD468}"/>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308304" y="4941168"/>
            <a:ext cx="1281112" cy="157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6" descr="Plato.jpeg">
            <a:extLst>
              <a:ext uri="{FF2B5EF4-FFF2-40B4-BE49-F238E27FC236}">
                <a16:creationId xmlns:a16="http://schemas.microsoft.com/office/drawing/2014/main" id="{156506D8-EC1C-4EEC-AB15-88FAF5A146C5}"/>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364088" y="4797152"/>
            <a:ext cx="1161164" cy="16014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4"/>
          <p:cNvSpPr>
            <a:spLocks noGrp="1" noChangeArrowheads="1"/>
          </p:cNvSpPr>
          <p:nvPr>
            <p:ph type="title"/>
          </p:nvPr>
        </p:nvSpPr>
        <p:spPr/>
        <p:txBody>
          <a:bodyPr rtlCol="0">
            <a:normAutofit fontScale="90000"/>
          </a:bodyPr>
          <a:lstStyle/>
          <a:p>
            <a:pPr fontAlgn="auto">
              <a:spcAft>
                <a:spcPts val="0"/>
              </a:spcAft>
              <a:defRPr/>
            </a:pPr>
            <a:r>
              <a:rPr lang="en-GB" dirty="0">
                <a:latin typeface="Calibri Light" panose="020F0302020204030204" pitchFamily="34" charset="0"/>
                <a:ea typeface="Calibri Light" panose="020F0302020204030204" pitchFamily="34" charset="0"/>
                <a:cs typeface="Calibri Light" panose="020F0302020204030204" pitchFamily="34" charset="0"/>
              </a:rPr>
              <a:t>A modern perspective</a:t>
            </a:r>
            <a:br>
              <a:rPr lang="en-GB" dirty="0">
                <a:latin typeface="Calibri Light" panose="020F0302020204030204" pitchFamily="34" charset="0"/>
                <a:ea typeface="Calibri Light" panose="020F0302020204030204" pitchFamily="34" charset="0"/>
                <a:cs typeface="Calibri Light" panose="020F0302020204030204" pitchFamily="34" charset="0"/>
              </a:rPr>
            </a:br>
            <a:r>
              <a:rPr lang="en-GB" dirty="0">
                <a:latin typeface="Calibri Light" panose="020F0302020204030204" pitchFamily="34" charset="0"/>
                <a:ea typeface="Calibri Light" panose="020F0302020204030204" pitchFamily="34" charset="0"/>
                <a:cs typeface="Calibri Light" panose="020F0302020204030204" pitchFamily="34" charset="0"/>
              </a:rPr>
              <a:t>Dane Rudhyar: The Birth Chart</a:t>
            </a:r>
            <a:endParaRPr lang="en-US" dirty="0">
              <a:latin typeface="Calibri Light" panose="020F0302020204030204" pitchFamily="34" charset="0"/>
              <a:ea typeface="Calibri Light" panose="020F0302020204030204" pitchFamily="34" charset="0"/>
              <a:cs typeface="Calibri Light" panose="020F0302020204030204" pitchFamily="34" charset="0"/>
            </a:endParaRPr>
          </a:p>
        </p:txBody>
      </p:sp>
      <p:sp>
        <p:nvSpPr>
          <p:cNvPr id="6147" name="Rectangle 5"/>
          <p:cNvSpPr>
            <a:spLocks noGrp="1" noChangeArrowheads="1"/>
          </p:cNvSpPr>
          <p:nvPr>
            <p:ph type="body" sz="half" idx="1"/>
          </p:nvPr>
        </p:nvSpPr>
        <p:spPr/>
        <p:txBody>
          <a:bodyPr/>
          <a:lstStyle/>
          <a:p>
            <a:pPr marL="365125" indent="-255588">
              <a:lnSpc>
                <a:spcPct val="80000"/>
              </a:lnSpc>
              <a:buNone/>
            </a:pPr>
            <a:r>
              <a:rPr lang="en-GB" sz="1800" dirty="0">
                <a:latin typeface="Calibri Light" panose="020F0302020204030204" pitchFamily="34" charset="0"/>
                <a:ea typeface="Calibri Light" panose="020F0302020204030204" pitchFamily="34" charset="0"/>
                <a:cs typeface="Calibri Light" panose="020F0302020204030204" pitchFamily="34" charset="0"/>
              </a:rPr>
              <a:t> “The symbolic meaning of the birth-chart of an individual…is actually, and as far as its psychological value is concerned, an </a:t>
            </a:r>
            <a:r>
              <a:rPr lang="en-GB" sz="1800" b="1" dirty="0">
                <a:latin typeface="Calibri Light" panose="020F0302020204030204" pitchFamily="34" charset="0"/>
                <a:ea typeface="Calibri Light" panose="020F0302020204030204" pitchFamily="34" charset="0"/>
                <a:cs typeface="Calibri Light" panose="020F0302020204030204" pitchFamily="34" charset="0"/>
              </a:rPr>
              <a:t>archetype in his unconscious.</a:t>
            </a:r>
            <a:r>
              <a:rPr lang="en-GB" sz="1800" dirty="0">
                <a:latin typeface="Calibri Light" panose="020F0302020204030204" pitchFamily="34" charset="0"/>
                <a:ea typeface="Calibri Light" panose="020F0302020204030204" pitchFamily="34" charset="0"/>
                <a:cs typeface="Calibri Light" panose="020F0302020204030204" pitchFamily="34" charset="0"/>
              </a:rPr>
              <a:t> It is perhaps the most powerful of all archetypes, when it is brought up to the light of the consciousness, </a:t>
            </a:r>
            <a:r>
              <a:rPr lang="en-GB" sz="1800" b="1" dirty="0">
                <a:latin typeface="Calibri Light" panose="020F0302020204030204" pitchFamily="34" charset="0"/>
                <a:ea typeface="Calibri Light" panose="020F0302020204030204" pitchFamily="34" charset="0"/>
                <a:cs typeface="Calibri Light" panose="020F0302020204030204" pitchFamily="34" charset="0"/>
              </a:rPr>
              <a:t>inasmuch as it can </a:t>
            </a:r>
            <a:r>
              <a:rPr lang="en-GB" sz="1800" b="1" u="sng" dirty="0">
                <a:latin typeface="Calibri Light" panose="020F0302020204030204" pitchFamily="34" charset="0"/>
                <a:ea typeface="Calibri Light" panose="020F0302020204030204" pitchFamily="34" charset="0"/>
                <a:cs typeface="Calibri Light" panose="020F0302020204030204" pitchFamily="34" charset="0"/>
              </a:rPr>
              <a:t>determine the entire conduct of the individual</a:t>
            </a:r>
            <a:r>
              <a:rPr lang="en-GB" sz="1800" b="1" dirty="0">
                <a:latin typeface="Calibri Light" panose="020F0302020204030204" pitchFamily="34" charset="0"/>
                <a:ea typeface="Calibri Light" panose="020F0302020204030204" pitchFamily="34" charset="0"/>
                <a:cs typeface="Calibri Light" panose="020F0302020204030204" pitchFamily="34" charset="0"/>
              </a:rPr>
              <a:t>, his entire attitude towards himself and his life, and the quality of his expectancy with reference to future events and his destiny as a whole.”</a:t>
            </a:r>
          </a:p>
          <a:p>
            <a:pPr marL="365125" indent="-255588">
              <a:lnSpc>
                <a:spcPct val="80000"/>
              </a:lnSpc>
              <a:buNone/>
            </a:pPr>
            <a:endParaRPr lang="en-GB" sz="1800" dirty="0">
              <a:latin typeface="Calibri Light" panose="020F0302020204030204" pitchFamily="34" charset="0"/>
              <a:ea typeface="Calibri Light" panose="020F0302020204030204" pitchFamily="34" charset="0"/>
              <a:cs typeface="Calibri Light" panose="020F0302020204030204" pitchFamily="34" charset="0"/>
            </a:endParaRPr>
          </a:p>
          <a:p>
            <a:pPr marL="365125" indent="-255588">
              <a:lnSpc>
                <a:spcPct val="80000"/>
              </a:lnSpc>
              <a:buNone/>
            </a:pPr>
            <a:r>
              <a:rPr lang="en-GB" sz="1800" dirty="0">
                <a:latin typeface="Calibri Light" panose="020F0302020204030204" pitchFamily="34" charset="0"/>
                <a:ea typeface="Calibri Light" panose="020F0302020204030204" pitchFamily="34" charset="0"/>
                <a:cs typeface="Calibri Light" panose="020F0302020204030204" pitchFamily="34" charset="0"/>
              </a:rPr>
              <a:t>Rudhyar, Dane, </a:t>
            </a:r>
            <a:r>
              <a:rPr lang="en-GB" sz="1800" i="1" dirty="0">
                <a:latin typeface="Calibri Light" panose="020F0302020204030204" pitchFamily="34" charset="0"/>
                <a:ea typeface="Calibri Light" panose="020F0302020204030204" pitchFamily="34" charset="0"/>
                <a:cs typeface="Calibri Light" panose="020F0302020204030204" pitchFamily="34" charset="0"/>
              </a:rPr>
              <a:t>Astrology and the Modern Psyche,</a:t>
            </a:r>
            <a:r>
              <a:rPr lang="en-GB" sz="1800" dirty="0">
                <a:latin typeface="Calibri Light" panose="020F0302020204030204" pitchFamily="34" charset="0"/>
                <a:ea typeface="Calibri Light" panose="020F0302020204030204" pitchFamily="34" charset="0"/>
                <a:cs typeface="Calibri Light" panose="020F0302020204030204" pitchFamily="34" charset="0"/>
              </a:rPr>
              <a:t> (Davis: CRCS Publications, 1976), 33.</a:t>
            </a:r>
            <a:endParaRPr lang="en-US" sz="1800" dirty="0">
              <a:latin typeface="Calibri Light" panose="020F0302020204030204" pitchFamily="34" charset="0"/>
              <a:ea typeface="Calibri Light" panose="020F0302020204030204" pitchFamily="34" charset="0"/>
              <a:cs typeface="Calibri Light" panose="020F0302020204030204" pitchFamily="34" charset="0"/>
            </a:endParaRPr>
          </a:p>
        </p:txBody>
      </p:sp>
      <p:pic>
        <p:nvPicPr>
          <p:cNvPr id="6" name="Content Placeholder 5" descr="Dane Rudhyar 2.jpeg"/>
          <p:cNvPicPr>
            <a:picLocks noGrp="1" noChangeAspect="1"/>
          </p:cNvPicPr>
          <p:nvPr>
            <p:ph sz="half" idx="2"/>
          </p:nvPr>
        </p:nvPicPr>
        <p:blipFill>
          <a:blip r:embed="rId3" cstate="print"/>
          <a:stretch>
            <a:fillRect/>
          </a:stretch>
        </p:blipFill>
        <p:spPr>
          <a:xfrm>
            <a:off x="5715000" y="2362994"/>
            <a:ext cx="1905000" cy="3000375"/>
          </a:xfrm>
        </p:spPr>
      </p:pic>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br>
              <a:rPr lang="en-GB" sz="4000" dirty="0">
                <a:latin typeface="Cambria" pitchFamily="18" charset="0"/>
                <a:ea typeface="Cambria" pitchFamily="18" charset="0"/>
              </a:rPr>
            </a:br>
            <a:r>
              <a:rPr lang="en-GB" sz="4000" dirty="0">
                <a:latin typeface="Calibri Light" panose="020F0302020204030204" pitchFamily="34" charset="0"/>
                <a:ea typeface="Calibri Light" panose="020F0302020204030204" pitchFamily="34" charset="0"/>
                <a:cs typeface="Calibri Light" panose="020F0302020204030204" pitchFamily="34" charset="0"/>
              </a:rPr>
              <a:t>The Legacy: Archetypal Psychology</a:t>
            </a:r>
            <a:br>
              <a:rPr lang="en-GB" dirty="0"/>
            </a:br>
            <a:endParaRPr lang="en-GB" dirty="0"/>
          </a:p>
        </p:txBody>
      </p:sp>
      <p:sp>
        <p:nvSpPr>
          <p:cNvPr id="6" name="Content Placeholder 5"/>
          <p:cNvSpPr>
            <a:spLocks noGrp="1"/>
          </p:cNvSpPr>
          <p:nvPr>
            <p:ph idx="1"/>
          </p:nvPr>
        </p:nvSpPr>
        <p:spPr/>
        <p:txBody>
          <a:bodyPr/>
          <a:lstStyle/>
          <a:p>
            <a:pPr>
              <a:buNone/>
            </a:pPr>
            <a:r>
              <a:rPr lang="en-GB" sz="2000" dirty="0">
                <a:latin typeface="Calibri Light" panose="020F0302020204030204" pitchFamily="34" charset="0"/>
                <a:ea typeface="Calibri Light" panose="020F0302020204030204" pitchFamily="34" charset="0"/>
                <a:cs typeface="Calibri Light" panose="020F0302020204030204" pitchFamily="34" charset="0"/>
              </a:rPr>
              <a:t>Archetypal psychology was developed by the Jungian psychologist James Hillman, adapting Jung who himself was part of the intellectual tradition going back to Plato. Hillman wrote that:</a:t>
            </a:r>
          </a:p>
          <a:p>
            <a:pPr>
              <a:buNone/>
            </a:pPr>
            <a:r>
              <a:rPr lang="en-GB" sz="2000" dirty="0">
                <a:latin typeface="Calibri Light" panose="020F0302020204030204" pitchFamily="34" charset="0"/>
                <a:ea typeface="Calibri Light" panose="020F0302020204030204" pitchFamily="34" charset="0"/>
                <a:cs typeface="Calibri Light" panose="020F0302020204030204" pitchFamily="34" charset="0"/>
              </a:rPr>
              <a:t> </a:t>
            </a:r>
          </a:p>
          <a:p>
            <a:pPr>
              <a:buNone/>
            </a:pPr>
            <a:r>
              <a:rPr lang="en-US" sz="2000" dirty="0">
                <a:latin typeface="Calibri Light" panose="020F0302020204030204" pitchFamily="34" charset="0"/>
                <a:ea typeface="Calibri Light" panose="020F0302020204030204" pitchFamily="34" charset="0"/>
                <a:cs typeface="Calibri Light" panose="020F0302020204030204" pitchFamily="34" charset="0"/>
              </a:rPr>
              <a:t>‘In extending the tradition of Jung and Corbin forward, archetypal psychology has had to go back to their predecessors, particularly the Neoplatonic tradition via </a:t>
            </a:r>
            <a:r>
              <a:rPr lang="en-US" sz="2000" dirty="0" err="1">
                <a:latin typeface="Calibri Light" panose="020F0302020204030204" pitchFamily="34" charset="0"/>
                <a:ea typeface="Calibri Light" panose="020F0302020204030204" pitchFamily="34" charset="0"/>
                <a:cs typeface="Calibri Light" panose="020F0302020204030204" pitchFamily="34" charset="0"/>
              </a:rPr>
              <a:t>Vico</a:t>
            </a:r>
            <a:r>
              <a:rPr lang="en-US" sz="2000" dirty="0">
                <a:latin typeface="Calibri Light" panose="020F0302020204030204" pitchFamily="34" charset="0"/>
                <a:ea typeface="Calibri Light" panose="020F0302020204030204" pitchFamily="34" charset="0"/>
                <a:cs typeface="Calibri Light" panose="020F0302020204030204" pitchFamily="34" charset="0"/>
              </a:rPr>
              <a:t> and the Renaissance (Ficino), through Proclus and Plotinus, to Plato (</a:t>
            </a:r>
            <a:r>
              <a:rPr lang="en-US" sz="2000" i="1" dirty="0" err="1">
                <a:latin typeface="Calibri Light" panose="020F0302020204030204" pitchFamily="34" charset="0"/>
                <a:ea typeface="Calibri Light" panose="020F0302020204030204" pitchFamily="34" charset="0"/>
                <a:cs typeface="Calibri Light" panose="020F0302020204030204" pitchFamily="34" charset="0"/>
              </a:rPr>
              <a:t>Phaedo</a:t>
            </a:r>
            <a:r>
              <a:rPr lang="en-US" sz="2000" i="1" dirty="0">
                <a:latin typeface="Calibri Light" panose="020F0302020204030204" pitchFamily="34" charset="0"/>
                <a:ea typeface="Calibri Light" panose="020F0302020204030204" pitchFamily="34" charset="0"/>
                <a:cs typeface="Calibri Light" panose="020F0302020204030204" pitchFamily="34" charset="0"/>
              </a:rPr>
              <a:t>, Phaedrus</a:t>
            </a:r>
            <a:r>
              <a:rPr lang="en-US" sz="2000" dirty="0">
                <a:latin typeface="Calibri Light" panose="020F0302020204030204" pitchFamily="34" charset="0"/>
                <a:ea typeface="Calibri Light" panose="020F0302020204030204" pitchFamily="34" charset="0"/>
                <a:cs typeface="Calibri Light" panose="020F0302020204030204" pitchFamily="34" charset="0"/>
              </a:rPr>
              <a:t>, </a:t>
            </a:r>
            <a:r>
              <a:rPr lang="en-US" sz="2000" i="1" dirty="0" err="1">
                <a:latin typeface="Calibri Light" panose="020F0302020204030204" pitchFamily="34" charset="0"/>
                <a:ea typeface="Calibri Light" panose="020F0302020204030204" pitchFamily="34" charset="0"/>
                <a:cs typeface="Calibri Light" panose="020F0302020204030204" pitchFamily="34" charset="0"/>
              </a:rPr>
              <a:t>Meno</a:t>
            </a:r>
            <a:r>
              <a:rPr lang="en-US" sz="2000" dirty="0">
                <a:latin typeface="Calibri Light" panose="020F0302020204030204" pitchFamily="34" charset="0"/>
                <a:ea typeface="Calibri Light" panose="020F0302020204030204" pitchFamily="34" charset="0"/>
                <a:cs typeface="Calibri Light" panose="020F0302020204030204" pitchFamily="34" charset="0"/>
              </a:rPr>
              <a:t>, </a:t>
            </a:r>
            <a:r>
              <a:rPr lang="en-US" sz="2000" i="1" dirty="0">
                <a:latin typeface="Calibri Light" panose="020F0302020204030204" pitchFamily="34" charset="0"/>
                <a:ea typeface="Calibri Light" panose="020F0302020204030204" pitchFamily="34" charset="0"/>
                <a:cs typeface="Calibri Light" panose="020F0302020204030204" pitchFamily="34" charset="0"/>
              </a:rPr>
              <a:t>Symposium</a:t>
            </a:r>
            <a:r>
              <a:rPr lang="en-US" sz="2000" dirty="0">
                <a:latin typeface="Calibri Light" panose="020F0302020204030204" pitchFamily="34" charset="0"/>
                <a:ea typeface="Calibri Light" panose="020F0302020204030204" pitchFamily="34" charset="0"/>
                <a:cs typeface="Calibri Light" panose="020F0302020204030204" pitchFamily="34" charset="0"/>
              </a:rPr>
              <a:t>, </a:t>
            </a:r>
            <a:r>
              <a:rPr lang="en-US" sz="2000" i="1" dirty="0" err="1">
                <a:latin typeface="Calibri Light" panose="020F0302020204030204" pitchFamily="34" charset="0"/>
                <a:ea typeface="Calibri Light" panose="020F0302020204030204" pitchFamily="34" charset="0"/>
                <a:cs typeface="Calibri Light" panose="020F0302020204030204" pitchFamily="34" charset="0"/>
              </a:rPr>
              <a:t>Timaeus</a:t>
            </a:r>
            <a:r>
              <a:rPr lang="en-US" sz="2000" dirty="0">
                <a:latin typeface="Calibri Light" panose="020F0302020204030204" pitchFamily="34" charset="0"/>
                <a:ea typeface="Calibri Light" panose="020F0302020204030204" pitchFamily="34" charset="0"/>
                <a:cs typeface="Calibri Light" panose="020F0302020204030204" pitchFamily="34" charset="0"/>
              </a:rPr>
              <a:t>) and most anciently to Heraclitus’.</a:t>
            </a:r>
            <a:endParaRPr lang="en-GB" sz="2000" dirty="0">
              <a:latin typeface="Calibri Light" panose="020F0302020204030204" pitchFamily="34" charset="0"/>
              <a:ea typeface="Calibri Light" panose="020F0302020204030204" pitchFamily="34" charset="0"/>
              <a:cs typeface="Calibri Light" panose="020F0302020204030204" pitchFamily="34" charset="0"/>
            </a:endParaRPr>
          </a:p>
          <a:p>
            <a:pPr>
              <a:buNone/>
            </a:pPr>
            <a:r>
              <a:rPr lang="en-GB" sz="2000" dirty="0">
                <a:latin typeface="Calibri Light" panose="020F0302020204030204" pitchFamily="34" charset="0"/>
                <a:ea typeface="Calibri Light" panose="020F0302020204030204" pitchFamily="34" charset="0"/>
                <a:cs typeface="Calibri Light" panose="020F0302020204030204" pitchFamily="34" charset="0"/>
              </a:rPr>
              <a:t>Hillman, James, </a:t>
            </a:r>
            <a:r>
              <a:rPr lang="en-GB" sz="2000" i="1" dirty="0">
                <a:latin typeface="Calibri Light" panose="020F0302020204030204" pitchFamily="34" charset="0"/>
                <a:ea typeface="Calibri Light" panose="020F0302020204030204" pitchFamily="34" charset="0"/>
                <a:cs typeface="Calibri Light" panose="020F0302020204030204" pitchFamily="34" charset="0"/>
              </a:rPr>
              <a:t>Archetypal Psychology</a:t>
            </a:r>
            <a:r>
              <a:rPr lang="en-GB" sz="2000" dirty="0">
                <a:latin typeface="Calibri Light" panose="020F0302020204030204" pitchFamily="34" charset="0"/>
                <a:ea typeface="Calibri Light" panose="020F0302020204030204" pitchFamily="34" charset="0"/>
                <a:cs typeface="Calibri Light" panose="020F0302020204030204" pitchFamily="34" charset="0"/>
              </a:rPr>
              <a:t> (London, Spring Publications, 2013 [1981]), p. 15.</a:t>
            </a:r>
          </a:p>
          <a:p>
            <a:r>
              <a:rPr lang="en-US" dirty="0"/>
              <a:t> </a:t>
            </a:r>
            <a:endParaRPr lang="en-GB" dirty="0"/>
          </a:p>
          <a:p>
            <a:endParaRPr lang="en-GB" dirty="0"/>
          </a:p>
        </p:txBody>
      </p:sp>
      <p:pic>
        <p:nvPicPr>
          <p:cNvPr id="7" name="Picture 6" descr="James Hillman.jpg"/>
          <p:cNvPicPr>
            <a:picLocks noChangeAspect="1"/>
          </p:cNvPicPr>
          <p:nvPr/>
        </p:nvPicPr>
        <p:blipFill>
          <a:blip r:embed="rId2" cstate="print"/>
          <a:stretch>
            <a:fillRect/>
          </a:stretch>
        </p:blipFill>
        <p:spPr>
          <a:xfrm>
            <a:off x="7308304" y="5013176"/>
            <a:ext cx="1682496" cy="1673352"/>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Title 1">
            <a:extLst>
              <a:ext uri="{FF2B5EF4-FFF2-40B4-BE49-F238E27FC236}">
                <a16:creationId xmlns:a16="http://schemas.microsoft.com/office/drawing/2014/main" id="{67038192-56C4-4696-AED7-9A38D89252AD}"/>
              </a:ext>
            </a:extLst>
          </p:cNvPr>
          <p:cNvSpPr>
            <a:spLocks noGrp="1"/>
          </p:cNvSpPr>
          <p:nvPr>
            <p:ph type="title"/>
          </p:nvPr>
        </p:nvSpPr>
        <p:spPr/>
        <p:txBody>
          <a:bodyPr/>
          <a:lstStyle/>
          <a:p>
            <a:r>
              <a:rPr lang="en-GB" altLang="en-US" dirty="0">
                <a:latin typeface="Calibri Light" panose="020F0302020204030204" pitchFamily="34" charset="0"/>
                <a:ea typeface="Calibri Light" panose="020F0302020204030204" pitchFamily="34" charset="0"/>
                <a:cs typeface="Calibri Light" panose="020F0302020204030204" pitchFamily="34" charset="0"/>
              </a:rPr>
              <a:t>Conclusion</a:t>
            </a:r>
          </a:p>
        </p:txBody>
      </p:sp>
      <p:sp>
        <p:nvSpPr>
          <p:cNvPr id="27651" name="Content Placeholder 2">
            <a:extLst>
              <a:ext uri="{FF2B5EF4-FFF2-40B4-BE49-F238E27FC236}">
                <a16:creationId xmlns:a16="http://schemas.microsoft.com/office/drawing/2014/main" id="{8CBA5F65-BDC3-42D2-AB8F-8FC2A2A25CAD}"/>
              </a:ext>
            </a:extLst>
          </p:cNvPr>
          <p:cNvSpPr>
            <a:spLocks noGrp="1"/>
          </p:cNvSpPr>
          <p:nvPr>
            <p:ph idx="1"/>
          </p:nvPr>
        </p:nvSpPr>
        <p:spPr/>
        <p:txBody>
          <a:bodyPr/>
          <a:lstStyle/>
          <a:p>
            <a:pPr>
              <a:buFont typeface="Arial" panose="020B0604020202020204" pitchFamily="34" charset="0"/>
              <a:buNone/>
            </a:pPr>
            <a:r>
              <a:rPr lang="en-GB" altLang="en-US" sz="2000" dirty="0">
                <a:latin typeface="Calibri Light" panose="020F0302020204030204" pitchFamily="34" charset="0"/>
                <a:ea typeface="Calibri Light" panose="020F0302020204030204" pitchFamily="34" charset="0"/>
                <a:cs typeface="Calibri Light" panose="020F0302020204030204" pitchFamily="34" charset="0"/>
              </a:rPr>
              <a:t>Classical Greek philosophy laid the foundation for most modern western philosophies.</a:t>
            </a:r>
          </a:p>
          <a:p>
            <a:pPr>
              <a:buFont typeface="Arial" panose="020B0604020202020204" pitchFamily="34" charset="0"/>
              <a:buNone/>
            </a:pPr>
            <a:r>
              <a:rPr lang="en-GB" altLang="en-US" sz="2000" dirty="0">
                <a:latin typeface="Calibri Light" panose="020F0302020204030204" pitchFamily="34" charset="0"/>
                <a:ea typeface="Calibri Light" panose="020F0302020204030204" pitchFamily="34" charset="0"/>
                <a:cs typeface="Calibri Light" panose="020F0302020204030204" pitchFamily="34" charset="0"/>
              </a:rPr>
              <a:t>One strand of classical philosophy, based in Platonism, Aristotelianism and Stoicism, assumed (1) a level of order, pattern and purpose in the cosmos and (2) a symbiotic relationship between consciousness and matter.</a:t>
            </a:r>
          </a:p>
          <a:p>
            <a:pPr>
              <a:buFont typeface="Arial" panose="020B0604020202020204" pitchFamily="34" charset="0"/>
              <a:buNone/>
            </a:pPr>
            <a:r>
              <a:rPr lang="en-GB" altLang="en-US" sz="2000" dirty="0">
                <a:latin typeface="Calibri Light" panose="020F0302020204030204" pitchFamily="34" charset="0"/>
                <a:ea typeface="Calibri Light" panose="020F0302020204030204" pitchFamily="34" charset="0"/>
                <a:cs typeface="Calibri Light" panose="020F0302020204030204" pitchFamily="34" charset="0"/>
              </a:rPr>
              <a:t>This the n becomes the foundation for western esotericism – the theory that the inner life, ideas and consciousness are prioritised over  material existence.</a:t>
            </a:r>
          </a:p>
          <a:p>
            <a:pPr>
              <a:buFont typeface="Arial" panose="020B0604020202020204" pitchFamily="34" charset="0"/>
              <a:buNone/>
            </a:pPr>
            <a:r>
              <a:rPr lang="en-GB" altLang="en-US" sz="2000" dirty="0">
                <a:latin typeface="Calibri Light" panose="020F0302020204030204" pitchFamily="34" charset="0"/>
                <a:ea typeface="Calibri Light" panose="020F0302020204030204" pitchFamily="34" charset="0"/>
                <a:cs typeface="Calibri Light" panose="020F0302020204030204" pitchFamily="34" charset="0"/>
              </a:rPr>
              <a:t>An understanding of  classical philosophy is therefore essential for an understanding of the history and modern culture of esotericism.</a:t>
            </a:r>
          </a:p>
          <a:p>
            <a:pPr>
              <a:buFont typeface="Arial" panose="020B0604020202020204" pitchFamily="34" charset="0"/>
              <a:buNone/>
            </a:pPr>
            <a:r>
              <a:rPr lang="en-GB" altLang="en-US" sz="2000" dirty="0">
                <a:latin typeface="Calibri Light" panose="020F0302020204030204" pitchFamily="34" charset="0"/>
                <a:ea typeface="Calibri Light" panose="020F0302020204030204" pitchFamily="34" charset="0"/>
                <a:cs typeface="Calibri Light" panose="020F0302020204030204" pitchFamily="34" charset="0"/>
              </a:rPr>
              <a:t>An understanding of  classical philosophy is therefore essential for an understanding of the history of both western astronomy and astrology</a:t>
            </a:r>
            <a:r>
              <a:rPr lang="en-GB" altLang="en-US" sz="2000" dirty="0">
                <a:latin typeface="Cambria" panose="02040503050406030204" pitchFamily="18" charset="0"/>
              </a:rPr>
              <a:t>.</a:t>
            </a:r>
          </a:p>
          <a:p>
            <a:endParaRPr lang="en-GB" altLang="en-US" dirty="0"/>
          </a:p>
        </p:txBody>
      </p:sp>
      <p:pic>
        <p:nvPicPr>
          <p:cNvPr id="27652" name="Picture 4" descr="C:\Users\Liz\Dropbox\SEAC 2016\Artwork\UWTSD Logo_200dpi.jpg">
            <a:extLst>
              <a:ext uri="{FF2B5EF4-FFF2-40B4-BE49-F238E27FC236}">
                <a16:creationId xmlns:a16="http://schemas.microsoft.com/office/drawing/2014/main" id="{ADB109DA-26D5-4BB8-9B05-5C48BA40A975}"/>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59563" y="6021388"/>
            <a:ext cx="1728787" cy="663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3548</TotalTime>
  <Words>4044</Words>
  <Application>Microsoft Office PowerPoint</Application>
  <PresentationFormat>On-screen Show (4:3)</PresentationFormat>
  <Paragraphs>259</Paragraphs>
  <Slides>32</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Arial</vt:lpstr>
      <vt:lpstr>Calibri</vt:lpstr>
      <vt:lpstr>Calibri Light</vt:lpstr>
      <vt:lpstr>Cambria</vt:lpstr>
      <vt:lpstr>Times New Roman</vt:lpstr>
      <vt:lpstr>Office Theme</vt:lpstr>
      <vt:lpstr>Plato and the Stoics Foundations module week 2</vt:lpstr>
      <vt:lpstr>This seminar</vt:lpstr>
      <vt:lpstr>Why are the Greeks important?</vt:lpstr>
      <vt:lpstr>Greek Philosophy </vt:lpstr>
      <vt:lpstr>Importance: why study Plato? 1</vt:lpstr>
      <vt:lpstr>Plato and the Greek world</vt:lpstr>
      <vt:lpstr>Plato: Key Ideas and Texts</vt:lpstr>
      <vt:lpstr>Plato on the Planets</vt:lpstr>
      <vt:lpstr>Plato on the Soul</vt:lpstr>
      <vt:lpstr>Plato: the individual soul and the stars</vt:lpstr>
      <vt:lpstr>Plato: Implications for Cosmology and Astronomy</vt:lpstr>
      <vt:lpstr>Plato: Implications for Astrology</vt:lpstr>
      <vt:lpstr>Aristotle and the Soul</vt:lpstr>
      <vt:lpstr>Aristotle and the Soul</vt:lpstr>
      <vt:lpstr>Aristotle</vt:lpstr>
      <vt:lpstr>Stoicism</vt:lpstr>
      <vt:lpstr>PowerPoint Presentation</vt:lpstr>
      <vt:lpstr>Stoicism </vt:lpstr>
      <vt:lpstr>The Stoic Soul</vt:lpstr>
      <vt:lpstr>Understanding Stoic freedom</vt:lpstr>
      <vt:lpstr>Soul: the three classical models</vt:lpstr>
      <vt:lpstr>Hermeticism early centuries CE</vt:lpstr>
      <vt:lpstr>Hermeticism early centuries CE</vt:lpstr>
      <vt:lpstr>Neoplatonism</vt:lpstr>
      <vt:lpstr>History and significance: transmission to the modern West</vt:lpstr>
      <vt:lpstr>The legacy</vt:lpstr>
      <vt:lpstr>The legacy in modern esotericism:Plato</vt:lpstr>
      <vt:lpstr>The legacy in modern astrology and esotericism: stoic?</vt:lpstr>
      <vt:lpstr>The Legacy – Plato? A self outside the birth chart?</vt:lpstr>
      <vt:lpstr>A modern perspective Dane Rudhyar: The Birth Chart</vt:lpstr>
      <vt:lpstr> The Legacy: Archetypal Psychology </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Nick</dc:creator>
  <cp:lastModifiedBy>Nicholas Campion</cp:lastModifiedBy>
  <cp:revision>329</cp:revision>
  <dcterms:created xsi:type="dcterms:W3CDTF">2012-02-13T14:20:44Z</dcterms:created>
  <dcterms:modified xsi:type="dcterms:W3CDTF">2025-10-07T14:14:36Z</dcterms:modified>
</cp:coreProperties>
</file>