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6"/>
  </p:notesMasterIdLst>
  <p:handoutMasterIdLst>
    <p:handoutMasterId r:id="rId37"/>
  </p:handoutMasterIdLst>
  <p:sldIdLst>
    <p:sldId id="256" r:id="rId2"/>
    <p:sldId id="284" r:id="rId3"/>
    <p:sldId id="300" r:id="rId4"/>
    <p:sldId id="257" r:id="rId5"/>
    <p:sldId id="263" r:id="rId6"/>
    <p:sldId id="302" r:id="rId7"/>
    <p:sldId id="264" r:id="rId8"/>
    <p:sldId id="304" r:id="rId9"/>
    <p:sldId id="303" r:id="rId10"/>
    <p:sldId id="312" r:id="rId11"/>
    <p:sldId id="374" r:id="rId12"/>
    <p:sldId id="265" r:id="rId13"/>
    <p:sldId id="266" r:id="rId14"/>
    <p:sldId id="314" r:id="rId15"/>
    <p:sldId id="375" r:id="rId16"/>
    <p:sldId id="267" r:id="rId17"/>
    <p:sldId id="268" r:id="rId18"/>
    <p:sldId id="378" r:id="rId19"/>
    <p:sldId id="305" r:id="rId20"/>
    <p:sldId id="306" r:id="rId21"/>
    <p:sldId id="307" r:id="rId22"/>
    <p:sldId id="308" r:id="rId23"/>
    <p:sldId id="309" r:id="rId24"/>
    <p:sldId id="310" r:id="rId25"/>
    <p:sldId id="311" r:id="rId26"/>
    <p:sldId id="376" r:id="rId27"/>
    <p:sldId id="272" r:id="rId28"/>
    <p:sldId id="273" r:id="rId29"/>
    <p:sldId id="275" r:id="rId30"/>
    <p:sldId id="377" r:id="rId31"/>
    <p:sldId id="379" r:id="rId32"/>
    <p:sldId id="380" r:id="rId33"/>
    <p:sldId id="381" r:id="rId34"/>
    <p:sldId id="373" r:id="rId35"/>
  </p:sldIdLst>
  <p:sldSz cx="12192000" cy="6858000"/>
  <p:notesSz cx="6792913" cy="99250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FA27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24"/>
    <p:restoredTop sz="73729" autoAdjust="0"/>
  </p:normalViewPr>
  <p:slideViewPr>
    <p:cSldViewPr snapToGrid="0" snapToObjects="1">
      <p:cViewPr varScale="1">
        <p:scale>
          <a:sx n="81" d="100"/>
          <a:sy n="81" d="100"/>
        </p:scale>
        <p:origin x="1722" y="96"/>
      </p:cViewPr>
      <p:guideLst/>
    </p:cSldViewPr>
  </p:slideViewPr>
  <p:notesTextViewPr>
    <p:cViewPr>
      <p:scale>
        <a:sx n="1" d="1"/>
        <a:sy n="1" d="1"/>
      </p:scale>
      <p:origin x="0" y="0"/>
    </p:cViewPr>
  </p:notesTextViewPr>
  <p:notesViewPr>
    <p:cSldViewPr snapToGrid="0" snapToObjects="1">
      <p:cViewPr varScale="1">
        <p:scale>
          <a:sx n="97" d="100"/>
          <a:sy n="97" d="100"/>
        </p:scale>
        <p:origin x="4360" y="20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9BD319C-1368-F444-823E-E7C427819185}"/>
              </a:ext>
            </a:extLst>
          </p:cNvPr>
          <p:cNvSpPr>
            <a:spLocks noGrp="1"/>
          </p:cNvSpPr>
          <p:nvPr>
            <p:ph type="hdr" sz="quarter"/>
          </p:nvPr>
        </p:nvSpPr>
        <p:spPr>
          <a:xfrm>
            <a:off x="0" y="0"/>
            <a:ext cx="2943596" cy="497976"/>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80D19748-A15C-F44F-804F-EE0EC8159E7D}"/>
              </a:ext>
            </a:extLst>
          </p:cNvPr>
          <p:cNvSpPr>
            <a:spLocks noGrp="1"/>
          </p:cNvSpPr>
          <p:nvPr>
            <p:ph type="dt" sz="quarter" idx="1"/>
          </p:nvPr>
        </p:nvSpPr>
        <p:spPr>
          <a:xfrm>
            <a:off x="3847745" y="0"/>
            <a:ext cx="2943596" cy="497976"/>
          </a:xfrm>
          <a:prstGeom prst="rect">
            <a:avLst/>
          </a:prstGeom>
        </p:spPr>
        <p:txBody>
          <a:bodyPr vert="horz" lIns="91440" tIns="45720" rIns="91440" bIns="45720" rtlCol="0"/>
          <a:lstStyle>
            <a:lvl1pPr algn="r">
              <a:defRPr sz="1200"/>
            </a:lvl1pPr>
          </a:lstStyle>
          <a:p>
            <a:fld id="{B15D74C7-D987-0944-8F71-02291AC72071}" type="datetimeFigureOut">
              <a:rPr lang="en-US" smtClean="0"/>
              <a:t>6/5/2023</a:t>
            </a:fld>
            <a:endParaRPr lang="en-US"/>
          </a:p>
        </p:txBody>
      </p:sp>
      <p:sp>
        <p:nvSpPr>
          <p:cNvPr id="4" name="Footer Placeholder 3">
            <a:extLst>
              <a:ext uri="{FF2B5EF4-FFF2-40B4-BE49-F238E27FC236}">
                <a16:creationId xmlns:a16="http://schemas.microsoft.com/office/drawing/2014/main" id="{1F404B73-AD65-B245-818B-310AA32FA9AC}"/>
              </a:ext>
            </a:extLst>
          </p:cNvPr>
          <p:cNvSpPr>
            <a:spLocks noGrp="1"/>
          </p:cNvSpPr>
          <p:nvPr>
            <p:ph type="ftr" sz="quarter" idx="2"/>
          </p:nvPr>
        </p:nvSpPr>
        <p:spPr>
          <a:xfrm>
            <a:off x="0" y="9427076"/>
            <a:ext cx="2943596" cy="49797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9547F7C3-9BBC-4443-914E-A792955103F6}"/>
              </a:ext>
            </a:extLst>
          </p:cNvPr>
          <p:cNvSpPr>
            <a:spLocks noGrp="1"/>
          </p:cNvSpPr>
          <p:nvPr>
            <p:ph type="sldNum" sz="quarter" idx="3"/>
          </p:nvPr>
        </p:nvSpPr>
        <p:spPr>
          <a:xfrm>
            <a:off x="3847745" y="9427076"/>
            <a:ext cx="2943596" cy="497975"/>
          </a:xfrm>
          <a:prstGeom prst="rect">
            <a:avLst/>
          </a:prstGeom>
        </p:spPr>
        <p:txBody>
          <a:bodyPr vert="horz" lIns="91440" tIns="45720" rIns="91440" bIns="45720" rtlCol="0" anchor="b"/>
          <a:lstStyle>
            <a:lvl1pPr algn="r">
              <a:defRPr sz="1200"/>
            </a:lvl1pPr>
          </a:lstStyle>
          <a:p>
            <a:fld id="{613418FE-86B8-4F4D-84F3-037578F6225E}" type="slidenum">
              <a:rPr lang="en-US" smtClean="0"/>
              <a:t>‹#›</a:t>
            </a:fld>
            <a:endParaRPr lang="en-US"/>
          </a:p>
        </p:txBody>
      </p:sp>
    </p:spTree>
    <p:extLst>
      <p:ext uri="{BB962C8B-B14F-4D97-AF65-F5344CB8AC3E}">
        <p14:creationId xmlns:p14="http://schemas.microsoft.com/office/powerpoint/2010/main" val="41920597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3596" cy="49797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7745" y="0"/>
            <a:ext cx="2943596" cy="497976"/>
          </a:xfrm>
          <a:prstGeom prst="rect">
            <a:avLst/>
          </a:prstGeom>
        </p:spPr>
        <p:txBody>
          <a:bodyPr vert="horz" lIns="91440" tIns="45720" rIns="91440" bIns="45720" rtlCol="0"/>
          <a:lstStyle>
            <a:lvl1pPr algn="r">
              <a:defRPr sz="1200"/>
            </a:lvl1pPr>
          </a:lstStyle>
          <a:p>
            <a:fld id="{101EDDC1-17CD-4ED6-9273-768A5A8B8C75}" type="datetimeFigureOut">
              <a:rPr lang="en-GB" smtClean="0"/>
              <a:t>05/06/2023</a:t>
            </a:fld>
            <a:endParaRPr lang="en-GB"/>
          </a:p>
        </p:txBody>
      </p:sp>
      <p:sp>
        <p:nvSpPr>
          <p:cNvPr id="4" name="Slide Image Placeholder 3"/>
          <p:cNvSpPr>
            <a:spLocks noGrp="1" noRot="1" noChangeAspect="1"/>
          </p:cNvSpPr>
          <p:nvPr>
            <p:ph type="sldImg" idx="2"/>
          </p:nvPr>
        </p:nvSpPr>
        <p:spPr>
          <a:xfrm>
            <a:off x="419100" y="1239838"/>
            <a:ext cx="5954713" cy="335121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292" y="4776430"/>
            <a:ext cx="5434330" cy="390798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7076"/>
            <a:ext cx="2943596" cy="4979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7745" y="9427076"/>
            <a:ext cx="2943596" cy="497975"/>
          </a:xfrm>
          <a:prstGeom prst="rect">
            <a:avLst/>
          </a:prstGeom>
        </p:spPr>
        <p:txBody>
          <a:bodyPr vert="horz" lIns="91440" tIns="45720" rIns="91440" bIns="45720" rtlCol="0" anchor="b"/>
          <a:lstStyle>
            <a:lvl1pPr algn="r">
              <a:defRPr sz="1200"/>
            </a:lvl1pPr>
          </a:lstStyle>
          <a:p>
            <a:fld id="{87A0E271-8D00-4017-A520-90B785EC5586}" type="slidenum">
              <a:rPr lang="en-GB" smtClean="0"/>
              <a:t>‹#›</a:t>
            </a:fld>
            <a:endParaRPr lang="en-GB"/>
          </a:p>
        </p:txBody>
      </p:sp>
    </p:spTree>
    <p:extLst>
      <p:ext uri="{BB962C8B-B14F-4D97-AF65-F5344CB8AC3E}">
        <p14:creationId xmlns:p14="http://schemas.microsoft.com/office/powerpoint/2010/main" val="34915893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1</a:t>
            </a:fld>
            <a:endParaRPr lang="en-GB"/>
          </a:p>
        </p:txBody>
      </p:sp>
    </p:spTree>
    <p:extLst>
      <p:ext uri="{BB962C8B-B14F-4D97-AF65-F5344CB8AC3E}">
        <p14:creationId xmlns:p14="http://schemas.microsoft.com/office/powerpoint/2010/main" val="16172732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2</a:t>
            </a:fld>
            <a:endParaRPr lang="en-GB"/>
          </a:p>
        </p:txBody>
      </p:sp>
    </p:spTree>
    <p:extLst>
      <p:ext uri="{BB962C8B-B14F-4D97-AF65-F5344CB8AC3E}">
        <p14:creationId xmlns:p14="http://schemas.microsoft.com/office/powerpoint/2010/main" val="34057800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to ask questions…</a:t>
            </a:r>
          </a:p>
        </p:txBody>
      </p:sp>
      <p:sp>
        <p:nvSpPr>
          <p:cNvPr id="4" name="Slide Number Placeholder 3"/>
          <p:cNvSpPr>
            <a:spLocks noGrp="1"/>
          </p:cNvSpPr>
          <p:nvPr>
            <p:ph type="sldNum" sz="quarter" idx="10"/>
          </p:nvPr>
        </p:nvSpPr>
        <p:spPr/>
        <p:txBody>
          <a:bodyPr/>
          <a:lstStyle/>
          <a:p>
            <a:fld id="{C6689D25-0838-4D63-9FD6-45E9024177F5}" type="slidenum">
              <a:rPr lang="en-GB" smtClean="0"/>
              <a:t>3</a:t>
            </a:fld>
            <a:endParaRPr lang="en-GB"/>
          </a:p>
        </p:txBody>
      </p:sp>
    </p:spTree>
    <p:extLst>
      <p:ext uri="{BB962C8B-B14F-4D97-AF65-F5344CB8AC3E}">
        <p14:creationId xmlns:p14="http://schemas.microsoft.com/office/powerpoint/2010/main" val="32644327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4</a:t>
            </a:fld>
            <a:endParaRPr lang="en-GB"/>
          </a:p>
        </p:txBody>
      </p:sp>
    </p:spTree>
    <p:extLst>
      <p:ext uri="{BB962C8B-B14F-4D97-AF65-F5344CB8AC3E}">
        <p14:creationId xmlns:p14="http://schemas.microsoft.com/office/powerpoint/2010/main" val="15447810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5</a:t>
            </a:fld>
            <a:endParaRPr lang="en-GB"/>
          </a:p>
        </p:txBody>
      </p:sp>
    </p:spTree>
    <p:extLst>
      <p:ext uri="{BB962C8B-B14F-4D97-AF65-F5344CB8AC3E}">
        <p14:creationId xmlns:p14="http://schemas.microsoft.com/office/powerpoint/2010/main" val="34766116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6</a:t>
            </a:fld>
            <a:endParaRPr lang="en-GB"/>
          </a:p>
        </p:txBody>
      </p:sp>
    </p:spTree>
    <p:extLst>
      <p:ext uri="{BB962C8B-B14F-4D97-AF65-F5344CB8AC3E}">
        <p14:creationId xmlns:p14="http://schemas.microsoft.com/office/powerpoint/2010/main" val="27325842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7</a:t>
            </a:fld>
            <a:endParaRPr lang="en-GB"/>
          </a:p>
        </p:txBody>
      </p:sp>
    </p:spTree>
    <p:extLst>
      <p:ext uri="{BB962C8B-B14F-4D97-AF65-F5344CB8AC3E}">
        <p14:creationId xmlns:p14="http://schemas.microsoft.com/office/powerpoint/2010/main" val="30043022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8</a:t>
            </a:fld>
            <a:endParaRPr lang="en-GB"/>
          </a:p>
        </p:txBody>
      </p:sp>
    </p:spTree>
    <p:extLst>
      <p:ext uri="{BB962C8B-B14F-4D97-AF65-F5344CB8AC3E}">
        <p14:creationId xmlns:p14="http://schemas.microsoft.com/office/powerpoint/2010/main" val="7573411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9</a:t>
            </a:fld>
            <a:endParaRPr lang="en-GB"/>
          </a:p>
        </p:txBody>
      </p:sp>
    </p:spTree>
    <p:extLst>
      <p:ext uri="{BB962C8B-B14F-4D97-AF65-F5344CB8AC3E}">
        <p14:creationId xmlns:p14="http://schemas.microsoft.com/office/powerpoint/2010/main" val="17039377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10</a:t>
            </a:fld>
            <a:endParaRPr lang="en-GB"/>
          </a:p>
        </p:txBody>
      </p:sp>
    </p:spTree>
    <p:extLst>
      <p:ext uri="{BB962C8B-B14F-4D97-AF65-F5344CB8AC3E}">
        <p14:creationId xmlns:p14="http://schemas.microsoft.com/office/powerpoint/2010/main" val="39972598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11</a:t>
            </a:fld>
            <a:endParaRPr lang="en-GB"/>
          </a:p>
        </p:txBody>
      </p:sp>
    </p:spTree>
    <p:extLst>
      <p:ext uri="{BB962C8B-B14F-4D97-AF65-F5344CB8AC3E}">
        <p14:creationId xmlns:p14="http://schemas.microsoft.com/office/powerpoint/2010/main" val="20322051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12</a:t>
            </a:fld>
            <a:endParaRPr lang="en-GB"/>
          </a:p>
        </p:txBody>
      </p:sp>
    </p:spTree>
    <p:extLst>
      <p:ext uri="{BB962C8B-B14F-4D97-AF65-F5344CB8AC3E}">
        <p14:creationId xmlns:p14="http://schemas.microsoft.com/office/powerpoint/2010/main" val="790257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13</a:t>
            </a:fld>
            <a:endParaRPr lang="en-GB"/>
          </a:p>
        </p:txBody>
      </p:sp>
    </p:spTree>
    <p:extLst>
      <p:ext uri="{BB962C8B-B14F-4D97-AF65-F5344CB8AC3E}">
        <p14:creationId xmlns:p14="http://schemas.microsoft.com/office/powerpoint/2010/main" val="14680168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14</a:t>
            </a:fld>
            <a:endParaRPr lang="en-GB"/>
          </a:p>
        </p:txBody>
      </p:sp>
    </p:spTree>
    <p:extLst>
      <p:ext uri="{BB962C8B-B14F-4D97-AF65-F5344CB8AC3E}">
        <p14:creationId xmlns:p14="http://schemas.microsoft.com/office/powerpoint/2010/main" val="15342511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15</a:t>
            </a:fld>
            <a:endParaRPr lang="en-GB"/>
          </a:p>
        </p:txBody>
      </p:sp>
    </p:spTree>
    <p:extLst>
      <p:ext uri="{BB962C8B-B14F-4D97-AF65-F5344CB8AC3E}">
        <p14:creationId xmlns:p14="http://schemas.microsoft.com/office/powerpoint/2010/main" val="35910234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16</a:t>
            </a:fld>
            <a:endParaRPr lang="en-GB"/>
          </a:p>
        </p:txBody>
      </p:sp>
    </p:spTree>
    <p:extLst>
      <p:ext uri="{BB962C8B-B14F-4D97-AF65-F5344CB8AC3E}">
        <p14:creationId xmlns:p14="http://schemas.microsoft.com/office/powerpoint/2010/main" val="34197212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17</a:t>
            </a:fld>
            <a:endParaRPr lang="en-GB"/>
          </a:p>
        </p:txBody>
      </p:sp>
    </p:spTree>
    <p:extLst>
      <p:ext uri="{BB962C8B-B14F-4D97-AF65-F5344CB8AC3E}">
        <p14:creationId xmlns:p14="http://schemas.microsoft.com/office/powerpoint/2010/main" val="40402084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18</a:t>
            </a:fld>
            <a:endParaRPr lang="en-GB"/>
          </a:p>
        </p:txBody>
      </p:sp>
    </p:spTree>
    <p:extLst>
      <p:ext uri="{BB962C8B-B14F-4D97-AF65-F5344CB8AC3E}">
        <p14:creationId xmlns:p14="http://schemas.microsoft.com/office/powerpoint/2010/main" val="26148689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19</a:t>
            </a:fld>
            <a:endParaRPr lang="en-GB"/>
          </a:p>
        </p:txBody>
      </p:sp>
    </p:spTree>
    <p:extLst>
      <p:ext uri="{BB962C8B-B14F-4D97-AF65-F5344CB8AC3E}">
        <p14:creationId xmlns:p14="http://schemas.microsoft.com/office/powerpoint/2010/main" val="6337697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20</a:t>
            </a:fld>
            <a:endParaRPr lang="en-GB"/>
          </a:p>
        </p:txBody>
      </p:sp>
    </p:spTree>
    <p:extLst>
      <p:ext uri="{BB962C8B-B14F-4D97-AF65-F5344CB8AC3E}">
        <p14:creationId xmlns:p14="http://schemas.microsoft.com/office/powerpoint/2010/main" val="32548342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21</a:t>
            </a:fld>
            <a:endParaRPr lang="en-GB"/>
          </a:p>
        </p:txBody>
      </p:sp>
    </p:spTree>
    <p:extLst>
      <p:ext uri="{BB962C8B-B14F-4D97-AF65-F5344CB8AC3E}">
        <p14:creationId xmlns:p14="http://schemas.microsoft.com/office/powerpoint/2010/main" val="6715189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22</a:t>
            </a:fld>
            <a:endParaRPr lang="en-GB"/>
          </a:p>
        </p:txBody>
      </p:sp>
    </p:spTree>
    <p:extLst>
      <p:ext uri="{BB962C8B-B14F-4D97-AF65-F5344CB8AC3E}">
        <p14:creationId xmlns:p14="http://schemas.microsoft.com/office/powerpoint/2010/main" val="28228106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23</a:t>
            </a:fld>
            <a:endParaRPr lang="en-GB"/>
          </a:p>
        </p:txBody>
      </p:sp>
    </p:spTree>
    <p:extLst>
      <p:ext uri="{BB962C8B-B14F-4D97-AF65-F5344CB8AC3E}">
        <p14:creationId xmlns:p14="http://schemas.microsoft.com/office/powerpoint/2010/main" val="26600496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24</a:t>
            </a:fld>
            <a:endParaRPr lang="en-GB"/>
          </a:p>
        </p:txBody>
      </p:sp>
    </p:spTree>
    <p:extLst>
      <p:ext uri="{BB962C8B-B14F-4D97-AF65-F5344CB8AC3E}">
        <p14:creationId xmlns:p14="http://schemas.microsoft.com/office/powerpoint/2010/main" val="412719603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25</a:t>
            </a:fld>
            <a:endParaRPr lang="en-GB"/>
          </a:p>
        </p:txBody>
      </p:sp>
    </p:spTree>
    <p:extLst>
      <p:ext uri="{BB962C8B-B14F-4D97-AF65-F5344CB8AC3E}">
        <p14:creationId xmlns:p14="http://schemas.microsoft.com/office/powerpoint/2010/main" val="19479786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26</a:t>
            </a:fld>
            <a:endParaRPr lang="en-GB"/>
          </a:p>
        </p:txBody>
      </p:sp>
    </p:spTree>
    <p:extLst>
      <p:ext uri="{BB962C8B-B14F-4D97-AF65-F5344CB8AC3E}">
        <p14:creationId xmlns:p14="http://schemas.microsoft.com/office/powerpoint/2010/main" val="27959408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27</a:t>
            </a:fld>
            <a:endParaRPr lang="en-GB"/>
          </a:p>
        </p:txBody>
      </p:sp>
    </p:spTree>
    <p:extLst>
      <p:ext uri="{BB962C8B-B14F-4D97-AF65-F5344CB8AC3E}">
        <p14:creationId xmlns:p14="http://schemas.microsoft.com/office/powerpoint/2010/main" val="103398184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28</a:t>
            </a:fld>
            <a:endParaRPr lang="en-GB"/>
          </a:p>
        </p:txBody>
      </p:sp>
    </p:spTree>
    <p:extLst>
      <p:ext uri="{BB962C8B-B14F-4D97-AF65-F5344CB8AC3E}">
        <p14:creationId xmlns:p14="http://schemas.microsoft.com/office/powerpoint/2010/main" val="185463248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29</a:t>
            </a:fld>
            <a:endParaRPr lang="en-GB"/>
          </a:p>
        </p:txBody>
      </p:sp>
    </p:spTree>
    <p:extLst>
      <p:ext uri="{BB962C8B-B14F-4D97-AF65-F5344CB8AC3E}">
        <p14:creationId xmlns:p14="http://schemas.microsoft.com/office/powerpoint/2010/main" val="419695345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30</a:t>
            </a:fld>
            <a:endParaRPr lang="en-GB"/>
          </a:p>
        </p:txBody>
      </p:sp>
    </p:spTree>
    <p:extLst>
      <p:ext uri="{BB962C8B-B14F-4D97-AF65-F5344CB8AC3E}">
        <p14:creationId xmlns:p14="http://schemas.microsoft.com/office/powerpoint/2010/main" val="330082466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31</a:t>
            </a:fld>
            <a:endParaRPr lang="en-GB"/>
          </a:p>
        </p:txBody>
      </p:sp>
    </p:spTree>
    <p:extLst>
      <p:ext uri="{BB962C8B-B14F-4D97-AF65-F5344CB8AC3E}">
        <p14:creationId xmlns:p14="http://schemas.microsoft.com/office/powerpoint/2010/main" val="308451569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32</a:t>
            </a:fld>
            <a:endParaRPr lang="en-GB"/>
          </a:p>
        </p:txBody>
      </p:sp>
    </p:spTree>
    <p:extLst>
      <p:ext uri="{BB962C8B-B14F-4D97-AF65-F5344CB8AC3E}">
        <p14:creationId xmlns:p14="http://schemas.microsoft.com/office/powerpoint/2010/main" val="236961564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33</a:t>
            </a:fld>
            <a:endParaRPr lang="en-GB"/>
          </a:p>
        </p:txBody>
      </p:sp>
    </p:spTree>
    <p:extLst>
      <p:ext uri="{BB962C8B-B14F-4D97-AF65-F5344CB8AC3E}">
        <p14:creationId xmlns:p14="http://schemas.microsoft.com/office/powerpoint/2010/main" val="20919617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A0E271-8D00-4017-A520-90B785EC5586}" type="slidenum">
              <a:rPr lang="en-GB" smtClean="0"/>
              <a:t>34</a:t>
            </a:fld>
            <a:endParaRPr lang="en-GB"/>
          </a:p>
        </p:txBody>
      </p:sp>
    </p:spTree>
    <p:extLst>
      <p:ext uri="{BB962C8B-B14F-4D97-AF65-F5344CB8AC3E}">
        <p14:creationId xmlns:p14="http://schemas.microsoft.com/office/powerpoint/2010/main" val="10597277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6/5/2023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6/5/2023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6/5/2023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6/5/2023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6/5/2023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E948C91-0277-A34E-AD94-BFC98E169E76}"/>
              </a:ext>
            </a:extLst>
          </p:cNvPr>
          <p:cNvSpPr>
            <a:spLocks noGrp="1"/>
          </p:cNvSpPr>
          <p:nvPr>
            <p:ph type="subTitle" idx="1"/>
          </p:nvPr>
        </p:nvSpPr>
        <p:spPr>
          <a:xfrm>
            <a:off x="1270992" y="2343704"/>
            <a:ext cx="7766936" cy="2485747"/>
          </a:xfrm>
        </p:spPr>
        <p:txBody>
          <a:bodyPr>
            <a:noAutofit/>
          </a:bodyPr>
          <a:lstStyle/>
          <a:p>
            <a:pPr algn="ctr"/>
            <a:endParaRPr lang="en-US" sz="4000" b="1" dirty="0">
              <a:latin typeface="Acumin Pro Condensed" panose="020B0506020202020204" pitchFamily="34" charset="77"/>
            </a:endParaRPr>
          </a:p>
          <a:p>
            <a:pPr algn="ctr"/>
            <a:r>
              <a:rPr lang="en-US" sz="4000" b="1" dirty="0">
                <a:latin typeface="Calibri" panose="020F0502020204030204" pitchFamily="34" charset="0"/>
                <a:cs typeface="Calibri" panose="020F0502020204030204" pitchFamily="34" charset="0"/>
              </a:rPr>
              <a:t>The ABC of a Powerful CV</a:t>
            </a:r>
            <a:endParaRPr lang="en-US" sz="4000" dirty="0">
              <a:latin typeface="Calibri" panose="020F0502020204030204" pitchFamily="34" charset="0"/>
              <a:cs typeface="Calibri" panose="020F0502020204030204" pitchFamily="34" charset="0"/>
            </a:endParaRPr>
          </a:p>
        </p:txBody>
      </p:sp>
      <p:pic>
        <p:nvPicPr>
          <p:cNvPr id="7" name="Picture 6" descr="A picture containing clock, drawing&#10;&#10;Description automatically generated">
            <a:extLst>
              <a:ext uri="{FF2B5EF4-FFF2-40B4-BE49-F238E27FC236}">
                <a16:creationId xmlns:a16="http://schemas.microsoft.com/office/drawing/2014/main" id="{477D0BDD-491D-0242-9DD7-C5722FFAC94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442521" y="1149600"/>
            <a:ext cx="3850006" cy="513334"/>
          </a:xfrm>
          <a:prstGeom prst="rect">
            <a:avLst/>
          </a:prstGeom>
        </p:spPr>
      </p:pic>
    </p:spTree>
    <p:extLst>
      <p:ext uri="{BB962C8B-B14F-4D97-AF65-F5344CB8AC3E}">
        <p14:creationId xmlns:p14="http://schemas.microsoft.com/office/powerpoint/2010/main" val="37624861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a:t>Presented by…</a:t>
            </a:r>
          </a:p>
        </p:txBody>
      </p:sp>
      <p:sp>
        <p:nvSpPr>
          <p:cNvPr id="3" name="Content Placeholder 2"/>
          <p:cNvSpPr>
            <a:spLocks noGrp="1"/>
          </p:cNvSpPr>
          <p:nvPr>
            <p:ph idx="1"/>
          </p:nvPr>
        </p:nvSpPr>
        <p:spPr>
          <a:xfrm>
            <a:off x="4063160" y="2160589"/>
            <a:ext cx="5207839" cy="3880773"/>
          </a:xfrm>
        </p:spPr>
        <p:txBody>
          <a:bodyPr>
            <a:normAutofit/>
          </a:bodyPr>
          <a:lstStyle/>
          <a:p>
            <a:pPr marL="0" indent="0">
              <a:buNone/>
            </a:pPr>
            <a:r>
              <a:rPr lang="en-GB" sz="2400" dirty="0">
                <a:latin typeface="Calibri" panose="020F0502020204030204" pitchFamily="34" charset="0"/>
                <a:cs typeface="Calibri" panose="020F0502020204030204" pitchFamily="34" charset="0"/>
              </a:rPr>
              <a:t>Mell Elliott</a:t>
            </a:r>
          </a:p>
          <a:p>
            <a:pPr marL="0" indent="0">
              <a:buNone/>
            </a:pPr>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HR Business Partner of Clover HR </a:t>
            </a:r>
          </a:p>
        </p:txBody>
      </p:sp>
      <p:pic>
        <p:nvPicPr>
          <p:cNvPr id="4" name="Picture 3">
            <a:extLst>
              <a:ext uri="{FF2B5EF4-FFF2-40B4-BE49-F238E27FC236}">
                <a16:creationId xmlns:a16="http://schemas.microsoft.com/office/drawing/2014/main" id="{5B608E62-9162-C4AD-1C87-07C2282562C7}"/>
              </a:ext>
            </a:extLst>
          </p:cNvPr>
          <p:cNvPicPr>
            <a:picLocks noChangeAspect="1"/>
          </p:cNvPicPr>
          <p:nvPr/>
        </p:nvPicPr>
        <p:blipFill>
          <a:blip r:embed="rId3"/>
          <a:stretch>
            <a:fillRect/>
          </a:stretch>
        </p:blipFill>
        <p:spPr>
          <a:xfrm>
            <a:off x="677334" y="1930400"/>
            <a:ext cx="2438400" cy="2438400"/>
          </a:xfrm>
          <a:prstGeom prst="rect">
            <a:avLst/>
          </a:prstGeom>
        </p:spPr>
      </p:pic>
    </p:spTree>
    <p:extLst>
      <p:ext uri="{BB962C8B-B14F-4D97-AF65-F5344CB8AC3E}">
        <p14:creationId xmlns:p14="http://schemas.microsoft.com/office/powerpoint/2010/main" val="32125035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33400" y="1142927"/>
            <a:ext cx="8870950" cy="3787212"/>
          </a:xfrm>
          <a:prstGeom prst="rect">
            <a:avLst/>
          </a:prstGeom>
        </p:spPr>
      </p:pic>
    </p:spTree>
    <p:extLst>
      <p:ext uri="{BB962C8B-B14F-4D97-AF65-F5344CB8AC3E}">
        <p14:creationId xmlns:p14="http://schemas.microsoft.com/office/powerpoint/2010/main" val="30445729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4" name="Straight Connector 43">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5" name="Straight Connector 44">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6"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Isosceles Triangle 47">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Isosceles Triangle 51">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Isosceles Triangle 52">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55" name="Rectangle 54">
            <a:extLst>
              <a:ext uri="{FF2B5EF4-FFF2-40B4-BE49-F238E27FC236}">
                <a16:creationId xmlns:a16="http://schemas.microsoft.com/office/drawing/2014/main" id="{DD6BC9EB-F181-48AB-BCA2-3D1DB20D2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5BEA7F-638A-AF43-B09F-3E415837A8E7}"/>
              </a:ext>
            </a:extLst>
          </p:cNvPr>
          <p:cNvSpPr>
            <a:spLocks noGrp="1"/>
          </p:cNvSpPr>
          <p:nvPr>
            <p:ph type="title"/>
          </p:nvPr>
        </p:nvSpPr>
        <p:spPr>
          <a:xfrm>
            <a:off x="2659534" y="1006066"/>
            <a:ext cx="3015168" cy="4479852"/>
          </a:xfrm>
        </p:spPr>
        <p:txBody>
          <a:bodyPr vert="horz" lIns="91440" tIns="45720" rIns="91440" bIns="45720" rtlCol="0" anchor="ctr">
            <a:normAutofit/>
          </a:bodyPr>
          <a:lstStyle/>
          <a:p>
            <a:pPr algn="r"/>
            <a:r>
              <a:rPr lang="en-US" sz="5400" dirty="0">
                <a:latin typeface="Acumin Pro Condensed" panose="020B0506020202020204" pitchFamily="34" charset="77"/>
              </a:rPr>
              <a:t>Contents</a:t>
            </a:r>
          </a:p>
        </p:txBody>
      </p:sp>
      <p:sp>
        <p:nvSpPr>
          <p:cNvPr id="57" name="Isosceles Triangle 56">
            <a:extLst>
              <a:ext uri="{FF2B5EF4-FFF2-40B4-BE49-F238E27FC236}">
                <a16:creationId xmlns:a16="http://schemas.microsoft.com/office/drawing/2014/main" id="{D33AAA80-39DC-4020-9BFF-0718F35C7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59" name="Straight Connector 58">
            <a:extLst>
              <a:ext uri="{FF2B5EF4-FFF2-40B4-BE49-F238E27FC236}">
                <a16:creationId xmlns:a16="http://schemas.microsoft.com/office/drawing/2014/main" id="{C9C5D90B-7EE3-4D26-AB7D-A5A3A6E112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61" name="Isosceles Triangle 60">
            <a:extLst>
              <a:ext uri="{FF2B5EF4-FFF2-40B4-BE49-F238E27FC236}">
                <a16:creationId xmlns:a16="http://schemas.microsoft.com/office/drawing/2014/main" id="{1177F295-741F-4EFF-B0CA-BE69295AD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99B750CF-FAA9-7D49-BB91-937472BF65DB}"/>
              </a:ext>
            </a:extLst>
          </p:cNvPr>
          <p:cNvSpPr txBox="1"/>
          <p:nvPr/>
        </p:nvSpPr>
        <p:spPr>
          <a:xfrm>
            <a:off x="7901625" y="778990"/>
            <a:ext cx="4653028" cy="5262979"/>
          </a:xfrm>
          <a:prstGeom prst="rect">
            <a:avLst/>
          </a:prstGeom>
          <a:noFill/>
        </p:spPr>
        <p:txBody>
          <a:bodyPr wrap="square" rtlCol="0">
            <a:spAutoFit/>
          </a:bodyPr>
          <a:lstStyle/>
          <a:p>
            <a:r>
              <a:rPr lang="en-US" sz="2400" dirty="0">
                <a:solidFill>
                  <a:schemeClr val="accent1">
                    <a:lumMod val="50000"/>
                  </a:schemeClr>
                </a:solidFill>
                <a:latin typeface="Calibri" panose="020F0502020204030204" pitchFamily="34" charset="0"/>
                <a:cs typeface="Calibri" panose="020F0502020204030204" pitchFamily="34" charset="0"/>
              </a:rPr>
              <a:t>1 </a:t>
            </a:r>
            <a:r>
              <a:rPr lang="en-US" sz="2400" u="sng" dirty="0">
                <a:solidFill>
                  <a:schemeClr val="accent1">
                    <a:lumMod val="50000"/>
                  </a:schemeClr>
                </a:solidFill>
                <a:latin typeface="Calibri" panose="020F0502020204030204" pitchFamily="34" charset="0"/>
                <a:cs typeface="Calibri" panose="020F0502020204030204" pitchFamily="34" charset="0"/>
              </a:rPr>
              <a:t>Introduction</a:t>
            </a:r>
          </a:p>
          <a:p>
            <a:pPr marR="0" lvl="0" algn="l" defTabSz="457200" rtl="0" eaLnBrk="1" fontAlgn="auto" latinLnBrk="0" hangingPunct="1">
              <a:lnSpc>
                <a:spcPct val="100000"/>
              </a:lnSpc>
              <a:spcBef>
                <a:spcPts val="0"/>
              </a:spcBef>
              <a:spcAft>
                <a:spcPts val="0"/>
              </a:spcAft>
              <a:buClrTx/>
              <a:buSzTx/>
              <a:tabLst/>
              <a:defRPr/>
            </a:pPr>
            <a:r>
              <a:rPr kumimoji="0" lang="en-US" sz="2400" b="0" i="0" u="none" strike="noStrike" kern="1200" cap="none" spc="0" normalizeH="0" baseline="0" noProof="0" dirty="0">
                <a:ln>
                  <a:noFill/>
                </a:ln>
                <a:solidFill>
                  <a:srgbClr val="7FA279">
                    <a:lumMod val="50000"/>
                  </a:srgbClr>
                </a:solidFill>
                <a:effectLst/>
                <a:uLnTx/>
                <a:uFillTx/>
                <a:latin typeface="Calibri" panose="020F0502020204030204" pitchFamily="34" charset="0"/>
                <a:cs typeface="Calibri" panose="020F0502020204030204" pitchFamily="34" charset="0"/>
              </a:rPr>
              <a:t>- Online or Attachment</a:t>
            </a:r>
          </a:p>
          <a:p>
            <a:endParaRPr lang="en-US" sz="2400" dirty="0">
              <a:solidFill>
                <a:schemeClr val="accent1">
                  <a:lumMod val="50000"/>
                </a:schemeClr>
              </a:solidFill>
              <a:latin typeface="Calibri" panose="020F0502020204030204" pitchFamily="34" charset="0"/>
              <a:cs typeface="Calibri" panose="020F0502020204030204" pitchFamily="34" charset="0"/>
            </a:endParaRPr>
          </a:p>
          <a:p>
            <a:r>
              <a:rPr lang="en-US" sz="2400" dirty="0">
                <a:solidFill>
                  <a:schemeClr val="accent1">
                    <a:lumMod val="50000"/>
                  </a:schemeClr>
                </a:solidFill>
                <a:latin typeface="Calibri" panose="020F0502020204030204" pitchFamily="34" charset="0"/>
                <a:cs typeface="Calibri" panose="020F0502020204030204" pitchFamily="34" charset="0"/>
              </a:rPr>
              <a:t>2.</a:t>
            </a:r>
            <a:r>
              <a:rPr lang="en-US" sz="2400" b="1" u="sng" dirty="0">
                <a:solidFill>
                  <a:schemeClr val="accent1">
                    <a:lumMod val="5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a:t>
            </a:r>
            <a:r>
              <a:rPr lang="en-US" sz="2400" u="sng" dirty="0">
                <a:solidFill>
                  <a:schemeClr val="accent1">
                    <a:lumMod val="50000"/>
                  </a:schemeClr>
                </a:solidFill>
                <a:latin typeface="Calibri" panose="020F0502020204030204" pitchFamily="34" charset="0"/>
                <a:cs typeface="Calibri" panose="020F0502020204030204" pitchFamily="34" charset="0"/>
              </a:rPr>
              <a:t>pproach and </a:t>
            </a:r>
            <a:r>
              <a:rPr lang="en-US" sz="2400" b="1" u="sng" dirty="0">
                <a:solidFill>
                  <a:schemeClr val="accent1">
                    <a:lumMod val="50000"/>
                  </a:schemeClr>
                </a:solidFill>
                <a:latin typeface="Calibri" panose="020F0502020204030204" pitchFamily="34" charset="0"/>
                <a:cs typeface="Calibri" panose="020F0502020204030204" pitchFamily="34" charset="0"/>
              </a:rPr>
              <a:t>A</a:t>
            </a:r>
            <a:r>
              <a:rPr lang="en-US" sz="2400" u="sng" dirty="0">
                <a:solidFill>
                  <a:schemeClr val="accent1">
                    <a:lumMod val="50000"/>
                  </a:schemeClr>
                </a:solidFill>
                <a:latin typeface="Calibri" panose="020F0502020204030204" pitchFamily="34" charset="0"/>
                <a:cs typeface="Calibri" panose="020F0502020204030204" pitchFamily="34" charset="0"/>
              </a:rPr>
              <a:t>TS</a:t>
            </a:r>
          </a:p>
          <a:p>
            <a:pPr marL="342900" indent="-342900">
              <a:buFontTx/>
              <a:buChar char="-"/>
            </a:pPr>
            <a:r>
              <a:rPr lang="en-US" sz="2400" dirty="0">
                <a:solidFill>
                  <a:schemeClr val="accent1">
                    <a:lumMod val="50000"/>
                  </a:schemeClr>
                </a:solidFill>
                <a:latin typeface="Calibri" panose="020F0502020204030204" pitchFamily="34" charset="0"/>
                <a:cs typeface="Calibri" panose="020F0502020204030204" pitchFamily="34" charset="0"/>
              </a:rPr>
              <a:t>How to get good ATS </a:t>
            </a:r>
          </a:p>
          <a:p>
            <a:r>
              <a:rPr lang="en-US" sz="2400" dirty="0">
                <a:solidFill>
                  <a:schemeClr val="accent1">
                    <a:lumMod val="50000"/>
                  </a:schemeClr>
                </a:solidFill>
                <a:latin typeface="Calibri" panose="020F0502020204030204" pitchFamily="34" charset="0"/>
                <a:cs typeface="Calibri" panose="020F0502020204030204" pitchFamily="34" charset="0"/>
              </a:rPr>
              <a:t>scores</a:t>
            </a:r>
          </a:p>
          <a:p>
            <a:pPr marL="342900" indent="-342900">
              <a:buFont typeface="Wingdings" panose="05000000000000000000" pitchFamily="2" charset="2"/>
              <a:buChar char="v"/>
            </a:pPr>
            <a:endParaRPr lang="en-US" sz="2400" dirty="0">
              <a:solidFill>
                <a:schemeClr val="accent1">
                  <a:lumMod val="50000"/>
                </a:schemeClr>
              </a:solidFill>
              <a:latin typeface="Calibri" panose="020F0502020204030204" pitchFamily="34" charset="0"/>
              <a:cs typeface="Calibri" panose="020F0502020204030204" pitchFamily="34" charset="0"/>
            </a:endParaRPr>
          </a:p>
          <a:p>
            <a:r>
              <a:rPr lang="en-US" sz="2400" dirty="0">
                <a:solidFill>
                  <a:schemeClr val="accent1">
                    <a:lumMod val="50000"/>
                  </a:schemeClr>
                </a:solidFill>
                <a:latin typeface="Calibri" panose="020F0502020204030204" pitchFamily="34" charset="0"/>
                <a:cs typeface="Calibri" panose="020F0502020204030204" pitchFamily="34" charset="0"/>
              </a:rPr>
              <a:t>3.</a:t>
            </a:r>
            <a:r>
              <a:rPr lang="en-US" sz="2400" b="1" u="sng" dirty="0">
                <a:solidFill>
                  <a:schemeClr val="accent1">
                    <a:lumMod val="5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B</a:t>
            </a:r>
            <a:r>
              <a:rPr lang="en-US" sz="2400" u="sng" dirty="0">
                <a:solidFill>
                  <a:schemeClr val="accent1">
                    <a:lumMod val="50000"/>
                  </a:schemeClr>
                </a:solidFill>
                <a:latin typeface="Calibri" panose="020F0502020204030204" pitchFamily="34" charset="0"/>
                <a:cs typeface="Calibri" panose="020F0502020204030204" pitchFamily="34" charset="0"/>
              </a:rPr>
              <a:t>lank Sheet?</a:t>
            </a:r>
          </a:p>
          <a:p>
            <a:r>
              <a:rPr lang="en-US" sz="2400" dirty="0">
                <a:solidFill>
                  <a:schemeClr val="accent1">
                    <a:lumMod val="50000"/>
                  </a:schemeClr>
                </a:solidFill>
                <a:latin typeface="Calibri" panose="020F0502020204030204" pitchFamily="34" charset="0"/>
                <a:cs typeface="Calibri" panose="020F0502020204030204" pitchFamily="34" charset="0"/>
              </a:rPr>
              <a:t>- How to get started?</a:t>
            </a:r>
          </a:p>
          <a:p>
            <a:endParaRPr lang="en-US" sz="2400" dirty="0">
              <a:solidFill>
                <a:schemeClr val="accent1">
                  <a:lumMod val="50000"/>
                </a:schemeClr>
              </a:solidFill>
              <a:latin typeface="Calibri" panose="020F0502020204030204" pitchFamily="34" charset="0"/>
              <a:cs typeface="Calibri" panose="020F0502020204030204" pitchFamily="34" charset="0"/>
            </a:endParaRPr>
          </a:p>
          <a:p>
            <a:r>
              <a:rPr lang="en-US" sz="2400" dirty="0">
                <a:solidFill>
                  <a:schemeClr val="accent1">
                    <a:lumMod val="50000"/>
                  </a:schemeClr>
                </a:solidFill>
                <a:latin typeface="Calibri" panose="020F0502020204030204" pitchFamily="34" charset="0"/>
                <a:cs typeface="Calibri" panose="020F0502020204030204" pitchFamily="34" charset="0"/>
              </a:rPr>
              <a:t>4.</a:t>
            </a:r>
            <a:r>
              <a:rPr lang="en-US" sz="2400" b="1" u="sng" dirty="0">
                <a:solidFill>
                  <a:schemeClr val="accent1">
                    <a:lumMod val="5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C</a:t>
            </a:r>
            <a:r>
              <a:rPr lang="en-US" sz="2400" u="sng" dirty="0">
                <a:solidFill>
                  <a:schemeClr val="accent1">
                    <a:lumMod val="50000"/>
                  </a:schemeClr>
                </a:solidFill>
                <a:latin typeface="Calibri" panose="020F0502020204030204" pitchFamily="34" charset="0"/>
                <a:cs typeface="Calibri" panose="020F0502020204030204" pitchFamily="34" charset="0"/>
              </a:rPr>
              <a:t>ontent</a:t>
            </a:r>
          </a:p>
          <a:p>
            <a:r>
              <a:rPr lang="en-US" sz="2400" dirty="0">
                <a:solidFill>
                  <a:schemeClr val="accent1">
                    <a:lumMod val="50000"/>
                  </a:schemeClr>
                </a:solidFill>
                <a:latin typeface="Calibri" panose="020F0502020204030204" pitchFamily="34" charset="0"/>
                <a:cs typeface="Calibri" panose="020F0502020204030204" pitchFamily="34" charset="0"/>
              </a:rPr>
              <a:t>- Assembling data</a:t>
            </a:r>
          </a:p>
          <a:p>
            <a:r>
              <a:rPr lang="en-US" sz="2400" dirty="0">
                <a:solidFill>
                  <a:schemeClr val="accent1">
                    <a:lumMod val="50000"/>
                  </a:schemeClr>
                </a:solidFill>
                <a:latin typeface="Calibri" panose="020F0502020204030204" pitchFamily="34" charset="0"/>
                <a:cs typeface="Calibri" panose="020F0502020204030204" pitchFamily="34" charset="0"/>
              </a:rPr>
              <a:t>- Selecting Data</a:t>
            </a:r>
          </a:p>
          <a:p>
            <a:r>
              <a:rPr lang="en-US" sz="2400" dirty="0">
                <a:solidFill>
                  <a:schemeClr val="accent1">
                    <a:lumMod val="50000"/>
                  </a:schemeClr>
                </a:solidFill>
                <a:latin typeface="Calibri" panose="020F0502020204030204" pitchFamily="34" charset="0"/>
                <a:cs typeface="Calibri" panose="020F0502020204030204" pitchFamily="34" charset="0"/>
              </a:rPr>
              <a:t>- Presenting Data</a:t>
            </a:r>
          </a:p>
        </p:txBody>
      </p:sp>
    </p:spTree>
    <p:extLst>
      <p:ext uri="{BB962C8B-B14F-4D97-AF65-F5344CB8AC3E}">
        <p14:creationId xmlns:p14="http://schemas.microsoft.com/office/powerpoint/2010/main" val="35719103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BEA7F-638A-AF43-B09F-3E415837A8E7}"/>
              </a:ext>
            </a:extLst>
          </p:cNvPr>
          <p:cNvSpPr>
            <a:spLocks noGrp="1"/>
          </p:cNvSpPr>
          <p:nvPr>
            <p:ph type="title"/>
          </p:nvPr>
        </p:nvSpPr>
        <p:spPr>
          <a:xfrm>
            <a:off x="1507066" y="999460"/>
            <a:ext cx="7565913" cy="4479852"/>
          </a:xfrm>
        </p:spPr>
        <p:txBody>
          <a:bodyPr vert="horz" lIns="91440" tIns="45720" rIns="91440" bIns="45720" rtlCol="0" anchor="ctr">
            <a:normAutofit/>
          </a:bodyPr>
          <a:lstStyle/>
          <a:p>
            <a:pPr algn="r"/>
            <a:r>
              <a:rPr lang="en-US" sz="5400" dirty="0">
                <a:latin typeface="Calibri" panose="020F0502020204030204" pitchFamily="34" charset="0"/>
                <a:cs typeface="Calibri" panose="020F0502020204030204" pitchFamily="34" charset="0"/>
              </a:rPr>
              <a:t>A(1) is for Approach:</a:t>
            </a:r>
            <a:br>
              <a:rPr lang="en-US" sz="5400" dirty="0">
                <a:latin typeface="Calibri" panose="020F0502020204030204" pitchFamily="34" charset="0"/>
                <a:cs typeface="Calibri" panose="020F0502020204030204" pitchFamily="34" charset="0"/>
              </a:rPr>
            </a:br>
            <a:r>
              <a:rPr lang="en-US" sz="5400" dirty="0">
                <a:latin typeface="Calibri" panose="020F0502020204030204" pitchFamily="34" charset="0"/>
                <a:cs typeface="Calibri" panose="020F0502020204030204" pitchFamily="34" charset="0"/>
              </a:rPr>
              <a:t> </a:t>
            </a:r>
            <a:br>
              <a:rPr lang="en-US" sz="5400" dirty="0">
                <a:latin typeface="Calibri" panose="020F0502020204030204" pitchFamily="34" charset="0"/>
                <a:cs typeface="Calibri" panose="020F0502020204030204" pitchFamily="34" charset="0"/>
              </a:rPr>
            </a:br>
            <a:r>
              <a:rPr lang="en-US" sz="3200" dirty="0">
                <a:latin typeface="Calibri" panose="020F0502020204030204" pitchFamily="34" charset="0"/>
                <a:cs typeface="Calibri" panose="020F0502020204030204" pitchFamily="34" charset="0"/>
              </a:rPr>
              <a:t>Online or Attachment? </a:t>
            </a:r>
            <a:br>
              <a:rPr lang="en-US" sz="3200" dirty="0">
                <a:latin typeface="Calibri" panose="020F0502020204030204" pitchFamily="34" charset="0"/>
                <a:cs typeface="Calibri" panose="020F0502020204030204" pitchFamily="34" charset="0"/>
              </a:rPr>
            </a:br>
            <a:r>
              <a:rPr lang="en-US" sz="3200" dirty="0">
                <a:latin typeface="Calibri" panose="020F0502020204030204" pitchFamily="34" charset="0"/>
                <a:cs typeface="Calibri" panose="020F0502020204030204" pitchFamily="34" charset="0"/>
              </a:rPr>
              <a:t>Do you need a CV?</a:t>
            </a:r>
            <a:endParaRPr lang="en-US" sz="5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526897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05669BF-979E-487D-B6E0-9600889AA462}"/>
              </a:ext>
            </a:extLst>
          </p:cNvPr>
          <p:cNvSpPr/>
          <p:nvPr/>
        </p:nvSpPr>
        <p:spPr>
          <a:xfrm>
            <a:off x="921164" y="920236"/>
            <a:ext cx="7663543" cy="4688206"/>
          </a:xfrm>
          <a:prstGeom prst="rect">
            <a:avLst/>
          </a:prstGeom>
        </p:spPr>
        <p:txBody>
          <a:bodyPr wrap="square">
            <a:spAutoFit/>
          </a:bodyPr>
          <a:lstStyle/>
          <a:p>
            <a:pPr lvl="0">
              <a:lnSpc>
                <a:spcPct val="107000"/>
              </a:lnSpc>
              <a:spcAft>
                <a:spcPts val="0"/>
              </a:spcAft>
            </a:pPr>
            <a:r>
              <a:rPr lang="en-GB" sz="2000" dirty="0">
                <a:latin typeface="Calibri" panose="020F0502020204030204" pitchFamily="34" charset="0"/>
                <a:ea typeface="Calibri" panose="020F0502020204030204" pitchFamily="34" charset="0"/>
                <a:cs typeface="Calibri" panose="020F0502020204030204" pitchFamily="34" charset="0"/>
              </a:rPr>
              <a:t>Do you need a CV?</a:t>
            </a:r>
          </a:p>
          <a:p>
            <a:pPr lvl="0">
              <a:lnSpc>
                <a:spcPct val="107000"/>
              </a:lnSpc>
              <a:spcAft>
                <a:spcPts val="0"/>
              </a:spcAft>
            </a:pPr>
            <a:endParaRPr lang="en-GB" sz="2000" dirty="0">
              <a:latin typeface="Calibri" panose="020F0502020204030204" pitchFamily="34" charset="0"/>
              <a:ea typeface="Calibri" panose="020F0502020204030204" pitchFamily="34" charset="0"/>
              <a:cs typeface="Calibri" panose="020F0502020204030204" pitchFamily="34" charset="0"/>
            </a:endParaRPr>
          </a:p>
          <a:p>
            <a:pPr lvl="0">
              <a:lnSpc>
                <a:spcPct val="107000"/>
              </a:lnSpc>
              <a:spcAft>
                <a:spcPts val="0"/>
              </a:spcAft>
            </a:pPr>
            <a:r>
              <a:rPr lang="en-GB" sz="2000" dirty="0">
                <a:latin typeface="Calibri" panose="020F0502020204030204" pitchFamily="34" charset="0"/>
                <a:ea typeface="Calibri" panose="020F0502020204030204" pitchFamily="34" charset="0"/>
                <a:cs typeface="Calibri" panose="020F0502020204030204" pitchFamily="34" charset="0"/>
              </a:rPr>
              <a:t>Yes</a:t>
            </a:r>
          </a:p>
          <a:p>
            <a:pPr lvl="0">
              <a:lnSpc>
                <a:spcPct val="107000"/>
              </a:lnSpc>
              <a:spcAft>
                <a:spcPts val="0"/>
              </a:spcAft>
            </a:pPr>
            <a:endParaRPr lang="en-GB" sz="2000" dirty="0">
              <a:latin typeface="Calibri" panose="020F0502020204030204" pitchFamily="34" charset="0"/>
              <a:ea typeface="Calibri" panose="020F0502020204030204" pitchFamily="34" charset="0"/>
              <a:cs typeface="Calibri" panose="020F0502020204030204" pitchFamily="34" charset="0"/>
            </a:endParaRPr>
          </a:p>
          <a:p>
            <a:pPr lvl="0">
              <a:lnSpc>
                <a:spcPct val="107000"/>
              </a:lnSpc>
              <a:spcAft>
                <a:spcPts val="0"/>
              </a:spcAft>
            </a:pPr>
            <a:r>
              <a:rPr lang="en-GB" sz="2000" dirty="0">
                <a:latin typeface="Calibri" panose="020F0502020204030204" pitchFamily="34" charset="0"/>
                <a:ea typeface="Calibri" panose="020F0502020204030204" pitchFamily="34" charset="0"/>
                <a:cs typeface="Calibri" panose="020F0502020204030204" pitchFamily="34" charset="0"/>
              </a:rPr>
              <a:t>Why? </a:t>
            </a:r>
          </a:p>
          <a:p>
            <a:pPr marL="800100" lvl="1" indent="-342900">
              <a:lnSpc>
                <a:spcPct val="107000"/>
              </a:lnSpc>
              <a:spcAft>
                <a:spcPts val="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Calibri" panose="020F0502020204030204" pitchFamily="34" charset="0"/>
              </a:rPr>
              <a:t>Many recruiters and job boards request CVs as a matter of course</a:t>
            </a:r>
          </a:p>
          <a:p>
            <a:pPr marL="800100" lvl="1" indent="-342900">
              <a:lnSpc>
                <a:spcPct val="107000"/>
              </a:lnSpc>
              <a:spcAft>
                <a:spcPts val="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Calibri" panose="020F0502020204030204" pitchFamily="34" charset="0"/>
              </a:rPr>
              <a:t>An online application form asks for the same information that you put in your CV</a:t>
            </a:r>
          </a:p>
          <a:p>
            <a:pPr marL="800100" lvl="1" indent="-342900">
              <a:lnSpc>
                <a:spcPct val="107000"/>
              </a:lnSpc>
              <a:spcAft>
                <a:spcPts val="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Calibri" panose="020F0502020204030204" pitchFamily="34" charset="0"/>
              </a:rPr>
              <a:t>Having developed a CV prepares you for filling out an online form</a:t>
            </a:r>
          </a:p>
          <a:p>
            <a:pPr marL="800100" lvl="1" indent="-342900">
              <a:lnSpc>
                <a:spcPct val="107000"/>
              </a:lnSpc>
              <a:spcAft>
                <a:spcPts val="80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Calibri" panose="020F0502020204030204" pitchFamily="34" charset="0"/>
              </a:rPr>
              <a:t>By preparing a CV you have gathered all the information in one place, no more searching for dates of employer changes, promotions, education and training</a:t>
            </a:r>
          </a:p>
        </p:txBody>
      </p:sp>
      <p:pic>
        <p:nvPicPr>
          <p:cNvPr id="3" name="Picture 2">
            <a:extLst>
              <a:ext uri="{FF2B5EF4-FFF2-40B4-BE49-F238E27FC236}">
                <a16:creationId xmlns:a16="http://schemas.microsoft.com/office/drawing/2014/main" id="{A03874F1-9ACF-459E-A676-89FFEA0BFBF5}"/>
              </a:ext>
            </a:extLst>
          </p:cNvPr>
          <p:cNvPicPr>
            <a:picLocks noChangeAspect="1"/>
          </p:cNvPicPr>
          <p:nvPr/>
        </p:nvPicPr>
        <p:blipFill>
          <a:blip r:embed="rId3"/>
          <a:stretch>
            <a:fillRect/>
          </a:stretch>
        </p:blipFill>
        <p:spPr>
          <a:xfrm>
            <a:off x="7335476" y="41227"/>
            <a:ext cx="1715911" cy="1459099"/>
          </a:xfrm>
          <a:prstGeom prst="rect">
            <a:avLst/>
          </a:prstGeom>
        </p:spPr>
      </p:pic>
    </p:spTree>
    <p:extLst>
      <p:ext uri="{BB962C8B-B14F-4D97-AF65-F5344CB8AC3E}">
        <p14:creationId xmlns:p14="http://schemas.microsoft.com/office/powerpoint/2010/main" val="13972931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AFCBA40-68B4-4566-9C5C-6DE7D29D74F6}"/>
              </a:ext>
            </a:extLst>
          </p:cNvPr>
          <p:cNvSpPr/>
          <p:nvPr/>
        </p:nvSpPr>
        <p:spPr>
          <a:xfrm>
            <a:off x="740229" y="540364"/>
            <a:ext cx="8403771" cy="5808450"/>
          </a:xfrm>
          <a:prstGeom prst="rect">
            <a:avLst/>
          </a:prstGeom>
        </p:spPr>
        <p:txBody>
          <a:bodyPr wrap="square">
            <a:spAutoFit/>
          </a:bodyPr>
          <a:lstStyle/>
          <a:p>
            <a:pPr marL="457200">
              <a:lnSpc>
                <a:spcPct val="107000"/>
              </a:lnSpc>
              <a:spcAft>
                <a:spcPts val="800"/>
              </a:spcAft>
            </a:pPr>
            <a:r>
              <a:rPr lang="en-GB" b="1" u="sng" dirty="0">
                <a:latin typeface="Calibri" panose="020F0502020204030204" pitchFamily="34" charset="0"/>
                <a:ea typeface="Calibri" panose="020F0502020204030204" pitchFamily="34" charset="0"/>
                <a:cs typeface="Calibri" panose="020F0502020204030204" pitchFamily="34" charset="0"/>
              </a:rPr>
              <a:t>Approach </a:t>
            </a:r>
            <a:r>
              <a:rPr lang="en-GB" u="sng" dirty="0">
                <a:latin typeface="Calibri" panose="020F0502020204030204" pitchFamily="34" charset="0"/>
                <a:ea typeface="Calibri" panose="020F0502020204030204" pitchFamily="34" charset="0"/>
                <a:cs typeface="Calibri" panose="020F0502020204030204" pitchFamily="34" charset="0"/>
              </a:rPr>
              <a:t>your Format:</a:t>
            </a:r>
          </a:p>
          <a:p>
            <a:pPr>
              <a:lnSpc>
                <a:spcPct val="107000"/>
              </a:lnSpc>
              <a:spcAft>
                <a:spcPts val="800"/>
              </a:spcAft>
            </a:pPr>
            <a:endParaRPr lang="en-GB"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Calibri" panose="020F0502020204030204" pitchFamily="34" charset="0"/>
              </a:rPr>
              <a:t> </a:t>
            </a:r>
          </a:p>
          <a:p>
            <a:pPr>
              <a:lnSpc>
                <a:spcPct val="107000"/>
              </a:lnSpc>
              <a:spcAft>
                <a:spcPts val="800"/>
              </a:spcAft>
            </a:pPr>
            <a:r>
              <a:rPr lang="en-GB" b="1" dirty="0">
                <a:latin typeface="Calibri" panose="020F0502020204030204" pitchFamily="34" charset="0"/>
                <a:ea typeface="Calibri" panose="020F0502020204030204" pitchFamily="34" charset="0"/>
                <a:cs typeface="Calibri" panose="020F0502020204030204" pitchFamily="34" charset="0"/>
              </a:rPr>
              <a:t>Set your Font</a:t>
            </a:r>
            <a:r>
              <a:rPr lang="en-GB" dirty="0">
                <a:latin typeface="Calibri" panose="020F0502020204030204" pitchFamily="34" charset="0"/>
                <a:ea typeface="Calibri" panose="020F0502020204030204" pitchFamily="34" charset="0"/>
                <a:cs typeface="Calibri" panose="020F0502020204030204" pitchFamily="34" charset="0"/>
              </a:rPr>
              <a:t>:</a:t>
            </a:r>
          </a:p>
          <a:p>
            <a:pPr marL="342900" lvl="0" indent="-342900">
              <a:lnSpc>
                <a:spcPct val="107000"/>
              </a:lnSpc>
              <a:spcAft>
                <a:spcPts val="0"/>
              </a:spcAft>
              <a:buFont typeface="Wingdings" panose="05000000000000000000" pitchFamily="2" charset="2"/>
              <a:buChar char="v"/>
            </a:pPr>
            <a:r>
              <a:rPr lang="en-GB" dirty="0">
                <a:latin typeface="Calibri" panose="020F0502020204030204" pitchFamily="34" charset="0"/>
                <a:ea typeface="Calibri" panose="020F0502020204030204" pitchFamily="34" charset="0"/>
                <a:cs typeface="Calibri" panose="020F0502020204030204" pitchFamily="34" charset="0"/>
              </a:rPr>
              <a:t>Keep it simple - some automated readers reject certain fonts: </a:t>
            </a:r>
          </a:p>
          <a:p>
            <a:pPr marL="342900" lvl="0" indent="-342900">
              <a:lnSpc>
                <a:spcPct val="107000"/>
              </a:lnSpc>
              <a:spcAft>
                <a:spcPts val="800"/>
              </a:spcAft>
              <a:buFont typeface="Wingdings" panose="05000000000000000000" pitchFamily="2" charset="2"/>
              <a:buChar char="v"/>
            </a:pPr>
            <a:r>
              <a:rPr lang="en-GB" dirty="0">
                <a:latin typeface="Calibri" panose="020F0502020204030204" pitchFamily="34" charset="0"/>
                <a:ea typeface="Calibri" panose="020F0502020204030204" pitchFamily="34" charset="0"/>
                <a:cs typeface="Calibri" panose="020F0502020204030204" pitchFamily="34" charset="0"/>
              </a:rPr>
              <a:t>Ariel, Calibri, Verdana, are all professional. 11-point is recommended, but do check any requirements.  Sometimes the organisation requests 12-point</a:t>
            </a:r>
          </a:p>
          <a:p>
            <a:pPr>
              <a:lnSpc>
                <a:spcPct val="107000"/>
              </a:lnSpc>
              <a:spcAft>
                <a:spcPts val="800"/>
              </a:spcAft>
            </a:pPr>
            <a:endParaRPr lang="en-GB" b="1"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b="1" dirty="0">
                <a:latin typeface="Calibri" panose="020F0502020204030204" pitchFamily="34" charset="0"/>
                <a:ea typeface="Calibri" panose="020F0502020204030204" pitchFamily="34" charset="0"/>
                <a:cs typeface="Calibri" panose="020F0502020204030204" pitchFamily="34" charset="0"/>
              </a:rPr>
              <a:t>Margins</a:t>
            </a:r>
            <a:r>
              <a:rPr lang="en-GB" dirty="0">
                <a:latin typeface="Calibri" panose="020F0502020204030204" pitchFamily="34" charset="0"/>
                <a:ea typeface="Calibri" panose="020F0502020204030204" pitchFamily="34" charset="0"/>
                <a:cs typeface="Calibri" panose="020F0502020204030204" pitchFamily="34" charset="0"/>
              </a:rPr>
              <a:t>: </a:t>
            </a:r>
          </a:p>
          <a:p>
            <a:pPr marL="285750" lvl="0" indent="-285750">
              <a:lnSpc>
                <a:spcPct val="107000"/>
              </a:lnSpc>
              <a:spcAft>
                <a:spcPts val="800"/>
              </a:spcAft>
              <a:buFont typeface="Wingdings" panose="05000000000000000000" pitchFamily="2" charset="2"/>
              <a:buChar char="v"/>
            </a:pPr>
            <a:r>
              <a:rPr lang="en-GB" dirty="0">
                <a:latin typeface="Calibri" panose="020F0502020204030204" pitchFamily="34" charset="0"/>
                <a:ea typeface="Calibri" panose="020F0502020204030204" pitchFamily="34" charset="0"/>
                <a:cs typeface="Calibri" panose="020F0502020204030204" pitchFamily="34" charset="0"/>
              </a:rPr>
              <a:t>Keep margins clear; don’t be tempted to fill them with shading or extra information. White space gives clarity</a:t>
            </a:r>
          </a:p>
          <a:p>
            <a:pPr>
              <a:lnSpc>
                <a:spcPct val="107000"/>
              </a:lnSpc>
              <a:spcAft>
                <a:spcPts val="800"/>
              </a:spcAft>
            </a:pPr>
            <a:endParaRPr lang="en-GB" b="1"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b="1" dirty="0">
                <a:latin typeface="Calibri" panose="020F0502020204030204" pitchFamily="34" charset="0"/>
                <a:ea typeface="Calibri" panose="020F0502020204030204" pitchFamily="34" charset="0"/>
                <a:cs typeface="Calibri" panose="020F0502020204030204" pitchFamily="34" charset="0"/>
              </a:rPr>
              <a:t>Length</a:t>
            </a:r>
            <a:r>
              <a:rPr lang="en-GB" dirty="0">
                <a:latin typeface="Calibri" panose="020F0502020204030204" pitchFamily="34" charset="0"/>
                <a:ea typeface="Calibri" panose="020F0502020204030204" pitchFamily="34" charset="0"/>
                <a:cs typeface="Calibri" panose="020F0502020204030204" pitchFamily="34" charset="0"/>
              </a:rPr>
              <a:t>:</a:t>
            </a:r>
          </a:p>
          <a:p>
            <a:pPr marL="342900" lvl="0" indent="-342900">
              <a:lnSpc>
                <a:spcPct val="107000"/>
              </a:lnSpc>
              <a:spcAft>
                <a:spcPts val="0"/>
              </a:spcAft>
              <a:buFont typeface="Wingdings" panose="05000000000000000000" pitchFamily="2" charset="2"/>
              <a:buChar char="v"/>
            </a:pPr>
            <a:r>
              <a:rPr lang="en-GB" dirty="0">
                <a:latin typeface="Calibri" panose="020F0502020204030204" pitchFamily="34" charset="0"/>
                <a:ea typeface="Calibri" panose="020F0502020204030204" pitchFamily="34" charset="0"/>
                <a:cs typeface="Calibri" panose="020F0502020204030204" pitchFamily="34" charset="0"/>
              </a:rPr>
              <a:t>Aim for two sides, unless you are very early in your career, when one side will do. </a:t>
            </a:r>
          </a:p>
          <a:p>
            <a:pPr marL="342900" lvl="0" indent="-342900">
              <a:lnSpc>
                <a:spcPct val="107000"/>
              </a:lnSpc>
              <a:spcAft>
                <a:spcPts val="800"/>
              </a:spcAft>
              <a:buFont typeface="Wingdings" panose="05000000000000000000" pitchFamily="2" charset="2"/>
              <a:buChar char="v"/>
            </a:pPr>
            <a:r>
              <a:rPr lang="en-GB" dirty="0">
                <a:latin typeface="Calibri" panose="020F0502020204030204" pitchFamily="34" charset="0"/>
                <a:ea typeface="Calibri" panose="020F0502020204030204" pitchFamily="34" charset="0"/>
                <a:cs typeface="Calibri" panose="020F0502020204030204" pitchFamily="34" charset="0"/>
              </a:rPr>
              <a:t>In either situation, use the space carefully, don’t go over with just a couple of lines.</a:t>
            </a:r>
            <a:br>
              <a:rPr lang="en-GB" sz="1600" dirty="0">
                <a:latin typeface="Calibri" panose="020F0502020204030204" pitchFamily="34" charset="0"/>
                <a:ea typeface="Calibri" panose="020F0502020204030204" pitchFamily="34" charset="0"/>
                <a:cs typeface="Times New Roman" panose="02020603050405020304" pitchFamily="18" charset="0"/>
              </a:rPr>
            </a:br>
            <a:endParaRPr lang="en-GB" sz="1600" dirty="0"/>
          </a:p>
        </p:txBody>
      </p:sp>
    </p:spTree>
    <p:extLst>
      <p:ext uri="{BB962C8B-B14F-4D97-AF65-F5344CB8AC3E}">
        <p14:creationId xmlns:p14="http://schemas.microsoft.com/office/powerpoint/2010/main" val="2346306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BEA7F-638A-AF43-B09F-3E415837A8E7}"/>
              </a:ext>
            </a:extLst>
          </p:cNvPr>
          <p:cNvSpPr>
            <a:spLocks noGrp="1"/>
          </p:cNvSpPr>
          <p:nvPr>
            <p:ph type="title"/>
          </p:nvPr>
        </p:nvSpPr>
        <p:spPr>
          <a:xfrm>
            <a:off x="1507066" y="999460"/>
            <a:ext cx="7743466" cy="4479852"/>
          </a:xfrm>
        </p:spPr>
        <p:txBody>
          <a:bodyPr vert="horz" lIns="91440" tIns="45720" rIns="91440" bIns="45720" rtlCol="0" anchor="ctr">
            <a:normAutofit/>
          </a:bodyPr>
          <a:lstStyle/>
          <a:p>
            <a:pPr algn="r"/>
            <a:r>
              <a:rPr lang="en-US" sz="5400" b="1" dirty="0">
                <a:latin typeface="Calibri" panose="020F0502020204030204" pitchFamily="34" charset="0"/>
                <a:cs typeface="Calibri" panose="020F0502020204030204" pitchFamily="34" charset="0"/>
              </a:rPr>
              <a:t>A(2) is for ATS</a:t>
            </a:r>
            <a:r>
              <a:rPr lang="en-US" sz="5400" dirty="0">
                <a:latin typeface="Calibri" panose="020F0502020204030204" pitchFamily="34" charset="0"/>
                <a:cs typeface="Calibri" panose="020F0502020204030204" pitchFamily="34" charset="0"/>
              </a:rPr>
              <a:t>:</a:t>
            </a:r>
            <a:br>
              <a:rPr lang="en-US" sz="5400" dirty="0">
                <a:latin typeface="Calibri" panose="020F0502020204030204" pitchFamily="34" charset="0"/>
                <a:cs typeface="Calibri" panose="020F0502020204030204" pitchFamily="34" charset="0"/>
              </a:rPr>
            </a:br>
            <a:r>
              <a:rPr lang="en-US" sz="5400" dirty="0">
                <a:latin typeface="Calibri" panose="020F0502020204030204" pitchFamily="34" charset="0"/>
                <a:cs typeface="Calibri" panose="020F0502020204030204" pitchFamily="34" charset="0"/>
              </a:rPr>
              <a:t> </a:t>
            </a:r>
            <a:br>
              <a:rPr lang="en-US" sz="5400" dirty="0">
                <a:latin typeface="Calibri" panose="020F0502020204030204" pitchFamily="34" charset="0"/>
                <a:cs typeface="Calibri" panose="020F0502020204030204" pitchFamily="34" charset="0"/>
              </a:rPr>
            </a:br>
            <a:r>
              <a:rPr lang="en-US" sz="5400" dirty="0">
                <a:latin typeface="Calibri" panose="020F0502020204030204" pitchFamily="34" charset="0"/>
                <a:cs typeface="Calibri" panose="020F0502020204030204" pitchFamily="34" charset="0"/>
              </a:rPr>
              <a:t>How to get good scores</a:t>
            </a:r>
          </a:p>
        </p:txBody>
      </p:sp>
    </p:spTree>
    <p:extLst>
      <p:ext uri="{BB962C8B-B14F-4D97-AF65-F5344CB8AC3E}">
        <p14:creationId xmlns:p14="http://schemas.microsoft.com/office/powerpoint/2010/main" val="41253705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F4BAF-8743-4701-B4D5-45BFBF58903F}"/>
              </a:ext>
            </a:extLst>
          </p:cNvPr>
          <p:cNvSpPr>
            <a:spLocks noGrp="1"/>
          </p:cNvSpPr>
          <p:nvPr>
            <p:ph type="title"/>
          </p:nvPr>
        </p:nvSpPr>
        <p:spPr>
          <a:xfrm>
            <a:off x="801621" y="1286630"/>
            <a:ext cx="8596668" cy="686432"/>
          </a:xfrm>
        </p:spPr>
        <p:txBody>
          <a:bodyPr>
            <a:noAutofit/>
          </a:bodyPr>
          <a:lstStyle/>
          <a:p>
            <a:pPr>
              <a:lnSpc>
                <a:spcPct val="107000"/>
              </a:lnSpc>
              <a:spcAft>
                <a:spcPts val="800"/>
              </a:spcAft>
            </a:pPr>
            <a:r>
              <a:rPr lang="en-GB" sz="2000" dirty="0">
                <a:solidFill>
                  <a:schemeClr val="tx1"/>
                </a:solidFill>
                <a:latin typeface="Calibri" panose="020F0502020204030204" pitchFamily="34" charset="0"/>
                <a:ea typeface="Calibri" panose="020F0502020204030204" pitchFamily="34" charset="0"/>
                <a:cs typeface="Calibri" panose="020F0502020204030204" pitchFamily="34" charset="0"/>
              </a:rPr>
              <a:t>A CV is designed to be read; sometimes by a machine if the organisation is using ATS, or a human being. Both are looking for clarity. </a:t>
            </a:r>
          </a:p>
        </p:txBody>
      </p:sp>
      <p:sp>
        <p:nvSpPr>
          <p:cNvPr id="3" name="Content Placeholder 2">
            <a:extLst>
              <a:ext uri="{FF2B5EF4-FFF2-40B4-BE49-F238E27FC236}">
                <a16:creationId xmlns:a16="http://schemas.microsoft.com/office/drawing/2014/main" id="{E81B2093-4878-47F0-9A72-1814AD2F7833}"/>
              </a:ext>
            </a:extLst>
          </p:cNvPr>
          <p:cNvSpPr>
            <a:spLocks noGrp="1"/>
          </p:cNvSpPr>
          <p:nvPr>
            <p:ph idx="1"/>
          </p:nvPr>
        </p:nvSpPr>
        <p:spPr>
          <a:xfrm>
            <a:off x="677334" y="2400286"/>
            <a:ext cx="8596668" cy="3880773"/>
          </a:xfrm>
        </p:spPr>
        <p:txBody>
          <a:bodyPr>
            <a:normAutofit fontScale="85000" lnSpcReduction="10000"/>
          </a:bodyPr>
          <a:lstStyle/>
          <a:p>
            <a:pPr lvl="0">
              <a:lnSpc>
                <a:spcPct val="107000"/>
              </a:lnSpc>
              <a:buFont typeface="Wingdings" panose="05000000000000000000" pitchFamily="2" charset="2"/>
              <a:buChar char="v"/>
            </a:pPr>
            <a:r>
              <a:rPr lang="en-GB" sz="24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Pay attention to the content</a:t>
            </a:r>
          </a:p>
          <a:p>
            <a:pPr lvl="1">
              <a:lnSpc>
                <a:spcPct val="107000"/>
              </a:lnSpc>
              <a:buFont typeface="Wingdings" panose="05000000000000000000" pitchFamily="2" charset="2"/>
              <a:buChar char="v"/>
            </a:pPr>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Pay attention to keywords</a:t>
            </a:r>
          </a:p>
          <a:p>
            <a:pPr lvl="1">
              <a:lnSpc>
                <a:spcPct val="107000"/>
              </a:lnSpc>
              <a:buFont typeface="Wingdings" panose="05000000000000000000" pitchFamily="2" charset="2"/>
              <a:buChar char="v"/>
            </a:pPr>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Don’t get too creative</a:t>
            </a:r>
          </a:p>
          <a:p>
            <a:pPr marL="342900" lvl="0" indent="-342900">
              <a:lnSpc>
                <a:spcPct val="107000"/>
              </a:lnSpc>
              <a:buFont typeface="Symbol" panose="05050102010706020507" pitchFamily="18" charset="2"/>
              <a:buChar char=""/>
            </a:pPr>
            <a:endParaRPr lang="en-GB" sz="24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lvl="0">
              <a:lnSpc>
                <a:spcPct val="107000"/>
              </a:lnSpc>
              <a:buFont typeface="Wingdings" panose="05000000000000000000" pitchFamily="2" charset="2"/>
              <a:buChar char="v"/>
            </a:pPr>
            <a:r>
              <a:rPr lang="en-GB" sz="24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Pay attention to the format</a:t>
            </a:r>
          </a:p>
          <a:p>
            <a:pPr lvl="1">
              <a:lnSpc>
                <a:spcPct val="107000"/>
              </a:lnSpc>
              <a:buFont typeface="Wingdings" panose="05000000000000000000" pitchFamily="2" charset="2"/>
              <a:buChar char="v"/>
            </a:pPr>
            <a:r>
              <a:rPr lang="en-GB" sz="24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Use a Word document </a:t>
            </a:r>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unless a PDF or other format has been requested</a:t>
            </a:r>
          </a:p>
          <a:p>
            <a:pPr lvl="1">
              <a:lnSpc>
                <a:spcPct val="107000"/>
              </a:lnSpc>
              <a:buFont typeface="Wingdings" panose="05000000000000000000" pitchFamily="2" charset="2"/>
              <a:buChar char="v"/>
            </a:pPr>
            <a:r>
              <a:rPr lang="en-GB" sz="24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Use a common</a:t>
            </a:r>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ly used font</a:t>
            </a:r>
          </a:p>
          <a:p>
            <a:pPr lvl="1">
              <a:lnSpc>
                <a:spcPct val="107000"/>
              </a:lnSpc>
              <a:buFont typeface="Wingdings" panose="05000000000000000000" pitchFamily="2" charset="2"/>
              <a:buChar char="v"/>
            </a:pPr>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Don’t put information in tables (but bullets are fine)</a:t>
            </a:r>
            <a:endParaRPr lang="en-GB" sz="24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lvl="1">
              <a:lnSpc>
                <a:spcPct val="107000"/>
              </a:lnSpc>
              <a:buFont typeface="Wingdings" panose="05000000000000000000" pitchFamily="2" charset="2"/>
              <a:buChar char="v"/>
            </a:pPr>
            <a:r>
              <a:rPr lang="en-GB" sz="24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Don’t put important information in the header/footer</a:t>
            </a:r>
          </a:p>
          <a:p>
            <a:endParaRPr lang="en-GB" dirty="0"/>
          </a:p>
        </p:txBody>
      </p:sp>
    </p:spTree>
    <p:extLst>
      <p:ext uri="{BB962C8B-B14F-4D97-AF65-F5344CB8AC3E}">
        <p14:creationId xmlns:p14="http://schemas.microsoft.com/office/powerpoint/2010/main" val="34162568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AFCBA40-68B4-4566-9C5C-6DE7D29D74F6}"/>
              </a:ext>
            </a:extLst>
          </p:cNvPr>
          <p:cNvSpPr/>
          <p:nvPr/>
        </p:nvSpPr>
        <p:spPr>
          <a:xfrm>
            <a:off x="740229" y="176379"/>
            <a:ext cx="8403771" cy="3240182"/>
          </a:xfrm>
          <a:prstGeom prst="rect">
            <a:avLst/>
          </a:prstGeom>
        </p:spPr>
        <p:txBody>
          <a:bodyPr wrap="square">
            <a:spAutoFit/>
          </a:bodyPr>
          <a:lstStyle/>
          <a:p>
            <a:pPr marL="457200">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lvl="0" algn="ctr">
              <a:lnSpc>
                <a:spcPct val="107000"/>
              </a:lnSpc>
              <a:spcAft>
                <a:spcPts val="0"/>
              </a:spcAft>
            </a:pPr>
            <a:r>
              <a:rPr lang="en-GB" sz="3600" b="1" dirty="0">
                <a:latin typeface="Calibri" panose="020F0502020204030204" pitchFamily="34" charset="0"/>
                <a:ea typeface="Calibri" panose="020F0502020204030204" pitchFamily="34" charset="0"/>
                <a:cs typeface="Times New Roman" panose="02020603050405020304" pitchFamily="18" charset="0"/>
              </a:rPr>
              <a:t>Any Questions?</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Tree>
    <p:extLst>
      <p:ext uri="{BB962C8B-B14F-4D97-AF65-F5344CB8AC3E}">
        <p14:creationId xmlns:p14="http://schemas.microsoft.com/office/powerpoint/2010/main" val="13743829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BEA7F-638A-AF43-B09F-3E415837A8E7}"/>
              </a:ext>
            </a:extLst>
          </p:cNvPr>
          <p:cNvSpPr>
            <a:spLocks noGrp="1"/>
          </p:cNvSpPr>
          <p:nvPr>
            <p:ph type="title"/>
          </p:nvPr>
        </p:nvSpPr>
        <p:spPr>
          <a:xfrm>
            <a:off x="1507066" y="999460"/>
            <a:ext cx="7743466" cy="4479852"/>
          </a:xfrm>
        </p:spPr>
        <p:txBody>
          <a:bodyPr vert="horz" lIns="91440" tIns="45720" rIns="91440" bIns="45720" rtlCol="0" anchor="ctr">
            <a:normAutofit/>
          </a:bodyPr>
          <a:lstStyle/>
          <a:p>
            <a:pPr algn="ctr"/>
            <a:r>
              <a:rPr lang="en-US" sz="5400" b="1" dirty="0">
                <a:latin typeface="Calibri" panose="020F0502020204030204" pitchFamily="34" charset="0"/>
                <a:cs typeface="Calibri" panose="020F0502020204030204" pitchFamily="34" charset="0"/>
              </a:rPr>
              <a:t>B is for blank sheet </a:t>
            </a:r>
            <a:br>
              <a:rPr lang="en-US" sz="5400" dirty="0">
                <a:latin typeface="+mn-lt"/>
              </a:rPr>
            </a:br>
            <a:endParaRPr lang="en-US" sz="5400" dirty="0">
              <a:latin typeface="+mn-lt"/>
            </a:endParaRPr>
          </a:p>
        </p:txBody>
      </p:sp>
    </p:spTree>
    <p:extLst>
      <p:ext uri="{BB962C8B-B14F-4D97-AF65-F5344CB8AC3E}">
        <p14:creationId xmlns:p14="http://schemas.microsoft.com/office/powerpoint/2010/main" val="17022365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DBEF6BD-C4CB-4492-ADCE-6121D21FDA18}"/>
              </a:ext>
            </a:extLst>
          </p:cNvPr>
          <p:cNvSpPr/>
          <p:nvPr/>
        </p:nvSpPr>
        <p:spPr>
          <a:xfrm>
            <a:off x="892629" y="457200"/>
            <a:ext cx="8251371" cy="6160020"/>
          </a:xfrm>
          <a:prstGeom prst="rect">
            <a:avLst/>
          </a:prstGeom>
        </p:spPr>
        <p:txBody>
          <a:bodyPr wrap="square">
            <a:spAutoFit/>
          </a:bodyPr>
          <a:lstStyle/>
          <a:p>
            <a:pPr>
              <a:lnSpc>
                <a:spcPct val="107000"/>
              </a:lnSpc>
              <a:spcAft>
                <a:spcPts val="800"/>
              </a:spcAft>
            </a:pPr>
            <a:endParaRPr lang="en-GB"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u="sng" dirty="0">
                <a:latin typeface="Calibri" panose="020F0502020204030204" pitchFamily="34" charset="0"/>
                <a:ea typeface="Calibri" panose="020F0502020204030204" pitchFamily="34" charset="0"/>
                <a:cs typeface="Calibri" panose="020F0502020204030204" pitchFamily="34" charset="0"/>
              </a:rPr>
              <a:t>B  - </a:t>
            </a:r>
            <a:r>
              <a:rPr lang="en-GB" b="1" u="sng" dirty="0">
                <a:latin typeface="Calibri" panose="020F0502020204030204" pitchFamily="34" charset="0"/>
                <a:ea typeface="Calibri" panose="020F0502020204030204" pitchFamily="34" charset="0"/>
                <a:cs typeface="Calibri" panose="020F0502020204030204" pitchFamily="34" charset="0"/>
              </a:rPr>
              <a:t>Blank Sheet</a:t>
            </a:r>
            <a:r>
              <a:rPr lang="en-GB" u="sng" dirty="0">
                <a:latin typeface="Calibri" panose="020F0502020204030204" pitchFamily="34" charset="0"/>
                <a:ea typeface="Calibri" panose="020F0502020204030204" pitchFamily="34" charset="0"/>
                <a:cs typeface="Calibri" panose="020F0502020204030204" pitchFamily="34" charset="0"/>
              </a:rPr>
              <a:t> </a:t>
            </a:r>
          </a:p>
          <a:p>
            <a:pPr>
              <a:lnSpc>
                <a:spcPct val="107000"/>
              </a:lnSpc>
              <a:spcAft>
                <a:spcPts val="800"/>
              </a:spcAft>
            </a:pPr>
            <a:endParaRPr lang="en-GB" sz="1600"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Calibri" panose="020F0502020204030204" pitchFamily="34" charset="0"/>
              </a:rPr>
              <a:t>So begin by assembling your skills and experience with the basic facts: </a:t>
            </a:r>
          </a:p>
          <a:p>
            <a:pPr>
              <a:lnSpc>
                <a:spcPct val="107000"/>
              </a:lnSpc>
              <a:spcAft>
                <a:spcPts val="800"/>
              </a:spcAft>
            </a:pPr>
            <a:endParaRPr lang="en-GB" sz="1600"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b="1" dirty="0">
                <a:latin typeface="Calibri" panose="020F0502020204030204" pitchFamily="34" charset="0"/>
                <a:ea typeface="Calibri" panose="020F0502020204030204" pitchFamily="34" charset="0"/>
                <a:cs typeface="Calibri" panose="020F0502020204030204" pitchFamily="34" charset="0"/>
              </a:rPr>
              <a:t>Your name and contact details</a:t>
            </a:r>
            <a:r>
              <a:rPr lang="en-GB" dirty="0">
                <a:latin typeface="Calibri" panose="020F0502020204030204" pitchFamily="34" charset="0"/>
                <a:ea typeface="Calibri" panose="020F0502020204030204" pitchFamily="34" charset="0"/>
                <a:cs typeface="Calibri" panose="020F0502020204030204" pitchFamily="34" charset="0"/>
              </a:rPr>
              <a:t>.  </a:t>
            </a:r>
          </a:p>
          <a:p>
            <a:pPr>
              <a:lnSpc>
                <a:spcPct val="107000"/>
              </a:lnSpc>
              <a:spcAft>
                <a:spcPts val="800"/>
              </a:spcAft>
            </a:pPr>
            <a:r>
              <a:rPr lang="en-GB" b="1" dirty="0">
                <a:latin typeface="Calibri" panose="020F0502020204030204" pitchFamily="34" charset="0"/>
                <a:cs typeface="Calibri" panose="020F0502020204030204" pitchFamily="34" charset="0"/>
              </a:rPr>
              <a:t>Name: </a:t>
            </a:r>
            <a:r>
              <a:rPr lang="en-GB" dirty="0">
                <a:latin typeface="Calibri" panose="020F0502020204030204" pitchFamily="34" charset="0"/>
                <a:cs typeface="Calibri" panose="020F0502020204030204" pitchFamily="34" charset="0"/>
              </a:rPr>
              <a:t>Use the name you are known by in a work situation </a:t>
            </a:r>
          </a:p>
          <a:p>
            <a:pPr>
              <a:lnSpc>
                <a:spcPct val="107000"/>
              </a:lnSpc>
              <a:spcAft>
                <a:spcPts val="800"/>
              </a:spcAft>
            </a:pPr>
            <a:r>
              <a:rPr lang="en-GB" b="1" dirty="0">
                <a:latin typeface="Calibri" panose="020F0502020204030204" pitchFamily="34" charset="0"/>
                <a:cs typeface="Calibri" panose="020F0502020204030204" pitchFamily="34" charset="0"/>
              </a:rPr>
              <a:t>Phone number</a:t>
            </a:r>
            <a:r>
              <a:rPr lang="en-GB" dirty="0">
                <a:latin typeface="Calibri" panose="020F0502020204030204" pitchFamily="34" charset="0"/>
                <a:cs typeface="Calibri" panose="020F0502020204030204" pitchFamily="34" charset="0"/>
              </a:rPr>
              <a:t>: It’s acceptable to show in either UK format, (07..) or international +44(0) 7.  </a:t>
            </a:r>
          </a:p>
          <a:p>
            <a:pPr>
              <a:lnSpc>
                <a:spcPct val="107000"/>
              </a:lnSpc>
              <a:spcAft>
                <a:spcPts val="800"/>
              </a:spcAft>
            </a:pPr>
            <a:r>
              <a:rPr lang="en-GB" b="1" dirty="0">
                <a:latin typeface="Calibri" panose="020F0502020204030204" pitchFamily="34" charset="0"/>
                <a:cs typeface="Calibri" panose="020F0502020204030204" pitchFamily="34" charset="0"/>
              </a:rPr>
              <a:t>Virtual Phone numbers</a:t>
            </a:r>
            <a:r>
              <a:rPr lang="en-GB" dirty="0">
                <a:latin typeface="Calibri" panose="020F0502020204030204" pitchFamily="34" charset="0"/>
                <a:cs typeface="Calibri" panose="020F0502020204030204" pitchFamily="34" charset="0"/>
              </a:rPr>
              <a:t>: Google Voice or Skype</a:t>
            </a:r>
          </a:p>
          <a:p>
            <a:pPr>
              <a:lnSpc>
                <a:spcPct val="107000"/>
              </a:lnSpc>
              <a:spcAft>
                <a:spcPts val="800"/>
              </a:spcAft>
            </a:pPr>
            <a:r>
              <a:rPr lang="en-GB" b="1" dirty="0">
                <a:latin typeface="Calibri" panose="020F0502020204030204" pitchFamily="34" charset="0"/>
                <a:cs typeface="Calibri" panose="020F0502020204030204" pitchFamily="34" charset="0"/>
              </a:rPr>
              <a:t>Email address: </a:t>
            </a:r>
            <a:r>
              <a:rPr lang="en-GB" dirty="0">
                <a:latin typeface="Calibri" panose="020F0502020204030204" pitchFamily="34" charset="0"/>
                <a:cs typeface="Calibri" panose="020F0502020204030204" pitchFamily="34" charset="0"/>
              </a:rPr>
              <a:t>keep it </a:t>
            </a:r>
            <a:r>
              <a:rPr lang="en-GB" dirty="0" err="1">
                <a:latin typeface="Calibri" panose="020F0502020204030204" pitchFamily="34" charset="0"/>
                <a:cs typeface="Calibri" panose="020F0502020204030204" pitchFamily="34" charset="0"/>
              </a:rPr>
              <a:t>businesslike</a:t>
            </a:r>
            <a:r>
              <a:rPr lang="en-GB" dirty="0">
                <a:latin typeface="Calibri" panose="020F0502020204030204" pitchFamily="34" charset="0"/>
                <a:cs typeface="Calibri" panose="020F0502020204030204" pitchFamily="34" charset="0"/>
              </a:rPr>
              <a:t>, use a provider like Gmail or Microsoft</a:t>
            </a:r>
          </a:p>
          <a:p>
            <a:pPr>
              <a:lnSpc>
                <a:spcPct val="107000"/>
              </a:lnSpc>
              <a:spcAft>
                <a:spcPts val="800"/>
              </a:spcAft>
            </a:pPr>
            <a:r>
              <a:rPr lang="en-GB" b="1" dirty="0">
                <a:latin typeface="Calibri" panose="020F0502020204030204" pitchFamily="34" charset="0"/>
                <a:cs typeface="Calibri" panose="020F0502020204030204" pitchFamily="34" charset="0"/>
              </a:rPr>
              <a:t>Address: </a:t>
            </a:r>
            <a:r>
              <a:rPr lang="en-GB" dirty="0">
                <a:latin typeface="Calibri" panose="020F0502020204030204" pitchFamily="34" charset="0"/>
                <a:cs typeface="Calibri" panose="020F0502020204030204" pitchFamily="34" charset="0"/>
              </a:rPr>
              <a:t>No need for your full address on your CV, but location is helpful.</a:t>
            </a:r>
          </a:p>
          <a:p>
            <a:pPr>
              <a:lnSpc>
                <a:spcPct val="107000"/>
              </a:lnSpc>
              <a:spcAft>
                <a:spcPts val="800"/>
              </a:spcAft>
            </a:pPr>
            <a:endParaRPr lang="en-GB" dirty="0"/>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C7A344C8-B635-4DCD-B188-62E4944072BA}"/>
              </a:ext>
            </a:extLst>
          </p:cNvPr>
          <p:cNvPicPr>
            <a:picLocks noChangeAspect="1"/>
          </p:cNvPicPr>
          <p:nvPr/>
        </p:nvPicPr>
        <p:blipFill>
          <a:blip r:embed="rId3"/>
          <a:stretch>
            <a:fillRect/>
          </a:stretch>
        </p:blipFill>
        <p:spPr>
          <a:xfrm>
            <a:off x="7182034" y="146482"/>
            <a:ext cx="2088303" cy="1530359"/>
          </a:xfrm>
          <a:prstGeom prst="rect">
            <a:avLst/>
          </a:prstGeom>
        </p:spPr>
      </p:pic>
    </p:spTree>
    <p:extLst>
      <p:ext uri="{BB962C8B-B14F-4D97-AF65-F5344CB8AC3E}">
        <p14:creationId xmlns:p14="http://schemas.microsoft.com/office/powerpoint/2010/main" val="28021449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27C09D4-3381-4615-93FF-5939415B5B3B}"/>
              </a:ext>
            </a:extLst>
          </p:cNvPr>
          <p:cNvSpPr/>
          <p:nvPr/>
        </p:nvSpPr>
        <p:spPr>
          <a:xfrm>
            <a:off x="979715" y="1088571"/>
            <a:ext cx="7884768" cy="5663025"/>
          </a:xfrm>
          <a:prstGeom prst="rect">
            <a:avLst/>
          </a:prstGeom>
        </p:spPr>
        <p:txBody>
          <a:bodyPr wrap="square">
            <a:spAutoFit/>
          </a:bodyPr>
          <a:lstStyle/>
          <a:p>
            <a:pPr>
              <a:lnSpc>
                <a:spcPct val="107000"/>
              </a:lnSpc>
              <a:spcAft>
                <a:spcPts val="800"/>
              </a:spcAft>
            </a:pPr>
            <a:endParaRPr lang="en-GB" b="1"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b="1" dirty="0">
                <a:latin typeface="Calibri" panose="020F0502020204030204" pitchFamily="34" charset="0"/>
                <a:ea typeface="Calibri" panose="020F0502020204030204" pitchFamily="34" charset="0"/>
                <a:cs typeface="Calibri" panose="020F0502020204030204" pitchFamily="34" charset="0"/>
              </a:rPr>
              <a:t>Education, Qualifications and Professional Development</a:t>
            </a:r>
          </a:p>
          <a:p>
            <a:r>
              <a:rPr lang="en-GB" b="1" dirty="0">
                <a:latin typeface="Calibri" panose="020F0502020204030204" pitchFamily="34" charset="0"/>
                <a:cs typeface="Calibri" panose="020F0502020204030204" pitchFamily="34" charset="0"/>
              </a:rPr>
              <a:t>Education:</a:t>
            </a:r>
          </a:p>
          <a:p>
            <a:endParaRPr lang="en-GB" dirty="0">
              <a:latin typeface="Calibri" panose="020F0502020204030204" pitchFamily="34" charset="0"/>
              <a:cs typeface="Calibri" panose="020F0502020204030204" pitchFamily="34" charset="0"/>
            </a:endParaRPr>
          </a:p>
          <a:p>
            <a:r>
              <a:rPr lang="en-GB" b="1" dirty="0">
                <a:latin typeface="Calibri" panose="020F0502020204030204" pitchFamily="34" charset="0"/>
                <a:cs typeface="Calibri" panose="020F0502020204030204" pitchFamily="34" charset="0"/>
              </a:rPr>
              <a:t>Masters/PhD: </a:t>
            </a:r>
            <a:r>
              <a:rPr lang="en-GB" dirty="0">
                <a:latin typeface="Calibri" panose="020F0502020204030204" pitchFamily="34" charset="0"/>
                <a:cs typeface="Calibri" panose="020F0502020204030204" pitchFamily="34" charset="0"/>
              </a:rPr>
              <a:t>Subject and Dissertation/Specialisation.</a:t>
            </a:r>
          </a:p>
          <a:p>
            <a:r>
              <a:rPr lang="en-GB" b="1" dirty="0">
                <a:latin typeface="Calibri" panose="020F0502020204030204" pitchFamily="34" charset="0"/>
                <a:cs typeface="Calibri" panose="020F0502020204030204" pitchFamily="34" charset="0"/>
              </a:rPr>
              <a:t>Degree: </a:t>
            </a:r>
            <a:r>
              <a:rPr lang="en-GB" dirty="0">
                <a:latin typeface="Calibri" panose="020F0502020204030204" pitchFamily="34" charset="0"/>
                <a:cs typeface="Calibri" panose="020F0502020204030204" pitchFamily="34" charset="0"/>
              </a:rPr>
              <a:t>Subject, class of degree and university.  Work experience if a sandwich course</a:t>
            </a:r>
          </a:p>
          <a:p>
            <a:r>
              <a:rPr lang="en-GB" b="1" dirty="0">
                <a:latin typeface="Calibri" panose="020F0502020204030204" pitchFamily="34" charset="0"/>
                <a:cs typeface="Calibri" panose="020F0502020204030204" pitchFamily="34" charset="0"/>
              </a:rPr>
              <a:t>A levels/equivalent (taken at 18) </a:t>
            </a:r>
            <a:r>
              <a:rPr lang="en-GB" dirty="0">
                <a:latin typeface="Calibri" panose="020F0502020204030204" pitchFamily="34" charset="0"/>
                <a:cs typeface="Calibri" panose="020F0502020204030204" pitchFamily="34" charset="0"/>
              </a:rPr>
              <a:t>include subjects and grades</a:t>
            </a:r>
          </a:p>
          <a:p>
            <a:pPr lvl="0"/>
            <a:r>
              <a:rPr lang="en-GB" b="1" dirty="0">
                <a:latin typeface="Calibri" panose="020F0502020204030204" pitchFamily="34" charset="0"/>
                <a:cs typeface="Calibri" panose="020F0502020204030204" pitchFamily="34" charset="0"/>
              </a:rPr>
              <a:t>GCSEs/equivalent (taken at aged 16)</a:t>
            </a:r>
            <a:endParaRPr lang="en-GB" dirty="0">
              <a:latin typeface="Calibri" panose="020F0502020204030204" pitchFamily="34" charset="0"/>
              <a:cs typeface="Calibri" panose="020F0502020204030204" pitchFamily="34" charset="0"/>
            </a:endParaRPr>
          </a:p>
          <a:p>
            <a:pPr lvl="0"/>
            <a:endParaRPr lang="en-GB" dirty="0">
              <a:latin typeface="Calibri" panose="020F0502020204030204" pitchFamily="34" charset="0"/>
              <a:cs typeface="Calibri" panose="020F0502020204030204" pitchFamily="34" charset="0"/>
            </a:endParaRPr>
          </a:p>
          <a:p>
            <a:r>
              <a:rPr lang="en-GB" b="1" dirty="0">
                <a:latin typeface="Calibri" panose="020F0502020204030204" pitchFamily="34" charset="0"/>
                <a:cs typeface="Calibri" panose="020F0502020204030204" pitchFamily="34" charset="0"/>
              </a:rPr>
              <a:t>Qualifications and Professional Development:</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Look for balance.  It isn’t helpful to list here every course you have ever been on, but it is useful to demonstrate that you have developed during your career. </a:t>
            </a:r>
          </a:p>
          <a:p>
            <a:endParaRPr lang="en-GB" dirty="0">
              <a:latin typeface="Calibri" panose="020F0502020204030204" pitchFamily="34" charset="0"/>
              <a:cs typeface="Calibri" panose="020F0502020204030204" pitchFamily="34" charset="0"/>
            </a:endParaRPr>
          </a:p>
          <a:p>
            <a:pPr lvl="0"/>
            <a:endParaRPr lang="en-GB" dirty="0"/>
          </a:p>
          <a:p>
            <a:r>
              <a:rPr lang="en-GB" dirty="0"/>
              <a:t> </a:t>
            </a:r>
          </a:p>
          <a:p>
            <a:pPr>
              <a:lnSpc>
                <a:spcPct val="107000"/>
              </a:lnSpc>
              <a:spcAft>
                <a:spcPts val="800"/>
              </a:spcAft>
            </a:pPr>
            <a:endParaRPr lang="en-GB" sz="16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4FF3F205-4AB1-4626-A7D7-4DAA5EAC01B0}"/>
              </a:ext>
            </a:extLst>
          </p:cNvPr>
          <p:cNvPicPr>
            <a:picLocks noChangeAspect="1"/>
          </p:cNvPicPr>
          <p:nvPr/>
        </p:nvPicPr>
        <p:blipFill>
          <a:blip r:embed="rId3"/>
          <a:stretch>
            <a:fillRect/>
          </a:stretch>
        </p:blipFill>
        <p:spPr>
          <a:xfrm>
            <a:off x="7213744" y="310718"/>
            <a:ext cx="2226073" cy="1393796"/>
          </a:xfrm>
          <a:prstGeom prst="rect">
            <a:avLst/>
          </a:prstGeom>
        </p:spPr>
      </p:pic>
    </p:spTree>
    <p:extLst>
      <p:ext uri="{BB962C8B-B14F-4D97-AF65-F5344CB8AC3E}">
        <p14:creationId xmlns:p14="http://schemas.microsoft.com/office/powerpoint/2010/main" val="34411056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AFCBA40-68B4-4566-9C5C-6DE7D29D74F6}"/>
              </a:ext>
            </a:extLst>
          </p:cNvPr>
          <p:cNvSpPr/>
          <p:nvPr/>
        </p:nvSpPr>
        <p:spPr>
          <a:xfrm>
            <a:off x="740229" y="176379"/>
            <a:ext cx="8403771" cy="3544432"/>
          </a:xfrm>
          <a:prstGeom prst="rect">
            <a:avLst/>
          </a:prstGeom>
        </p:spPr>
        <p:txBody>
          <a:bodyPr wrap="square">
            <a:spAutoFit/>
          </a:bodyPr>
          <a:lstStyle/>
          <a:p>
            <a:pPr marL="457200">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lvl="0" algn="ctr">
              <a:lnSpc>
                <a:spcPct val="107000"/>
              </a:lnSpc>
              <a:spcAft>
                <a:spcPts val="0"/>
              </a:spcAft>
            </a:pPr>
            <a:r>
              <a:rPr lang="en-GB" sz="3600" b="1" dirty="0">
                <a:latin typeface="Calibri" panose="020F0502020204030204" pitchFamily="34" charset="0"/>
                <a:ea typeface="Calibri" panose="020F0502020204030204" pitchFamily="34" charset="0"/>
                <a:cs typeface="Calibri" panose="020F0502020204030204" pitchFamily="34" charset="0"/>
              </a:rPr>
              <a:t>Any Questions?</a:t>
            </a:r>
            <a:br>
              <a:rPr lang="en-GB" dirty="0">
                <a:latin typeface="Calibri" panose="020F0502020204030204" pitchFamily="34" charset="0"/>
                <a:ea typeface="Calibri" panose="020F0502020204030204" pitchFamily="34" charset="0"/>
                <a:cs typeface="Calibri" panose="020F0502020204030204" pitchFamily="34" charset="0"/>
              </a:rPr>
            </a:b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9230542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BEA7F-638A-AF43-B09F-3E415837A8E7}"/>
              </a:ext>
            </a:extLst>
          </p:cNvPr>
          <p:cNvSpPr>
            <a:spLocks noGrp="1"/>
          </p:cNvSpPr>
          <p:nvPr>
            <p:ph type="title"/>
          </p:nvPr>
        </p:nvSpPr>
        <p:spPr>
          <a:xfrm>
            <a:off x="1507066" y="999460"/>
            <a:ext cx="7743466" cy="4479852"/>
          </a:xfrm>
        </p:spPr>
        <p:txBody>
          <a:bodyPr vert="horz" lIns="91440" tIns="45720" rIns="91440" bIns="45720" rtlCol="0" anchor="ctr">
            <a:normAutofit/>
          </a:bodyPr>
          <a:lstStyle/>
          <a:p>
            <a:pPr algn="ctr"/>
            <a:r>
              <a:rPr lang="en-US" sz="5400" b="1" dirty="0">
                <a:latin typeface="Calibri" panose="020F0502020204030204" pitchFamily="34" charset="0"/>
                <a:cs typeface="Calibri" panose="020F0502020204030204" pitchFamily="34" charset="0"/>
              </a:rPr>
              <a:t>C is for Content </a:t>
            </a:r>
            <a:br>
              <a:rPr lang="en-US" sz="5400" dirty="0">
                <a:latin typeface="+mn-lt"/>
              </a:rPr>
            </a:br>
            <a:endParaRPr lang="en-US" sz="5400" dirty="0">
              <a:latin typeface="+mn-lt"/>
            </a:endParaRPr>
          </a:p>
        </p:txBody>
      </p:sp>
    </p:spTree>
    <p:extLst>
      <p:ext uri="{BB962C8B-B14F-4D97-AF65-F5344CB8AC3E}">
        <p14:creationId xmlns:p14="http://schemas.microsoft.com/office/powerpoint/2010/main" val="28836697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EB0DDDE-3698-4EC1-A081-F22BD0C4BE8E}"/>
              </a:ext>
            </a:extLst>
          </p:cNvPr>
          <p:cNvSpPr/>
          <p:nvPr/>
        </p:nvSpPr>
        <p:spPr>
          <a:xfrm>
            <a:off x="843379" y="1666368"/>
            <a:ext cx="7629645" cy="3970318"/>
          </a:xfrm>
          <a:prstGeom prst="rect">
            <a:avLst/>
          </a:prstGeom>
        </p:spPr>
        <p:txBody>
          <a:bodyPr wrap="square">
            <a:spAutoFit/>
          </a:bodyPr>
          <a:lstStyle/>
          <a:p>
            <a:r>
              <a:rPr lang="en-GB" b="1" u="sng" dirty="0">
                <a:latin typeface="Calibri" panose="020F0502020204030204" pitchFamily="34" charset="0"/>
                <a:cs typeface="Calibri" panose="020F0502020204030204" pitchFamily="34" charset="0"/>
              </a:rPr>
              <a:t>C is for Content</a:t>
            </a:r>
            <a:br>
              <a:rPr lang="en-GB" b="1" dirty="0">
                <a:latin typeface="Calibri" panose="020F0502020204030204" pitchFamily="34" charset="0"/>
                <a:cs typeface="Calibri" panose="020F0502020204030204" pitchFamily="34" charset="0"/>
              </a:rPr>
            </a:br>
            <a:br>
              <a:rPr lang="en-GB" b="1" dirty="0">
                <a:latin typeface="Calibri" panose="020F0502020204030204" pitchFamily="34" charset="0"/>
                <a:cs typeface="Calibri" panose="020F0502020204030204" pitchFamily="34" charset="0"/>
              </a:rPr>
            </a:br>
            <a:r>
              <a:rPr lang="en-GB" dirty="0">
                <a:latin typeface="Calibri" panose="020F0502020204030204" pitchFamily="34" charset="0"/>
                <a:cs typeface="Calibri" panose="020F0502020204030204" pitchFamily="34" charset="0"/>
              </a:rPr>
              <a:t>CVs have one goal – to help you gain a new role</a:t>
            </a:r>
          </a:p>
          <a:p>
            <a:r>
              <a:rPr lang="en-GB" dirty="0">
                <a:latin typeface="Calibri" panose="020F0502020204030204" pitchFamily="34" charset="0"/>
                <a:cs typeface="Calibri" panose="020F0502020204030204" pitchFamily="34" charset="0"/>
              </a:rPr>
              <a:t>They have two functions. </a:t>
            </a:r>
            <a:br>
              <a:rPr lang="en-GB" dirty="0">
                <a:latin typeface="Calibri" panose="020F0502020204030204" pitchFamily="34" charset="0"/>
                <a:cs typeface="Calibri" panose="020F0502020204030204" pitchFamily="34" charset="0"/>
              </a:rPr>
            </a:br>
            <a:br>
              <a:rPr lang="en-GB" dirty="0">
                <a:latin typeface="Calibri" panose="020F0502020204030204" pitchFamily="34" charset="0"/>
                <a:cs typeface="Calibri" panose="020F0502020204030204" pitchFamily="34" charset="0"/>
              </a:rPr>
            </a:br>
            <a:r>
              <a:rPr lang="en-GB" dirty="0">
                <a:latin typeface="Calibri" panose="020F0502020204030204" pitchFamily="34" charset="0"/>
                <a:cs typeface="Calibri" panose="020F0502020204030204" pitchFamily="34" charset="0"/>
              </a:rPr>
              <a:t> - To introduce you to a recruiter/employer</a:t>
            </a:r>
            <a:br>
              <a:rPr lang="en-GB" dirty="0">
                <a:latin typeface="Calibri" panose="020F0502020204030204" pitchFamily="34" charset="0"/>
                <a:cs typeface="Calibri" panose="020F0502020204030204" pitchFamily="34" charset="0"/>
              </a:rPr>
            </a:br>
            <a:r>
              <a:rPr lang="en-GB" dirty="0">
                <a:latin typeface="Calibri" panose="020F0502020204030204" pitchFamily="34" charset="0"/>
                <a:cs typeface="Calibri" panose="020F0502020204030204" pitchFamily="34" charset="0"/>
              </a:rPr>
              <a:t> - To apply for a specific role</a:t>
            </a:r>
            <a:br>
              <a:rPr lang="en-GB" dirty="0">
                <a:latin typeface="Calibri" panose="020F0502020204030204" pitchFamily="34" charset="0"/>
                <a:cs typeface="Calibri" panose="020F0502020204030204" pitchFamily="34" charset="0"/>
              </a:rPr>
            </a:br>
            <a:br>
              <a:rPr lang="en-GB" dirty="0">
                <a:latin typeface="Calibri" panose="020F0502020204030204" pitchFamily="34" charset="0"/>
                <a:cs typeface="Calibri" panose="020F0502020204030204" pitchFamily="34" charset="0"/>
              </a:rPr>
            </a:br>
            <a:r>
              <a:rPr lang="en-GB" dirty="0">
                <a:latin typeface="Calibri" panose="020F0502020204030204" pitchFamily="34" charset="0"/>
                <a:cs typeface="Calibri" panose="020F0502020204030204" pitchFamily="34" charset="0"/>
              </a:rPr>
              <a:t>This does not mean that you need two completely different CVs.</a:t>
            </a:r>
            <a:br>
              <a:rPr lang="en-GB" dirty="0">
                <a:latin typeface="Calibri" panose="020F0502020204030204" pitchFamily="34" charset="0"/>
                <a:cs typeface="Calibri" panose="020F0502020204030204" pitchFamily="34" charset="0"/>
              </a:rPr>
            </a:br>
            <a:br>
              <a:rPr lang="en-GB" dirty="0">
                <a:latin typeface="Calibri" panose="020F0502020204030204" pitchFamily="34" charset="0"/>
                <a:cs typeface="Calibri" panose="020F0502020204030204" pitchFamily="34" charset="0"/>
              </a:rPr>
            </a:br>
            <a:r>
              <a:rPr lang="en-GB" dirty="0">
                <a:latin typeface="Calibri" panose="020F0502020204030204" pitchFamily="34" charset="0"/>
                <a:cs typeface="Calibri" panose="020F0502020204030204" pitchFamily="34" charset="0"/>
              </a:rPr>
              <a:t>As an </a:t>
            </a:r>
            <a:r>
              <a:rPr lang="en-GB" b="1" dirty="0">
                <a:latin typeface="Calibri" panose="020F0502020204030204" pitchFamily="34" charset="0"/>
                <a:cs typeface="Calibri" panose="020F0502020204030204" pitchFamily="34" charset="0"/>
              </a:rPr>
              <a:t>introduction</a:t>
            </a:r>
            <a:r>
              <a:rPr lang="en-GB" dirty="0">
                <a:latin typeface="Calibri" panose="020F0502020204030204" pitchFamily="34" charset="0"/>
                <a:cs typeface="Calibri" panose="020F0502020204030204" pitchFamily="34" charset="0"/>
              </a:rPr>
              <a:t>, you need to show your skills and experience in a broad, clear format</a:t>
            </a:r>
          </a:p>
          <a:p>
            <a:br>
              <a:rPr lang="en-GB" dirty="0">
                <a:latin typeface="Calibri" panose="020F0502020204030204" pitchFamily="34" charset="0"/>
                <a:cs typeface="Calibri" panose="020F0502020204030204" pitchFamily="34" charset="0"/>
              </a:rPr>
            </a:br>
            <a:r>
              <a:rPr lang="en-GB" dirty="0">
                <a:latin typeface="Calibri" panose="020F0502020204030204" pitchFamily="34" charset="0"/>
                <a:cs typeface="Calibri" panose="020F0502020204030204" pitchFamily="34" charset="0"/>
              </a:rPr>
              <a:t>As an </a:t>
            </a:r>
            <a:r>
              <a:rPr lang="en-GB" b="1" dirty="0">
                <a:latin typeface="Calibri" panose="020F0502020204030204" pitchFamily="34" charset="0"/>
                <a:cs typeface="Calibri" panose="020F0502020204030204" pitchFamily="34" charset="0"/>
              </a:rPr>
              <a:t>application</a:t>
            </a:r>
            <a:r>
              <a:rPr lang="en-GB" dirty="0">
                <a:latin typeface="Calibri" panose="020F0502020204030204" pitchFamily="34" charset="0"/>
                <a:cs typeface="Calibri" panose="020F0502020204030204" pitchFamily="34" charset="0"/>
              </a:rPr>
              <a:t>, you need to highlight the skills and experience requested </a:t>
            </a:r>
          </a:p>
        </p:txBody>
      </p:sp>
      <p:pic>
        <p:nvPicPr>
          <p:cNvPr id="3" name="Picture 2">
            <a:extLst>
              <a:ext uri="{FF2B5EF4-FFF2-40B4-BE49-F238E27FC236}">
                <a16:creationId xmlns:a16="http://schemas.microsoft.com/office/drawing/2014/main" id="{6D095DF6-EE0B-456B-A8B2-975F5046DC88}"/>
              </a:ext>
            </a:extLst>
          </p:cNvPr>
          <p:cNvPicPr>
            <a:picLocks noChangeAspect="1"/>
          </p:cNvPicPr>
          <p:nvPr/>
        </p:nvPicPr>
        <p:blipFill>
          <a:blip r:embed="rId3"/>
          <a:stretch>
            <a:fillRect/>
          </a:stretch>
        </p:blipFill>
        <p:spPr>
          <a:xfrm>
            <a:off x="5802489" y="314742"/>
            <a:ext cx="2857500" cy="1600200"/>
          </a:xfrm>
          <a:prstGeom prst="rect">
            <a:avLst/>
          </a:prstGeom>
        </p:spPr>
      </p:pic>
    </p:spTree>
    <p:extLst>
      <p:ext uri="{BB962C8B-B14F-4D97-AF65-F5344CB8AC3E}">
        <p14:creationId xmlns:p14="http://schemas.microsoft.com/office/powerpoint/2010/main" val="28938552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DA09084-95CA-4F10-92FD-F93BA9DAD9AB}"/>
              </a:ext>
            </a:extLst>
          </p:cNvPr>
          <p:cNvSpPr/>
          <p:nvPr/>
        </p:nvSpPr>
        <p:spPr>
          <a:xfrm>
            <a:off x="849086" y="1109679"/>
            <a:ext cx="8294914" cy="1868781"/>
          </a:xfrm>
          <a:prstGeom prst="rect">
            <a:avLst/>
          </a:prstGeom>
        </p:spPr>
        <p:txBody>
          <a:bodyPr wrap="square">
            <a:spAutoFit/>
          </a:bodyPr>
          <a:lstStyle/>
          <a:p>
            <a:pPr>
              <a:lnSpc>
                <a:spcPct val="107000"/>
              </a:lnSpc>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Choosing your content</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Most CVs are rejected because there is too much content.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Preparation of content is therefore key and using a </a:t>
            </a:r>
            <a:r>
              <a:rPr lang="en-GB" b="1" dirty="0">
                <a:latin typeface="Calibri" panose="020F0502020204030204" pitchFamily="34" charset="0"/>
                <a:ea typeface="Calibri" panose="020F0502020204030204" pitchFamily="34" charset="0"/>
                <a:cs typeface="Times New Roman" panose="02020603050405020304" pitchFamily="18" charset="0"/>
              </a:rPr>
              <a:t>spreadsheet</a:t>
            </a:r>
            <a:r>
              <a:rPr lang="en-GB" dirty="0">
                <a:latin typeface="Calibri" panose="020F0502020204030204" pitchFamily="34" charset="0"/>
                <a:ea typeface="Calibri" panose="020F0502020204030204" pitchFamily="34" charset="0"/>
                <a:cs typeface="Times New Roman" panose="02020603050405020304" pitchFamily="18" charset="0"/>
              </a:rPr>
              <a:t> to collate your data is extremely helpful</a:t>
            </a:r>
          </a:p>
        </p:txBody>
      </p:sp>
      <p:sp>
        <p:nvSpPr>
          <p:cNvPr id="3" name="Rectangle 2">
            <a:extLst>
              <a:ext uri="{FF2B5EF4-FFF2-40B4-BE49-F238E27FC236}">
                <a16:creationId xmlns:a16="http://schemas.microsoft.com/office/drawing/2014/main" id="{13DD4B0A-AA16-4AD3-9176-D2642C2ECC05}"/>
              </a:ext>
            </a:extLst>
          </p:cNvPr>
          <p:cNvSpPr/>
          <p:nvPr/>
        </p:nvSpPr>
        <p:spPr>
          <a:xfrm>
            <a:off x="849086" y="2055772"/>
            <a:ext cx="8294914" cy="936795"/>
          </a:xfrm>
          <a:prstGeom prst="rect">
            <a:avLst/>
          </a:prstGeom>
        </p:spPr>
        <p:txBody>
          <a:bodyPr wrap="square">
            <a:spAutoFit/>
          </a:bodyPr>
          <a:lstStyle/>
          <a:p>
            <a:pPr lvl="0">
              <a:lnSpc>
                <a:spcPct val="107000"/>
              </a:lnSpc>
              <a:spcAft>
                <a:spcPts val="0"/>
              </a:spcAft>
            </a:pPr>
            <a:endParaRPr lang="en-GB" b="1"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pPr>
            <a:endParaRPr lang="en-GB" b="1"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pPr>
            <a:endParaRPr lang="en-GB" sz="16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47CCA958-8AC1-42B9-B27A-0A55C9499757}"/>
              </a:ext>
            </a:extLst>
          </p:cNvPr>
          <p:cNvPicPr>
            <a:picLocks noChangeAspect="1"/>
          </p:cNvPicPr>
          <p:nvPr/>
        </p:nvPicPr>
        <p:blipFill>
          <a:blip r:embed="rId3"/>
          <a:stretch>
            <a:fillRect/>
          </a:stretch>
        </p:blipFill>
        <p:spPr>
          <a:xfrm>
            <a:off x="6874933" y="5262093"/>
            <a:ext cx="1444978" cy="1138708"/>
          </a:xfrm>
          <a:prstGeom prst="rect">
            <a:avLst/>
          </a:prstGeom>
        </p:spPr>
      </p:pic>
    </p:spTree>
    <p:extLst>
      <p:ext uri="{BB962C8B-B14F-4D97-AF65-F5344CB8AC3E}">
        <p14:creationId xmlns:p14="http://schemas.microsoft.com/office/powerpoint/2010/main" val="4016810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3DD4B0A-AA16-4AD3-9176-D2642C2ECC05}"/>
              </a:ext>
            </a:extLst>
          </p:cNvPr>
          <p:cNvSpPr/>
          <p:nvPr/>
        </p:nvSpPr>
        <p:spPr>
          <a:xfrm>
            <a:off x="849086" y="546568"/>
            <a:ext cx="8294914" cy="5580054"/>
          </a:xfrm>
          <a:prstGeom prst="rect">
            <a:avLst/>
          </a:prstGeom>
        </p:spPr>
        <p:txBody>
          <a:bodyPr wrap="square">
            <a:spAutoFit/>
          </a:bodyPr>
          <a:lstStyle/>
          <a:p>
            <a:pPr>
              <a:lnSpc>
                <a:spcPct val="107000"/>
              </a:lnSpc>
            </a:pPr>
            <a:r>
              <a:rPr lang="en-GB" dirty="0">
                <a:latin typeface="Calibri" panose="020F0502020204030204" pitchFamily="34" charset="0"/>
                <a:ea typeface="Calibri" panose="020F0502020204030204" pitchFamily="34" charset="0"/>
                <a:cs typeface="Times New Roman" panose="02020603050405020304" pitchFamily="18" charset="0"/>
              </a:rPr>
              <a:t>I recommend creating the following pages.</a:t>
            </a:r>
          </a:p>
          <a:p>
            <a:pPr lvl="0">
              <a:lnSpc>
                <a:spcPct val="107000"/>
              </a:lnSpc>
              <a:spcAft>
                <a:spcPts val="0"/>
              </a:spcAft>
            </a:pPr>
            <a:endParaRPr lang="en-GB" b="1"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pPr>
            <a:endParaRPr lang="en-GB" b="1"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pPr>
            <a:r>
              <a:rPr lang="en-GB" sz="2400" b="1" dirty="0">
                <a:latin typeface="Calibri" panose="020F0502020204030204" pitchFamily="34" charset="0"/>
                <a:ea typeface="Calibri" panose="020F0502020204030204" pitchFamily="34" charset="0"/>
                <a:cs typeface="Times New Roman" panose="02020603050405020304" pitchFamily="18" charset="0"/>
              </a:rPr>
              <a:t>1. Professional profile</a:t>
            </a:r>
          </a:p>
          <a:p>
            <a:pPr lvl="0">
              <a:lnSpc>
                <a:spcPct val="107000"/>
              </a:lnSpc>
              <a:spcAft>
                <a:spcPts val="0"/>
              </a:spcAft>
            </a:pPr>
            <a:r>
              <a:rPr lang="en-GB" sz="2400" b="1" dirty="0">
                <a:latin typeface="Calibri" panose="020F0502020204030204" pitchFamily="34" charset="0"/>
                <a:ea typeface="Calibri" panose="020F0502020204030204" pitchFamily="34" charset="0"/>
                <a:cs typeface="Times New Roman" panose="02020603050405020304" pitchFamily="18" charset="0"/>
              </a:rPr>
              <a:t>2. Education, including workplace training, continuing professional development</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pPr>
            <a:r>
              <a:rPr lang="en-GB" sz="2400" b="1" dirty="0">
                <a:latin typeface="Calibri" panose="020F0502020204030204" pitchFamily="34" charset="0"/>
                <a:ea typeface="Calibri" panose="020F0502020204030204" pitchFamily="34" charset="0"/>
                <a:cs typeface="Times New Roman" panose="02020603050405020304" pitchFamily="18" charset="0"/>
              </a:rPr>
              <a:t>3. Geographic experience, including languages</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pPr>
            <a:r>
              <a:rPr lang="en-GB" sz="2400" b="1" dirty="0">
                <a:latin typeface="Calibri" panose="020F0502020204030204" pitchFamily="34" charset="0"/>
                <a:ea typeface="Calibri" panose="020F0502020204030204" pitchFamily="34" charset="0"/>
                <a:cs typeface="Times New Roman" panose="02020603050405020304" pitchFamily="18" charset="0"/>
              </a:rPr>
              <a:t>4. Programmes you have worked with</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pPr>
            <a:r>
              <a:rPr lang="en-GB" sz="2400" b="1" dirty="0">
                <a:latin typeface="Calibri" panose="020F0502020204030204" pitchFamily="34" charset="0"/>
                <a:ea typeface="Calibri" panose="020F0502020204030204" pitchFamily="34" charset="0"/>
                <a:cs typeface="Times New Roman" panose="02020603050405020304" pitchFamily="18" charset="0"/>
              </a:rPr>
              <a:t>5. Organisations worked for – including size in terms of turnover, employees,   </a:t>
            </a:r>
          </a:p>
          <a:p>
            <a:pPr lvl="0">
              <a:lnSpc>
                <a:spcPct val="107000"/>
              </a:lnSpc>
              <a:spcAft>
                <a:spcPts val="0"/>
              </a:spcAft>
            </a:pPr>
            <a:r>
              <a:rPr lang="en-GB" sz="2400" b="1" dirty="0">
                <a:latin typeface="Calibri" panose="020F0502020204030204" pitchFamily="34" charset="0"/>
                <a:ea typeface="Calibri" panose="020F0502020204030204" pitchFamily="34" charset="0"/>
                <a:cs typeface="Times New Roman" panose="02020603050405020304" pitchFamily="18" charset="0"/>
              </a:rPr>
              <a:t>6. Geographic spread and markets served</a:t>
            </a:r>
          </a:p>
          <a:p>
            <a:pPr>
              <a:lnSpc>
                <a:spcPct val="107000"/>
              </a:lnSpc>
            </a:pPr>
            <a:r>
              <a:rPr lang="en-GB" sz="2400" b="1" dirty="0">
                <a:latin typeface="Calibri" panose="020F0502020204030204" pitchFamily="34" charset="0"/>
                <a:cs typeface="Times New Roman" panose="02020603050405020304" pitchFamily="18" charset="0"/>
              </a:rPr>
              <a:t>7. Roles</a:t>
            </a:r>
          </a:p>
          <a:p>
            <a:pPr>
              <a:lnSpc>
                <a:spcPct val="107000"/>
              </a:lnSpc>
            </a:pPr>
            <a:r>
              <a:rPr lang="en-GB" sz="2400" b="1" dirty="0">
                <a:latin typeface="Calibri" panose="020F0502020204030204" pitchFamily="34" charset="0"/>
                <a:cs typeface="Times New Roman" panose="02020603050405020304" pitchFamily="18" charset="0"/>
              </a:rPr>
              <a:t>8. Functional skills  </a:t>
            </a:r>
          </a:p>
          <a:p>
            <a:pPr>
              <a:lnSpc>
                <a:spcPct val="107000"/>
              </a:lnSpc>
            </a:pPr>
            <a:r>
              <a:rPr lang="en-GB" sz="2400" b="1" dirty="0">
                <a:latin typeface="Calibri" panose="020F0502020204030204" pitchFamily="34" charset="0"/>
                <a:cs typeface="Times New Roman" panose="02020603050405020304" pitchFamily="18" charset="0"/>
              </a:rPr>
              <a:t>9. Achievements and challenges faced</a:t>
            </a:r>
          </a:p>
          <a:p>
            <a:pPr lvl="0">
              <a:lnSpc>
                <a:spcPct val="107000"/>
              </a:lnSpc>
              <a:spcAft>
                <a:spcPts val="0"/>
              </a:spcAft>
            </a:pPr>
            <a:endParaRPr lang="en-GB" sz="16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47CCA958-8AC1-42B9-B27A-0A55C9499757}"/>
              </a:ext>
            </a:extLst>
          </p:cNvPr>
          <p:cNvPicPr>
            <a:picLocks noChangeAspect="1"/>
          </p:cNvPicPr>
          <p:nvPr/>
        </p:nvPicPr>
        <p:blipFill>
          <a:blip r:embed="rId3"/>
          <a:stretch>
            <a:fillRect/>
          </a:stretch>
        </p:blipFill>
        <p:spPr>
          <a:xfrm>
            <a:off x="6874933" y="5262093"/>
            <a:ext cx="1444978" cy="1138708"/>
          </a:xfrm>
          <a:prstGeom prst="rect">
            <a:avLst/>
          </a:prstGeom>
        </p:spPr>
      </p:pic>
    </p:spTree>
    <p:extLst>
      <p:ext uri="{BB962C8B-B14F-4D97-AF65-F5344CB8AC3E}">
        <p14:creationId xmlns:p14="http://schemas.microsoft.com/office/powerpoint/2010/main" val="2924244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DA09084-95CA-4F10-92FD-F93BA9DAD9AB}"/>
              </a:ext>
            </a:extLst>
          </p:cNvPr>
          <p:cNvSpPr/>
          <p:nvPr/>
        </p:nvSpPr>
        <p:spPr>
          <a:xfrm>
            <a:off x="849086" y="713518"/>
            <a:ext cx="8294914" cy="807465"/>
          </a:xfrm>
          <a:prstGeom prst="rect">
            <a:avLst/>
          </a:prstGeom>
        </p:spPr>
        <p:txBody>
          <a:bodyPr wrap="square">
            <a:spAutoFit/>
          </a:bodyPr>
          <a:lstStyle/>
          <a:p>
            <a:pPr>
              <a:lnSpc>
                <a:spcPct val="107000"/>
              </a:lnSpc>
              <a:spcAft>
                <a:spcPts val="800"/>
              </a:spcAft>
            </a:pPr>
            <a:r>
              <a:rPr lang="en-GB" sz="2000" b="1" dirty="0">
                <a:latin typeface="Calibri" panose="020F0502020204030204" pitchFamily="34" charset="0"/>
                <a:ea typeface="Calibri" panose="020F0502020204030204" pitchFamily="34" charset="0"/>
                <a:cs typeface="Times New Roman" panose="02020603050405020304" pitchFamily="18" charset="0"/>
              </a:rPr>
              <a:t>Content</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13DD4B0A-AA16-4AD3-9176-D2642C2ECC05}"/>
              </a:ext>
            </a:extLst>
          </p:cNvPr>
          <p:cNvSpPr/>
          <p:nvPr/>
        </p:nvSpPr>
        <p:spPr>
          <a:xfrm>
            <a:off x="840620" y="1372645"/>
            <a:ext cx="8294914" cy="1394997"/>
          </a:xfrm>
          <a:prstGeom prst="rect">
            <a:avLst/>
          </a:prstGeom>
        </p:spPr>
        <p:txBody>
          <a:bodyPr wrap="square">
            <a:spAutoFit/>
          </a:bodyPr>
          <a:lstStyle/>
          <a:p>
            <a:pPr marL="342900" lvl="0" indent="-342900">
              <a:lnSpc>
                <a:spcPct val="107000"/>
              </a:lnSpc>
              <a:spcAft>
                <a:spcPts val="0"/>
              </a:spcAft>
              <a:buFont typeface="+mj-lt"/>
              <a:buAutoNum type="arabicPeriod"/>
            </a:pPr>
            <a:r>
              <a:rPr lang="en-GB" sz="2000" b="1" dirty="0">
                <a:latin typeface="Calibri" panose="020F0502020204030204" pitchFamily="34" charset="0"/>
                <a:ea typeface="Calibri" panose="020F0502020204030204" pitchFamily="34" charset="0"/>
                <a:cs typeface="Calibri" panose="020F0502020204030204" pitchFamily="34" charset="0"/>
              </a:rPr>
              <a:t>Professional profile</a:t>
            </a:r>
          </a:p>
          <a:p>
            <a:pPr marL="342900" lvl="0" indent="-342900">
              <a:lnSpc>
                <a:spcPct val="107000"/>
              </a:lnSpc>
              <a:spcAft>
                <a:spcPts val="0"/>
              </a:spcAft>
              <a:buFont typeface="+mj-lt"/>
              <a:buAutoNum type="arabicPeriod"/>
            </a:pPr>
            <a:endParaRPr lang="en-GB" sz="2000" b="1" dirty="0">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0"/>
              </a:spcAft>
              <a:buFont typeface="+mj-lt"/>
              <a:buAutoNum type="arabicPeriod"/>
            </a:pPr>
            <a:r>
              <a:rPr lang="en-GB" sz="2000" b="1" dirty="0">
                <a:latin typeface="Calibri" panose="020F0502020204030204" pitchFamily="34" charset="0"/>
                <a:ea typeface="Calibri" panose="020F0502020204030204" pitchFamily="34" charset="0"/>
                <a:cs typeface="Calibri" panose="020F0502020204030204" pitchFamily="34" charset="0"/>
              </a:rPr>
              <a:t>Education, including workplace training, continuing professional development</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88784009-D5CD-423A-BD1A-88D30A1926DE}"/>
              </a:ext>
            </a:extLst>
          </p:cNvPr>
          <p:cNvSpPr txBox="1"/>
          <p:nvPr/>
        </p:nvSpPr>
        <p:spPr>
          <a:xfrm>
            <a:off x="1314087" y="2917479"/>
            <a:ext cx="6101644" cy="3170099"/>
          </a:xfrm>
          <a:prstGeom prst="rect">
            <a:avLst/>
          </a:prstGeom>
          <a:noFill/>
        </p:spPr>
        <p:txBody>
          <a:bodyPr wrap="square">
            <a:spAutoFit/>
          </a:bodyPr>
          <a:lstStyle/>
          <a:p>
            <a:r>
              <a:rPr lang="en-GB" sz="2000" b="1" dirty="0">
                <a:latin typeface="Calibri" panose="020F0502020204030204" pitchFamily="34" charset="0"/>
                <a:cs typeface="Calibri" panose="020F0502020204030204" pitchFamily="34" charset="0"/>
              </a:rPr>
              <a:t>Education:</a:t>
            </a:r>
            <a:endParaRPr lang="en-GB" sz="2000" dirty="0">
              <a:latin typeface="Calibri" panose="020F0502020204030204" pitchFamily="34" charset="0"/>
              <a:cs typeface="Calibri" panose="020F0502020204030204" pitchFamily="34" charset="0"/>
            </a:endParaRPr>
          </a:p>
          <a:p>
            <a:pPr lvl="0"/>
            <a:r>
              <a:rPr lang="en-GB" sz="2000" b="1" dirty="0">
                <a:latin typeface="Calibri" panose="020F0502020204030204" pitchFamily="34" charset="0"/>
                <a:cs typeface="Calibri" panose="020F0502020204030204" pitchFamily="34" charset="0"/>
              </a:rPr>
              <a:t>GCSEs (gained aged 16):</a:t>
            </a:r>
            <a:endParaRPr lang="en-GB" sz="2000" dirty="0">
              <a:latin typeface="Calibri" panose="020F0502020204030204" pitchFamily="34" charset="0"/>
              <a:cs typeface="Calibri" panose="020F0502020204030204" pitchFamily="34" charset="0"/>
            </a:endParaRPr>
          </a:p>
          <a:p>
            <a:pPr lvl="0"/>
            <a:r>
              <a:rPr lang="en-GB" sz="2000" b="1" dirty="0">
                <a:latin typeface="Calibri" panose="020F0502020204030204" pitchFamily="34" charset="0"/>
                <a:cs typeface="Calibri" panose="020F0502020204030204" pitchFamily="34" charset="0"/>
              </a:rPr>
              <a:t>A levels (gained aged 18): </a:t>
            </a:r>
            <a:r>
              <a:rPr lang="en-GB" sz="2000" dirty="0">
                <a:latin typeface="Calibri" panose="020F0502020204030204" pitchFamily="34" charset="0"/>
                <a:cs typeface="Calibri" panose="020F0502020204030204" pitchFamily="34" charset="0"/>
              </a:rPr>
              <a:t>include subjects and grades</a:t>
            </a:r>
          </a:p>
          <a:p>
            <a:pPr lvl="0"/>
            <a:r>
              <a:rPr lang="en-GB" sz="2000" b="1" dirty="0">
                <a:latin typeface="Calibri" panose="020F0502020204030204" pitchFamily="34" charset="0"/>
                <a:cs typeface="Calibri" panose="020F0502020204030204" pitchFamily="34" charset="0"/>
              </a:rPr>
              <a:t>Degree: </a:t>
            </a:r>
            <a:r>
              <a:rPr lang="en-GB" sz="2000" dirty="0">
                <a:latin typeface="Calibri" panose="020F0502020204030204" pitchFamily="34" charset="0"/>
                <a:cs typeface="Calibri" panose="020F0502020204030204" pitchFamily="34" charset="0"/>
              </a:rPr>
              <a:t>Subject, class of degree and university.  Work experience if a sandwich course</a:t>
            </a:r>
          </a:p>
          <a:p>
            <a:pPr lvl="0"/>
            <a:r>
              <a:rPr lang="en-GB" sz="2000" b="1" dirty="0">
                <a:latin typeface="Calibri" panose="020F0502020204030204" pitchFamily="34" charset="0"/>
                <a:cs typeface="Calibri" panose="020F0502020204030204" pitchFamily="34" charset="0"/>
              </a:rPr>
              <a:t>Masters/PhD: </a:t>
            </a:r>
            <a:r>
              <a:rPr lang="en-GB" sz="2000" dirty="0">
                <a:latin typeface="Calibri" panose="020F0502020204030204" pitchFamily="34" charset="0"/>
                <a:cs typeface="Calibri" panose="020F0502020204030204" pitchFamily="34" charset="0"/>
              </a:rPr>
              <a:t>Subject and Dissertation/Specialisation.</a:t>
            </a:r>
          </a:p>
          <a:p>
            <a:pPr lvl="0"/>
            <a:endParaRPr lang="en-GB" sz="2000" dirty="0">
              <a:latin typeface="Calibri" panose="020F0502020204030204" pitchFamily="34" charset="0"/>
              <a:cs typeface="Calibri" panose="020F0502020204030204" pitchFamily="34" charset="0"/>
            </a:endParaRPr>
          </a:p>
          <a:p>
            <a:r>
              <a:rPr lang="en-GB" sz="2000" b="1" dirty="0">
                <a:latin typeface="Calibri" panose="020F0502020204030204" pitchFamily="34" charset="0"/>
                <a:cs typeface="Calibri" panose="020F0502020204030204" pitchFamily="34" charset="0"/>
              </a:rPr>
              <a:t>Qualifications and Professional Development:</a:t>
            </a:r>
          </a:p>
          <a:p>
            <a:r>
              <a:rPr lang="en-GB" sz="2000" dirty="0">
                <a:latin typeface="Calibri" panose="020F0502020204030204" pitchFamily="34" charset="0"/>
                <a:cs typeface="Calibri" panose="020F0502020204030204" pitchFamily="34" charset="0"/>
              </a:rPr>
              <a:t>The spreadsheet is the place to list all your courses and then select the most relevant ones for your CV</a:t>
            </a:r>
          </a:p>
        </p:txBody>
      </p:sp>
      <p:pic>
        <p:nvPicPr>
          <p:cNvPr id="4" name="Picture 3">
            <a:extLst>
              <a:ext uri="{FF2B5EF4-FFF2-40B4-BE49-F238E27FC236}">
                <a16:creationId xmlns:a16="http://schemas.microsoft.com/office/drawing/2014/main" id="{1D06DDC4-B353-4AEA-A67E-4FCA3F227039}"/>
              </a:ext>
            </a:extLst>
          </p:cNvPr>
          <p:cNvPicPr>
            <a:picLocks noChangeAspect="1"/>
          </p:cNvPicPr>
          <p:nvPr/>
        </p:nvPicPr>
        <p:blipFill>
          <a:blip r:embed="rId3"/>
          <a:stretch>
            <a:fillRect/>
          </a:stretch>
        </p:blipFill>
        <p:spPr>
          <a:xfrm>
            <a:off x="7579752" y="4973815"/>
            <a:ext cx="1390008" cy="1158340"/>
          </a:xfrm>
          <a:prstGeom prst="rect">
            <a:avLst/>
          </a:prstGeom>
        </p:spPr>
      </p:pic>
    </p:spTree>
    <p:extLst>
      <p:ext uri="{BB962C8B-B14F-4D97-AF65-F5344CB8AC3E}">
        <p14:creationId xmlns:p14="http://schemas.microsoft.com/office/powerpoint/2010/main" val="19787639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DA09084-95CA-4F10-92FD-F93BA9DAD9AB}"/>
              </a:ext>
            </a:extLst>
          </p:cNvPr>
          <p:cNvSpPr/>
          <p:nvPr/>
        </p:nvSpPr>
        <p:spPr>
          <a:xfrm>
            <a:off x="849086" y="1109679"/>
            <a:ext cx="8294914" cy="807465"/>
          </a:xfrm>
          <a:prstGeom prst="rect">
            <a:avLst/>
          </a:prstGeom>
        </p:spPr>
        <p:txBody>
          <a:bodyPr wrap="square">
            <a:spAutoFit/>
          </a:bodyPr>
          <a:lstStyle/>
          <a:p>
            <a:pPr>
              <a:lnSpc>
                <a:spcPct val="107000"/>
              </a:lnSpc>
              <a:spcAft>
                <a:spcPts val="800"/>
              </a:spcAft>
            </a:pPr>
            <a:r>
              <a:rPr lang="en-GB" sz="2000" b="1" dirty="0">
                <a:latin typeface="Calibri" panose="020F0502020204030204" pitchFamily="34" charset="0"/>
                <a:ea typeface="Calibri" panose="020F0502020204030204" pitchFamily="34" charset="0"/>
                <a:cs typeface="Times New Roman" panose="02020603050405020304" pitchFamily="18" charset="0"/>
              </a:rPr>
              <a:t>Content</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13DD4B0A-AA16-4AD3-9176-D2642C2ECC05}"/>
              </a:ext>
            </a:extLst>
          </p:cNvPr>
          <p:cNvSpPr/>
          <p:nvPr/>
        </p:nvSpPr>
        <p:spPr>
          <a:xfrm>
            <a:off x="849086" y="2055772"/>
            <a:ext cx="8294914" cy="3242106"/>
          </a:xfrm>
          <a:prstGeom prst="rect">
            <a:avLst/>
          </a:prstGeom>
        </p:spPr>
        <p:txBody>
          <a:bodyPr wrap="square">
            <a:spAutoFit/>
          </a:bodyPr>
          <a:lstStyle/>
          <a:p>
            <a:pPr lvl="0">
              <a:lnSpc>
                <a:spcPct val="107000"/>
              </a:lnSpc>
              <a:spcAft>
                <a:spcPts val="0"/>
              </a:spcAft>
            </a:pPr>
            <a:endParaRPr lang="en-GB" sz="2000" b="1"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pPr>
            <a:r>
              <a:rPr lang="en-GB" sz="2000" b="1" dirty="0">
                <a:latin typeface="Calibri" panose="020F0502020204030204" pitchFamily="34" charset="0"/>
                <a:ea typeface="Calibri" panose="020F0502020204030204" pitchFamily="34" charset="0"/>
                <a:cs typeface="Times New Roman" panose="02020603050405020304" pitchFamily="18" charset="0"/>
              </a:rPr>
              <a:t>3. Functional Skills, for example</a:t>
            </a:r>
          </a:p>
          <a:p>
            <a:pPr marL="285750" lvl="0" indent="-285750">
              <a:lnSpc>
                <a:spcPct val="107000"/>
              </a:lnSpc>
              <a:spcAft>
                <a:spcPts val="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Times New Roman" panose="02020603050405020304" pitchFamily="18" charset="0"/>
              </a:rPr>
              <a:t>A career in finance could demonstrate Financial Control, Tax, Treasury M&amp;A etc</a:t>
            </a:r>
          </a:p>
          <a:p>
            <a:pPr marL="285750" lvl="0" indent="-285750">
              <a:lnSpc>
                <a:spcPct val="107000"/>
              </a:lnSpc>
              <a:spcAft>
                <a:spcPts val="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Times New Roman" panose="02020603050405020304" pitchFamily="18" charset="0"/>
              </a:rPr>
              <a:t>A career in Communications could demonstrate social media, strategy, writing editing</a:t>
            </a:r>
          </a:p>
          <a:p>
            <a:pPr marL="285750" lvl="0" indent="-285750">
              <a:lnSpc>
                <a:spcPct val="107000"/>
              </a:lnSpc>
              <a:spcAft>
                <a:spcPts val="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Times New Roman" panose="02020603050405020304" pitchFamily="18" charset="0"/>
              </a:rPr>
              <a:t>A career in Senior Management need to demonstrate fiscal responsibility strategic thinking, clear metrics.</a:t>
            </a:r>
          </a:p>
          <a:p>
            <a:pPr marL="285750" lvl="0" indent="-285750">
              <a:lnSpc>
                <a:spcPct val="107000"/>
              </a:lnSpc>
              <a:spcAft>
                <a:spcPts val="0"/>
              </a:spcAft>
              <a:buFont typeface="Wingdings" panose="05000000000000000000" pitchFamily="2" charset="2"/>
              <a:buChar char="v"/>
            </a:pP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285750" lvl="0" indent="-285750">
              <a:lnSpc>
                <a:spcPct val="107000"/>
              </a:lnSpc>
              <a:spcAft>
                <a:spcPts val="0"/>
              </a:spcAft>
              <a:buFont typeface="Arial" panose="020B0604020202020204" pitchFamily="34" charset="0"/>
              <a:buChar char="•"/>
            </a:pPr>
            <a:endParaRPr lang="en-GB" sz="16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47CCA958-8AC1-42B9-B27A-0A55C9499757}"/>
              </a:ext>
            </a:extLst>
          </p:cNvPr>
          <p:cNvPicPr>
            <a:picLocks noChangeAspect="1"/>
          </p:cNvPicPr>
          <p:nvPr/>
        </p:nvPicPr>
        <p:blipFill>
          <a:blip r:embed="rId3"/>
          <a:stretch>
            <a:fillRect/>
          </a:stretch>
        </p:blipFill>
        <p:spPr>
          <a:xfrm>
            <a:off x="8263467" y="4813931"/>
            <a:ext cx="1394506" cy="1157892"/>
          </a:xfrm>
          <a:prstGeom prst="rect">
            <a:avLst/>
          </a:prstGeom>
        </p:spPr>
      </p:pic>
    </p:spTree>
    <p:extLst>
      <p:ext uri="{BB962C8B-B14F-4D97-AF65-F5344CB8AC3E}">
        <p14:creationId xmlns:p14="http://schemas.microsoft.com/office/powerpoint/2010/main" val="37017314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DA09084-95CA-4F10-92FD-F93BA9DAD9AB}"/>
              </a:ext>
            </a:extLst>
          </p:cNvPr>
          <p:cNvSpPr/>
          <p:nvPr/>
        </p:nvSpPr>
        <p:spPr>
          <a:xfrm>
            <a:off x="849086" y="1109679"/>
            <a:ext cx="8294914" cy="838948"/>
          </a:xfrm>
          <a:prstGeom prst="rect">
            <a:avLst/>
          </a:prstGeom>
        </p:spPr>
        <p:txBody>
          <a:bodyPr wrap="square">
            <a:spAutoFit/>
          </a:bodyPr>
          <a:lstStyle/>
          <a:p>
            <a:pPr>
              <a:lnSpc>
                <a:spcPct val="107000"/>
              </a:lnSpc>
              <a:spcAft>
                <a:spcPts val="800"/>
              </a:spcAft>
            </a:pPr>
            <a:r>
              <a:rPr lang="en-GB" sz="2000" b="1" dirty="0">
                <a:latin typeface="Calibri" panose="020F0502020204030204" pitchFamily="34" charset="0"/>
                <a:ea typeface="Calibri" panose="020F0502020204030204" pitchFamily="34" charset="0"/>
                <a:cs typeface="Times New Roman" panose="02020603050405020304" pitchFamily="18" charset="0"/>
              </a:rPr>
              <a:t>Content</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13DD4B0A-AA16-4AD3-9176-D2642C2ECC05}"/>
              </a:ext>
            </a:extLst>
          </p:cNvPr>
          <p:cNvSpPr/>
          <p:nvPr/>
        </p:nvSpPr>
        <p:spPr>
          <a:xfrm>
            <a:off x="849086" y="2055772"/>
            <a:ext cx="8294914" cy="2712281"/>
          </a:xfrm>
          <a:prstGeom prst="rect">
            <a:avLst/>
          </a:prstGeom>
        </p:spPr>
        <p:txBody>
          <a:bodyPr wrap="square">
            <a:spAutoFit/>
          </a:bodyPr>
          <a:lstStyle/>
          <a:p>
            <a:pPr lvl="0">
              <a:lnSpc>
                <a:spcPct val="107000"/>
              </a:lnSpc>
              <a:spcAft>
                <a:spcPts val="0"/>
              </a:spcAft>
            </a:pPr>
            <a:endParaRPr lang="en-GB" sz="2000" b="1"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pPr>
            <a:r>
              <a:rPr lang="en-GB" sz="2000" b="1" dirty="0">
                <a:latin typeface="Calibri" panose="020F0502020204030204" pitchFamily="34" charset="0"/>
                <a:ea typeface="Calibri" panose="020F0502020204030204" pitchFamily="34" charset="0"/>
                <a:cs typeface="Times New Roman" panose="02020603050405020304" pitchFamily="18" charset="0"/>
              </a:rPr>
              <a:t>4. Geographic Experience including languages </a:t>
            </a:r>
          </a:p>
          <a:p>
            <a:pPr lvl="0">
              <a:lnSpc>
                <a:spcPct val="107000"/>
              </a:lnSpc>
              <a:spcAft>
                <a:spcPts val="0"/>
              </a:spcAft>
            </a:pPr>
            <a:endParaRPr lang="en-GB" sz="2000" b="1" dirty="0">
              <a:latin typeface="Calibri" panose="020F0502020204030204" pitchFamily="34" charset="0"/>
              <a:ea typeface="Calibri" panose="020F0502020204030204" pitchFamily="34" charset="0"/>
              <a:cs typeface="Times New Roman" panose="02020603050405020304" pitchFamily="18" charset="0"/>
            </a:endParaRPr>
          </a:p>
          <a:p>
            <a:pPr marL="285750" lvl="0" indent="-285750">
              <a:lnSpc>
                <a:spcPct val="107000"/>
              </a:lnSpc>
              <a:spcAft>
                <a:spcPts val="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Times New Roman" panose="02020603050405020304" pitchFamily="18" charset="0"/>
              </a:rPr>
              <a:t>List countries and regions you have worked in or with, particularly those you have spent time in. </a:t>
            </a:r>
          </a:p>
          <a:p>
            <a:pPr marL="285750" lvl="0" indent="-285750">
              <a:lnSpc>
                <a:spcPct val="107000"/>
              </a:lnSpc>
              <a:spcAft>
                <a:spcPts val="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Times New Roman" panose="02020603050405020304" pitchFamily="18" charset="0"/>
              </a:rPr>
              <a:t>List languages you are comfortable with – and give an idea of proficiency, particularly where qualified.</a:t>
            </a:r>
          </a:p>
          <a:p>
            <a:pPr lvl="0">
              <a:lnSpc>
                <a:spcPct val="107000"/>
              </a:lnSpc>
              <a:spcAft>
                <a:spcPts val="0"/>
              </a:spcAft>
            </a:pPr>
            <a:endParaRPr lang="en-GB" sz="20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47CCA958-8AC1-42B9-B27A-0A55C9499757}"/>
              </a:ext>
            </a:extLst>
          </p:cNvPr>
          <p:cNvPicPr>
            <a:picLocks noChangeAspect="1"/>
          </p:cNvPicPr>
          <p:nvPr/>
        </p:nvPicPr>
        <p:blipFill>
          <a:blip r:embed="rId3"/>
          <a:stretch>
            <a:fillRect/>
          </a:stretch>
        </p:blipFill>
        <p:spPr>
          <a:xfrm>
            <a:off x="8263467" y="4813931"/>
            <a:ext cx="1394506" cy="1157892"/>
          </a:xfrm>
          <a:prstGeom prst="rect">
            <a:avLst/>
          </a:prstGeom>
        </p:spPr>
      </p:pic>
    </p:spTree>
    <p:extLst>
      <p:ext uri="{BB962C8B-B14F-4D97-AF65-F5344CB8AC3E}">
        <p14:creationId xmlns:p14="http://schemas.microsoft.com/office/powerpoint/2010/main" val="24355999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DA09084-95CA-4F10-92FD-F93BA9DAD9AB}"/>
              </a:ext>
            </a:extLst>
          </p:cNvPr>
          <p:cNvSpPr/>
          <p:nvPr/>
        </p:nvSpPr>
        <p:spPr>
          <a:xfrm>
            <a:off x="849086" y="1109679"/>
            <a:ext cx="8294914" cy="838948"/>
          </a:xfrm>
          <a:prstGeom prst="rect">
            <a:avLst/>
          </a:prstGeom>
        </p:spPr>
        <p:txBody>
          <a:bodyPr wrap="square">
            <a:spAutoFit/>
          </a:bodyPr>
          <a:lstStyle/>
          <a:p>
            <a:pPr>
              <a:lnSpc>
                <a:spcPct val="107000"/>
              </a:lnSpc>
              <a:spcAft>
                <a:spcPts val="800"/>
              </a:spcAft>
            </a:pPr>
            <a:r>
              <a:rPr lang="en-GB" sz="2000" b="1" dirty="0">
                <a:latin typeface="Calibri" panose="020F0502020204030204" pitchFamily="34" charset="0"/>
                <a:ea typeface="Calibri" panose="020F0502020204030204" pitchFamily="34" charset="0"/>
                <a:cs typeface="Times New Roman" panose="02020603050405020304" pitchFamily="18" charset="0"/>
              </a:rPr>
              <a:t>Content</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13DD4B0A-AA16-4AD3-9176-D2642C2ECC05}"/>
              </a:ext>
            </a:extLst>
          </p:cNvPr>
          <p:cNvSpPr/>
          <p:nvPr/>
        </p:nvSpPr>
        <p:spPr>
          <a:xfrm>
            <a:off x="849086" y="1798320"/>
            <a:ext cx="8294914" cy="3700244"/>
          </a:xfrm>
          <a:prstGeom prst="rect">
            <a:avLst/>
          </a:prstGeom>
        </p:spPr>
        <p:txBody>
          <a:bodyPr wrap="square">
            <a:spAutoFit/>
          </a:bodyPr>
          <a:lstStyle/>
          <a:p>
            <a:pPr lvl="0">
              <a:lnSpc>
                <a:spcPct val="107000"/>
              </a:lnSpc>
              <a:spcAft>
                <a:spcPts val="0"/>
              </a:spcAft>
            </a:pPr>
            <a:endParaRPr lang="en-GB" sz="2000" b="1"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pPr>
            <a:r>
              <a:rPr lang="en-GB" sz="2000" b="1" dirty="0">
                <a:latin typeface="Calibri" panose="020F0502020204030204" pitchFamily="34" charset="0"/>
                <a:ea typeface="Calibri" panose="020F0502020204030204" pitchFamily="34" charset="0"/>
                <a:cs typeface="Times New Roman" panose="02020603050405020304" pitchFamily="18" charset="0"/>
              </a:rPr>
              <a:t>5. Programmes you have worked with</a:t>
            </a:r>
          </a:p>
          <a:p>
            <a:pPr lvl="0">
              <a:lnSpc>
                <a:spcPct val="107000"/>
              </a:lnSpc>
              <a:spcAft>
                <a:spcPts val="0"/>
              </a:spcAft>
            </a:pPr>
            <a:endParaRPr lang="en-GB" sz="2000" b="1" dirty="0">
              <a:latin typeface="Calibri" panose="020F0502020204030204" pitchFamily="34" charset="0"/>
              <a:ea typeface="Calibri" panose="020F0502020204030204" pitchFamily="34" charset="0"/>
              <a:cs typeface="Times New Roman" panose="02020603050405020304" pitchFamily="18" charset="0"/>
            </a:endParaRPr>
          </a:p>
          <a:p>
            <a:pPr marL="285750" lvl="0" indent="-285750">
              <a:lnSpc>
                <a:spcPct val="107000"/>
              </a:lnSpc>
              <a:spcAft>
                <a:spcPts val="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Times New Roman" panose="02020603050405020304" pitchFamily="18" charset="0"/>
              </a:rPr>
              <a:t>General Office Programmes</a:t>
            </a:r>
          </a:p>
          <a:p>
            <a:pPr marL="285750" lvl="0" indent="-285750">
              <a:lnSpc>
                <a:spcPct val="107000"/>
              </a:lnSpc>
              <a:spcAft>
                <a:spcPts val="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Times New Roman" panose="02020603050405020304" pitchFamily="18" charset="0"/>
              </a:rPr>
              <a:t>Design/editing packages such as Adobe</a:t>
            </a:r>
          </a:p>
          <a:p>
            <a:pPr marL="285750" lvl="0" indent="-285750">
              <a:lnSpc>
                <a:spcPct val="107000"/>
              </a:lnSpc>
              <a:spcAft>
                <a:spcPts val="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Times New Roman" panose="02020603050405020304" pitchFamily="18" charset="0"/>
              </a:rPr>
              <a:t>Organisational software such as Sage, Oracle</a:t>
            </a:r>
          </a:p>
          <a:p>
            <a:pPr marL="285750" lvl="0" indent="-285750">
              <a:lnSpc>
                <a:spcPct val="107000"/>
              </a:lnSpc>
              <a:spcAft>
                <a:spcPts val="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Times New Roman" panose="02020603050405020304" pitchFamily="18" charset="0"/>
              </a:rPr>
              <a:t>Bespoke or sector specific software such as CRM, educational software, sales etc</a:t>
            </a:r>
          </a:p>
          <a:p>
            <a:pPr marL="285750" lvl="0" indent="-285750">
              <a:lnSpc>
                <a:spcPct val="107000"/>
              </a:lnSpc>
              <a:spcAft>
                <a:spcPts val="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Times New Roman" panose="02020603050405020304" pitchFamily="18" charset="0"/>
              </a:rPr>
              <a:t>If you are a Technical specialist talk about languages, coding, platforms used, built and/or developed</a:t>
            </a:r>
          </a:p>
          <a:p>
            <a:pPr lvl="0">
              <a:lnSpc>
                <a:spcPct val="107000"/>
              </a:lnSpc>
              <a:spcAft>
                <a:spcPts val="0"/>
              </a:spcAft>
            </a:pPr>
            <a:endParaRPr lang="en-GB" sz="20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47CCA958-8AC1-42B9-B27A-0A55C9499757}"/>
              </a:ext>
            </a:extLst>
          </p:cNvPr>
          <p:cNvPicPr>
            <a:picLocks noChangeAspect="1"/>
          </p:cNvPicPr>
          <p:nvPr/>
        </p:nvPicPr>
        <p:blipFill>
          <a:blip r:embed="rId3"/>
          <a:stretch>
            <a:fillRect/>
          </a:stretch>
        </p:blipFill>
        <p:spPr>
          <a:xfrm>
            <a:off x="8263467" y="4813931"/>
            <a:ext cx="1394506" cy="1157892"/>
          </a:xfrm>
          <a:prstGeom prst="rect">
            <a:avLst/>
          </a:prstGeom>
        </p:spPr>
      </p:pic>
    </p:spTree>
    <p:extLst>
      <p:ext uri="{BB962C8B-B14F-4D97-AF65-F5344CB8AC3E}">
        <p14:creationId xmlns:p14="http://schemas.microsoft.com/office/powerpoint/2010/main" val="1953343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DA09084-95CA-4F10-92FD-F93BA9DAD9AB}"/>
              </a:ext>
            </a:extLst>
          </p:cNvPr>
          <p:cNvSpPr/>
          <p:nvPr/>
        </p:nvSpPr>
        <p:spPr>
          <a:xfrm>
            <a:off x="849086" y="1109679"/>
            <a:ext cx="8294914" cy="838948"/>
          </a:xfrm>
          <a:prstGeom prst="rect">
            <a:avLst/>
          </a:prstGeom>
        </p:spPr>
        <p:txBody>
          <a:bodyPr wrap="square">
            <a:spAutoFit/>
          </a:bodyPr>
          <a:lstStyle/>
          <a:p>
            <a:pPr>
              <a:lnSpc>
                <a:spcPct val="107000"/>
              </a:lnSpc>
              <a:spcAft>
                <a:spcPts val="800"/>
              </a:spcAft>
            </a:pPr>
            <a:r>
              <a:rPr lang="en-GB" sz="2000" b="1" dirty="0">
                <a:latin typeface="Calibri" panose="020F0502020204030204" pitchFamily="34" charset="0"/>
                <a:ea typeface="Calibri" panose="020F0502020204030204" pitchFamily="34" charset="0"/>
                <a:cs typeface="Times New Roman" panose="02020603050405020304" pitchFamily="18" charset="0"/>
              </a:rPr>
              <a:t>Content</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13DD4B0A-AA16-4AD3-9176-D2642C2ECC05}"/>
              </a:ext>
            </a:extLst>
          </p:cNvPr>
          <p:cNvSpPr/>
          <p:nvPr/>
        </p:nvSpPr>
        <p:spPr>
          <a:xfrm>
            <a:off x="849086" y="2055772"/>
            <a:ext cx="8294914" cy="3041602"/>
          </a:xfrm>
          <a:prstGeom prst="rect">
            <a:avLst/>
          </a:prstGeom>
        </p:spPr>
        <p:txBody>
          <a:bodyPr wrap="square">
            <a:spAutoFit/>
          </a:bodyPr>
          <a:lstStyle/>
          <a:p>
            <a:pPr lvl="0">
              <a:lnSpc>
                <a:spcPct val="107000"/>
              </a:lnSpc>
              <a:spcAft>
                <a:spcPts val="0"/>
              </a:spcAft>
            </a:pPr>
            <a:endParaRPr lang="en-GB" sz="2000" b="1"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pPr>
            <a:r>
              <a:rPr lang="en-GB" sz="2000" b="1" dirty="0">
                <a:latin typeface="Calibri" panose="020F0502020204030204" pitchFamily="34" charset="0"/>
                <a:ea typeface="Calibri" panose="020F0502020204030204" pitchFamily="34" charset="0"/>
                <a:cs typeface="Times New Roman" panose="02020603050405020304" pitchFamily="18" charset="0"/>
              </a:rPr>
              <a:t>6. Achievements and Challenges faced</a:t>
            </a:r>
          </a:p>
          <a:p>
            <a:pPr lvl="0">
              <a:lnSpc>
                <a:spcPct val="107000"/>
              </a:lnSpc>
              <a:spcAft>
                <a:spcPts val="0"/>
              </a:spcAft>
            </a:pPr>
            <a:endParaRPr lang="en-GB" sz="2000" b="1" dirty="0">
              <a:latin typeface="Calibri" panose="020F0502020204030204" pitchFamily="34" charset="0"/>
              <a:ea typeface="Calibri" panose="020F0502020204030204" pitchFamily="34" charset="0"/>
              <a:cs typeface="Times New Roman" panose="02020603050405020304" pitchFamily="18" charset="0"/>
            </a:endParaRPr>
          </a:p>
          <a:p>
            <a:pPr marL="285750" lvl="0" indent="-285750">
              <a:lnSpc>
                <a:spcPct val="107000"/>
              </a:lnSpc>
              <a:spcAft>
                <a:spcPts val="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Times New Roman" panose="02020603050405020304" pitchFamily="18" charset="0"/>
              </a:rPr>
              <a:t>Ideally this is individual, but you can include time in a successful team</a:t>
            </a:r>
          </a:p>
          <a:p>
            <a:pPr marL="285750" lvl="0" indent="-285750">
              <a:lnSpc>
                <a:spcPct val="107000"/>
              </a:lnSpc>
              <a:spcAft>
                <a:spcPts val="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Times New Roman" panose="02020603050405020304" pitchFamily="18" charset="0"/>
              </a:rPr>
              <a:t>Back up achievements with numbers where you can</a:t>
            </a:r>
          </a:p>
          <a:p>
            <a:pPr marL="285750" lvl="0" indent="-285750">
              <a:lnSpc>
                <a:spcPct val="107000"/>
              </a:lnSpc>
              <a:spcAft>
                <a:spcPts val="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Times New Roman" panose="02020603050405020304" pitchFamily="18" charset="0"/>
              </a:rPr>
              <a:t>Show your part in a solution to a challenge</a:t>
            </a:r>
          </a:p>
          <a:p>
            <a:pPr marL="285750" lvl="0" indent="-285750">
              <a:lnSpc>
                <a:spcPct val="107000"/>
              </a:lnSpc>
              <a:spcAft>
                <a:spcPts val="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Times New Roman" panose="02020603050405020304" pitchFamily="18" charset="0"/>
              </a:rPr>
              <a:t>Where you can show growth in a role, whether as a formal promotion or where you have been given additional responsibilities</a:t>
            </a:r>
          </a:p>
          <a:p>
            <a:pPr lvl="0">
              <a:lnSpc>
                <a:spcPct val="107000"/>
              </a:lnSpc>
              <a:spcAft>
                <a:spcPts val="0"/>
              </a:spcAft>
            </a:pPr>
            <a:endParaRPr lang="en-GB" sz="20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47CCA958-8AC1-42B9-B27A-0A55C9499757}"/>
              </a:ext>
            </a:extLst>
          </p:cNvPr>
          <p:cNvPicPr>
            <a:picLocks noChangeAspect="1"/>
          </p:cNvPicPr>
          <p:nvPr/>
        </p:nvPicPr>
        <p:blipFill>
          <a:blip r:embed="rId3"/>
          <a:stretch>
            <a:fillRect/>
          </a:stretch>
        </p:blipFill>
        <p:spPr>
          <a:xfrm>
            <a:off x="8263467" y="4813931"/>
            <a:ext cx="1394506" cy="1157892"/>
          </a:xfrm>
          <a:prstGeom prst="rect">
            <a:avLst/>
          </a:prstGeom>
        </p:spPr>
      </p:pic>
    </p:spTree>
    <p:extLst>
      <p:ext uri="{BB962C8B-B14F-4D97-AF65-F5344CB8AC3E}">
        <p14:creationId xmlns:p14="http://schemas.microsoft.com/office/powerpoint/2010/main" val="26172417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DA09084-95CA-4F10-92FD-F93BA9DAD9AB}"/>
              </a:ext>
            </a:extLst>
          </p:cNvPr>
          <p:cNvSpPr/>
          <p:nvPr/>
        </p:nvSpPr>
        <p:spPr>
          <a:xfrm>
            <a:off x="849086" y="1109679"/>
            <a:ext cx="8294914" cy="838948"/>
          </a:xfrm>
          <a:prstGeom prst="rect">
            <a:avLst/>
          </a:prstGeom>
        </p:spPr>
        <p:txBody>
          <a:bodyPr wrap="square">
            <a:spAutoFit/>
          </a:bodyPr>
          <a:lstStyle/>
          <a:p>
            <a:pPr>
              <a:lnSpc>
                <a:spcPct val="107000"/>
              </a:lnSpc>
              <a:spcAft>
                <a:spcPts val="800"/>
              </a:spcAft>
            </a:pPr>
            <a:r>
              <a:rPr lang="en-GB" sz="2000" b="1" dirty="0">
                <a:latin typeface="Calibri" panose="020F0502020204030204" pitchFamily="34" charset="0"/>
                <a:ea typeface="Calibri" panose="020F0502020204030204" pitchFamily="34" charset="0"/>
                <a:cs typeface="Times New Roman" panose="02020603050405020304" pitchFamily="18" charset="0"/>
              </a:rPr>
              <a:t>Content</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13DD4B0A-AA16-4AD3-9176-D2642C2ECC05}"/>
              </a:ext>
            </a:extLst>
          </p:cNvPr>
          <p:cNvSpPr/>
          <p:nvPr/>
        </p:nvSpPr>
        <p:spPr>
          <a:xfrm>
            <a:off x="756356" y="2055772"/>
            <a:ext cx="8387644" cy="3370923"/>
          </a:xfrm>
          <a:prstGeom prst="rect">
            <a:avLst/>
          </a:prstGeom>
        </p:spPr>
        <p:txBody>
          <a:bodyPr wrap="square">
            <a:spAutoFit/>
          </a:bodyPr>
          <a:lstStyle/>
          <a:p>
            <a:pPr lvl="0">
              <a:lnSpc>
                <a:spcPct val="107000"/>
              </a:lnSpc>
              <a:spcAft>
                <a:spcPts val="0"/>
              </a:spcAft>
            </a:pPr>
            <a:endParaRPr lang="en-GB" sz="2000" b="1"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pPr>
            <a:r>
              <a:rPr lang="en-GB" sz="2000" b="1" dirty="0">
                <a:latin typeface="Calibri" panose="020F0502020204030204" pitchFamily="34" charset="0"/>
                <a:ea typeface="Calibri" panose="020F0502020204030204" pitchFamily="34" charset="0"/>
                <a:cs typeface="Times New Roman" panose="02020603050405020304" pitchFamily="18" charset="0"/>
              </a:rPr>
              <a:t>7. Organisations worked for</a:t>
            </a:r>
          </a:p>
          <a:p>
            <a:pPr lvl="0">
              <a:lnSpc>
                <a:spcPct val="107000"/>
              </a:lnSpc>
              <a:spcAft>
                <a:spcPts val="0"/>
              </a:spcAft>
            </a:pPr>
            <a:r>
              <a:rPr lang="en-GB" sz="2000" dirty="0">
                <a:latin typeface="Calibri" panose="020F0502020204030204" pitchFamily="34" charset="0"/>
                <a:ea typeface="Calibri" panose="020F0502020204030204" pitchFamily="34" charset="0"/>
                <a:cs typeface="Times New Roman" panose="02020603050405020304" pitchFamily="18" charset="0"/>
              </a:rPr>
              <a:t>Include size in terms of turnover, employees, geographic spread and markets served.</a:t>
            </a:r>
          </a:p>
          <a:p>
            <a:pPr lvl="0">
              <a:lnSpc>
                <a:spcPct val="107000"/>
              </a:lnSpc>
              <a:spcAft>
                <a:spcPts val="0"/>
              </a:spcAft>
            </a:pPr>
            <a:r>
              <a:rPr lang="en-GB" sz="2000" dirty="0">
                <a:latin typeface="Calibri" panose="020F0502020204030204" pitchFamily="34" charset="0"/>
                <a:ea typeface="Calibri" panose="020F0502020204030204" pitchFamily="34" charset="0"/>
                <a:cs typeface="Times New Roman" panose="02020603050405020304" pitchFamily="18" charset="0"/>
              </a:rPr>
              <a:t>Back up achievements with numbers where you can.  </a:t>
            </a:r>
          </a:p>
          <a:p>
            <a:pPr lvl="0">
              <a:lnSpc>
                <a:spcPct val="107000"/>
              </a:lnSpc>
              <a:spcAft>
                <a:spcPts val="0"/>
              </a:spcAft>
            </a:pP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pPr>
            <a:r>
              <a:rPr lang="en-GB" sz="2000" i="1" dirty="0">
                <a:latin typeface="Calibri" panose="020F0502020204030204" pitchFamily="34" charset="0"/>
                <a:ea typeface="Calibri" panose="020F0502020204030204" pitchFamily="34" charset="0"/>
                <a:cs typeface="Times New Roman" panose="02020603050405020304" pitchFamily="18" charset="0"/>
              </a:rPr>
              <a:t>Remember at this stage, this is for your eyes only – but be aware of revealing commercially sensitive information when you are putting information on the CV you will be sending out.</a:t>
            </a:r>
          </a:p>
          <a:p>
            <a:pPr lvl="0">
              <a:lnSpc>
                <a:spcPct val="107000"/>
              </a:lnSpc>
              <a:spcAft>
                <a:spcPts val="0"/>
              </a:spcAft>
            </a:pPr>
            <a:endParaRPr lang="en-GB" sz="20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47CCA958-8AC1-42B9-B27A-0A55C9499757}"/>
              </a:ext>
            </a:extLst>
          </p:cNvPr>
          <p:cNvPicPr>
            <a:picLocks noChangeAspect="1"/>
          </p:cNvPicPr>
          <p:nvPr/>
        </p:nvPicPr>
        <p:blipFill>
          <a:blip r:embed="rId3"/>
          <a:stretch>
            <a:fillRect/>
          </a:stretch>
        </p:blipFill>
        <p:spPr>
          <a:xfrm>
            <a:off x="8263467" y="4813931"/>
            <a:ext cx="1394506" cy="1157892"/>
          </a:xfrm>
          <a:prstGeom prst="rect">
            <a:avLst/>
          </a:prstGeom>
        </p:spPr>
      </p:pic>
    </p:spTree>
    <p:extLst>
      <p:ext uri="{BB962C8B-B14F-4D97-AF65-F5344CB8AC3E}">
        <p14:creationId xmlns:p14="http://schemas.microsoft.com/office/powerpoint/2010/main" val="23451265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DA09084-95CA-4F10-92FD-F93BA9DAD9AB}"/>
              </a:ext>
            </a:extLst>
          </p:cNvPr>
          <p:cNvSpPr/>
          <p:nvPr/>
        </p:nvSpPr>
        <p:spPr>
          <a:xfrm>
            <a:off x="849086" y="1109679"/>
            <a:ext cx="8294914" cy="838948"/>
          </a:xfrm>
          <a:prstGeom prst="rect">
            <a:avLst/>
          </a:prstGeom>
        </p:spPr>
        <p:txBody>
          <a:bodyPr wrap="square">
            <a:spAutoFit/>
          </a:bodyPr>
          <a:lstStyle/>
          <a:p>
            <a:pPr>
              <a:lnSpc>
                <a:spcPct val="107000"/>
              </a:lnSpc>
              <a:spcAft>
                <a:spcPts val="800"/>
              </a:spcAft>
            </a:pPr>
            <a:r>
              <a:rPr lang="en-GB" sz="2000" b="1" dirty="0">
                <a:latin typeface="Calibri" panose="020F0502020204030204" pitchFamily="34" charset="0"/>
                <a:ea typeface="Calibri" panose="020F0502020204030204" pitchFamily="34" charset="0"/>
                <a:cs typeface="Times New Roman" panose="02020603050405020304" pitchFamily="18" charset="0"/>
              </a:rPr>
              <a:t>Content</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13DD4B0A-AA16-4AD3-9176-D2642C2ECC05}"/>
              </a:ext>
            </a:extLst>
          </p:cNvPr>
          <p:cNvSpPr/>
          <p:nvPr/>
        </p:nvSpPr>
        <p:spPr>
          <a:xfrm>
            <a:off x="756356" y="2055772"/>
            <a:ext cx="8387644" cy="2712281"/>
          </a:xfrm>
          <a:prstGeom prst="rect">
            <a:avLst/>
          </a:prstGeom>
        </p:spPr>
        <p:txBody>
          <a:bodyPr wrap="square">
            <a:spAutoFit/>
          </a:bodyPr>
          <a:lstStyle/>
          <a:p>
            <a:pPr lvl="0">
              <a:lnSpc>
                <a:spcPct val="107000"/>
              </a:lnSpc>
              <a:spcAft>
                <a:spcPts val="0"/>
              </a:spcAft>
            </a:pPr>
            <a:endParaRPr lang="en-GB" sz="2000" b="1"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pPr>
            <a:r>
              <a:rPr lang="en-GB" sz="2000" b="1" dirty="0">
                <a:latin typeface="Calibri" panose="020F0502020204030204" pitchFamily="34" charset="0"/>
                <a:ea typeface="Calibri" panose="020F0502020204030204" pitchFamily="34" charset="0"/>
                <a:cs typeface="Times New Roman" panose="02020603050405020304" pitchFamily="18" charset="0"/>
              </a:rPr>
              <a:t>8. Roles</a:t>
            </a:r>
          </a:p>
          <a:p>
            <a:pPr lvl="0">
              <a:lnSpc>
                <a:spcPct val="107000"/>
              </a:lnSpc>
              <a:spcAft>
                <a:spcPts val="0"/>
              </a:spcAft>
            </a:pPr>
            <a:endParaRPr lang="en-GB" sz="2000" b="1" dirty="0">
              <a:latin typeface="Calibri" panose="020F0502020204030204" pitchFamily="34" charset="0"/>
              <a:ea typeface="Calibri" panose="020F0502020204030204" pitchFamily="34" charset="0"/>
              <a:cs typeface="Times New Roman" panose="02020603050405020304" pitchFamily="18" charset="0"/>
            </a:endParaRPr>
          </a:p>
          <a:p>
            <a:pPr marL="285750" lvl="0" indent="-285750">
              <a:lnSpc>
                <a:spcPct val="107000"/>
              </a:lnSpc>
              <a:spcAft>
                <a:spcPts val="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Times New Roman" panose="02020603050405020304" pitchFamily="18" charset="0"/>
              </a:rPr>
              <a:t>Job Titles</a:t>
            </a:r>
          </a:p>
          <a:p>
            <a:pPr marL="285750" lvl="0" indent="-285750">
              <a:lnSpc>
                <a:spcPct val="107000"/>
              </a:lnSpc>
              <a:spcAft>
                <a:spcPts val="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Times New Roman" panose="02020603050405020304" pitchFamily="18" charset="0"/>
              </a:rPr>
              <a:t>Responsibilities</a:t>
            </a:r>
          </a:p>
          <a:p>
            <a:pPr marL="285750" lvl="0" indent="-285750">
              <a:lnSpc>
                <a:spcPct val="107000"/>
              </a:lnSpc>
              <a:spcAft>
                <a:spcPts val="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Times New Roman" panose="02020603050405020304" pitchFamily="18" charset="0"/>
              </a:rPr>
              <a:t>Who you reported to</a:t>
            </a:r>
          </a:p>
          <a:p>
            <a:pPr marL="285750" lvl="0" indent="-285750">
              <a:lnSpc>
                <a:spcPct val="107000"/>
              </a:lnSpc>
              <a:spcAft>
                <a:spcPts val="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Times New Roman" panose="02020603050405020304" pitchFamily="18" charset="0"/>
              </a:rPr>
              <a:t>Teams you worked with or had reporting</a:t>
            </a:r>
          </a:p>
          <a:p>
            <a:pPr lvl="0">
              <a:lnSpc>
                <a:spcPct val="107000"/>
              </a:lnSpc>
              <a:spcAft>
                <a:spcPts val="0"/>
              </a:spcAft>
            </a:pPr>
            <a:endParaRPr lang="en-GB" sz="20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47CCA958-8AC1-42B9-B27A-0A55C9499757}"/>
              </a:ext>
            </a:extLst>
          </p:cNvPr>
          <p:cNvPicPr>
            <a:picLocks noChangeAspect="1"/>
          </p:cNvPicPr>
          <p:nvPr/>
        </p:nvPicPr>
        <p:blipFill>
          <a:blip r:embed="rId3"/>
          <a:stretch>
            <a:fillRect/>
          </a:stretch>
        </p:blipFill>
        <p:spPr>
          <a:xfrm>
            <a:off x="8263467" y="4813931"/>
            <a:ext cx="1394506" cy="1157892"/>
          </a:xfrm>
          <a:prstGeom prst="rect">
            <a:avLst/>
          </a:prstGeom>
        </p:spPr>
      </p:pic>
    </p:spTree>
    <p:extLst>
      <p:ext uri="{BB962C8B-B14F-4D97-AF65-F5344CB8AC3E}">
        <p14:creationId xmlns:p14="http://schemas.microsoft.com/office/powerpoint/2010/main" val="16204521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DA09084-95CA-4F10-92FD-F93BA9DAD9AB}"/>
              </a:ext>
            </a:extLst>
          </p:cNvPr>
          <p:cNvSpPr/>
          <p:nvPr/>
        </p:nvSpPr>
        <p:spPr>
          <a:xfrm>
            <a:off x="663626" y="1091170"/>
            <a:ext cx="8294914" cy="838948"/>
          </a:xfrm>
          <a:prstGeom prst="rect">
            <a:avLst/>
          </a:prstGeom>
        </p:spPr>
        <p:txBody>
          <a:bodyPr wrap="square">
            <a:spAutoFit/>
          </a:bodyPr>
          <a:lstStyle/>
          <a:p>
            <a:pPr>
              <a:lnSpc>
                <a:spcPct val="107000"/>
              </a:lnSpc>
              <a:spcAft>
                <a:spcPts val="800"/>
              </a:spcAft>
            </a:pPr>
            <a:r>
              <a:rPr lang="en-GB" sz="2000" b="1" dirty="0">
                <a:latin typeface="Calibri" panose="020F0502020204030204" pitchFamily="34" charset="0"/>
                <a:ea typeface="Calibri" panose="020F0502020204030204" pitchFamily="34" charset="0"/>
                <a:cs typeface="Times New Roman" panose="02020603050405020304" pitchFamily="18" charset="0"/>
              </a:rPr>
              <a:t>Overview</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13DD4B0A-AA16-4AD3-9176-D2642C2ECC05}"/>
              </a:ext>
            </a:extLst>
          </p:cNvPr>
          <p:cNvSpPr/>
          <p:nvPr/>
        </p:nvSpPr>
        <p:spPr>
          <a:xfrm>
            <a:off x="663626" y="2055772"/>
            <a:ext cx="8387644" cy="3370923"/>
          </a:xfrm>
          <a:prstGeom prst="rect">
            <a:avLst/>
          </a:prstGeom>
        </p:spPr>
        <p:txBody>
          <a:bodyPr wrap="square">
            <a:spAutoFit/>
          </a:bodyPr>
          <a:lstStyle/>
          <a:p>
            <a:pPr>
              <a:lnSpc>
                <a:spcPct val="107000"/>
              </a:lnSpc>
            </a:pPr>
            <a:r>
              <a:rPr lang="en-GB" sz="2000" b="1" dirty="0">
                <a:latin typeface="Calibri" panose="020F0502020204030204" pitchFamily="34" charset="0"/>
                <a:ea typeface="Calibri" panose="020F0502020204030204" pitchFamily="34" charset="0"/>
                <a:cs typeface="Times New Roman" panose="02020603050405020304" pitchFamily="18" charset="0"/>
              </a:rPr>
              <a:t>1. Professional profile</a:t>
            </a:r>
          </a:p>
          <a:p>
            <a:pPr>
              <a:lnSpc>
                <a:spcPct val="107000"/>
              </a:lnSpc>
            </a:pPr>
            <a:r>
              <a:rPr lang="en-GB" sz="2000" b="1" dirty="0">
                <a:latin typeface="Calibri" panose="020F0502020204030204" pitchFamily="34" charset="0"/>
                <a:ea typeface="Calibri" panose="020F0502020204030204" pitchFamily="34" charset="0"/>
                <a:cs typeface="Times New Roman" panose="02020603050405020304" pitchFamily="18" charset="0"/>
              </a:rPr>
              <a:t>2. </a:t>
            </a:r>
            <a:r>
              <a:rPr lang="en-GB" sz="2000" b="1" dirty="0">
                <a:latin typeface="Calibri" panose="020F0502020204030204" pitchFamily="34" charset="0"/>
                <a:ea typeface="Calibri" panose="020F0502020204030204" pitchFamily="34" charset="0"/>
                <a:cs typeface="Calibri" panose="020F0502020204030204" pitchFamily="34" charset="0"/>
              </a:rPr>
              <a:t>Education, including workplace training, continuing professional development</a:t>
            </a:r>
            <a:endParaRPr lang="en-GB" sz="2000" dirty="0">
              <a:latin typeface="Calibri" panose="020F0502020204030204" pitchFamily="34" charset="0"/>
              <a:ea typeface="Calibri" panose="020F0502020204030204" pitchFamily="34" charset="0"/>
              <a:cs typeface="Calibri" panose="020F0502020204030204" pitchFamily="34" charset="0"/>
            </a:endParaRPr>
          </a:p>
          <a:p>
            <a:pPr>
              <a:lnSpc>
                <a:spcPct val="107000"/>
              </a:lnSpc>
            </a:pPr>
            <a:r>
              <a:rPr lang="en-GB" sz="2000" b="1" dirty="0">
                <a:latin typeface="Calibri" panose="020F0502020204030204" pitchFamily="34" charset="0"/>
                <a:ea typeface="Calibri" panose="020F0502020204030204" pitchFamily="34" charset="0"/>
                <a:cs typeface="Times New Roman" panose="02020603050405020304" pitchFamily="18" charset="0"/>
              </a:rPr>
              <a:t>3. Functional Skills, for example</a:t>
            </a:r>
            <a:br>
              <a:rPr lang="en-GB" sz="2000" b="1" dirty="0">
                <a:latin typeface="Calibri" panose="020F0502020204030204" pitchFamily="34" charset="0"/>
                <a:ea typeface="Calibri" panose="020F0502020204030204" pitchFamily="34" charset="0"/>
                <a:cs typeface="Times New Roman" panose="02020603050405020304" pitchFamily="18" charset="0"/>
              </a:rPr>
            </a:br>
            <a:r>
              <a:rPr lang="en-GB" sz="2000" b="1" dirty="0">
                <a:latin typeface="Calibri" panose="020F0502020204030204" pitchFamily="34" charset="0"/>
                <a:ea typeface="Calibri" panose="020F0502020204030204" pitchFamily="34" charset="0"/>
                <a:cs typeface="Times New Roman" panose="02020603050405020304" pitchFamily="18" charset="0"/>
              </a:rPr>
              <a:t>4. Geographic Experience including languages </a:t>
            </a:r>
          </a:p>
          <a:p>
            <a:pPr>
              <a:lnSpc>
                <a:spcPct val="107000"/>
              </a:lnSpc>
            </a:pPr>
            <a:r>
              <a:rPr lang="en-GB" sz="2000" b="1" dirty="0">
                <a:latin typeface="Calibri" panose="020F0502020204030204" pitchFamily="34" charset="0"/>
                <a:ea typeface="Calibri" panose="020F0502020204030204" pitchFamily="34" charset="0"/>
                <a:cs typeface="Times New Roman" panose="02020603050405020304" pitchFamily="18" charset="0"/>
              </a:rPr>
              <a:t>5. Programmes you have worked with</a:t>
            </a:r>
          </a:p>
          <a:p>
            <a:pPr lvl="0">
              <a:lnSpc>
                <a:spcPct val="107000"/>
              </a:lnSpc>
              <a:spcAft>
                <a:spcPts val="0"/>
              </a:spcAft>
            </a:pPr>
            <a:r>
              <a:rPr lang="en-GB" sz="2000" b="1" dirty="0">
                <a:latin typeface="Calibri" panose="020F0502020204030204" pitchFamily="34" charset="0"/>
                <a:ea typeface="Calibri" panose="020F0502020204030204" pitchFamily="34" charset="0"/>
                <a:cs typeface="Times New Roman" panose="02020603050405020304" pitchFamily="18" charset="0"/>
              </a:rPr>
              <a:t>6. Achievements and Challenges faced</a:t>
            </a:r>
          </a:p>
          <a:p>
            <a:pPr lvl="0">
              <a:lnSpc>
                <a:spcPct val="107000"/>
              </a:lnSpc>
              <a:spcAft>
                <a:spcPts val="0"/>
              </a:spcAft>
            </a:pPr>
            <a:r>
              <a:rPr lang="en-GB" sz="2000" b="1" dirty="0">
                <a:latin typeface="Calibri" panose="020F0502020204030204" pitchFamily="34" charset="0"/>
                <a:ea typeface="Calibri" panose="020F0502020204030204" pitchFamily="34" charset="0"/>
                <a:cs typeface="Times New Roman" panose="02020603050405020304" pitchFamily="18" charset="0"/>
              </a:rPr>
              <a:t>7. Organisations worked for</a:t>
            </a:r>
          </a:p>
          <a:p>
            <a:pPr lvl="0">
              <a:lnSpc>
                <a:spcPct val="107000"/>
              </a:lnSpc>
              <a:spcAft>
                <a:spcPts val="0"/>
              </a:spcAft>
            </a:pPr>
            <a:r>
              <a:rPr lang="en-GB" sz="2000" b="1" dirty="0">
                <a:latin typeface="Calibri" panose="020F0502020204030204" pitchFamily="34" charset="0"/>
                <a:ea typeface="Calibri" panose="020F0502020204030204" pitchFamily="34" charset="0"/>
                <a:cs typeface="Times New Roman" panose="02020603050405020304" pitchFamily="18" charset="0"/>
              </a:rPr>
              <a:t>8. Roles</a:t>
            </a:r>
          </a:p>
          <a:p>
            <a:pPr lvl="0">
              <a:lnSpc>
                <a:spcPct val="107000"/>
              </a:lnSpc>
              <a:spcAft>
                <a:spcPts val="0"/>
              </a:spcAft>
            </a:pPr>
            <a:endParaRPr lang="en-GB" sz="20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47CCA958-8AC1-42B9-B27A-0A55C9499757}"/>
              </a:ext>
            </a:extLst>
          </p:cNvPr>
          <p:cNvPicPr>
            <a:picLocks noChangeAspect="1"/>
          </p:cNvPicPr>
          <p:nvPr/>
        </p:nvPicPr>
        <p:blipFill>
          <a:blip r:embed="rId3"/>
          <a:stretch>
            <a:fillRect/>
          </a:stretch>
        </p:blipFill>
        <p:spPr>
          <a:xfrm>
            <a:off x="8263467" y="4813931"/>
            <a:ext cx="1394506" cy="1157892"/>
          </a:xfrm>
          <a:prstGeom prst="rect">
            <a:avLst/>
          </a:prstGeom>
        </p:spPr>
      </p:pic>
    </p:spTree>
    <p:extLst>
      <p:ext uri="{BB962C8B-B14F-4D97-AF65-F5344CB8AC3E}">
        <p14:creationId xmlns:p14="http://schemas.microsoft.com/office/powerpoint/2010/main" val="20348296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4940CC1-21AC-40F2-B23E-AEB6964A5641}"/>
              </a:ext>
            </a:extLst>
          </p:cNvPr>
          <p:cNvSpPr/>
          <p:nvPr/>
        </p:nvSpPr>
        <p:spPr>
          <a:xfrm>
            <a:off x="762000" y="1305342"/>
            <a:ext cx="8382000" cy="4093428"/>
          </a:xfrm>
          <a:prstGeom prst="rect">
            <a:avLst/>
          </a:prstGeom>
        </p:spPr>
        <p:txBody>
          <a:bodyPr wrap="square">
            <a:spAutoFit/>
          </a:bodyPr>
          <a:lstStyle/>
          <a:p>
            <a:pPr>
              <a:spcAft>
                <a:spcPts val="0"/>
              </a:spcAft>
            </a:pPr>
            <a:r>
              <a:rPr lang="en-GB" sz="2000" dirty="0">
                <a:latin typeface="Calibri" panose="020F0502020204030204" pitchFamily="34" charset="0"/>
                <a:ea typeface="Calibri" panose="020F0502020204030204" pitchFamily="34" charset="0"/>
                <a:cs typeface="Calibri" panose="020F0502020204030204" pitchFamily="34" charset="0"/>
              </a:rPr>
              <a:t>Some tips:</a:t>
            </a:r>
          </a:p>
          <a:p>
            <a:pPr>
              <a:spcAft>
                <a:spcPts val="0"/>
              </a:spcAft>
            </a:pPr>
            <a:r>
              <a:rPr lang="en-GB" sz="2000" dirty="0">
                <a:latin typeface="Calibri" panose="020F0502020204030204" pitchFamily="34" charset="0"/>
                <a:ea typeface="Calibri" panose="020F0502020204030204" pitchFamily="34" charset="0"/>
                <a:cs typeface="Calibri" panose="020F0502020204030204" pitchFamily="34" charset="0"/>
              </a:rPr>
              <a:t> </a:t>
            </a:r>
          </a:p>
          <a:p>
            <a:pPr marL="342900" lvl="0" indent="-342900">
              <a:spcAft>
                <a:spcPts val="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Calibri" panose="020F0502020204030204" pitchFamily="34" charset="0"/>
              </a:rPr>
              <a:t>If you are building on an existing CV, do not just bolt on your most recent role; have a look at the narrative.  </a:t>
            </a:r>
          </a:p>
          <a:p>
            <a:pPr marL="342900" lvl="0" indent="-342900">
              <a:spcAft>
                <a:spcPts val="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Calibri" panose="020F0502020204030204" pitchFamily="34" charset="0"/>
              </a:rPr>
              <a:t>If you have a large amount of detail surrounding your early roles, cut it back.  </a:t>
            </a:r>
          </a:p>
          <a:p>
            <a:pPr marL="342900" lvl="0" indent="-342900">
              <a:spcAft>
                <a:spcPts val="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Calibri" panose="020F0502020204030204" pitchFamily="34" charset="0"/>
              </a:rPr>
              <a:t>Allow the recruiter to understand where you are now and what you can bring to their opportunity</a:t>
            </a:r>
          </a:p>
          <a:p>
            <a:pPr marL="342900" lvl="0" indent="-342900">
              <a:spcAft>
                <a:spcPts val="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Calibri" panose="020F0502020204030204" pitchFamily="34" charset="0"/>
              </a:rPr>
              <a:t>Always bear in mind that your most recent experience – the last 2 or 3 roles, depending on timescale – are most likely to bring the skills that the employer is looking for</a:t>
            </a:r>
          </a:p>
          <a:p>
            <a:pPr marL="342900" lvl="0" indent="-342900">
              <a:spcAft>
                <a:spcPts val="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Calibri" panose="020F0502020204030204" pitchFamily="34" charset="0"/>
              </a:rPr>
              <a:t>If your CV is looking as though it will go over 2 pages, give </a:t>
            </a:r>
            <a:r>
              <a:rPr lang="en-GB" sz="2000" b="1" dirty="0">
                <a:latin typeface="Calibri" panose="020F0502020204030204" pitchFamily="34" charset="0"/>
                <a:ea typeface="Calibri" panose="020F0502020204030204" pitchFamily="34" charset="0"/>
                <a:cs typeface="Calibri" panose="020F0502020204030204" pitchFamily="34" charset="0"/>
              </a:rPr>
              <a:t>Company </a:t>
            </a:r>
            <a:r>
              <a:rPr lang="en-GB" sz="2000" dirty="0">
                <a:latin typeface="Calibri" panose="020F0502020204030204" pitchFamily="34" charset="0"/>
                <a:ea typeface="Calibri" panose="020F0502020204030204" pitchFamily="34" charset="0"/>
                <a:cs typeface="Calibri" panose="020F0502020204030204" pitchFamily="34" charset="0"/>
              </a:rPr>
              <a:t>and </a:t>
            </a:r>
            <a:r>
              <a:rPr lang="en-GB" sz="2000" b="1" dirty="0">
                <a:latin typeface="Calibri" panose="020F0502020204030204" pitchFamily="34" charset="0"/>
                <a:ea typeface="Calibri" panose="020F0502020204030204" pitchFamily="34" charset="0"/>
                <a:cs typeface="Calibri" panose="020F0502020204030204" pitchFamily="34" charset="0"/>
              </a:rPr>
              <a:t>Job title only </a:t>
            </a:r>
            <a:r>
              <a:rPr lang="en-GB" sz="2000" dirty="0">
                <a:latin typeface="Calibri" panose="020F0502020204030204" pitchFamily="34" charset="0"/>
                <a:ea typeface="Calibri" panose="020F0502020204030204" pitchFamily="34" charset="0"/>
                <a:cs typeface="Calibri" panose="020F0502020204030204" pitchFamily="34" charset="0"/>
              </a:rPr>
              <a:t>for your early career</a:t>
            </a:r>
          </a:p>
        </p:txBody>
      </p:sp>
      <p:pic>
        <p:nvPicPr>
          <p:cNvPr id="4" name="Picture 3">
            <a:extLst>
              <a:ext uri="{FF2B5EF4-FFF2-40B4-BE49-F238E27FC236}">
                <a16:creationId xmlns:a16="http://schemas.microsoft.com/office/drawing/2014/main" id="{0B9ECC94-91D1-4B6D-9F96-F6899E2275F5}"/>
              </a:ext>
            </a:extLst>
          </p:cNvPr>
          <p:cNvPicPr>
            <a:picLocks noChangeAspect="1"/>
          </p:cNvPicPr>
          <p:nvPr/>
        </p:nvPicPr>
        <p:blipFill>
          <a:blip r:embed="rId3"/>
          <a:stretch>
            <a:fillRect/>
          </a:stretch>
        </p:blipFill>
        <p:spPr>
          <a:xfrm>
            <a:off x="7227749" y="0"/>
            <a:ext cx="2143125" cy="1885244"/>
          </a:xfrm>
          <a:prstGeom prst="rect">
            <a:avLst/>
          </a:prstGeom>
        </p:spPr>
      </p:pic>
    </p:spTree>
    <p:extLst>
      <p:ext uri="{BB962C8B-B14F-4D97-AF65-F5344CB8AC3E}">
        <p14:creationId xmlns:p14="http://schemas.microsoft.com/office/powerpoint/2010/main" val="29929509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C4AD2AF-4E41-4061-AA6B-85F8DE0FFBB5}"/>
              </a:ext>
            </a:extLst>
          </p:cNvPr>
          <p:cNvSpPr/>
          <p:nvPr/>
        </p:nvSpPr>
        <p:spPr>
          <a:xfrm>
            <a:off x="1001486" y="1508635"/>
            <a:ext cx="8142514" cy="4871847"/>
          </a:xfrm>
          <a:prstGeom prst="rect">
            <a:avLst/>
          </a:prstGeom>
        </p:spPr>
        <p:txBody>
          <a:bodyPr wrap="square">
            <a:spAutoFit/>
          </a:bodyPr>
          <a:lstStyle/>
          <a:p>
            <a:pPr>
              <a:lnSpc>
                <a:spcPct val="107000"/>
              </a:lnSpc>
              <a:spcAft>
                <a:spcPts val="800"/>
              </a:spcAft>
            </a:pP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If you are looking to </a:t>
            </a:r>
            <a:r>
              <a:rPr lang="en-GB" sz="2000" b="1" dirty="0">
                <a:latin typeface="Calibri" panose="020F0502020204030204" pitchFamily="34" charset="0"/>
                <a:ea typeface="Calibri" panose="020F0502020204030204" pitchFamily="34" charset="0"/>
                <a:cs typeface="Times New Roman" panose="02020603050405020304" pitchFamily="18" charset="0"/>
              </a:rPr>
              <a:t>change career</a:t>
            </a:r>
            <a:r>
              <a:rPr lang="en-GB" sz="2000" dirty="0">
                <a:latin typeface="Calibri" panose="020F0502020204030204" pitchFamily="34" charset="0"/>
                <a:ea typeface="Calibri" panose="020F0502020204030204" pitchFamily="34" charset="0"/>
                <a:cs typeface="Times New Roman" panose="02020603050405020304" pitchFamily="18" charset="0"/>
              </a:rPr>
              <a:t>, follow the same basic principles of demonstrating clearly your career to date, with additional focus on your skills, that you have included in your spreadsheet.  These can include:</a:t>
            </a:r>
          </a:p>
          <a:p>
            <a:pPr marL="342900" lvl="0" indent="-342900">
              <a:lnSpc>
                <a:spcPct val="107000"/>
              </a:lnSpc>
              <a:spcAft>
                <a:spcPts val="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Times New Roman" panose="02020603050405020304" pitchFamily="18" charset="0"/>
              </a:rPr>
              <a:t>Project management skills;</a:t>
            </a:r>
          </a:p>
          <a:p>
            <a:pPr marL="342900" lvl="0" indent="-342900">
              <a:lnSpc>
                <a:spcPct val="107000"/>
              </a:lnSpc>
              <a:spcAft>
                <a:spcPts val="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Times New Roman" panose="02020603050405020304" pitchFamily="18" charset="0"/>
              </a:rPr>
              <a:t>Health and Safety skills;</a:t>
            </a:r>
          </a:p>
          <a:p>
            <a:pPr marL="342900" lvl="0" indent="-342900">
              <a:lnSpc>
                <a:spcPct val="107000"/>
              </a:lnSpc>
              <a:spcAft>
                <a:spcPts val="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Times New Roman" panose="02020603050405020304" pitchFamily="18" charset="0"/>
              </a:rPr>
              <a:t>Design skills</a:t>
            </a:r>
          </a:p>
          <a:p>
            <a:pPr marL="342900" lvl="0" indent="-342900">
              <a:lnSpc>
                <a:spcPct val="107000"/>
              </a:lnSpc>
              <a:spcAft>
                <a:spcPts val="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Times New Roman" panose="02020603050405020304" pitchFamily="18" charset="0"/>
              </a:rPr>
              <a:t>Machinery operating skills</a:t>
            </a:r>
          </a:p>
          <a:p>
            <a:pPr marL="342900" lvl="0" indent="-342900">
              <a:lnSpc>
                <a:spcPct val="107000"/>
              </a:lnSpc>
              <a:spcAft>
                <a:spcPts val="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Times New Roman" panose="02020603050405020304" pitchFamily="18" charset="0"/>
              </a:rPr>
              <a:t>Office skills;</a:t>
            </a:r>
          </a:p>
          <a:p>
            <a:pPr marL="342900" lvl="0" indent="-342900">
              <a:lnSpc>
                <a:spcPct val="107000"/>
              </a:lnSpc>
              <a:spcAft>
                <a:spcPts val="80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Times New Roman" panose="02020603050405020304" pitchFamily="18" charset="0"/>
              </a:rPr>
              <a:t>Sales skills</a:t>
            </a:r>
          </a:p>
          <a:p>
            <a:pPr marL="342900" lvl="0" indent="-342900">
              <a:lnSpc>
                <a:spcPct val="107000"/>
              </a:lnSpc>
              <a:spcAft>
                <a:spcPts val="800"/>
              </a:spcAft>
              <a:buFont typeface="Wingdings" panose="05000000000000000000" pitchFamily="2" charset="2"/>
              <a:buChar char="v"/>
            </a:pPr>
            <a:r>
              <a:rPr lang="en-GB" sz="2000" dirty="0">
                <a:latin typeface="Calibri" panose="020F0502020204030204" pitchFamily="34" charset="0"/>
                <a:ea typeface="Calibri" panose="020F0502020204030204" pitchFamily="34" charset="0"/>
                <a:cs typeface="Times New Roman" panose="02020603050405020304" pitchFamily="18" charset="0"/>
              </a:rPr>
              <a:t>Customer service skills</a:t>
            </a:r>
          </a:p>
          <a:p>
            <a:pPr>
              <a:lnSpc>
                <a:spcPct val="107000"/>
              </a:lnSpc>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These are all valuable skills, transferable within different settings.  </a:t>
            </a:r>
          </a:p>
        </p:txBody>
      </p:sp>
      <p:pic>
        <p:nvPicPr>
          <p:cNvPr id="3" name="Picture 2">
            <a:extLst>
              <a:ext uri="{FF2B5EF4-FFF2-40B4-BE49-F238E27FC236}">
                <a16:creationId xmlns:a16="http://schemas.microsoft.com/office/drawing/2014/main" id="{9A993C2C-7066-4B4C-8F2E-3AF3B7A87A3E}"/>
              </a:ext>
            </a:extLst>
          </p:cNvPr>
          <p:cNvPicPr>
            <a:picLocks noChangeAspect="1"/>
          </p:cNvPicPr>
          <p:nvPr/>
        </p:nvPicPr>
        <p:blipFill>
          <a:blip r:embed="rId3"/>
          <a:stretch>
            <a:fillRect/>
          </a:stretch>
        </p:blipFill>
        <p:spPr>
          <a:xfrm>
            <a:off x="5965119" y="369711"/>
            <a:ext cx="2524125" cy="1809750"/>
          </a:xfrm>
          <a:prstGeom prst="rect">
            <a:avLst/>
          </a:prstGeom>
        </p:spPr>
      </p:pic>
    </p:spTree>
    <p:extLst>
      <p:ext uri="{BB962C8B-B14F-4D97-AF65-F5344CB8AC3E}">
        <p14:creationId xmlns:p14="http://schemas.microsoft.com/office/powerpoint/2010/main" val="23494804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EE00629-3791-487F-97D6-8D2AE7CDF097}"/>
              </a:ext>
            </a:extLst>
          </p:cNvPr>
          <p:cNvSpPr/>
          <p:nvPr/>
        </p:nvSpPr>
        <p:spPr>
          <a:xfrm>
            <a:off x="1828800" y="1193436"/>
            <a:ext cx="6096000" cy="3700244"/>
          </a:xfrm>
          <a:prstGeom prst="rect">
            <a:avLst/>
          </a:prstGeom>
        </p:spPr>
        <p:txBody>
          <a:bodyPr>
            <a:spAutoFit/>
          </a:bodyPr>
          <a:lstStyle/>
          <a:p>
            <a:pPr marL="457200">
              <a:lnSpc>
                <a:spcPct val="107000"/>
              </a:lnSpc>
              <a:spcAft>
                <a:spcPts val="0"/>
              </a:spcAft>
            </a:pPr>
            <a:r>
              <a:rPr lang="en-GB" sz="2000" b="1" dirty="0">
                <a:latin typeface="Calibri" panose="020F0502020204030204" pitchFamily="34" charset="0"/>
                <a:cs typeface="Times New Roman" panose="02020603050405020304" pitchFamily="18" charset="0"/>
              </a:rPr>
              <a:t>When you have 2 sides of clear, positive copy.  Check it, again and again:</a:t>
            </a:r>
          </a:p>
          <a:p>
            <a:pPr marL="457200">
              <a:lnSpc>
                <a:spcPct val="107000"/>
              </a:lnSpc>
              <a:spcAft>
                <a:spcPts val="0"/>
              </a:spcAft>
            </a:pPr>
            <a:r>
              <a:rPr lang="en-GB" sz="2000" b="1" dirty="0">
                <a:latin typeface="Calibri" panose="020F0502020204030204" pitchFamily="34" charset="0"/>
                <a:cs typeface="Times New Roman" panose="02020603050405020304" pitchFamily="18" charset="0"/>
              </a:rPr>
              <a:t> </a:t>
            </a:r>
          </a:p>
          <a:p>
            <a:pPr marL="742950" lvl="1" indent="-285750">
              <a:lnSpc>
                <a:spcPct val="107000"/>
              </a:lnSpc>
              <a:spcAft>
                <a:spcPts val="0"/>
              </a:spcAft>
              <a:buFont typeface="Wingdings" panose="05000000000000000000" pitchFamily="2" charset="2"/>
              <a:buChar char="v"/>
            </a:pPr>
            <a:r>
              <a:rPr lang="en-GB" sz="2000" b="1" dirty="0">
                <a:latin typeface="Calibri" panose="020F0502020204030204" pitchFamily="34" charset="0"/>
                <a:cs typeface="Times New Roman" panose="02020603050405020304" pitchFamily="18" charset="0"/>
              </a:rPr>
              <a:t>Read it through for sense</a:t>
            </a:r>
          </a:p>
          <a:p>
            <a:pPr marL="742950" lvl="1" indent="-285750">
              <a:lnSpc>
                <a:spcPct val="107000"/>
              </a:lnSpc>
              <a:spcAft>
                <a:spcPts val="0"/>
              </a:spcAft>
              <a:buFont typeface="Wingdings" panose="05000000000000000000" pitchFamily="2" charset="2"/>
              <a:buChar char="v"/>
            </a:pPr>
            <a:endParaRPr lang="en-GB" sz="2000" b="1" dirty="0">
              <a:latin typeface="Calibri" panose="020F0502020204030204" pitchFamily="34" charset="0"/>
              <a:cs typeface="Times New Roman" panose="02020603050405020304" pitchFamily="18" charset="0"/>
            </a:endParaRPr>
          </a:p>
          <a:p>
            <a:pPr marL="742950" lvl="1" indent="-285750">
              <a:lnSpc>
                <a:spcPct val="107000"/>
              </a:lnSpc>
              <a:spcAft>
                <a:spcPts val="0"/>
              </a:spcAft>
              <a:buFont typeface="Wingdings" panose="05000000000000000000" pitchFamily="2" charset="2"/>
              <a:buChar char="v"/>
            </a:pPr>
            <a:r>
              <a:rPr lang="en-GB" sz="2000" b="1" dirty="0">
                <a:latin typeface="Calibri" panose="020F0502020204030204" pitchFamily="34" charset="0"/>
                <a:cs typeface="Times New Roman" panose="02020603050405020304" pitchFamily="18" charset="0"/>
              </a:rPr>
              <a:t>Read it through for data </a:t>
            </a:r>
          </a:p>
          <a:p>
            <a:pPr marL="742950" lvl="1" indent="-285750">
              <a:lnSpc>
                <a:spcPct val="107000"/>
              </a:lnSpc>
              <a:spcAft>
                <a:spcPts val="0"/>
              </a:spcAft>
              <a:buFont typeface="Wingdings" panose="05000000000000000000" pitchFamily="2" charset="2"/>
              <a:buChar char="v"/>
            </a:pPr>
            <a:endParaRPr lang="en-GB" sz="2000" b="1" dirty="0">
              <a:latin typeface="Calibri" panose="020F0502020204030204" pitchFamily="34" charset="0"/>
              <a:cs typeface="Times New Roman" panose="02020603050405020304" pitchFamily="18" charset="0"/>
            </a:endParaRPr>
          </a:p>
          <a:p>
            <a:pPr marL="742950" lvl="1" indent="-285750">
              <a:lnSpc>
                <a:spcPct val="107000"/>
              </a:lnSpc>
              <a:spcAft>
                <a:spcPts val="0"/>
              </a:spcAft>
              <a:buFont typeface="Wingdings" panose="05000000000000000000" pitchFamily="2" charset="2"/>
              <a:buChar char="v"/>
            </a:pPr>
            <a:r>
              <a:rPr lang="en-GB" sz="2000" b="1" dirty="0">
                <a:latin typeface="Calibri" panose="020F0502020204030204" pitchFamily="34" charset="0"/>
                <a:cs typeface="Times New Roman" panose="02020603050405020304" pitchFamily="18" charset="0"/>
              </a:rPr>
              <a:t>Read it through for spelling mistakes – auto-corrected or otherwise.  .</a:t>
            </a:r>
          </a:p>
          <a:p>
            <a:pPr marL="742950" lvl="1" indent="-285750">
              <a:lnSpc>
                <a:spcPct val="107000"/>
              </a:lnSpc>
              <a:spcAft>
                <a:spcPts val="0"/>
              </a:spcAft>
              <a:buFont typeface="Wingdings" panose="05000000000000000000" pitchFamily="2" charset="2"/>
              <a:buChar char="v"/>
            </a:pPr>
            <a:endParaRPr lang="en-GB" sz="2000" b="1" dirty="0">
              <a:latin typeface="Calibri" panose="020F0502020204030204" pitchFamily="34" charset="0"/>
              <a:cs typeface="Times New Roman" panose="02020603050405020304" pitchFamily="18" charset="0"/>
            </a:endParaRPr>
          </a:p>
          <a:p>
            <a:pPr marL="742950" lvl="1" indent="-285750">
              <a:lnSpc>
                <a:spcPct val="107000"/>
              </a:lnSpc>
              <a:spcAft>
                <a:spcPts val="800"/>
              </a:spcAft>
              <a:buFont typeface="Wingdings" panose="05000000000000000000" pitchFamily="2" charset="2"/>
              <a:buChar char="v"/>
            </a:pPr>
            <a:r>
              <a:rPr lang="en-GB" sz="2000" b="1" dirty="0">
                <a:latin typeface="Calibri" panose="020F0502020204030204" pitchFamily="34" charset="0"/>
                <a:cs typeface="Times New Roman" panose="02020603050405020304" pitchFamily="18" charset="0"/>
              </a:rPr>
              <a:t>If you can, ask someone to check it through</a:t>
            </a:r>
            <a:r>
              <a:rPr lang="en-GB" b="1" dirty="0">
                <a:latin typeface="Calibri" panose="020F0502020204030204" pitchFamily="34" charset="0"/>
                <a:cs typeface="Times New Roman" panose="02020603050405020304" pitchFamily="18" charset="0"/>
              </a:rPr>
              <a:t>.</a:t>
            </a:r>
          </a:p>
        </p:txBody>
      </p:sp>
      <p:pic>
        <p:nvPicPr>
          <p:cNvPr id="2" name="Picture 1">
            <a:extLst>
              <a:ext uri="{FF2B5EF4-FFF2-40B4-BE49-F238E27FC236}">
                <a16:creationId xmlns:a16="http://schemas.microsoft.com/office/drawing/2014/main" id="{D85E7FF8-E602-44C4-B38E-3D841BB5427B}"/>
              </a:ext>
            </a:extLst>
          </p:cNvPr>
          <p:cNvPicPr>
            <a:picLocks noChangeAspect="1"/>
          </p:cNvPicPr>
          <p:nvPr/>
        </p:nvPicPr>
        <p:blipFill>
          <a:blip r:embed="rId3"/>
          <a:stretch>
            <a:fillRect/>
          </a:stretch>
        </p:blipFill>
        <p:spPr>
          <a:xfrm>
            <a:off x="5820792" y="5029200"/>
            <a:ext cx="2495550" cy="1828800"/>
          </a:xfrm>
          <a:prstGeom prst="rect">
            <a:avLst/>
          </a:prstGeom>
        </p:spPr>
      </p:pic>
    </p:spTree>
    <p:extLst>
      <p:ext uri="{BB962C8B-B14F-4D97-AF65-F5344CB8AC3E}">
        <p14:creationId xmlns:p14="http://schemas.microsoft.com/office/powerpoint/2010/main" val="16163042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921E5B7-947C-4C4F-8785-B576EAD17790}"/>
              </a:ext>
            </a:extLst>
          </p:cNvPr>
          <p:cNvSpPr/>
          <p:nvPr/>
        </p:nvSpPr>
        <p:spPr>
          <a:xfrm>
            <a:off x="541538" y="112986"/>
            <a:ext cx="8389398" cy="6740307"/>
          </a:xfrm>
          <a:prstGeom prst="rect">
            <a:avLst/>
          </a:prstGeom>
        </p:spPr>
        <p:txBody>
          <a:bodyPr wrap="square">
            <a:spAutoFit/>
          </a:bodyPr>
          <a:lstStyle/>
          <a:p>
            <a:pPr algn="ctr">
              <a:spcAft>
                <a:spcPts val="0"/>
              </a:spcAft>
            </a:pPr>
            <a:r>
              <a:rPr lang="en-GB" b="1" u="sng" dirty="0">
                <a:latin typeface="Calibri" panose="020F0502020204030204" pitchFamily="34" charset="0"/>
                <a:ea typeface="Calibri" panose="020F0502020204030204" pitchFamily="34" charset="0"/>
                <a:cs typeface="Calibri" panose="020F0502020204030204" pitchFamily="34" charset="0"/>
              </a:rPr>
              <a:t>Do’s and don’ts on CV writing</a:t>
            </a:r>
            <a:endParaRPr lang="en-GB" dirty="0">
              <a:latin typeface="Calibri" panose="020F0502020204030204" pitchFamily="34" charset="0"/>
              <a:ea typeface="Calibri" panose="020F0502020204030204" pitchFamily="34" charset="0"/>
              <a:cs typeface="Calibri" panose="020F0502020204030204" pitchFamily="34" charset="0"/>
            </a:endParaRPr>
          </a:p>
          <a:p>
            <a:pPr algn="ctr">
              <a:spcAft>
                <a:spcPts val="0"/>
              </a:spcAft>
            </a:pPr>
            <a:r>
              <a:rPr lang="en-GB" b="1" dirty="0">
                <a:latin typeface="Calibri" panose="020F0502020204030204" pitchFamily="34" charset="0"/>
                <a:ea typeface="Calibri" panose="020F0502020204030204" pitchFamily="34" charset="0"/>
                <a:cs typeface="Calibri" panose="020F0502020204030204" pitchFamily="34" charset="0"/>
              </a:rPr>
              <a:t> </a:t>
            </a:r>
            <a:endParaRPr lang="en-GB" dirty="0">
              <a:latin typeface="Calibri" panose="020F0502020204030204" pitchFamily="34" charset="0"/>
              <a:ea typeface="Calibri" panose="020F0502020204030204" pitchFamily="34" charset="0"/>
              <a:cs typeface="Calibri" panose="020F0502020204030204" pitchFamily="34" charset="0"/>
            </a:endParaRP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 Formatting, doesn’t always come out the same on each computer/package so if you have lots of boxes in different sections of the page it can come through disfigured. Simple formatting isn’t a bad thing. </a:t>
            </a: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 </a:t>
            </a:r>
          </a:p>
          <a:p>
            <a:pPr marL="342900" lvl="0" indent="-342900">
              <a:spcAft>
                <a:spcPts val="0"/>
              </a:spcAft>
              <a:buFont typeface="Symbol" panose="05050102010706020507" pitchFamily="18" charset="2"/>
              <a:buChar char=""/>
            </a:pPr>
            <a:r>
              <a:rPr lang="en-GB" dirty="0">
                <a:latin typeface="Calibri" panose="020F0502020204030204" pitchFamily="34" charset="0"/>
                <a:ea typeface="Calibri" panose="020F0502020204030204" pitchFamily="34" charset="0"/>
                <a:cs typeface="Calibri" panose="020F0502020204030204" pitchFamily="34" charset="0"/>
              </a:rPr>
              <a:t>Always put dates on there, if there are bigger gaps than 1-2 months – why? Some have genuine reasons, took a career break to look after family, studying etc rather than they couldn’t get a job – why couldn’t they get one, is a big question.</a:t>
            </a: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 </a:t>
            </a:r>
          </a:p>
          <a:p>
            <a:pPr marL="342900" lvl="0" indent="-342900">
              <a:spcAft>
                <a:spcPts val="0"/>
              </a:spcAft>
              <a:buFont typeface="Symbol" panose="05050102010706020507" pitchFamily="18" charset="2"/>
              <a:buChar char=""/>
            </a:pPr>
            <a:r>
              <a:rPr lang="en-GB" dirty="0">
                <a:latin typeface="Calibri" panose="020F0502020204030204" pitchFamily="34" charset="0"/>
                <a:ea typeface="Calibri" panose="020F0502020204030204" pitchFamily="34" charset="0"/>
                <a:cs typeface="Calibri" panose="020F0502020204030204" pitchFamily="34" charset="0"/>
              </a:rPr>
              <a:t>Education is better below work experience unless a graduate job or you need lots of qualifications for a role because we are interested in seeing what people have done in the jobs.</a:t>
            </a: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 </a:t>
            </a:r>
          </a:p>
          <a:p>
            <a:pPr marL="342900" lvl="0" indent="-342900">
              <a:spcAft>
                <a:spcPts val="0"/>
              </a:spcAft>
              <a:buFont typeface="Symbol" panose="05050102010706020507" pitchFamily="18" charset="2"/>
              <a:buChar char=""/>
            </a:pPr>
            <a:r>
              <a:rPr lang="en-GB" dirty="0">
                <a:latin typeface="Calibri" panose="020F0502020204030204" pitchFamily="34" charset="0"/>
                <a:ea typeface="Calibri" panose="020F0502020204030204" pitchFamily="34" charset="0"/>
                <a:cs typeface="Calibri" panose="020F0502020204030204" pitchFamily="34" charset="0"/>
              </a:rPr>
              <a:t>Need to list/write job tasks, bullet points area clearer and doesn’t need to be chapter and verse but just having job title and dates at a company doesn’t tell you anything.</a:t>
            </a: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 </a:t>
            </a:r>
          </a:p>
          <a:p>
            <a:pPr marL="342900" lvl="0" indent="-342900">
              <a:spcAft>
                <a:spcPts val="0"/>
              </a:spcAft>
              <a:buFont typeface="Symbol" panose="05050102010706020507" pitchFamily="18" charset="2"/>
              <a:buChar char=""/>
            </a:pPr>
            <a:r>
              <a:rPr lang="en-GB" dirty="0">
                <a:latin typeface="Calibri" panose="020F0502020204030204" pitchFamily="34" charset="0"/>
                <a:ea typeface="Calibri" panose="020F0502020204030204" pitchFamily="34" charset="0"/>
                <a:cs typeface="Calibri" panose="020F0502020204030204" pitchFamily="34" charset="0"/>
              </a:rPr>
              <a:t>Best advice to anyone writing a CV is this is a recruiters first impression of you, if you don’t put the effort in on a CV, why would you put the effort in a job role? </a:t>
            </a: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 </a:t>
            </a:r>
          </a:p>
          <a:p>
            <a:pPr marL="342900" lvl="0" indent="-342900">
              <a:spcAft>
                <a:spcPts val="0"/>
              </a:spcAft>
              <a:buFont typeface="Symbol" panose="05050102010706020507" pitchFamily="18" charset="2"/>
              <a:buChar char=""/>
            </a:pPr>
            <a:r>
              <a:rPr lang="en-GB" dirty="0">
                <a:latin typeface="Calibri" panose="020F0502020204030204" pitchFamily="34" charset="0"/>
                <a:ea typeface="Calibri" panose="020F0502020204030204" pitchFamily="34" charset="0"/>
                <a:cs typeface="Calibri" panose="020F0502020204030204" pitchFamily="34" charset="0"/>
              </a:rPr>
              <a:t>An opening statement or covering letter for a role which is specific is always a good impression, if they profile is general or relates to a different role, it doesn’t make me think they are positively interested in my role.</a:t>
            </a:r>
          </a:p>
        </p:txBody>
      </p:sp>
    </p:spTree>
    <p:extLst>
      <p:ext uri="{BB962C8B-B14F-4D97-AF65-F5344CB8AC3E}">
        <p14:creationId xmlns:p14="http://schemas.microsoft.com/office/powerpoint/2010/main" val="18005484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Best CV Format 2022 (+ UK Examples) · Resume.io">
            <a:extLst>
              <a:ext uri="{FF2B5EF4-FFF2-40B4-BE49-F238E27FC236}">
                <a16:creationId xmlns:a16="http://schemas.microsoft.com/office/drawing/2014/main" id="{575FD532-CFDA-4F73-928F-4C3ECABFE1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8396" y="0"/>
            <a:ext cx="5832629"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77617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687 good CV examples | October 2022 | All industries">
            <a:extLst>
              <a:ext uri="{FF2B5EF4-FFF2-40B4-BE49-F238E27FC236}">
                <a16:creationId xmlns:a16="http://schemas.microsoft.com/office/drawing/2014/main" id="{D8C9C892-26C6-4EE2-BDD3-1137832775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19063" y="0"/>
            <a:ext cx="493077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06886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3F720FA-BD75-4FED-BA63-258F33C732CE}"/>
              </a:ext>
            </a:extLst>
          </p:cNvPr>
          <p:cNvSpPr/>
          <p:nvPr/>
        </p:nvSpPr>
        <p:spPr>
          <a:xfrm>
            <a:off x="426128" y="1424373"/>
            <a:ext cx="8865835" cy="830997"/>
          </a:xfrm>
          <a:prstGeom prst="rect">
            <a:avLst/>
          </a:prstGeom>
          <a:ln>
            <a:solidFill>
              <a:schemeClr val="tx1"/>
            </a:solidFill>
          </a:ln>
        </p:spPr>
        <p:txBody>
          <a:bodyPr wrap="square">
            <a:spAutoFit/>
          </a:bodyPr>
          <a:lstStyle/>
          <a:p>
            <a:r>
              <a:rPr lang="en-GB" sz="1600" dirty="0">
                <a:solidFill>
                  <a:srgbClr val="202124"/>
                </a:solidFill>
                <a:latin typeface="Calibri" panose="020F0502020204030204" pitchFamily="34" charset="0"/>
                <a:cs typeface="Calibri" panose="020F0502020204030204" pitchFamily="34" charset="0"/>
              </a:rPr>
              <a:t>I have good interpersonal skills, am an excellent team worker and am keen and very willing to learn and develop new skills. I am reliable and dependable and often seek new responsibilities within a wide range of employment areas. I have an active and dynamic approach to work and getting things done.</a:t>
            </a:r>
            <a:endParaRPr lang="en-GB" sz="1600" dirty="0">
              <a:latin typeface="Calibri" panose="020F0502020204030204" pitchFamily="34" charset="0"/>
              <a:cs typeface="Calibri" panose="020F0502020204030204" pitchFamily="34" charset="0"/>
            </a:endParaRPr>
          </a:p>
        </p:txBody>
      </p:sp>
      <p:sp>
        <p:nvSpPr>
          <p:cNvPr id="4" name="Rectangle 3">
            <a:extLst>
              <a:ext uri="{FF2B5EF4-FFF2-40B4-BE49-F238E27FC236}">
                <a16:creationId xmlns:a16="http://schemas.microsoft.com/office/drawing/2014/main" id="{6318BD56-A3F4-40F9-A266-BB668929222F}"/>
              </a:ext>
            </a:extLst>
          </p:cNvPr>
          <p:cNvSpPr/>
          <p:nvPr/>
        </p:nvSpPr>
        <p:spPr>
          <a:xfrm>
            <a:off x="2142477" y="632209"/>
            <a:ext cx="6096000" cy="369332"/>
          </a:xfrm>
          <a:prstGeom prst="rect">
            <a:avLst/>
          </a:prstGeom>
        </p:spPr>
        <p:txBody>
          <a:bodyPr>
            <a:spAutoFit/>
          </a:bodyPr>
          <a:lstStyle/>
          <a:p>
            <a:pPr algn="ctr"/>
            <a:r>
              <a:rPr lang="en-GB" u="sng" dirty="0">
                <a:solidFill>
                  <a:srgbClr val="202124"/>
                </a:solidFill>
                <a:latin typeface="arial" panose="020B0604020202020204" pitchFamily="34" charset="0"/>
              </a:rPr>
              <a:t>Professional profile examples</a:t>
            </a:r>
            <a:endParaRPr lang="en-GB" u="sng" dirty="0"/>
          </a:p>
        </p:txBody>
      </p:sp>
      <p:sp>
        <p:nvSpPr>
          <p:cNvPr id="3" name="Rectangle 2">
            <a:extLst>
              <a:ext uri="{FF2B5EF4-FFF2-40B4-BE49-F238E27FC236}">
                <a16:creationId xmlns:a16="http://schemas.microsoft.com/office/drawing/2014/main" id="{05855565-1980-44E0-8C00-69ACBDBC2698}"/>
              </a:ext>
            </a:extLst>
          </p:cNvPr>
          <p:cNvSpPr/>
          <p:nvPr/>
        </p:nvSpPr>
        <p:spPr>
          <a:xfrm>
            <a:off x="473476" y="2812761"/>
            <a:ext cx="8865834" cy="830997"/>
          </a:xfrm>
          <a:prstGeom prst="rect">
            <a:avLst/>
          </a:prstGeom>
          <a:ln>
            <a:solidFill>
              <a:schemeClr val="tx1"/>
            </a:solidFill>
          </a:ln>
        </p:spPr>
        <p:txBody>
          <a:bodyPr wrap="square">
            <a:spAutoFit/>
          </a:bodyPr>
          <a:lstStyle/>
          <a:p>
            <a:r>
              <a:rPr lang="en-GB" sz="1600" b="1" dirty="0">
                <a:ln>
                  <a:solidFill>
                    <a:schemeClr val="accent1"/>
                  </a:solidFill>
                </a:ln>
                <a:solidFill>
                  <a:srgbClr val="202124"/>
                </a:solidFill>
                <a:latin typeface="Calibri" panose="020F0502020204030204" pitchFamily="34" charset="0"/>
                <a:cs typeface="Calibri" panose="020F0502020204030204" pitchFamily="34" charset="0"/>
              </a:rPr>
              <a:t>I am an enthusiastic, self-motivated, reliable, responsible and hard working person</a:t>
            </a:r>
            <a:r>
              <a:rPr lang="en-GB" sz="1600" dirty="0">
                <a:ln>
                  <a:solidFill>
                    <a:schemeClr val="accent1"/>
                  </a:solidFill>
                </a:ln>
                <a:solidFill>
                  <a:srgbClr val="202124"/>
                </a:solidFill>
                <a:latin typeface="Calibri" panose="020F0502020204030204" pitchFamily="34" charset="0"/>
                <a:cs typeface="Calibri" panose="020F0502020204030204" pitchFamily="34" charset="0"/>
              </a:rPr>
              <a:t>. I am a mature team worker and adaptable to all challenging situations. I am able to work well both in a team environment as well as using own initiative. I am able to work well under pressure and adhere to strict deadlines.</a:t>
            </a:r>
            <a:endParaRPr lang="en-GB" sz="1600" dirty="0">
              <a:ln>
                <a:solidFill>
                  <a:schemeClr val="accent1"/>
                </a:solidFill>
              </a:ln>
              <a:latin typeface="Calibri" panose="020F0502020204030204" pitchFamily="34" charset="0"/>
              <a:cs typeface="Calibri" panose="020F0502020204030204" pitchFamily="34" charset="0"/>
            </a:endParaRPr>
          </a:p>
        </p:txBody>
      </p:sp>
      <p:sp>
        <p:nvSpPr>
          <p:cNvPr id="5" name="Rectangle 4">
            <a:extLst>
              <a:ext uri="{FF2B5EF4-FFF2-40B4-BE49-F238E27FC236}">
                <a16:creationId xmlns:a16="http://schemas.microsoft.com/office/drawing/2014/main" id="{468CE0AF-BF63-4468-A609-2B91EFC7DE8F}"/>
              </a:ext>
            </a:extLst>
          </p:cNvPr>
          <p:cNvSpPr/>
          <p:nvPr/>
        </p:nvSpPr>
        <p:spPr>
          <a:xfrm>
            <a:off x="426128" y="4201871"/>
            <a:ext cx="8913181" cy="1774588"/>
          </a:xfrm>
          <a:prstGeom prst="rect">
            <a:avLst/>
          </a:prstGeom>
          <a:ln>
            <a:solidFill>
              <a:schemeClr val="tx1"/>
            </a:solidFill>
          </a:ln>
        </p:spPr>
        <p:txBody>
          <a:bodyPr wrap="square">
            <a:spAutoFit/>
          </a:bodyPr>
          <a:lstStyle/>
          <a:p>
            <a:pPr>
              <a:lnSpc>
                <a:spcPct val="115000"/>
              </a:lnSpc>
              <a:spcAft>
                <a:spcPts val="1000"/>
              </a:spcAft>
            </a:pPr>
            <a:r>
              <a:rPr lang="en-GB" sz="1600" dirty="0">
                <a:latin typeface="Calibri" panose="020F0502020204030204" pitchFamily="34" charset="0"/>
                <a:ea typeface="Calibri" panose="020F0502020204030204" pitchFamily="34" charset="0"/>
                <a:cs typeface="Calibri" panose="020F0502020204030204" pitchFamily="34" charset="0"/>
              </a:rPr>
              <a:t>An ambitious, enthusiastic and computer literate HR professional who has developed a wealth of knowledge within the area of Human Resources.  Has excellent interpersonal skills and communicates effectively at all levels, responds well under pressure, accustomed to working to deadlines and has the ability to work under own initiative as well as being a good team player.  Passionate about the people, processes and ensuring everyone is happy and the business is successful and efficient with people at the heart of its success.</a:t>
            </a:r>
          </a:p>
        </p:txBody>
      </p:sp>
    </p:spTree>
    <p:extLst>
      <p:ext uri="{BB962C8B-B14F-4D97-AF65-F5344CB8AC3E}">
        <p14:creationId xmlns:p14="http://schemas.microsoft.com/office/powerpoint/2010/main" val="39404423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5">
            <a:extLst>
              <a:ext uri="{FF2B5EF4-FFF2-40B4-BE49-F238E27FC236}">
                <a16:creationId xmlns:a16="http://schemas.microsoft.com/office/drawing/2014/main" id="{B6A8FE7C-CC14-4465-A32C-28C7D5FF4411}"/>
              </a:ext>
            </a:extLst>
          </p:cNvPr>
          <p:cNvSpPr txBox="1"/>
          <p:nvPr/>
        </p:nvSpPr>
        <p:spPr>
          <a:xfrm>
            <a:off x="661572" y="5511800"/>
            <a:ext cx="3678697" cy="218008"/>
          </a:xfrm>
          <a:prstGeom prst="rect">
            <a:avLst/>
          </a:prstGeom>
        </p:spPr>
        <p:txBody>
          <a:bodyPr lIns="0" tIns="0" rIns="0" bIns="0" rtlCol="0" anchor="t">
            <a:spAutoFit/>
          </a:bodyPr>
          <a:lstStyle/>
          <a:p>
            <a:pPr defTabSz="609630">
              <a:lnSpc>
                <a:spcPts val="1680"/>
              </a:lnSpc>
              <a:spcBef>
                <a:spcPct val="0"/>
              </a:spcBef>
              <a:defRPr/>
            </a:pPr>
            <a:r>
              <a:rPr lang="en-US" sz="1600" spc="90" dirty="0">
                <a:solidFill>
                  <a:prstClr val="white"/>
                </a:solidFill>
                <a:latin typeface="Open Sans Bold"/>
              </a:rPr>
              <a:t>CLOVER HR </a:t>
            </a:r>
          </a:p>
        </p:txBody>
      </p:sp>
      <p:pic>
        <p:nvPicPr>
          <p:cNvPr id="4" name="Picture 3" descr="Logo&#10;&#10;Description automatically generated">
            <a:extLst>
              <a:ext uri="{FF2B5EF4-FFF2-40B4-BE49-F238E27FC236}">
                <a16:creationId xmlns:a16="http://schemas.microsoft.com/office/drawing/2014/main" id="{69D97237-A0DC-4846-9AD6-B0B6E863ADD7}"/>
              </a:ext>
            </a:extLst>
          </p:cNvPr>
          <p:cNvPicPr>
            <a:picLocks noChangeAspect="1"/>
          </p:cNvPicPr>
          <p:nvPr/>
        </p:nvPicPr>
        <p:blipFill>
          <a:blip r:embed="rId3" cstate="print">
            <a:biLevel thresh="50000"/>
            <a:extLst>
              <a:ext uri="{28A0092B-C50C-407E-A947-70E740481C1C}">
                <a14:useLocalDpi xmlns:a14="http://schemas.microsoft.com/office/drawing/2010/main" val="0"/>
              </a:ext>
            </a:extLst>
          </a:blip>
          <a:stretch>
            <a:fillRect/>
          </a:stretch>
        </p:blipFill>
        <p:spPr>
          <a:xfrm>
            <a:off x="9750429" y="386448"/>
            <a:ext cx="2035171" cy="271273"/>
          </a:xfrm>
          <a:prstGeom prst="rect">
            <a:avLst/>
          </a:prstGeom>
        </p:spPr>
      </p:pic>
      <p:sp>
        <p:nvSpPr>
          <p:cNvPr id="8" name="Content Placeholder 2">
            <a:extLst>
              <a:ext uri="{FF2B5EF4-FFF2-40B4-BE49-F238E27FC236}">
                <a16:creationId xmlns:a16="http://schemas.microsoft.com/office/drawing/2014/main" id="{3D85CFA9-F65B-4DEF-95CC-3F2166C452F6}"/>
              </a:ext>
            </a:extLst>
          </p:cNvPr>
          <p:cNvSpPr txBox="1">
            <a:spLocks/>
          </p:cNvSpPr>
          <p:nvPr/>
        </p:nvSpPr>
        <p:spPr>
          <a:xfrm>
            <a:off x="4063160" y="2409166"/>
            <a:ext cx="5207839" cy="2500185"/>
          </a:xfrm>
          <a:prstGeom prst="rect">
            <a:avLst/>
          </a:prstGeom>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sz="2000" dirty="0">
                <a:latin typeface="Calibri" panose="020F0502020204030204" pitchFamily="34" charset="0"/>
                <a:cs typeface="Calibri" panose="020F0502020204030204" pitchFamily="34" charset="0"/>
              </a:rPr>
              <a:t>Mell Elliott</a:t>
            </a:r>
          </a:p>
          <a:p>
            <a:pPr marL="0" indent="0">
              <a:buFont typeface="Wingdings 3" charset="2"/>
              <a:buNone/>
            </a:pPr>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HR Business Partner of Clover HR </a:t>
            </a:r>
          </a:p>
          <a:p>
            <a:r>
              <a:rPr lang="en-GB" sz="2000" dirty="0">
                <a:latin typeface="Calibri" panose="020F0502020204030204" pitchFamily="34" charset="0"/>
                <a:cs typeface="Calibri" panose="020F0502020204030204" pitchFamily="34" charset="0"/>
              </a:rPr>
              <a:t>Mob: 07843 673 615</a:t>
            </a:r>
          </a:p>
          <a:p>
            <a:r>
              <a:rPr lang="en-GB" sz="2000" dirty="0">
                <a:latin typeface="Calibri" panose="020F0502020204030204" pitchFamily="34" charset="0"/>
                <a:cs typeface="Calibri" panose="020F0502020204030204" pitchFamily="34" charset="0"/>
              </a:rPr>
              <a:t>Email: mellanie@cloverhr.co.uk</a:t>
            </a:r>
          </a:p>
        </p:txBody>
      </p:sp>
      <p:sp>
        <p:nvSpPr>
          <p:cNvPr id="10" name="Rectangle 9">
            <a:extLst>
              <a:ext uri="{FF2B5EF4-FFF2-40B4-BE49-F238E27FC236}">
                <a16:creationId xmlns:a16="http://schemas.microsoft.com/office/drawing/2014/main" id="{B7C2BB2D-87B2-44D5-ADB0-DF329B6EADBE}"/>
              </a:ext>
            </a:extLst>
          </p:cNvPr>
          <p:cNvSpPr/>
          <p:nvPr/>
        </p:nvSpPr>
        <p:spPr>
          <a:xfrm>
            <a:off x="1286933" y="521262"/>
            <a:ext cx="7857067" cy="1323439"/>
          </a:xfrm>
          <a:prstGeom prst="rect">
            <a:avLst/>
          </a:prstGeom>
        </p:spPr>
        <p:txBody>
          <a:bodyPr wrap="square">
            <a:spAutoFit/>
          </a:bodyPr>
          <a:lstStyle/>
          <a:p>
            <a:r>
              <a:rPr lang="en-GB" sz="2000" dirty="0">
                <a:latin typeface="Calibri" panose="020F0502020204030204" pitchFamily="34" charset="0"/>
                <a:cs typeface="Calibri" panose="020F0502020204030204" pitchFamily="34" charset="0"/>
              </a:rPr>
              <a:t>I hope you have found this A B C guide to a Powerful CV helpful and wish you every success in your job search. If you have any questions, please do get in touch.  All details are below.</a:t>
            </a:r>
          </a:p>
          <a:p>
            <a:endParaRPr lang="en-GB" sz="2000" dirty="0"/>
          </a:p>
        </p:txBody>
      </p:sp>
      <p:pic>
        <p:nvPicPr>
          <p:cNvPr id="2" name="Picture 1">
            <a:extLst>
              <a:ext uri="{FF2B5EF4-FFF2-40B4-BE49-F238E27FC236}">
                <a16:creationId xmlns:a16="http://schemas.microsoft.com/office/drawing/2014/main" id="{41460DB0-1C36-A0F5-8A2A-3151A3974044}"/>
              </a:ext>
            </a:extLst>
          </p:cNvPr>
          <p:cNvPicPr>
            <a:picLocks noChangeAspect="1"/>
          </p:cNvPicPr>
          <p:nvPr/>
        </p:nvPicPr>
        <p:blipFill>
          <a:blip r:embed="rId4"/>
          <a:stretch>
            <a:fillRect/>
          </a:stretch>
        </p:blipFill>
        <p:spPr>
          <a:xfrm>
            <a:off x="1281720" y="2304802"/>
            <a:ext cx="2438400" cy="2438400"/>
          </a:xfrm>
          <a:prstGeom prst="rect">
            <a:avLst/>
          </a:prstGeom>
        </p:spPr>
      </p:pic>
    </p:spTree>
    <p:extLst>
      <p:ext uri="{BB962C8B-B14F-4D97-AF65-F5344CB8AC3E}">
        <p14:creationId xmlns:p14="http://schemas.microsoft.com/office/powerpoint/2010/main" val="4272334678"/>
      </p:ext>
    </p:extLst>
  </p:cSld>
  <p:clrMapOvr>
    <a:masterClrMapping/>
  </p:clrMapOvr>
</p:sld>
</file>

<file path=ppt/theme/theme1.xml><?xml version="1.0" encoding="utf-8"?>
<a:theme xmlns:a="http://schemas.openxmlformats.org/drawingml/2006/main" name="Facet">
  <a:themeElements>
    <a:clrScheme name="Clover HR">
      <a:dk1>
        <a:srgbClr val="000000"/>
      </a:dk1>
      <a:lt1>
        <a:srgbClr val="FFFFFF"/>
      </a:lt1>
      <a:dk2>
        <a:srgbClr val="455F51"/>
      </a:dk2>
      <a:lt2>
        <a:srgbClr val="E2DFCC"/>
      </a:lt2>
      <a:accent1>
        <a:srgbClr val="7FA279"/>
      </a:accent1>
      <a:accent2>
        <a:srgbClr val="7FC979"/>
      </a:accent2>
      <a:accent3>
        <a:srgbClr val="7F935F"/>
      </a:accent3>
      <a:accent4>
        <a:srgbClr val="44C1A3"/>
      </a:accent4>
      <a:accent5>
        <a:srgbClr val="4EB3CF"/>
      </a:accent5>
      <a:accent6>
        <a:srgbClr val="51C3F9"/>
      </a:accent6>
      <a:hlink>
        <a:srgbClr val="EE7B08"/>
      </a:hlink>
      <a:folHlink>
        <a:srgbClr val="977B2D"/>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1002</TotalTime>
  <Words>2025</Words>
  <Application>Microsoft Office PowerPoint</Application>
  <PresentationFormat>Widescreen</PresentationFormat>
  <Paragraphs>280</Paragraphs>
  <Slides>34</Slides>
  <Notes>34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34</vt:i4>
      </vt:variant>
    </vt:vector>
  </HeadingPairs>
  <TitlesOfParts>
    <vt:vector size="44" baseType="lpstr">
      <vt:lpstr>Acumin Pro Condensed</vt:lpstr>
      <vt:lpstr>Arial</vt:lpstr>
      <vt:lpstr>Arial</vt:lpstr>
      <vt:lpstr>Calibri</vt:lpstr>
      <vt:lpstr>Open Sans Bold</vt:lpstr>
      <vt:lpstr>Symbol</vt:lpstr>
      <vt:lpstr>Trebuchet MS</vt:lpstr>
      <vt:lpstr>Wingdings</vt:lpstr>
      <vt:lpstr>Wingdings 3</vt:lpstr>
      <vt:lpstr>Facet</vt:lpstr>
      <vt:lpstr>PowerPoint Presentation</vt:lpstr>
      <vt:lpstr>Presented by…</vt:lpstr>
      <vt:lpstr>PowerPoint Presentation</vt:lpstr>
      <vt:lpstr>Contents</vt:lpstr>
      <vt:lpstr>A(1) is for Approach:   Online or Attachment?  Do you need a CV?</vt:lpstr>
      <vt:lpstr>PowerPoint Presentation</vt:lpstr>
      <vt:lpstr>PowerPoint Presentation</vt:lpstr>
      <vt:lpstr>A(2) is for ATS:   How to get good scores</vt:lpstr>
      <vt:lpstr>A CV is designed to be read; sometimes by a machine if the organisation is using ATS, or a human being. Both are looking for clarity. </vt:lpstr>
      <vt:lpstr>PowerPoint Presentation</vt:lpstr>
      <vt:lpstr>B is for blank sheet  </vt:lpstr>
      <vt:lpstr>PowerPoint Presentation</vt:lpstr>
      <vt:lpstr>PowerPoint Presentation</vt:lpstr>
      <vt:lpstr>PowerPoint Presentation</vt:lpstr>
      <vt:lpstr>C is for Content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Deirdre Silver</dc:creator>
  <cp:lastModifiedBy>Mell Elliott</cp:lastModifiedBy>
  <cp:revision>58</cp:revision>
  <cp:lastPrinted>2023-06-05T08:16:15Z</cp:lastPrinted>
  <dcterms:created xsi:type="dcterms:W3CDTF">2020-07-06T07:58:20Z</dcterms:created>
  <dcterms:modified xsi:type="dcterms:W3CDTF">2023-06-05T08:16:23Z</dcterms:modified>
</cp:coreProperties>
</file>