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303" r:id="rId2"/>
    <p:sldId id="307" r:id="rId3"/>
    <p:sldId id="308" r:id="rId4"/>
    <p:sldId id="309" r:id="rId5"/>
    <p:sldId id="310" r:id="rId6"/>
    <p:sldId id="311" r:id="rId7"/>
    <p:sldId id="312" r:id="rId8"/>
    <p:sldId id="313" r:id="rId9"/>
    <p:sldId id="31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67" autoAdjust="0"/>
    <p:restoredTop sz="85993" autoAdjust="0"/>
  </p:normalViewPr>
  <p:slideViewPr>
    <p:cSldViewPr snapToGrid="0">
      <p:cViewPr>
        <p:scale>
          <a:sx n="70" d="100"/>
          <a:sy n="70" d="100"/>
        </p:scale>
        <p:origin x="1686" y="6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Morgan" userId="c6470b39-9334-4282-8055-d07a3a37e963" providerId="ADAL" clId="{E22231EA-C365-4A76-8910-6FD8F68C93F5}"/>
    <pc:docChg chg="custSel modSld">
      <pc:chgData name="Lisa Morgan" userId="c6470b39-9334-4282-8055-d07a3a37e963" providerId="ADAL" clId="{E22231EA-C365-4A76-8910-6FD8F68C93F5}" dt="2023-02-06T15:36:31.746" v="3568" actId="6549"/>
      <pc:docMkLst>
        <pc:docMk/>
      </pc:docMkLst>
      <pc:sldChg chg="modSp mod">
        <pc:chgData name="Lisa Morgan" userId="c6470b39-9334-4282-8055-d07a3a37e963" providerId="ADAL" clId="{E22231EA-C365-4A76-8910-6FD8F68C93F5}" dt="2023-02-06T15:03:45.538" v="94" actId="27636"/>
        <pc:sldMkLst>
          <pc:docMk/>
          <pc:sldMk cId="109857222" sldId="303"/>
        </pc:sldMkLst>
        <pc:spChg chg="mod">
          <ac:chgData name="Lisa Morgan" userId="c6470b39-9334-4282-8055-d07a3a37e963" providerId="ADAL" clId="{E22231EA-C365-4A76-8910-6FD8F68C93F5}" dt="2023-02-06T15:03:28.817" v="10" actId="20577"/>
          <ac:spMkLst>
            <pc:docMk/>
            <pc:sldMk cId="109857222" sldId="303"/>
            <ac:spMk id="2" creationId="{00000000-0000-0000-0000-000000000000}"/>
          </ac:spMkLst>
        </pc:spChg>
        <pc:spChg chg="mod">
          <ac:chgData name="Lisa Morgan" userId="c6470b39-9334-4282-8055-d07a3a37e963" providerId="ADAL" clId="{E22231EA-C365-4A76-8910-6FD8F68C93F5}" dt="2023-02-06T15:03:45.538" v="94" actId="27636"/>
          <ac:spMkLst>
            <pc:docMk/>
            <pc:sldMk cId="109857222" sldId="303"/>
            <ac:spMk id="3" creationId="{00000000-0000-0000-0000-000000000000}"/>
          </ac:spMkLst>
        </pc:spChg>
      </pc:sldChg>
      <pc:sldChg chg="modSp mod">
        <pc:chgData name="Lisa Morgan" userId="c6470b39-9334-4282-8055-d07a3a37e963" providerId="ADAL" clId="{E22231EA-C365-4A76-8910-6FD8F68C93F5}" dt="2023-02-06T15:34:29.946" v="3567" actId="20577"/>
        <pc:sldMkLst>
          <pc:docMk/>
          <pc:sldMk cId="3679359661" sldId="307"/>
        </pc:sldMkLst>
        <pc:spChg chg="mod">
          <ac:chgData name="Lisa Morgan" userId="c6470b39-9334-4282-8055-d07a3a37e963" providerId="ADAL" clId="{E22231EA-C365-4A76-8910-6FD8F68C93F5}" dt="2023-02-06T15:04:15.579" v="104" actId="20577"/>
          <ac:spMkLst>
            <pc:docMk/>
            <pc:sldMk cId="3679359661" sldId="307"/>
            <ac:spMk id="2" creationId="{A95F2346-750B-4B32-BCF0-3488CD9595C2}"/>
          </ac:spMkLst>
        </pc:spChg>
        <pc:spChg chg="mod">
          <ac:chgData name="Lisa Morgan" userId="c6470b39-9334-4282-8055-d07a3a37e963" providerId="ADAL" clId="{E22231EA-C365-4A76-8910-6FD8F68C93F5}" dt="2023-02-06T15:34:29.946" v="3567" actId="20577"/>
          <ac:spMkLst>
            <pc:docMk/>
            <pc:sldMk cId="3679359661" sldId="307"/>
            <ac:spMk id="3" creationId="{B5FE0BC4-1345-4A30-813C-0080B2AF9D17}"/>
          </ac:spMkLst>
        </pc:spChg>
      </pc:sldChg>
      <pc:sldChg chg="modSp mod">
        <pc:chgData name="Lisa Morgan" userId="c6470b39-9334-4282-8055-d07a3a37e963" providerId="ADAL" clId="{E22231EA-C365-4A76-8910-6FD8F68C93F5}" dt="2023-02-06T15:29:33.242" v="3527" actId="6549"/>
        <pc:sldMkLst>
          <pc:docMk/>
          <pc:sldMk cId="2724166480" sldId="308"/>
        </pc:sldMkLst>
        <pc:spChg chg="mod">
          <ac:chgData name="Lisa Morgan" userId="c6470b39-9334-4282-8055-d07a3a37e963" providerId="ADAL" clId="{E22231EA-C365-4A76-8910-6FD8F68C93F5}" dt="2023-02-06T15:11:51.753" v="1162" actId="20577"/>
          <ac:spMkLst>
            <pc:docMk/>
            <pc:sldMk cId="2724166480" sldId="308"/>
            <ac:spMk id="2" creationId="{CC8F7918-FF7A-4340-B015-E101B2A54065}"/>
          </ac:spMkLst>
        </pc:spChg>
        <pc:spChg chg="mod">
          <ac:chgData name="Lisa Morgan" userId="c6470b39-9334-4282-8055-d07a3a37e963" providerId="ADAL" clId="{E22231EA-C365-4A76-8910-6FD8F68C93F5}" dt="2023-02-06T15:29:33.242" v="3527" actId="6549"/>
          <ac:spMkLst>
            <pc:docMk/>
            <pc:sldMk cId="2724166480" sldId="308"/>
            <ac:spMk id="3" creationId="{608C1D7B-7910-4DBF-8F58-A06A633A2CC7}"/>
          </ac:spMkLst>
        </pc:spChg>
      </pc:sldChg>
      <pc:sldChg chg="modSp mod">
        <pc:chgData name="Lisa Morgan" userId="c6470b39-9334-4282-8055-d07a3a37e963" providerId="ADAL" clId="{E22231EA-C365-4A76-8910-6FD8F68C93F5}" dt="2023-02-06T15:15:48.956" v="2543" actId="6549"/>
        <pc:sldMkLst>
          <pc:docMk/>
          <pc:sldMk cId="1238630329" sldId="309"/>
        </pc:sldMkLst>
        <pc:spChg chg="mod">
          <ac:chgData name="Lisa Morgan" userId="c6470b39-9334-4282-8055-d07a3a37e963" providerId="ADAL" clId="{E22231EA-C365-4A76-8910-6FD8F68C93F5}" dt="2023-02-06T15:14:00.281" v="1834" actId="20577"/>
          <ac:spMkLst>
            <pc:docMk/>
            <pc:sldMk cId="1238630329" sldId="309"/>
            <ac:spMk id="2" creationId="{A95F2346-750B-4B32-BCF0-3488CD9595C2}"/>
          </ac:spMkLst>
        </pc:spChg>
        <pc:spChg chg="mod">
          <ac:chgData name="Lisa Morgan" userId="c6470b39-9334-4282-8055-d07a3a37e963" providerId="ADAL" clId="{E22231EA-C365-4A76-8910-6FD8F68C93F5}" dt="2023-02-06T15:15:48.956" v="2543" actId="6549"/>
          <ac:spMkLst>
            <pc:docMk/>
            <pc:sldMk cId="1238630329" sldId="309"/>
            <ac:spMk id="3" creationId="{B5FE0BC4-1345-4A30-813C-0080B2AF9D17}"/>
          </ac:spMkLst>
        </pc:spChg>
      </pc:sldChg>
      <pc:sldChg chg="modSp mod modNotesTx">
        <pc:chgData name="Lisa Morgan" userId="c6470b39-9334-4282-8055-d07a3a37e963" providerId="ADAL" clId="{E22231EA-C365-4A76-8910-6FD8F68C93F5}" dt="2023-02-06T15:18:29.824" v="2843" actId="20577"/>
        <pc:sldMkLst>
          <pc:docMk/>
          <pc:sldMk cId="1121454837" sldId="310"/>
        </pc:sldMkLst>
        <pc:spChg chg="mod">
          <ac:chgData name="Lisa Morgan" userId="c6470b39-9334-4282-8055-d07a3a37e963" providerId="ADAL" clId="{E22231EA-C365-4A76-8910-6FD8F68C93F5}" dt="2023-02-06T15:16:02.768" v="2604" actId="6549"/>
          <ac:spMkLst>
            <pc:docMk/>
            <pc:sldMk cId="1121454837" sldId="310"/>
            <ac:spMk id="2" creationId="{307140C4-2298-43E1-AAED-E2D8260F2ABF}"/>
          </ac:spMkLst>
        </pc:spChg>
      </pc:sldChg>
      <pc:sldChg chg="modSp mod modNotesTx">
        <pc:chgData name="Lisa Morgan" userId="c6470b39-9334-4282-8055-d07a3a37e963" providerId="ADAL" clId="{E22231EA-C365-4A76-8910-6FD8F68C93F5}" dt="2023-02-06T15:36:31.746" v="3568" actId="6549"/>
        <pc:sldMkLst>
          <pc:docMk/>
          <pc:sldMk cId="4032298648" sldId="311"/>
        </pc:sldMkLst>
        <pc:spChg chg="mod">
          <ac:chgData name="Lisa Morgan" userId="c6470b39-9334-4282-8055-d07a3a37e963" providerId="ADAL" clId="{E22231EA-C365-4A76-8910-6FD8F68C93F5}" dt="2023-02-06T15:18:51.726" v="2903" actId="27636"/>
          <ac:spMkLst>
            <pc:docMk/>
            <pc:sldMk cId="4032298648" sldId="311"/>
            <ac:spMk id="2" creationId="{307140C4-2298-43E1-AAED-E2D8260F2ABF}"/>
          </ac:spMkLst>
        </pc:spChg>
      </pc:sldChg>
      <pc:sldChg chg="modSp mod modNotesTx">
        <pc:chgData name="Lisa Morgan" userId="c6470b39-9334-4282-8055-d07a3a37e963" providerId="ADAL" clId="{E22231EA-C365-4A76-8910-6FD8F68C93F5}" dt="2023-02-06T15:32:42.635" v="3557" actId="20577"/>
        <pc:sldMkLst>
          <pc:docMk/>
          <pc:sldMk cId="2547152153" sldId="312"/>
        </pc:sldMkLst>
        <pc:spChg chg="mod">
          <ac:chgData name="Lisa Morgan" userId="c6470b39-9334-4282-8055-d07a3a37e963" providerId="ADAL" clId="{E22231EA-C365-4A76-8910-6FD8F68C93F5}" dt="2023-02-06T15:19:30.834" v="3073" actId="20577"/>
          <ac:spMkLst>
            <pc:docMk/>
            <pc:sldMk cId="2547152153" sldId="312"/>
            <ac:spMk id="2" creationId="{029C66E7-DA6F-4B5A-94AA-188455E68E1E}"/>
          </ac:spMkLst>
        </pc:spChg>
      </pc:sldChg>
      <pc:sldChg chg="modSp mod modNotesTx">
        <pc:chgData name="Lisa Morgan" userId="c6470b39-9334-4282-8055-d07a3a37e963" providerId="ADAL" clId="{E22231EA-C365-4A76-8910-6FD8F68C93F5}" dt="2023-02-06T15:24:53.840" v="3469" actId="20577"/>
        <pc:sldMkLst>
          <pc:docMk/>
          <pc:sldMk cId="2867226919" sldId="313"/>
        </pc:sldMkLst>
        <pc:spChg chg="mod">
          <ac:chgData name="Lisa Morgan" userId="c6470b39-9334-4282-8055-d07a3a37e963" providerId="ADAL" clId="{E22231EA-C365-4A76-8910-6FD8F68C93F5}" dt="2023-02-06T15:20:14.649" v="3259" actId="20577"/>
          <ac:spMkLst>
            <pc:docMk/>
            <pc:sldMk cId="2867226919" sldId="313"/>
            <ac:spMk id="2" creationId="{029C66E7-DA6F-4B5A-94AA-188455E68E1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lfan Dyddiad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0AECB1-9F64-4F2C-97D1-C4EA527EAA7E}" type="datetimeFigureOut">
              <a:rPr lang="cy-GB" smtClean="0"/>
              <a:t>06/02/2023</a:t>
            </a:fld>
            <a:endParaRPr lang="cy-GB"/>
          </a:p>
        </p:txBody>
      </p:sp>
      <p:sp>
        <p:nvSpPr>
          <p:cNvPr id="4" name="Dalfan Delwedd Sleid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Dalfan Nodiadau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4DB965-AD4D-40F1-9EC9-BC11EAC87B2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496875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Translator’s</a:t>
            </a:r>
            <a:r>
              <a:rPr lang="cy-GB" dirty="0"/>
              <a:t> </a:t>
            </a:r>
            <a:r>
              <a:rPr lang="cy-GB" dirty="0" err="1"/>
              <a:t>Notes</a:t>
            </a:r>
            <a:r>
              <a:rPr lang="cy-GB" dirty="0"/>
              <a:t> </a:t>
            </a:r>
          </a:p>
          <a:p>
            <a:r>
              <a:rPr lang="cy-GB" dirty="0"/>
              <a:t>“</a:t>
            </a:r>
            <a:r>
              <a:rPr lang="cy-GB" dirty="0" err="1"/>
              <a:t>Use</a:t>
            </a:r>
            <a:r>
              <a:rPr lang="cy-GB" dirty="0"/>
              <a:t> a </a:t>
            </a:r>
            <a:r>
              <a:rPr lang="cy-GB" dirty="0" err="1"/>
              <a:t>creative</a:t>
            </a:r>
            <a:r>
              <a:rPr lang="cy-GB" dirty="0"/>
              <a:t> </a:t>
            </a:r>
            <a:r>
              <a:rPr lang="cy-GB" dirty="0" err="1"/>
              <a:t>title</a:t>
            </a:r>
            <a:r>
              <a:rPr lang="cy-GB" dirty="0"/>
              <a:t>...” = “Defnyddiwch deitl creadigol a delwedd pennyn priodol.”</a:t>
            </a:r>
          </a:p>
          <a:p>
            <a:r>
              <a:rPr lang="cy-GB" dirty="0"/>
              <a:t>“</a:t>
            </a:r>
            <a:r>
              <a:rPr lang="cy-GB" dirty="0" err="1"/>
              <a:t>Start</a:t>
            </a:r>
            <a:r>
              <a:rPr lang="cy-GB" dirty="0"/>
              <a:t> </a:t>
            </a:r>
            <a:r>
              <a:rPr lang="cy-GB" dirty="0" err="1"/>
              <a:t>with</a:t>
            </a:r>
            <a:r>
              <a:rPr lang="cy-GB" dirty="0"/>
              <a:t> </a:t>
            </a:r>
            <a:r>
              <a:rPr lang="cy-GB" dirty="0" err="1"/>
              <a:t>an</a:t>
            </a:r>
            <a:r>
              <a:rPr lang="cy-GB" dirty="0"/>
              <a:t>...” = “Dechreuwch â hanesyn/stori i ennyn diddordeb y darllenydd.”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4DB965-AD4D-40F1-9EC9-BC11EAC87B2E}" type="slidenum">
              <a:rPr lang="cy-GB" smtClean="0"/>
              <a:t>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043754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Translator’s</a:t>
            </a:r>
            <a:r>
              <a:rPr lang="cy-GB" dirty="0"/>
              <a:t> </a:t>
            </a:r>
            <a:r>
              <a:rPr lang="cy-GB" dirty="0" err="1"/>
              <a:t>Notes</a:t>
            </a:r>
            <a:endParaRPr lang="cy-GB" dirty="0"/>
          </a:p>
          <a:p>
            <a:r>
              <a:rPr lang="cy-GB" dirty="0"/>
              <a:t>“</a:t>
            </a:r>
            <a:r>
              <a:rPr lang="cy-GB" dirty="0" err="1"/>
              <a:t>Include</a:t>
            </a:r>
            <a:r>
              <a:rPr lang="cy-GB" dirty="0"/>
              <a:t> </a:t>
            </a:r>
            <a:r>
              <a:rPr lang="cy-GB" dirty="0" err="1"/>
              <a:t>images</a:t>
            </a:r>
            <a:r>
              <a:rPr lang="cy-GB" dirty="0"/>
              <a:t>...” = “Dylech gynnwys delweddau, siartiau a diagramau sy’n berthnasol i’ch trafodaeth.”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4DB965-AD4D-40F1-9EC9-BC11EAC87B2E}" type="slidenum">
              <a:rPr lang="cy-GB" smtClean="0"/>
              <a:t>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043487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Translator’s</a:t>
            </a:r>
            <a:r>
              <a:rPr lang="cy-GB" dirty="0"/>
              <a:t> </a:t>
            </a:r>
            <a:r>
              <a:rPr lang="cy-GB" dirty="0" err="1"/>
              <a:t>Notes</a:t>
            </a:r>
            <a:endParaRPr lang="cy-GB" dirty="0"/>
          </a:p>
          <a:p>
            <a:r>
              <a:rPr lang="cy-GB" dirty="0"/>
              <a:t>“</a:t>
            </a:r>
            <a:r>
              <a:rPr lang="cy-GB" dirty="0" err="1"/>
              <a:t>Include</a:t>
            </a:r>
            <a:r>
              <a:rPr lang="cy-GB" dirty="0"/>
              <a:t> a </a:t>
            </a:r>
            <a:r>
              <a:rPr lang="cy-GB" dirty="0" err="1"/>
              <a:t>definition</a:t>
            </a:r>
            <a:r>
              <a:rPr lang="cy-GB" dirty="0"/>
              <a:t>” = “Dylech gynnwys diffiniad.”</a:t>
            </a:r>
          </a:p>
          <a:p>
            <a:r>
              <a:rPr lang="cy-GB" dirty="0"/>
              <a:t>“</a:t>
            </a:r>
            <a:r>
              <a:rPr lang="cy-GB" dirty="0" err="1"/>
              <a:t>Include</a:t>
            </a:r>
            <a:r>
              <a:rPr lang="cy-GB" dirty="0"/>
              <a:t> </a:t>
            </a:r>
            <a:r>
              <a:rPr lang="cy-GB" dirty="0" err="1"/>
              <a:t>evidence</a:t>
            </a:r>
            <a:r>
              <a:rPr lang="cy-GB" dirty="0"/>
              <a:t>” = “Dylech gynnwys tystiolaeth.”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4DB965-AD4D-40F1-9EC9-BC11EAC87B2E}" type="slidenum">
              <a:rPr lang="cy-GB" smtClean="0"/>
              <a:t>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081764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Translator’s</a:t>
            </a:r>
            <a:r>
              <a:rPr lang="cy-GB" dirty="0"/>
              <a:t> </a:t>
            </a:r>
            <a:r>
              <a:rPr lang="cy-GB" dirty="0" err="1"/>
              <a:t>Notes</a:t>
            </a:r>
            <a:endParaRPr lang="cy-GB" dirty="0"/>
          </a:p>
          <a:p>
            <a:r>
              <a:rPr lang="cy-GB" dirty="0"/>
              <a:t>“</a:t>
            </a:r>
            <a:r>
              <a:rPr lang="cy-GB" dirty="0" err="1"/>
              <a:t>Include</a:t>
            </a:r>
            <a:r>
              <a:rPr lang="cy-GB" dirty="0"/>
              <a:t> 1 or 2...” = “Dylech gynnwys 1 neu 2 ddyfyniad perthnasol”</a:t>
            </a:r>
          </a:p>
          <a:p>
            <a:r>
              <a:rPr lang="cy-GB" dirty="0"/>
              <a:t>“</a:t>
            </a:r>
            <a:r>
              <a:rPr lang="cy-GB" dirty="0" err="1"/>
              <a:t>End</a:t>
            </a:r>
            <a:r>
              <a:rPr lang="cy-GB" dirty="0"/>
              <a:t> </a:t>
            </a:r>
            <a:r>
              <a:rPr lang="cy-GB" dirty="0" err="1"/>
              <a:t>with</a:t>
            </a:r>
            <a:r>
              <a:rPr lang="cy-GB" dirty="0"/>
              <a:t>...” = “Gorffennwch â galwad i weithredu”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4DB965-AD4D-40F1-9EC9-BC11EAC87B2E}" type="slidenum">
              <a:rPr lang="cy-GB" smtClean="0"/>
              <a:t>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076560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347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2432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159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4901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649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762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66808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0980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5163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2838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3006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1730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2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agona Book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41110" y="639098"/>
            <a:ext cx="3401961" cy="3494790"/>
          </a:xfrm>
        </p:spPr>
        <p:txBody>
          <a:bodyPr>
            <a:normAutofit/>
          </a:bodyPr>
          <a:lstStyle/>
          <a:p>
            <a:r>
              <a:rPr lang="cy-GB" sz="4000" dirty="0">
                <a:cs typeface="Calibri Light"/>
              </a:rPr>
              <a:t>Asesiad 1</a:t>
            </a:r>
            <a:endParaRPr lang="cy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41110" y="4455621"/>
            <a:ext cx="3417990" cy="1238616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cy-GB" sz="2000" b="1" dirty="0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ECGE4006</a:t>
            </a:r>
            <a:r>
              <a:rPr lang="cy-GB" sz="2000" dirty="0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 </a:t>
            </a:r>
            <a:br>
              <a:rPr lang="cy-GB" sz="2000" dirty="0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</a:br>
            <a:r>
              <a:rPr lang="cy-GB" sz="2000" dirty="0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HERIAU CYFOES: GWNEUD GWAHANIAETH</a:t>
            </a:r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1572897B-A04F-44EF-95B3-1F39A4DE6D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999" y="867276"/>
            <a:ext cx="6912217" cy="4599766"/>
          </a:xfrm>
          <a:prstGeom prst="rect">
            <a:avLst/>
          </a:prstGeom>
        </p:spPr>
      </p:pic>
      <p:cxnSp>
        <p:nvCxnSpPr>
          <p:cNvPr id="18" name="Straight Connector 10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2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9426B45-4C4F-4D52-8537-76E9A5B89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agona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5F2346-750B-4B32-BCF0-3488CD959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txBody>
          <a:bodyPr>
            <a:normAutofit/>
          </a:bodyPr>
          <a:lstStyle/>
          <a:p>
            <a:r>
              <a:rPr lang="cy-GB" dirty="0" err="1"/>
              <a:t>Postiad</a:t>
            </a:r>
            <a:r>
              <a:rPr lang="cy-GB" dirty="0"/>
              <a:t> 1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F117E1C-E964-4433-B1A8-BB2301D0F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>
            <a:extLst>
              <a:ext uri="{FF2B5EF4-FFF2-40B4-BE49-F238E27FC236}">
                <a16:creationId xmlns:a16="http://schemas.microsoft.com/office/drawing/2014/main" id="{0592C8A2-E8D3-4F8A-BA79-B0BDC0D863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812" r="25936" b="3"/>
          <a:stretch/>
        </p:blipFill>
        <p:spPr>
          <a:xfrm>
            <a:off x="1161535" y="2108200"/>
            <a:ext cx="3495807" cy="360061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FE0BC4-1345-4A30-813C-0080B2AF9D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57" y="2108201"/>
            <a:ext cx="5846063" cy="3760891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cy-GB" sz="1300" b="1" dirty="0">
                <a:ea typeface="+mn-lt"/>
                <a:cs typeface="+mn-lt"/>
              </a:rPr>
              <a:t>Yn seiliedig ar eich dysgu o Uned 1, beth ydych chi’n ystyried yw’r bygythiad mwyaf i ddynoliaeth a pham? </a:t>
            </a:r>
          </a:p>
          <a:p>
            <a:pPr>
              <a:lnSpc>
                <a:spcPct val="110000"/>
              </a:lnSpc>
            </a:pPr>
            <a:r>
              <a:rPr lang="cy-GB" sz="1300" dirty="0"/>
              <a:t>Yn y </a:t>
            </a:r>
            <a:r>
              <a:rPr lang="cy-GB" sz="1300" dirty="0" err="1"/>
              <a:t>postiad</a:t>
            </a:r>
            <a:r>
              <a:rPr lang="cy-GB" sz="1300" dirty="0"/>
              <a:t> hwn dylech ddisgrifio mater o gynnwys Uned 1 sy’n taro tant gyda chi, megis:</a:t>
            </a:r>
          </a:p>
          <a:p>
            <a:pPr>
              <a:lnSpc>
                <a:spcPct val="110000"/>
              </a:lnSpc>
              <a:buFont typeface="Wingdings" panose="020F0502020204030204" pitchFamily="34" charset="0"/>
              <a:buChar char="§"/>
            </a:pPr>
            <a:r>
              <a:rPr lang="cy-GB" sz="1300" dirty="0"/>
              <a:t> Newid hinsawdd neu ddifodiant</a:t>
            </a:r>
          </a:p>
          <a:p>
            <a:pPr>
              <a:lnSpc>
                <a:spcPct val="110000"/>
              </a:lnSpc>
              <a:buFont typeface="Wingdings" panose="020F0502020204030204" pitchFamily="34" charset="0"/>
              <a:buChar char="§"/>
            </a:pPr>
            <a:r>
              <a:rPr lang="cy-GB" sz="1300" dirty="0"/>
              <a:t> Materion anghydraddoldeb yn ymwneud ag un maes gwahaniaethu</a:t>
            </a:r>
          </a:p>
          <a:p>
            <a:pPr>
              <a:lnSpc>
                <a:spcPct val="110000"/>
              </a:lnSpc>
              <a:buFont typeface="Wingdings" panose="020F0502020204030204" pitchFamily="34" charset="0"/>
              <a:buChar char="§"/>
            </a:pPr>
            <a:r>
              <a:rPr lang="cy-GB" sz="1300" dirty="0"/>
              <a:t> Materion yn ymwneud ag iechyd o arwyddocâd byd-eang</a:t>
            </a:r>
          </a:p>
          <a:p>
            <a:pPr>
              <a:lnSpc>
                <a:spcPct val="110000"/>
              </a:lnSpc>
              <a:buFont typeface="Wingdings" panose="020F0502020204030204" pitchFamily="34" charset="0"/>
              <a:buChar char="§"/>
            </a:pPr>
            <a:r>
              <a:rPr lang="cy-GB" sz="1300" dirty="0"/>
              <a:t>Bygythiad awtomeiddio a dyfodol gwaith</a:t>
            </a:r>
          </a:p>
          <a:p>
            <a:pPr>
              <a:lnSpc>
                <a:spcPct val="110000"/>
              </a:lnSpc>
              <a:buFont typeface="Wingdings" panose="020F0502020204030204" pitchFamily="34" charset="0"/>
              <a:buChar char="§"/>
            </a:pPr>
            <a:r>
              <a:rPr lang="cy-GB" sz="1300" dirty="0"/>
              <a:t>Ailddosbarthu cyfoeth</a:t>
            </a:r>
          </a:p>
          <a:p>
            <a:pPr>
              <a:lnSpc>
                <a:spcPct val="110000"/>
              </a:lnSpc>
            </a:pPr>
            <a:r>
              <a:rPr lang="cy-GB" sz="1300" dirty="0"/>
              <a:t>Dylech ystyried pam rydych chi’n credu y dylid rhoi sylw i’r mater hwn a chael rhyw fath o alwad i weithredu yn ddelfrydol. 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7E6FB20-7663-466F-A928-9371C34F9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427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793596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12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agona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8F7918-FF7A-4340-B015-E101B2A54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cy-GB" dirty="0" err="1"/>
              <a:t>Postiad</a:t>
            </a:r>
            <a:r>
              <a:rPr lang="cy-GB" dirty="0"/>
              <a:t> 2 </a:t>
            </a:r>
          </a:p>
        </p:txBody>
      </p:sp>
      <p:cxnSp>
        <p:nvCxnSpPr>
          <p:cNvPr id="15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C1D7B-7910-4DBF-8F58-A06A633A2C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5729090" cy="3760891"/>
          </a:xfrm>
        </p:spPr>
        <p:txBody>
          <a:bodyPr vert="horz" lIns="0" tIns="45720" rIns="0" bIns="45720" rtlCol="0" anchor="t">
            <a:normAutofit fontScale="92500" lnSpcReduction="10000"/>
          </a:bodyPr>
          <a:lstStyle/>
          <a:p>
            <a:r>
              <a:rPr lang="cy-GB" b="1" dirty="0"/>
              <a:t>Yn seiliedig ar eich dysgu o Uned 2, gwerthuswch y sgiliau y bydd eu hangen arnoch i fod yn llwyddiannus wrth  hyrwyddo’r gwaith o ddelio â’r bygythiad o </a:t>
            </a:r>
            <a:r>
              <a:rPr lang="cy-GB" b="1" dirty="0" err="1"/>
              <a:t>bostiad</a:t>
            </a:r>
            <a:r>
              <a:rPr lang="cy-GB" b="1" dirty="0"/>
              <a:t> 1, mewn addysg. Nodwch y rhai sydd fwyaf arwyddocaol yn eich barn chi a chyfiawnhewch eich dewis.</a:t>
            </a:r>
          </a:p>
          <a:p>
            <a:endParaRPr lang="cy-GB" dirty="0">
              <a:ea typeface="+mn-lt"/>
              <a:cs typeface="+mn-lt"/>
            </a:endParaRPr>
          </a:p>
          <a:p>
            <a:r>
              <a:rPr lang="cy-GB" dirty="0">
                <a:ea typeface="+mn-lt"/>
                <a:cs typeface="+mn-lt"/>
              </a:rPr>
              <a:t>Ar gyfer y </a:t>
            </a:r>
            <a:r>
              <a:rPr lang="cy-GB" dirty="0" err="1">
                <a:ea typeface="+mn-lt"/>
                <a:cs typeface="+mn-lt"/>
              </a:rPr>
              <a:t>postiad</a:t>
            </a:r>
            <a:r>
              <a:rPr lang="cy-GB" dirty="0">
                <a:ea typeface="+mn-lt"/>
                <a:cs typeface="+mn-lt"/>
              </a:rPr>
              <a:t> hwn dylech ddewis un o’r sgiliau a gyflwynwyd yn Uned Dau a mynegi pam rydych chi’n credu ei fod yn bwysig ar gyfer gyrfa ym maes addysg ar gyfer yr 21</a:t>
            </a:r>
            <a:r>
              <a:rPr lang="cy-GB" baseline="30000" dirty="0">
                <a:ea typeface="+mn-lt"/>
                <a:cs typeface="+mn-lt"/>
              </a:rPr>
              <a:t>ain</a:t>
            </a:r>
            <a:r>
              <a:rPr lang="cy-GB" dirty="0">
                <a:ea typeface="+mn-lt"/>
                <a:cs typeface="+mn-lt"/>
              </a:rPr>
              <a:t> Ganrif.</a:t>
            </a:r>
            <a:endParaRPr lang="cy-GB" dirty="0"/>
          </a:p>
        </p:txBody>
      </p:sp>
      <p:pic>
        <p:nvPicPr>
          <p:cNvPr id="4" name="Picture 4" descr="A picture containing appliance, dryer&#10;&#10;Description automatically generated">
            <a:extLst>
              <a:ext uri="{FF2B5EF4-FFF2-40B4-BE49-F238E27FC236}">
                <a16:creationId xmlns:a16="http://schemas.microsoft.com/office/drawing/2014/main" id="{336C790B-072F-44C6-8A6F-F35FE7E0DF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647" r="22972" b="-1"/>
          <a:stretch/>
        </p:blipFill>
        <p:spPr>
          <a:xfrm>
            <a:off x="7534656" y="2108200"/>
            <a:ext cx="3621024" cy="3600613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24166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agona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5F2346-750B-4B32-BCF0-3488CD959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cy-GB" dirty="0" err="1"/>
              <a:t>Postiad</a:t>
            </a:r>
            <a:r>
              <a:rPr lang="cy-GB" dirty="0"/>
              <a:t> 3</a:t>
            </a:r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0592C8A2-E8D3-4F8A-BA79-B0BDC0D863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848" r="37211" b="2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20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FE0BC4-1345-4A30-813C-0080B2AF9D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031" y="2108201"/>
            <a:ext cx="7411792" cy="3760891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cy-GB" b="1" dirty="0"/>
              <a:t>Yn seiliedig ar eich dysgu o Uned 3, trafodwch fanteision neu anfanteision meddwl dylunio i ddelio â heriau cyfoes mewn addysg. </a:t>
            </a:r>
            <a:endParaRPr lang="cy-GB" dirty="0"/>
          </a:p>
          <a:p>
            <a:pPr>
              <a:lnSpc>
                <a:spcPct val="110000"/>
              </a:lnSpc>
            </a:pPr>
            <a:r>
              <a:rPr lang="cy-GB" dirty="0"/>
              <a:t>Mae’r </a:t>
            </a:r>
            <a:r>
              <a:rPr lang="cy-GB" dirty="0" err="1"/>
              <a:t>postiad</a:t>
            </a:r>
            <a:r>
              <a:rPr lang="cy-GB" dirty="0"/>
              <a:t> hwn yn gysylltiedig ag Uned Tri.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y-GB" dirty="0"/>
              <a:t>Dylai eich </a:t>
            </a:r>
            <a:r>
              <a:rPr lang="cy-GB" dirty="0" err="1"/>
              <a:t>postiad</a:t>
            </a:r>
            <a:r>
              <a:rPr lang="cy-GB" dirty="0"/>
              <a:t> gynnwys:</a:t>
            </a:r>
          </a:p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cy-GB" dirty="0"/>
              <a:t>Diffiniad o feddwl dylunio</a:t>
            </a:r>
          </a:p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cy-GB" dirty="0"/>
              <a:t>Enghreifftiau achos o ddefnyddio MD mewn addysg gyfoes</a:t>
            </a:r>
          </a:p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cy-GB" dirty="0"/>
              <a:t>Trafodaeth o fanteision ac anfanteision meddwl dylunio </a:t>
            </a:r>
          </a:p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endParaRPr lang="cy-GB" dirty="0"/>
          </a:p>
          <a:p>
            <a:pPr>
              <a:lnSpc>
                <a:spcPct val="110000"/>
              </a:lnSpc>
            </a:pPr>
            <a:endParaRPr lang="cy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386303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7140C4-2298-43E1-AAED-E2D8260F2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814" y="640080"/>
            <a:ext cx="3659246" cy="285031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cy-GB" sz="5400" dirty="0">
                <a:solidFill>
                  <a:srgbClr val="FFFFFF"/>
                </a:solidFill>
              </a:rPr>
              <a:t>Gadewch i ni edrych ar enghraifft</a:t>
            </a:r>
            <a:endParaRPr lang="cy-GB" sz="5400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2797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A85668F1-7FF1-48DB-B5FB-37B622B698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3858" r="-2" b="-2"/>
          <a:stretch/>
        </p:blipFill>
        <p:spPr>
          <a:xfrm>
            <a:off x="4635095" y="10"/>
            <a:ext cx="75568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4548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agona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7140C4-2298-43E1-AAED-E2D8260F2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y-GB" sz="5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Gadewch i ni edrych ar enghraifft</a:t>
            </a:r>
          </a:p>
        </p:txBody>
      </p:sp>
      <p:pic>
        <p:nvPicPr>
          <p:cNvPr id="8" name="Picture 9" descr="Diagram&#10;&#10;Description automatically generated">
            <a:extLst>
              <a:ext uri="{FF2B5EF4-FFF2-40B4-BE49-F238E27FC236}">
                <a16:creationId xmlns:a16="http://schemas.microsoft.com/office/drawing/2014/main" id="{3330D805-7436-424F-B68E-6DDCA9A03B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33999" y="1058933"/>
            <a:ext cx="6912217" cy="4216451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11" descr="A picture containing text, plant, screenshot&#10;&#10;Description automatically generated">
            <a:extLst>
              <a:ext uri="{FF2B5EF4-FFF2-40B4-BE49-F238E27FC236}">
                <a16:creationId xmlns:a16="http://schemas.microsoft.com/office/drawing/2014/main" id="{E557D3F4-6CF6-4717-98D9-C6BC842B0C3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464" t="-63542" r="619" b="63021"/>
          <a:stretch/>
        </p:blipFill>
        <p:spPr>
          <a:xfrm>
            <a:off x="547869" y="3244945"/>
            <a:ext cx="6215619" cy="1863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22986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agona Book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9C66E7-DA6F-4B5A-94AA-188455E68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y-GB" dirty="0">
                <a:solidFill>
                  <a:srgbClr val="FFFFFF"/>
                </a:solidFill>
              </a:rPr>
              <a:t>Gadewch i ni edrych ar enghraifft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7A30E31E-0031-417A-A8D4-C13BE2751B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363817" y="640080"/>
            <a:ext cx="6112702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1521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2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0" name="Straight Connector 2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5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agona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9C66E7-DA6F-4B5A-94AA-188455E68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y-GB" sz="5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Gadewch i ni edrych ar enghraifft</a:t>
            </a:r>
          </a:p>
        </p:txBody>
      </p:sp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BD43C5E4-732B-4D66-80D6-CAE4633D7B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61529" y="80638"/>
            <a:ext cx="5924675" cy="6317725"/>
          </a:xfrm>
          <a:prstGeom prst="rect">
            <a:avLst/>
          </a:prstGeom>
        </p:spPr>
      </p:pic>
      <p:cxnSp>
        <p:nvCxnSpPr>
          <p:cNvPr id="23" name="Straight Connector 27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ctangle 29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672269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64BBAA4-C62B-4146-B49F-FE4CC4655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agona Book" panose="020F0502020204030204"/>
              <a:ea typeface="+mn-ea"/>
              <a:cs typeface="+mn-cs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B57AA8-F021-480C-A9E2-F89913313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62164" y="2478513"/>
            <a:ext cx="2926080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6BF36B24-6632-4516-9692-731462896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5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D7FA2E08-2530-4E29-9511-C2CF7D5AE9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90" y="943"/>
            <a:ext cx="10546465" cy="6653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39719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Sagona Extra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agona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389</Words>
  <Application>Microsoft Office PowerPoint</Application>
  <PresentationFormat>Sgrin Lydan</PresentationFormat>
  <Paragraphs>41</Paragraphs>
  <Slides>9</Slides>
  <Notes>4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4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9</vt:i4>
      </vt:variant>
    </vt:vector>
  </HeadingPairs>
  <TitlesOfParts>
    <vt:vector size="14" baseType="lpstr">
      <vt:lpstr>Calibri</vt:lpstr>
      <vt:lpstr>Sagona Book</vt:lpstr>
      <vt:lpstr>Sagona ExtraLight</vt:lpstr>
      <vt:lpstr>Wingdings</vt:lpstr>
      <vt:lpstr>RetrospectVTI</vt:lpstr>
      <vt:lpstr>Asesiad 1</vt:lpstr>
      <vt:lpstr>Postiad 1</vt:lpstr>
      <vt:lpstr>Postiad 2 </vt:lpstr>
      <vt:lpstr>Postiad 3</vt:lpstr>
      <vt:lpstr>Gadewch i ni edrych ar enghraifft</vt:lpstr>
      <vt:lpstr>Gadewch i ni edrych ar enghraifft</vt:lpstr>
      <vt:lpstr>Gadewch i ni edrych ar enghraifft</vt:lpstr>
      <vt:lpstr>Gadewch i ni edrych ar enghraifft</vt:lpstr>
      <vt:lpstr>Cyflwyniad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1</dc:title>
  <dc:creator>Heike Griffiths</dc:creator>
  <cp:lastModifiedBy>Lisa Morgan</cp:lastModifiedBy>
  <cp:revision>1</cp:revision>
  <dcterms:created xsi:type="dcterms:W3CDTF">2023-02-02T14:11:23Z</dcterms:created>
  <dcterms:modified xsi:type="dcterms:W3CDTF">2023-02-06T15:36:40Z</dcterms:modified>
</cp:coreProperties>
</file>