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78"/>
  </p:notesMasterIdLst>
  <p:sldIdLst>
    <p:sldId id="581" r:id="rId5"/>
    <p:sldId id="469" r:id="rId6"/>
    <p:sldId id="269" r:id="rId7"/>
    <p:sldId id="258" r:id="rId8"/>
    <p:sldId id="267" r:id="rId9"/>
    <p:sldId id="259" r:id="rId10"/>
    <p:sldId id="542" r:id="rId11"/>
    <p:sldId id="577" r:id="rId12"/>
    <p:sldId id="557" r:id="rId13"/>
    <p:sldId id="575" r:id="rId14"/>
    <p:sldId id="576" r:id="rId15"/>
    <p:sldId id="280" r:id="rId16"/>
    <p:sldId id="257" r:id="rId17"/>
    <p:sldId id="260" r:id="rId18"/>
    <p:sldId id="279" r:id="rId19"/>
    <p:sldId id="460" r:id="rId20"/>
    <p:sldId id="461" r:id="rId21"/>
    <p:sldId id="268" r:id="rId22"/>
    <p:sldId id="270" r:id="rId23"/>
    <p:sldId id="466" r:id="rId24"/>
    <p:sldId id="465" r:id="rId25"/>
    <p:sldId id="467" r:id="rId26"/>
    <p:sldId id="468" r:id="rId27"/>
    <p:sldId id="462" r:id="rId28"/>
    <p:sldId id="265" r:id="rId29"/>
    <p:sldId id="464" r:id="rId30"/>
    <p:sldId id="272" r:id="rId31"/>
    <p:sldId id="273" r:id="rId32"/>
    <p:sldId id="274" r:id="rId33"/>
    <p:sldId id="275" r:id="rId34"/>
    <p:sldId id="276" r:id="rId35"/>
    <p:sldId id="277" r:id="rId36"/>
    <p:sldId id="271" r:id="rId37"/>
    <p:sldId id="578" r:id="rId38"/>
    <p:sldId id="579" r:id="rId39"/>
    <p:sldId id="580" r:id="rId40"/>
    <p:sldId id="596" r:id="rId41"/>
    <p:sldId id="597" r:id="rId42"/>
    <p:sldId id="598" r:id="rId43"/>
    <p:sldId id="582" r:id="rId44"/>
    <p:sldId id="583" r:id="rId45"/>
    <p:sldId id="266" r:id="rId46"/>
    <p:sldId id="584" r:id="rId47"/>
    <p:sldId id="585" r:id="rId48"/>
    <p:sldId id="586" r:id="rId49"/>
    <p:sldId id="587" r:id="rId50"/>
    <p:sldId id="588" r:id="rId51"/>
    <p:sldId id="589" r:id="rId52"/>
    <p:sldId id="590" r:id="rId53"/>
    <p:sldId id="591" r:id="rId54"/>
    <p:sldId id="592" r:id="rId55"/>
    <p:sldId id="593" r:id="rId56"/>
    <p:sldId id="594" r:id="rId57"/>
    <p:sldId id="278" r:id="rId58"/>
    <p:sldId id="595" r:id="rId59"/>
    <p:sldId id="281" r:id="rId60"/>
    <p:sldId id="282" r:id="rId61"/>
    <p:sldId id="283" r:id="rId62"/>
    <p:sldId id="284" r:id="rId63"/>
    <p:sldId id="285" r:id="rId64"/>
    <p:sldId id="286" r:id="rId65"/>
    <p:sldId id="287" r:id="rId66"/>
    <p:sldId id="288" r:id="rId67"/>
    <p:sldId id="289" r:id="rId68"/>
    <p:sldId id="290" r:id="rId69"/>
    <p:sldId id="291" r:id="rId70"/>
    <p:sldId id="292" r:id="rId71"/>
    <p:sldId id="293" r:id="rId72"/>
    <p:sldId id="298" r:id="rId73"/>
    <p:sldId id="294" r:id="rId74"/>
    <p:sldId id="295" r:id="rId75"/>
    <p:sldId id="296" r:id="rId76"/>
    <p:sldId id="297" r:id="rId7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BEB4E62-57A5-4CA7-A05C-A10F779A3FFC}">
          <p14:sldIdLst>
            <p14:sldId id="581"/>
            <p14:sldId id="469"/>
            <p14:sldId id="269"/>
            <p14:sldId id="258"/>
            <p14:sldId id="267"/>
            <p14:sldId id="259"/>
            <p14:sldId id="542"/>
            <p14:sldId id="577"/>
            <p14:sldId id="557"/>
            <p14:sldId id="575"/>
            <p14:sldId id="576"/>
            <p14:sldId id="280"/>
            <p14:sldId id="257"/>
            <p14:sldId id="260"/>
            <p14:sldId id="279"/>
            <p14:sldId id="460"/>
            <p14:sldId id="461"/>
            <p14:sldId id="268"/>
            <p14:sldId id="270"/>
            <p14:sldId id="466"/>
            <p14:sldId id="465"/>
            <p14:sldId id="467"/>
            <p14:sldId id="468"/>
            <p14:sldId id="462"/>
            <p14:sldId id="265"/>
            <p14:sldId id="464"/>
            <p14:sldId id="272"/>
            <p14:sldId id="273"/>
            <p14:sldId id="274"/>
            <p14:sldId id="275"/>
            <p14:sldId id="276"/>
            <p14:sldId id="277"/>
            <p14:sldId id="271"/>
            <p14:sldId id="578"/>
            <p14:sldId id="579"/>
            <p14:sldId id="580"/>
            <p14:sldId id="596"/>
            <p14:sldId id="597"/>
            <p14:sldId id="598"/>
            <p14:sldId id="582"/>
            <p14:sldId id="583"/>
            <p14:sldId id="266"/>
            <p14:sldId id="584"/>
            <p14:sldId id="585"/>
            <p14:sldId id="586"/>
            <p14:sldId id="587"/>
            <p14:sldId id="588"/>
            <p14:sldId id="589"/>
            <p14:sldId id="590"/>
            <p14:sldId id="591"/>
            <p14:sldId id="592"/>
            <p14:sldId id="593"/>
            <p14:sldId id="594"/>
            <p14:sldId id="278"/>
            <p14:sldId id="595"/>
            <p14:sldId id="281"/>
            <p14:sldId id="282"/>
            <p14:sldId id="283"/>
            <p14:sldId id="284"/>
            <p14:sldId id="285"/>
            <p14:sldId id="286"/>
            <p14:sldId id="287"/>
            <p14:sldId id="288"/>
            <p14:sldId id="289"/>
            <p14:sldId id="290"/>
            <p14:sldId id="291"/>
            <p14:sldId id="292"/>
            <p14:sldId id="293"/>
            <p14:sldId id="298"/>
            <p14:sldId id="294"/>
            <p14:sldId id="295"/>
            <p14:sldId id="296"/>
            <p14:sldId id="29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01FC43-9579-4076-8E0F-3A5CB894C90D}" v="158" dt="2021-02-22T18:58:20.509"/>
  </p1510:revLst>
</p1510:revInfo>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3098" autoAdjust="0"/>
  </p:normalViewPr>
  <p:slideViewPr>
    <p:cSldViewPr snapToGrid="0">
      <p:cViewPr varScale="1">
        <p:scale>
          <a:sx n="52" d="100"/>
          <a:sy n="52" d="100"/>
        </p:scale>
        <p:origin x="145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slide" Target="slides/slide64.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slide" Target="slides/slide70.xml"/><Relationship Id="rId79"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slide" Target="slides/slide57.xml"/><Relationship Id="rId82"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notesMaster" Target="notesMasters/notesMaster1.xml"/><Relationship Id="rId8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A0CB4F-ACC8-4C7C-BC0A-8A1BFD8E833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A0B6A69-EE06-42CD-A699-D4E61BF09190}">
      <dgm:prSet/>
      <dgm:spPr/>
      <dgm:t>
        <a:bodyPr/>
        <a:lstStyle/>
        <a:p>
          <a:r>
            <a:rPr lang="en-GB" b="1"/>
            <a:t>Validity</a:t>
          </a:r>
          <a:r>
            <a:rPr lang="en-GB"/>
            <a:t> asks, “Is this measurement truly representative of the concept under study?”</a:t>
          </a:r>
          <a:endParaRPr lang="en-US"/>
        </a:p>
      </dgm:t>
    </dgm:pt>
    <dgm:pt modelId="{6827FF7D-2F81-4C96-953F-2CE4FCECE0C0}" type="parTrans" cxnId="{34754A8F-E31F-4A2F-BCEA-EA00C88156C5}">
      <dgm:prSet/>
      <dgm:spPr/>
      <dgm:t>
        <a:bodyPr/>
        <a:lstStyle/>
        <a:p>
          <a:endParaRPr lang="en-US"/>
        </a:p>
      </dgm:t>
    </dgm:pt>
    <dgm:pt modelId="{E99018DF-585A-4FA3-B881-17390C2F8980}" type="sibTrans" cxnId="{34754A8F-E31F-4A2F-BCEA-EA00C88156C5}">
      <dgm:prSet/>
      <dgm:spPr/>
      <dgm:t>
        <a:bodyPr/>
        <a:lstStyle/>
        <a:p>
          <a:endParaRPr lang="en-US"/>
        </a:p>
      </dgm:t>
    </dgm:pt>
    <dgm:pt modelId="{BC113BA1-70F4-4F0F-8776-F6F75FB85087}">
      <dgm:prSet/>
      <dgm:spPr/>
      <dgm:t>
        <a:bodyPr/>
        <a:lstStyle/>
        <a:p>
          <a:r>
            <a:rPr lang="en-GB" b="1"/>
            <a:t>Reliability</a:t>
          </a:r>
          <a:r>
            <a:rPr lang="en-GB"/>
            <a:t> asks “If we repeat this measurement multiple times, will we obtain consistent results?” </a:t>
          </a:r>
          <a:endParaRPr lang="en-US"/>
        </a:p>
      </dgm:t>
    </dgm:pt>
    <dgm:pt modelId="{A22C1F86-7F51-47F8-A1DE-A64326CCD547}" type="parTrans" cxnId="{139AE838-E555-4D91-8674-A0EFED0BCF9C}">
      <dgm:prSet/>
      <dgm:spPr/>
      <dgm:t>
        <a:bodyPr/>
        <a:lstStyle/>
        <a:p>
          <a:endParaRPr lang="en-US"/>
        </a:p>
      </dgm:t>
    </dgm:pt>
    <dgm:pt modelId="{AA9A6652-2D57-49B6-9ED0-CB248644F70C}" type="sibTrans" cxnId="{139AE838-E555-4D91-8674-A0EFED0BCF9C}">
      <dgm:prSet/>
      <dgm:spPr/>
      <dgm:t>
        <a:bodyPr/>
        <a:lstStyle/>
        <a:p>
          <a:endParaRPr lang="en-US"/>
        </a:p>
      </dgm:t>
    </dgm:pt>
    <dgm:pt modelId="{4903CC3E-6CE2-4944-80DC-F1B43B2744BF}" type="pres">
      <dgm:prSet presAssocID="{18A0CB4F-ACC8-4C7C-BC0A-8A1BFD8E8336}" presName="linear" presStyleCnt="0">
        <dgm:presLayoutVars>
          <dgm:animLvl val="lvl"/>
          <dgm:resizeHandles val="exact"/>
        </dgm:presLayoutVars>
      </dgm:prSet>
      <dgm:spPr/>
    </dgm:pt>
    <dgm:pt modelId="{1A63E6DE-5005-42CF-A5F7-0C7F6CC71879}" type="pres">
      <dgm:prSet presAssocID="{7A0B6A69-EE06-42CD-A699-D4E61BF09190}" presName="parentText" presStyleLbl="node1" presStyleIdx="0" presStyleCnt="2">
        <dgm:presLayoutVars>
          <dgm:chMax val="0"/>
          <dgm:bulletEnabled val="1"/>
        </dgm:presLayoutVars>
      </dgm:prSet>
      <dgm:spPr/>
    </dgm:pt>
    <dgm:pt modelId="{7DF77F69-51CF-49BA-9B88-223ADC9D3454}" type="pres">
      <dgm:prSet presAssocID="{E99018DF-585A-4FA3-B881-17390C2F8980}" presName="spacer" presStyleCnt="0"/>
      <dgm:spPr/>
    </dgm:pt>
    <dgm:pt modelId="{AEB71E0C-EB3E-43B4-BF80-E472BD2E52CC}" type="pres">
      <dgm:prSet presAssocID="{BC113BA1-70F4-4F0F-8776-F6F75FB85087}" presName="parentText" presStyleLbl="node1" presStyleIdx="1" presStyleCnt="2">
        <dgm:presLayoutVars>
          <dgm:chMax val="0"/>
          <dgm:bulletEnabled val="1"/>
        </dgm:presLayoutVars>
      </dgm:prSet>
      <dgm:spPr/>
    </dgm:pt>
  </dgm:ptLst>
  <dgm:cxnLst>
    <dgm:cxn modelId="{139AE838-E555-4D91-8674-A0EFED0BCF9C}" srcId="{18A0CB4F-ACC8-4C7C-BC0A-8A1BFD8E8336}" destId="{BC113BA1-70F4-4F0F-8776-F6F75FB85087}" srcOrd="1" destOrd="0" parTransId="{A22C1F86-7F51-47F8-A1DE-A64326CCD547}" sibTransId="{AA9A6652-2D57-49B6-9ED0-CB248644F70C}"/>
    <dgm:cxn modelId="{DC5E473D-0987-4D22-A64C-E2774235F6FC}" type="presOf" srcId="{18A0CB4F-ACC8-4C7C-BC0A-8A1BFD8E8336}" destId="{4903CC3E-6CE2-4944-80DC-F1B43B2744BF}" srcOrd="0" destOrd="0" presId="urn:microsoft.com/office/officeart/2005/8/layout/vList2"/>
    <dgm:cxn modelId="{B6B54D4F-7E88-4351-A5CD-0C97AC27A67F}" type="presOf" srcId="{7A0B6A69-EE06-42CD-A699-D4E61BF09190}" destId="{1A63E6DE-5005-42CF-A5F7-0C7F6CC71879}" srcOrd="0" destOrd="0" presId="urn:microsoft.com/office/officeart/2005/8/layout/vList2"/>
    <dgm:cxn modelId="{34754A8F-E31F-4A2F-BCEA-EA00C88156C5}" srcId="{18A0CB4F-ACC8-4C7C-BC0A-8A1BFD8E8336}" destId="{7A0B6A69-EE06-42CD-A699-D4E61BF09190}" srcOrd="0" destOrd="0" parTransId="{6827FF7D-2F81-4C96-953F-2CE4FCECE0C0}" sibTransId="{E99018DF-585A-4FA3-B881-17390C2F8980}"/>
    <dgm:cxn modelId="{1C6A10F1-3723-4C97-A8F2-FEC75CEB676E}" type="presOf" srcId="{BC113BA1-70F4-4F0F-8776-F6F75FB85087}" destId="{AEB71E0C-EB3E-43B4-BF80-E472BD2E52CC}" srcOrd="0" destOrd="0" presId="urn:microsoft.com/office/officeart/2005/8/layout/vList2"/>
    <dgm:cxn modelId="{384525CB-686D-4DE0-8DA6-E744E2216196}" type="presParOf" srcId="{4903CC3E-6CE2-4944-80DC-F1B43B2744BF}" destId="{1A63E6DE-5005-42CF-A5F7-0C7F6CC71879}" srcOrd="0" destOrd="0" presId="urn:microsoft.com/office/officeart/2005/8/layout/vList2"/>
    <dgm:cxn modelId="{8DE77525-4D2E-49BF-9FAD-A55A5202F976}" type="presParOf" srcId="{4903CC3E-6CE2-4944-80DC-F1B43B2744BF}" destId="{7DF77F69-51CF-49BA-9B88-223ADC9D3454}" srcOrd="1" destOrd="0" presId="urn:microsoft.com/office/officeart/2005/8/layout/vList2"/>
    <dgm:cxn modelId="{252CB310-25B0-4EA1-8F91-0C7EA5E61E2B}" type="presParOf" srcId="{4903CC3E-6CE2-4944-80DC-F1B43B2744BF}" destId="{AEB71E0C-EB3E-43B4-BF80-E472BD2E52C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3CAF88-9936-4FE0-B6E0-BF38BF63723E}"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97E93306-DF2F-40E8-B0B6-2A7096AA4EC6}">
      <dgm:prSet/>
      <dgm:spPr/>
      <dgm:t>
        <a:bodyPr/>
        <a:lstStyle/>
        <a:p>
          <a:r>
            <a:rPr lang="en-GB"/>
            <a:t>If reliability is more on consistency (repeatability), validity is more on how strong the outcomes of the hypothesis are. It answers the question ‘are we right?’ </a:t>
          </a:r>
          <a:endParaRPr lang="en-US"/>
        </a:p>
      </dgm:t>
    </dgm:pt>
    <dgm:pt modelId="{773E255D-F2EC-49F9-AF5D-38F3D06E90D3}" type="parTrans" cxnId="{F117EA3C-767A-4043-AB6A-D5159BC56F59}">
      <dgm:prSet/>
      <dgm:spPr/>
      <dgm:t>
        <a:bodyPr/>
        <a:lstStyle/>
        <a:p>
          <a:endParaRPr lang="en-US"/>
        </a:p>
      </dgm:t>
    </dgm:pt>
    <dgm:pt modelId="{6E030600-0A9F-4980-BF3A-8850C69CD16C}" type="sibTrans" cxnId="{F117EA3C-767A-4043-AB6A-D5159BC56F59}">
      <dgm:prSet/>
      <dgm:spPr/>
      <dgm:t>
        <a:bodyPr/>
        <a:lstStyle/>
        <a:p>
          <a:endParaRPr lang="en-US"/>
        </a:p>
      </dgm:t>
    </dgm:pt>
    <dgm:pt modelId="{42FDF9D2-DBC6-4C4E-B46C-9D049DC74E08}">
      <dgm:prSet/>
      <dgm:spPr/>
      <dgm:t>
        <a:bodyPr/>
        <a:lstStyle/>
        <a:p>
          <a:r>
            <a:rPr lang="en-GB"/>
            <a:t>This means if there is a social experiment on a class concerning discipline and then after the experiment the class became more disciplined, then the strength of the conclusion is very strong. This means the validity too is strong.</a:t>
          </a:r>
          <a:br>
            <a:rPr lang="en-GB"/>
          </a:br>
          <a:endParaRPr lang="en-US"/>
        </a:p>
      </dgm:t>
    </dgm:pt>
    <dgm:pt modelId="{4C77808E-E7B6-43F8-9E97-715FDAC4B8AE}" type="parTrans" cxnId="{94372F44-AA3A-43F1-BEB4-2D62ADE15231}">
      <dgm:prSet/>
      <dgm:spPr/>
      <dgm:t>
        <a:bodyPr/>
        <a:lstStyle/>
        <a:p>
          <a:endParaRPr lang="en-US"/>
        </a:p>
      </dgm:t>
    </dgm:pt>
    <dgm:pt modelId="{5825F7C9-013D-4AA6-B098-AA3618B6EB89}" type="sibTrans" cxnId="{94372F44-AA3A-43F1-BEB4-2D62ADE15231}">
      <dgm:prSet/>
      <dgm:spPr/>
      <dgm:t>
        <a:bodyPr/>
        <a:lstStyle/>
        <a:p>
          <a:endParaRPr lang="en-US"/>
        </a:p>
      </dgm:t>
    </dgm:pt>
    <dgm:pt modelId="{B7BFE86D-2542-472C-A3D1-19B44E3D4982}" type="pres">
      <dgm:prSet presAssocID="{D53CAF88-9936-4FE0-B6E0-BF38BF63723E}" presName="hierChild1" presStyleCnt="0">
        <dgm:presLayoutVars>
          <dgm:chPref val="1"/>
          <dgm:dir/>
          <dgm:animOne val="branch"/>
          <dgm:animLvl val="lvl"/>
          <dgm:resizeHandles/>
        </dgm:presLayoutVars>
      </dgm:prSet>
      <dgm:spPr/>
    </dgm:pt>
    <dgm:pt modelId="{09ADE3CE-8CDC-498E-AA8D-7C7E2CCBB634}" type="pres">
      <dgm:prSet presAssocID="{97E93306-DF2F-40E8-B0B6-2A7096AA4EC6}" presName="hierRoot1" presStyleCnt="0"/>
      <dgm:spPr/>
    </dgm:pt>
    <dgm:pt modelId="{C5003B75-495B-4066-A58E-4BC091EA4421}" type="pres">
      <dgm:prSet presAssocID="{97E93306-DF2F-40E8-B0B6-2A7096AA4EC6}" presName="composite" presStyleCnt="0"/>
      <dgm:spPr/>
    </dgm:pt>
    <dgm:pt modelId="{7773B166-0A2D-4992-9F08-3EB8EA6C9579}" type="pres">
      <dgm:prSet presAssocID="{97E93306-DF2F-40E8-B0B6-2A7096AA4EC6}" presName="background" presStyleLbl="node0" presStyleIdx="0" presStyleCnt="2"/>
      <dgm:spPr/>
    </dgm:pt>
    <dgm:pt modelId="{2A630CA5-0DC6-439E-9DEC-391D9552212D}" type="pres">
      <dgm:prSet presAssocID="{97E93306-DF2F-40E8-B0B6-2A7096AA4EC6}" presName="text" presStyleLbl="fgAcc0" presStyleIdx="0" presStyleCnt="2">
        <dgm:presLayoutVars>
          <dgm:chPref val="3"/>
        </dgm:presLayoutVars>
      </dgm:prSet>
      <dgm:spPr/>
    </dgm:pt>
    <dgm:pt modelId="{74AC3E8E-5C5F-4EFF-9775-1D6A95EB00C9}" type="pres">
      <dgm:prSet presAssocID="{97E93306-DF2F-40E8-B0B6-2A7096AA4EC6}" presName="hierChild2" presStyleCnt="0"/>
      <dgm:spPr/>
    </dgm:pt>
    <dgm:pt modelId="{C061E1A2-C08D-4DC1-8BB8-FC9EF356DCD9}" type="pres">
      <dgm:prSet presAssocID="{42FDF9D2-DBC6-4C4E-B46C-9D049DC74E08}" presName="hierRoot1" presStyleCnt="0"/>
      <dgm:spPr/>
    </dgm:pt>
    <dgm:pt modelId="{5B6963CA-5EAF-4FBD-85AC-F10BE9C21066}" type="pres">
      <dgm:prSet presAssocID="{42FDF9D2-DBC6-4C4E-B46C-9D049DC74E08}" presName="composite" presStyleCnt="0"/>
      <dgm:spPr/>
    </dgm:pt>
    <dgm:pt modelId="{7F1E45D4-2B3F-4E30-8BD2-CBF86ACB7623}" type="pres">
      <dgm:prSet presAssocID="{42FDF9D2-DBC6-4C4E-B46C-9D049DC74E08}" presName="background" presStyleLbl="node0" presStyleIdx="1" presStyleCnt="2"/>
      <dgm:spPr/>
    </dgm:pt>
    <dgm:pt modelId="{D4D3FDD1-99C6-489E-8479-4088238DB5B9}" type="pres">
      <dgm:prSet presAssocID="{42FDF9D2-DBC6-4C4E-B46C-9D049DC74E08}" presName="text" presStyleLbl="fgAcc0" presStyleIdx="1" presStyleCnt="2">
        <dgm:presLayoutVars>
          <dgm:chPref val="3"/>
        </dgm:presLayoutVars>
      </dgm:prSet>
      <dgm:spPr/>
    </dgm:pt>
    <dgm:pt modelId="{EEA0D026-BF32-4F20-826D-7505157B0CCA}" type="pres">
      <dgm:prSet presAssocID="{42FDF9D2-DBC6-4C4E-B46C-9D049DC74E08}" presName="hierChild2" presStyleCnt="0"/>
      <dgm:spPr/>
    </dgm:pt>
  </dgm:ptLst>
  <dgm:cxnLst>
    <dgm:cxn modelId="{706A8623-E6AE-44C2-9AD0-C3D51893A291}" type="presOf" srcId="{97E93306-DF2F-40E8-B0B6-2A7096AA4EC6}" destId="{2A630CA5-0DC6-439E-9DEC-391D9552212D}" srcOrd="0" destOrd="0" presId="urn:microsoft.com/office/officeart/2005/8/layout/hierarchy1"/>
    <dgm:cxn modelId="{F117EA3C-767A-4043-AB6A-D5159BC56F59}" srcId="{D53CAF88-9936-4FE0-B6E0-BF38BF63723E}" destId="{97E93306-DF2F-40E8-B0B6-2A7096AA4EC6}" srcOrd="0" destOrd="0" parTransId="{773E255D-F2EC-49F9-AF5D-38F3D06E90D3}" sibTransId="{6E030600-0A9F-4980-BF3A-8850C69CD16C}"/>
    <dgm:cxn modelId="{94372F44-AA3A-43F1-BEB4-2D62ADE15231}" srcId="{D53CAF88-9936-4FE0-B6E0-BF38BF63723E}" destId="{42FDF9D2-DBC6-4C4E-B46C-9D049DC74E08}" srcOrd="1" destOrd="0" parTransId="{4C77808E-E7B6-43F8-9E97-715FDAC4B8AE}" sibTransId="{5825F7C9-013D-4AA6-B098-AA3618B6EB89}"/>
    <dgm:cxn modelId="{58DF8B57-A88A-465A-9C53-CEE2E36FA795}" type="presOf" srcId="{D53CAF88-9936-4FE0-B6E0-BF38BF63723E}" destId="{B7BFE86D-2542-472C-A3D1-19B44E3D4982}" srcOrd="0" destOrd="0" presId="urn:microsoft.com/office/officeart/2005/8/layout/hierarchy1"/>
    <dgm:cxn modelId="{2E55BCA3-ED2B-44D0-9E3F-915A92C42C5A}" type="presOf" srcId="{42FDF9D2-DBC6-4C4E-B46C-9D049DC74E08}" destId="{D4D3FDD1-99C6-489E-8479-4088238DB5B9}" srcOrd="0" destOrd="0" presId="urn:microsoft.com/office/officeart/2005/8/layout/hierarchy1"/>
    <dgm:cxn modelId="{9B4F1E8E-FED5-4B82-8749-21D59D02BD7F}" type="presParOf" srcId="{B7BFE86D-2542-472C-A3D1-19B44E3D4982}" destId="{09ADE3CE-8CDC-498E-AA8D-7C7E2CCBB634}" srcOrd="0" destOrd="0" presId="urn:microsoft.com/office/officeart/2005/8/layout/hierarchy1"/>
    <dgm:cxn modelId="{6731E3D4-9CC7-4EC9-9311-65F0992CEBD7}" type="presParOf" srcId="{09ADE3CE-8CDC-498E-AA8D-7C7E2CCBB634}" destId="{C5003B75-495B-4066-A58E-4BC091EA4421}" srcOrd="0" destOrd="0" presId="urn:microsoft.com/office/officeart/2005/8/layout/hierarchy1"/>
    <dgm:cxn modelId="{AD14E4E7-9998-4E06-8B4A-5FE72A5CDC50}" type="presParOf" srcId="{C5003B75-495B-4066-A58E-4BC091EA4421}" destId="{7773B166-0A2D-4992-9F08-3EB8EA6C9579}" srcOrd="0" destOrd="0" presId="urn:microsoft.com/office/officeart/2005/8/layout/hierarchy1"/>
    <dgm:cxn modelId="{C6887173-4D3B-4166-A3D1-EC0CD83860BF}" type="presParOf" srcId="{C5003B75-495B-4066-A58E-4BC091EA4421}" destId="{2A630CA5-0DC6-439E-9DEC-391D9552212D}" srcOrd="1" destOrd="0" presId="urn:microsoft.com/office/officeart/2005/8/layout/hierarchy1"/>
    <dgm:cxn modelId="{A56D8D49-E254-4DEA-96DE-6D6D88E02CF7}" type="presParOf" srcId="{09ADE3CE-8CDC-498E-AA8D-7C7E2CCBB634}" destId="{74AC3E8E-5C5F-4EFF-9775-1D6A95EB00C9}" srcOrd="1" destOrd="0" presId="urn:microsoft.com/office/officeart/2005/8/layout/hierarchy1"/>
    <dgm:cxn modelId="{AE5578F5-874B-40BD-95FF-A636C69E6095}" type="presParOf" srcId="{B7BFE86D-2542-472C-A3D1-19B44E3D4982}" destId="{C061E1A2-C08D-4DC1-8BB8-FC9EF356DCD9}" srcOrd="1" destOrd="0" presId="urn:microsoft.com/office/officeart/2005/8/layout/hierarchy1"/>
    <dgm:cxn modelId="{6E45E7DE-45D7-40D8-BD20-1DE828E7B9F5}" type="presParOf" srcId="{C061E1A2-C08D-4DC1-8BB8-FC9EF356DCD9}" destId="{5B6963CA-5EAF-4FBD-85AC-F10BE9C21066}" srcOrd="0" destOrd="0" presId="urn:microsoft.com/office/officeart/2005/8/layout/hierarchy1"/>
    <dgm:cxn modelId="{2FFB2B72-464A-4D6B-B01E-86E7A0788FC3}" type="presParOf" srcId="{5B6963CA-5EAF-4FBD-85AC-F10BE9C21066}" destId="{7F1E45D4-2B3F-4E30-8BD2-CBF86ACB7623}" srcOrd="0" destOrd="0" presId="urn:microsoft.com/office/officeart/2005/8/layout/hierarchy1"/>
    <dgm:cxn modelId="{F897B5F7-D35D-47A6-B8A9-02811F0599E9}" type="presParOf" srcId="{5B6963CA-5EAF-4FBD-85AC-F10BE9C21066}" destId="{D4D3FDD1-99C6-489E-8479-4088238DB5B9}" srcOrd="1" destOrd="0" presId="urn:microsoft.com/office/officeart/2005/8/layout/hierarchy1"/>
    <dgm:cxn modelId="{1059BB5A-4FF1-4316-9DE9-A5C8A50E8185}" type="presParOf" srcId="{C061E1A2-C08D-4DC1-8BB8-FC9EF356DCD9}" destId="{EEA0D026-BF32-4F20-826D-7505157B0CC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63E6DE-5005-42CF-A5F7-0C7F6CC71879}">
      <dsp:nvSpPr>
        <dsp:cNvPr id="0" name=""/>
        <dsp:cNvSpPr/>
      </dsp:nvSpPr>
      <dsp:spPr>
        <a:xfrm>
          <a:off x="0" y="217596"/>
          <a:ext cx="6367912" cy="29261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b="1" kern="1200"/>
            <a:t>Validity</a:t>
          </a:r>
          <a:r>
            <a:rPr lang="en-GB" sz="4100" kern="1200"/>
            <a:t> asks, “Is this measurement truly representative of the concept under study?”</a:t>
          </a:r>
          <a:endParaRPr lang="en-US" sz="4100" kern="1200"/>
        </a:p>
      </dsp:txBody>
      <dsp:txXfrm>
        <a:off x="142844" y="360440"/>
        <a:ext cx="6082224" cy="2640482"/>
      </dsp:txXfrm>
    </dsp:sp>
    <dsp:sp modelId="{AEB71E0C-EB3E-43B4-BF80-E472BD2E52CC}">
      <dsp:nvSpPr>
        <dsp:cNvPr id="0" name=""/>
        <dsp:cNvSpPr/>
      </dsp:nvSpPr>
      <dsp:spPr>
        <a:xfrm>
          <a:off x="0" y="3261846"/>
          <a:ext cx="6367912" cy="2926170"/>
        </a:xfrm>
        <a:prstGeom prst="roundRect">
          <a:avLst/>
        </a:prstGeom>
        <a:solidFill>
          <a:schemeClr val="accent5">
            <a:hueOff val="-14019298"/>
            <a:satOff val="20613"/>
            <a:lumOff val="176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b="1" kern="1200"/>
            <a:t>Reliability</a:t>
          </a:r>
          <a:r>
            <a:rPr lang="en-GB" sz="4100" kern="1200"/>
            <a:t> asks “If we repeat this measurement multiple times, will we obtain consistent results?” </a:t>
          </a:r>
          <a:endParaRPr lang="en-US" sz="4100" kern="1200"/>
        </a:p>
      </dsp:txBody>
      <dsp:txXfrm>
        <a:off x="142844" y="3404690"/>
        <a:ext cx="6082224" cy="26404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73B166-0A2D-4992-9F08-3EB8EA6C9579}">
      <dsp:nvSpPr>
        <dsp:cNvPr id="0" name=""/>
        <dsp:cNvSpPr/>
      </dsp:nvSpPr>
      <dsp:spPr>
        <a:xfrm>
          <a:off x="131700" y="1448"/>
          <a:ext cx="4429178" cy="28125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630CA5-0DC6-439E-9DEC-391D9552212D}">
      <dsp:nvSpPr>
        <dsp:cNvPr id="0" name=""/>
        <dsp:cNvSpPr/>
      </dsp:nvSpPr>
      <dsp:spPr>
        <a:xfrm>
          <a:off x="623831" y="468973"/>
          <a:ext cx="4429178" cy="28125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If reliability is more on consistency (repeatability), validity is more on how strong the outcomes of the hypothesis are. It answers the question ‘are we right?’ </a:t>
          </a:r>
          <a:endParaRPr lang="en-US" sz="2200" kern="1200"/>
        </a:p>
      </dsp:txBody>
      <dsp:txXfrm>
        <a:off x="706207" y="551349"/>
        <a:ext cx="4264426" cy="2647776"/>
      </dsp:txXfrm>
    </dsp:sp>
    <dsp:sp modelId="{7F1E45D4-2B3F-4E30-8BD2-CBF86ACB7623}">
      <dsp:nvSpPr>
        <dsp:cNvPr id="0" name=""/>
        <dsp:cNvSpPr/>
      </dsp:nvSpPr>
      <dsp:spPr>
        <a:xfrm>
          <a:off x="5545140" y="1448"/>
          <a:ext cx="4429178" cy="28125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D3FDD1-99C6-489E-8479-4088238DB5B9}">
      <dsp:nvSpPr>
        <dsp:cNvPr id="0" name=""/>
        <dsp:cNvSpPr/>
      </dsp:nvSpPr>
      <dsp:spPr>
        <a:xfrm>
          <a:off x="6037271" y="468973"/>
          <a:ext cx="4429178" cy="28125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This means if there is a social experiment on a class concerning discipline and then after the experiment the class became more disciplined, then the strength of the conclusion is very strong. This means the validity too is strong.</a:t>
          </a:r>
          <a:br>
            <a:rPr lang="en-GB" sz="2200" kern="1200"/>
          </a:br>
          <a:endParaRPr lang="en-US" sz="2200" kern="1200"/>
        </a:p>
      </dsp:txBody>
      <dsp:txXfrm>
        <a:off x="6119647" y="551349"/>
        <a:ext cx="4264426" cy="264777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C150E4-4FAB-4380-AE68-CC53F16C953D}" type="datetimeFigureOut">
              <a:rPr lang="en-GB" smtClean="0"/>
              <a:t>22/02/2021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D43FD9-D1D0-4CE0-84D1-A3A9AB9D63C3}" type="slidenum">
              <a:rPr lang="en-GB" smtClean="0"/>
              <a:t>‹#›</a:t>
            </a:fld>
            <a:endParaRPr lang="en-GB"/>
          </a:p>
        </p:txBody>
      </p:sp>
    </p:spTree>
    <p:extLst>
      <p:ext uri="{BB962C8B-B14F-4D97-AF65-F5344CB8AC3E}">
        <p14:creationId xmlns:p14="http://schemas.microsoft.com/office/powerpoint/2010/main" val="28005268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3</a:t>
            </a:fld>
            <a:endParaRPr lang="en-GB"/>
          </a:p>
        </p:txBody>
      </p:sp>
    </p:spTree>
    <p:extLst>
      <p:ext uri="{BB962C8B-B14F-4D97-AF65-F5344CB8AC3E}">
        <p14:creationId xmlns:p14="http://schemas.microsoft.com/office/powerpoint/2010/main" val="3852345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7">
            <a:extLst>
              <a:ext uri="{FF2B5EF4-FFF2-40B4-BE49-F238E27FC236}">
                <a16:creationId xmlns:a16="http://schemas.microsoft.com/office/drawing/2014/main" id="{EEB094F7-D180-4F8C-962D-8433782A01C1}"/>
              </a:ext>
            </a:extLst>
          </p:cNvPr>
          <p:cNvSpPr>
            <a:spLocks noGrp="1" noChangeArrowheads="1"/>
          </p:cNvSpPr>
          <p:nvPr>
            <p:ph type="sldNum" sz="quarter" idx="5"/>
          </p:nvPr>
        </p:nvSpPr>
        <p:spPr>
          <a:ln/>
        </p:spPr>
        <p:txBody>
          <a:bodyPr/>
          <a:lstStyle/>
          <a:p>
            <a:fld id="{63CD2342-5E42-47B7-958E-BC0211FAD3EF}" type="slidenum">
              <a:rPr lang="en-US" altLang="en-US"/>
              <a:pPr/>
              <a:t>7</a:t>
            </a:fld>
            <a:endParaRPr lang="en-US" altLang="en-US"/>
          </a:p>
        </p:txBody>
      </p:sp>
      <p:sp>
        <p:nvSpPr>
          <p:cNvPr id="623618" name="Rectangle 2">
            <a:extLst>
              <a:ext uri="{FF2B5EF4-FFF2-40B4-BE49-F238E27FC236}">
                <a16:creationId xmlns:a16="http://schemas.microsoft.com/office/drawing/2014/main" id="{0A0B3A92-16E1-4B57-83A8-82AC2E84BBAD}"/>
              </a:ext>
            </a:extLst>
          </p:cNvPr>
          <p:cNvSpPr>
            <a:spLocks noGrp="1" noRot="1" noChangeAspect="1" noChangeArrowheads="1" noTextEdit="1"/>
          </p:cNvSpPr>
          <p:nvPr>
            <p:ph type="sldImg"/>
          </p:nvPr>
        </p:nvSpPr>
        <p:spPr>
          <a:xfrm>
            <a:off x="139700" y="768350"/>
            <a:ext cx="6819900" cy="3836988"/>
          </a:xfrm>
          <a:ln/>
        </p:spPr>
      </p:sp>
      <p:sp>
        <p:nvSpPr>
          <p:cNvPr id="623619" name="Rectangle 3">
            <a:extLst>
              <a:ext uri="{FF2B5EF4-FFF2-40B4-BE49-F238E27FC236}">
                <a16:creationId xmlns:a16="http://schemas.microsoft.com/office/drawing/2014/main" id="{484D7391-772B-40CE-8ECD-08DB6AE93207}"/>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7">
            <a:extLst>
              <a:ext uri="{FF2B5EF4-FFF2-40B4-BE49-F238E27FC236}">
                <a16:creationId xmlns:a16="http://schemas.microsoft.com/office/drawing/2014/main" id="{76A3A2D9-F576-4778-8832-041D5995A561}"/>
              </a:ext>
            </a:extLst>
          </p:cNvPr>
          <p:cNvSpPr>
            <a:spLocks noGrp="1" noChangeArrowheads="1"/>
          </p:cNvSpPr>
          <p:nvPr>
            <p:ph type="sldNum" sz="quarter" idx="5"/>
          </p:nvPr>
        </p:nvSpPr>
        <p:spPr>
          <a:ln/>
        </p:spPr>
        <p:txBody>
          <a:bodyPr/>
          <a:lstStyle/>
          <a:p>
            <a:fld id="{C9E8A397-3AF3-4DAD-AD1C-99386FF46E0D}" type="slidenum">
              <a:rPr lang="en-US" altLang="en-US"/>
              <a:pPr/>
              <a:t>9</a:t>
            </a:fld>
            <a:endParaRPr lang="en-US" altLang="en-US"/>
          </a:p>
        </p:txBody>
      </p:sp>
      <p:sp>
        <p:nvSpPr>
          <p:cNvPr id="644098" name="Rectangle 2">
            <a:extLst>
              <a:ext uri="{FF2B5EF4-FFF2-40B4-BE49-F238E27FC236}">
                <a16:creationId xmlns:a16="http://schemas.microsoft.com/office/drawing/2014/main" id="{94F1D0DE-BDED-4C9A-9E8D-F3F935FBA525}"/>
              </a:ext>
            </a:extLst>
          </p:cNvPr>
          <p:cNvSpPr>
            <a:spLocks noGrp="1" noRot="1" noChangeAspect="1" noChangeArrowheads="1" noTextEdit="1"/>
          </p:cNvSpPr>
          <p:nvPr>
            <p:ph type="sldImg"/>
          </p:nvPr>
        </p:nvSpPr>
        <p:spPr>
          <a:xfrm>
            <a:off x="139700" y="768350"/>
            <a:ext cx="6819900" cy="3836988"/>
          </a:xfrm>
          <a:ln/>
        </p:spPr>
      </p:sp>
      <p:sp>
        <p:nvSpPr>
          <p:cNvPr id="644099" name="Rectangle 3">
            <a:extLst>
              <a:ext uri="{FF2B5EF4-FFF2-40B4-BE49-F238E27FC236}">
                <a16:creationId xmlns:a16="http://schemas.microsoft.com/office/drawing/2014/main" id="{8DDF0E96-A5EE-44C1-9A30-2C106B4309F5}"/>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7">
            <a:extLst>
              <a:ext uri="{FF2B5EF4-FFF2-40B4-BE49-F238E27FC236}">
                <a16:creationId xmlns:a16="http://schemas.microsoft.com/office/drawing/2014/main" id="{D81D0B8D-6262-4A93-9F5E-D10C7928DE54}"/>
              </a:ext>
            </a:extLst>
          </p:cNvPr>
          <p:cNvSpPr>
            <a:spLocks noGrp="1" noChangeArrowheads="1"/>
          </p:cNvSpPr>
          <p:nvPr>
            <p:ph type="sldNum" sz="quarter" idx="5"/>
          </p:nvPr>
        </p:nvSpPr>
        <p:spPr>
          <a:ln/>
        </p:spPr>
        <p:txBody>
          <a:bodyPr/>
          <a:lstStyle/>
          <a:p>
            <a:fld id="{4F5292F6-5E0E-44BC-81E1-2CDA3FE73A55}" type="slidenum">
              <a:rPr lang="en-US" altLang="en-US"/>
              <a:pPr/>
              <a:t>11</a:t>
            </a:fld>
            <a:endParaRPr lang="en-US" altLang="en-US"/>
          </a:p>
        </p:txBody>
      </p:sp>
      <p:sp>
        <p:nvSpPr>
          <p:cNvPr id="687106" name="Rectangle 2">
            <a:extLst>
              <a:ext uri="{FF2B5EF4-FFF2-40B4-BE49-F238E27FC236}">
                <a16:creationId xmlns:a16="http://schemas.microsoft.com/office/drawing/2014/main" id="{5D21795E-D560-41DA-A347-340447BCBF3A}"/>
              </a:ext>
            </a:extLst>
          </p:cNvPr>
          <p:cNvSpPr>
            <a:spLocks noGrp="1" noRot="1" noChangeAspect="1" noChangeArrowheads="1" noTextEdit="1"/>
          </p:cNvSpPr>
          <p:nvPr>
            <p:ph type="sldImg"/>
          </p:nvPr>
        </p:nvSpPr>
        <p:spPr>
          <a:xfrm>
            <a:off x="139700" y="768350"/>
            <a:ext cx="6819900" cy="3836988"/>
          </a:xfrm>
          <a:ln/>
        </p:spPr>
      </p:sp>
      <p:sp>
        <p:nvSpPr>
          <p:cNvPr id="687107" name="Rectangle 3">
            <a:extLst>
              <a:ext uri="{FF2B5EF4-FFF2-40B4-BE49-F238E27FC236}">
                <a16:creationId xmlns:a16="http://schemas.microsoft.com/office/drawing/2014/main" id="{10B227B8-022C-4B50-8D9A-8CED2EFA60FB}"/>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Misunderstanding by professor of student’s absence:</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professor might assume the absence to be a sign of disrespect and lack of engagement.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assumption could be linked to some general expectations implicitly agreed upon in educational settings, such as: students should attend classes except in unforeseeable situations; a student should communicate with the professor in advance if they will miss class, and the professor has an evaluative role over the student. </a:t>
            </a:r>
            <a:endParaRPr lang="en-US" dirty="0"/>
          </a:p>
          <a:p>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Student’s perspective of absence:</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They might argue that they in fact did recognize and respect these norms, but were absorbed by the emergency situation and lost sight of other things.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They might also argue that they have always been an earnest and engaged student who takes learning seriously. </a:t>
            </a:r>
            <a:endParaRPr lang="en-US" dirty="0"/>
          </a:p>
          <a:p>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Discussion of the two parties: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If the two parties discuss their respective understandings of the situation, fundamentally they are questioning and clarifying what is </a:t>
            </a:r>
            <a:r>
              <a:rPr lang="en-US" sz="1200" i="1" kern="1200" dirty="0">
                <a:solidFill>
                  <a:schemeClr val="tx1"/>
                </a:solidFill>
                <a:effectLst/>
                <a:latin typeface="+mn-lt"/>
                <a:ea typeface="+mn-ea"/>
                <a:cs typeface="+mn-cs"/>
              </a:rPr>
              <a:t>truthful</a:t>
            </a:r>
            <a:r>
              <a:rPr lang="en-US" sz="1200" kern="1200" dirty="0">
                <a:solidFill>
                  <a:schemeClr val="tx1"/>
                </a:solidFill>
                <a:effectLst/>
                <a:latin typeface="+mn-lt"/>
                <a:ea typeface="+mn-ea"/>
                <a:cs typeface="+mn-cs"/>
              </a:rPr>
              <a:t> and/or </a:t>
            </a:r>
            <a:r>
              <a:rPr lang="en-US" sz="1200" i="1" kern="1200" dirty="0">
                <a:solidFill>
                  <a:schemeClr val="tx1"/>
                </a:solidFill>
                <a:effectLst/>
                <a:latin typeface="+mn-lt"/>
                <a:ea typeface="+mn-ea"/>
                <a:cs typeface="+mn-cs"/>
              </a:rPr>
              <a:t>valid</a:t>
            </a:r>
            <a:r>
              <a:rPr lang="en-US" sz="1200" kern="1200" dirty="0">
                <a:solidFill>
                  <a:schemeClr val="tx1"/>
                </a:solidFill>
                <a:effectLst/>
                <a:latin typeface="+mn-lt"/>
                <a:ea typeface="+mn-ea"/>
                <a:cs typeface="+mn-cs"/>
              </a:rPr>
              <a:t> about what was really going on.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bring us to the idea of </a:t>
            </a:r>
            <a:r>
              <a:rPr lang="en-US" sz="1200" b="0" kern="1200" dirty="0">
                <a:solidFill>
                  <a:schemeClr val="tx1"/>
                </a:solidFill>
                <a:effectLst/>
                <a:latin typeface="+mn-lt"/>
                <a:ea typeface="+mn-ea"/>
                <a:cs typeface="+mn-cs"/>
              </a:rPr>
              <a:t>validity.</a:t>
            </a:r>
            <a:endParaRPr lang="en-US" dirty="0"/>
          </a:p>
          <a:p>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Validity</a:t>
            </a:r>
            <a:r>
              <a:rPr lang="en-US" sz="1200" kern="1200" dirty="0">
                <a:solidFill>
                  <a:schemeClr val="tx1"/>
                </a:solidFill>
                <a:effectLst/>
                <a:latin typeface="+mn-lt"/>
                <a:ea typeface="+mn-ea"/>
                <a:cs typeface="+mn-cs"/>
              </a:rPr>
              <a:t> refers to the </a:t>
            </a:r>
            <a:r>
              <a:rPr lang="en-US" sz="1200" i="1" kern="1200" dirty="0">
                <a:solidFill>
                  <a:schemeClr val="tx1"/>
                </a:solidFill>
                <a:effectLst/>
                <a:latin typeface="+mn-lt"/>
                <a:ea typeface="+mn-ea"/>
                <a:cs typeface="+mn-cs"/>
              </a:rPr>
              <a:t>soundness</a:t>
            </a:r>
            <a:r>
              <a:rPr lang="en-US" sz="1200" kern="1200" dirty="0">
                <a:solidFill>
                  <a:schemeClr val="tx1"/>
                </a:solidFill>
                <a:effectLst/>
                <a:latin typeface="+mn-lt"/>
                <a:ea typeface="+mn-ea"/>
                <a:cs typeface="+mn-cs"/>
              </a:rPr>
              <a:t> and </a:t>
            </a:r>
            <a:r>
              <a:rPr lang="en-US" sz="1200" i="1" kern="1200" dirty="0">
                <a:solidFill>
                  <a:schemeClr val="tx1"/>
                </a:solidFill>
                <a:effectLst/>
                <a:latin typeface="+mn-lt"/>
                <a:ea typeface="+mn-ea"/>
                <a:cs typeface="+mn-cs"/>
              </a:rPr>
              <a:t>truthfulness</a:t>
            </a:r>
            <a:r>
              <a:rPr lang="en-US" sz="1200" kern="1200" dirty="0">
                <a:solidFill>
                  <a:schemeClr val="tx1"/>
                </a:solidFill>
                <a:effectLst/>
                <a:latin typeface="+mn-lt"/>
                <a:ea typeface="+mn-ea"/>
                <a:cs typeface="+mn-cs"/>
              </a:rPr>
              <a:t> of an argument or a statement.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In the context of social inquiry, validity is closely tied to the concept of truth and knowledge claims.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40</a:t>
            </a:fld>
            <a:endParaRPr lang="en-US"/>
          </a:p>
        </p:txBody>
      </p:sp>
    </p:spTree>
    <p:extLst>
      <p:ext uri="{BB962C8B-B14F-4D97-AF65-F5344CB8AC3E}">
        <p14:creationId xmlns:p14="http://schemas.microsoft.com/office/powerpoint/2010/main" val="9217676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Differences in scores of ELL students: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Imagine you were one of the fifth-grade teachers with a high percentage of students identified as ELLs (English language learners).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All students are required to take state-wise standardized assessments in subject areas such as reading, math, and writing.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You have repeatedly observed that your ELL students tend to score noticeably lower in those standardized assessments compared to other students.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You wonder how you should interpret the score differences.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scores alone seem to suggest that your ELL students demonstrate lower academic abilities and learning in the areas tested.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But you are not fully convinced: is this the whole story? Can you take the numbers at face value?</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Students’ true abilities: not reflected in scores: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There is an established line of research supporting the idea that test scores may not reflect a student’s true abilities.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Researchers argue that the language used to construct tests can be too cumbersome to enable ELLs to accurately grasp the test questions. </a:t>
            </a:r>
            <a:r>
              <a:rPr lang="en-US"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When a student answers a multiple-choice math question incorrectly, it could be related to not being able to understand the sentence structure or meaning of the test question, rather than a deficit in mathematical reasoning. </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Gap between ELL and non-ELL students: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Many researchers find that the linguistic complexity of assessments may significantly contribute to the gap between ELL and non-ELL learners.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How policy makers and teachers make inferences about these gaps has consequences, which can further fuel a vicious cycle.</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ELL students are more likely to be classified as low achieving students, and placed in slower pace or lower-level instructional settings.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can delay their learning even further and amplify the achievement gap. </a:t>
            </a:r>
            <a:endParaRPr lang="en-US" dirty="0"/>
          </a:p>
          <a:p>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41</a:t>
            </a:fld>
            <a:endParaRPr lang="en-US"/>
          </a:p>
        </p:txBody>
      </p:sp>
    </p:spTree>
    <p:extLst>
      <p:ext uri="{BB962C8B-B14F-4D97-AF65-F5344CB8AC3E}">
        <p14:creationId xmlns:p14="http://schemas.microsoft.com/office/powerpoint/2010/main" val="10615778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Challenges associated with second language acquisition:</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Research also points to other challenges associated with second language acquisition, such as parent education, and poverty, which have been found to also contribute to lower test performance for ELL students.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ELL students may also experience pressure to perform well on tests since the stakes are very high for them and their families.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Many ELLs identify as racial/ethnic minorities in the United States.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They may encounter and even internalize negative stereotypes that often associate certain racial/ethnic identity groups with lower intellectual abilities.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All those issues can confirm the perception that ELLs are “low achieving.” </a:t>
            </a:r>
            <a:endParaRPr lang="en-IN" sz="1200" kern="1200" dirty="0">
              <a:solidFill>
                <a:schemeClr val="tx1"/>
              </a:solidFill>
              <a:effectLst/>
              <a:latin typeface="+mn-lt"/>
              <a:ea typeface="+mn-ea"/>
              <a:cs typeface="+mn-cs"/>
            </a:endParaRP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Use of achievement tests: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Do achievement tests function in ways that we think they are supposed to function?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Should we trust the results derived from tests when we make inferences about learning and achievement?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Does use of standardized tests reproduce and deepen existing social and educational gaps for marginalized racial/ethnic groups, in the name of improving students learning?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Teachers, administrators and policy makers all use test results to guide their decision making regarding instructional practices, program development, resource allocation, and educational policies.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All of these impact students’ educational experiences. </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42</a:t>
            </a:fld>
            <a:endParaRPr lang="en-US"/>
          </a:p>
        </p:txBody>
      </p:sp>
    </p:spTree>
    <p:extLst>
      <p:ext uri="{BB962C8B-B14F-4D97-AF65-F5344CB8AC3E}">
        <p14:creationId xmlns:p14="http://schemas.microsoft.com/office/powerpoint/2010/main" val="23796349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The state of being logical and true:</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According to the Oxford Dictionary, </a:t>
            </a:r>
            <a:r>
              <a:rPr lang="en-US" baseline="0" dirty="0"/>
              <a:t>“V</a:t>
            </a:r>
            <a:r>
              <a:rPr lang="en-US" sz="1200" kern="1200" dirty="0">
                <a:solidFill>
                  <a:schemeClr val="tx1"/>
                </a:solidFill>
                <a:effectLst/>
                <a:latin typeface="+mn-lt"/>
                <a:ea typeface="+mn-ea"/>
                <a:cs typeface="+mn-cs"/>
              </a:rPr>
              <a:t>alidity” is defined as “the state of being logical and true.”</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It refers to the </a:t>
            </a:r>
            <a:r>
              <a:rPr lang="en-US" sz="1200" i="1" kern="1200" dirty="0">
                <a:solidFill>
                  <a:schemeClr val="tx1"/>
                </a:solidFill>
                <a:effectLst/>
                <a:latin typeface="+mn-lt"/>
                <a:ea typeface="+mn-ea"/>
                <a:cs typeface="+mn-cs"/>
              </a:rPr>
              <a:t>soundness</a:t>
            </a:r>
            <a:r>
              <a:rPr lang="en-US" sz="1200" kern="1200" dirty="0">
                <a:solidFill>
                  <a:schemeClr val="tx1"/>
                </a:solidFill>
                <a:effectLst/>
                <a:latin typeface="+mn-lt"/>
                <a:ea typeface="+mn-ea"/>
                <a:cs typeface="+mn-cs"/>
              </a:rPr>
              <a:t> and </a:t>
            </a:r>
            <a:r>
              <a:rPr lang="en-US" sz="1200" i="1" kern="1200" dirty="0">
                <a:solidFill>
                  <a:schemeClr val="tx1"/>
                </a:solidFill>
                <a:effectLst/>
                <a:latin typeface="+mn-lt"/>
                <a:ea typeface="+mn-ea"/>
                <a:cs typeface="+mn-cs"/>
              </a:rPr>
              <a:t>truthfulness</a:t>
            </a:r>
            <a:r>
              <a:rPr lang="en-US" sz="1200" kern="1200" dirty="0">
                <a:solidFill>
                  <a:schemeClr val="tx1"/>
                </a:solidFill>
                <a:effectLst/>
                <a:latin typeface="+mn-lt"/>
                <a:ea typeface="+mn-ea"/>
                <a:cs typeface="+mn-cs"/>
              </a:rPr>
              <a:t> of an argument or a statement. </a:t>
            </a: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Tied to truth and knowledge claims: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In the context of social inquiry, validity is closely tied to the concept of </a:t>
            </a:r>
            <a:r>
              <a:rPr lang="en-US" sz="1200" i="1" kern="1200" dirty="0">
                <a:solidFill>
                  <a:schemeClr val="tx1"/>
                </a:solidFill>
                <a:effectLst/>
                <a:latin typeface="+mn-lt"/>
                <a:ea typeface="+mn-ea"/>
                <a:cs typeface="+mn-cs"/>
              </a:rPr>
              <a:t>truth</a:t>
            </a:r>
            <a:r>
              <a:rPr lang="en-US" sz="1200" kern="1200" dirty="0">
                <a:solidFill>
                  <a:schemeClr val="tx1"/>
                </a:solidFill>
                <a:effectLst/>
                <a:latin typeface="+mn-lt"/>
                <a:ea typeface="+mn-ea"/>
                <a:cs typeface="+mn-cs"/>
              </a:rPr>
              <a:t> and knowledge claims.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Researchers probably would agree that truth and validity are what they all strive for in their research practice and in endeavors to make knowledge claims.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 knowledge claim is an assertion that can be judged as true or false, right or wrong, good or bad, correct or incorrect.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concept of validity has a close connection to how we conceptualize what </a:t>
            </a:r>
            <a:r>
              <a:rPr lang="en-US" sz="1200" i="1" kern="1200" dirty="0">
                <a:solidFill>
                  <a:schemeClr val="tx1"/>
                </a:solidFill>
                <a:effectLst/>
                <a:latin typeface="+mn-lt"/>
                <a:ea typeface="+mn-ea"/>
                <a:cs typeface="+mn-cs"/>
              </a:rPr>
              <a:t>truth</a:t>
            </a:r>
            <a:r>
              <a:rPr lang="en-US" sz="1200" kern="1200" dirty="0">
                <a:solidFill>
                  <a:schemeClr val="tx1"/>
                </a:solidFill>
                <a:effectLst/>
                <a:latin typeface="+mn-lt"/>
                <a:ea typeface="+mn-ea"/>
                <a:cs typeface="+mn-cs"/>
              </a:rPr>
              <a:t> is and how we derive criteria to evaluate knowledge claims, aiming at “telling the truth.” </a:t>
            </a: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ELL example: consider various elements: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In the ELL example, how is validity relevant in that context?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If we take numbers at face value, we reach a certain set of interpretations and conclusions.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But when we take into consideration various socio-cultural, historical, and structural elements,</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the inevitable context where numbers are embedded, we likely will have second thoughts about whether we can attribute score discrepancies solely to differences in student ability.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Numbers don’t automatically “have” validity.”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perception assumes that numbers have a thing-like existence that is independent from human opinions and values.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In this way, numbers are associated with “objectivity,” without being questioned.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Anything that involves human interpretation, on the other hand, is deemed “subjective.”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In this way “objective” and “subjective” forms a dichotomy, with the objective side given an implicit value of being true (and good), and the subjective side, biased (and bad). </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43</a:t>
            </a:fld>
            <a:endParaRPr lang="en-US"/>
          </a:p>
        </p:txBody>
      </p:sp>
    </p:spTree>
    <p:extLst>
      <p:ext uri="{BB962C8B-B14F-4D97-AF65-F5344CB8AC3E}">
        <p14:creationId xmlns:p14="http://schemas.microsoft.com/office/powerpoint/2010/main" val="10701860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Evoke notion of truth:</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When we make a knowledge claim, we inevitably evoke an underlying notion of truth, often implicitly, based on which we justify the validity of that claim. </a:t>
            </a:r>
            <a:endParaRPr lang="en-IN"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Subject</a:t>
            </a:r>
            <a:r>
              <a:rPr lang="en-US" sz="1200" kern="1200" dirty="0">
                <a:solidFill>
                  <a:schemeClr val="tx1"/>
                </a:solidFill>
                <a:effectLst/>
                <a:latin typeface="+mn-lt"/>
                <a:ea typeface="+mn-ea"/>
                <a:cs typeface="+mn-cs"/>
              </a:rPr>
              <a:t>–</a:t>
            </a:r>
            <a:r>
              <a:rPr lang="en-US" dirty="0"/>
              <a:t>object orientation to truth</a:t>
            </a:r>
            <a:r>
              <a:rPr lang="en-US" sz="1200" b="0" kern="1200" dirty="0">
                <a:solidFill>
                  <a:schemeClr val="tx1"/>
                </a:solidFill>
                <a:effectLst/>
                <a:latin typeface="+mn-lt"/>
                <a:ea typeface="+mn-ea"/>
                <a:cs typeface="+mn-cs"/>
              </a:rPr>
              <a:t>:</a:t>
            </a:r>
            <a:r>
              <a:rPr lang="en-US" sz="1200" b="0" kern="1200" baseline="0" dirty="0">
                <a:solidFill>
                  <a:schemeClr val="tx1"/>
                </a:solidFill>
                <a:effectLst/>
                <a:latin typeface="+mn-lt"/>
                <a:ea typeface="+mn-ea"/>
                <a:cs typeface="+mn-cs"/>
              </a:rPr>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view that numbers better convey truth than people’s opinions implies a </a:t>
            </a:r>
            <a:r>
              <a:rPr lang="en-US" sz="1200" b="0" kern="1200" dirty="0">
                <a:solidFill>
                  <a:schemeClr val="tx1"/>
                </a:solidFill>
                <a:effectLst/>
                <a:latin typeface="+mn-lt"/>
                <a:ea typeface="+mn-ea"/>
                <a:cs typeface="+mn-cs"/>
              </a:rPr>
              <a:t>theory of truth </a:t>
            </a:r>
            <a:r>
              <a:rPr lang="en-US" sz="1200" kern="1200" dirty="0">
                <a:solidFill>
                  <a:schemeClr val="tx1"/>
                </a:solidFill>
                <a:effectLst/>
                <a:latin typeface="+mn-lt"/>
                <a:ea typeface="+mn-ea"/>
                <a:cs typeface="+mn-cs"/>
              </a:rPr>
              <a:t>that is rooted in a subject–object orientation to knowing (truth).</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orientation often takes the form of an assertion about an existing </a:t>
            </a:r>
            <a:r>
              <a:rPr lang="en-US" sz="1200" i="1" kern="1200" dirty="0">
                <a:solidFill>
                  <a:schemeClr val="tx1"/>
                </a:solidFill>
                <a:effectLst/>
                <a:latin typeface="+mn-lt"/>
                <a:ea typeface="+mn-ea"/>
                <a:cs typeface="+mn-cs"/>
              </a:rPr>
              <a:t>state of affairs</a:t>
            </a:r>
            <a:r>
              <a:rPr lang="en-US" sz="1200" kern="1200" dirty="0">
                <a:solidFill>
                  <a:schemeClr val="tx1"/>
                </a:solidFill>
                <a:effectLst/>
                <a:latin typeface="+mn-lt"/>
                <a:ea typeface="+mn-ea"/>
                <a:cs typeface="+mn-cs"/>
              </a:rPr>
              <a:t>, claimed by taking an </a:t>
            </a:r>
            <a:r>
              <a:rPr lang="en-US" sz="1200" i="1" kern="1200" dirty="0">
                <a:solidFill>
                  <a:schemeClr val="tx1"/>
                </a:solidFill>
                <a:effectLst/>
                <a:latin typeface="+mn-lt"/>
                <a:ea typeface="+mn-ea"/>
                <a:cs typeface="+mn-cs"/>
              </a:rPr>
              <a:t>external</a:t>
            </a:r>
            <a:r>
              <a:rPr lang="en-US" sz="1200" kern="1200" dirty="0">
                <a:solidFill>
                  <a:schemeClr val="tx1"/>
                </a:solidFill>
                <a:effectLst/>
                <a:latin typeface="+mn-lt"/>
                <a:ea typeface="+mn-ea"/>
                <a:cs typeface="+mn-cs"/>
              </a:rPr>
              <a:t> and </a:t>
            </a:r>
            <a:r>
              <a:rPr lang="en-US" sz="1200" i="1" kern="1200" dirty="0">
                <a:solidFill>
                  <a:schemeClr val="tx1"/>
                </a:solidFill>
                <a:effectLst/>
                <a:latin typeface="+mn-lt"/>
                <a:ea typeface="+mn-ea"/>
                <a:cs typeface="+mn-cs"/>
              </a:rPr>
              <a:t>disinterested</a:t>
            </a:r>
            <a:r>
              <a:rPr lang="en-US" sz="1200" kern="1200" dirty="0">
                <a:solidFill>
                  <a:schemeClr val="tx1"/>
                </a:solidFill>
                <a:effectLst/>
                <a:latin typeface="+mn-lt"/>
                <a:ea typeface="+mn-ea"/>
                <a:cs typeface="+mn-cs"/>
              </a:rPr>
              <a:t> position to observe and measure that state of affairs.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With this assumption of truth, a knowledge claim can only be valid if it is testable and verifiable through observation, experimentation, and measurement.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claim can be judged by the accuracy and completeness of how well the assertion </a:t>
            </a:r>
            <a:r>
              <a:rPr lang="en-US" sz="1200" i="1" kern="1200" dirty="0">
                <a:solidFill>
                  <a:schemeClr val="tx1"/>
                </a:solidFill>
                <a:effectLst/>
                <a:latin typeface="+mn-lt"/>
                <a:ea typeface="+mn-ea"/>
                <a:cs typeface="+mn-cs"/>
              </a:rPr>
              <a:t>represents</a:t>
            </a:r>
            <a:r>
              <a:rPr lang="en-US" sz="1200" kern="1200" dirty="0">
                <a:solidFill>
                  <a:schemeClr val="tx1"/>
                </a:solidFill>
                <a:effectLst/>
                <a:latin typeface="+mn-lt"/>
                <a:ea typeface="+mn-ea"/>
                <a:cs typeface="+mn-cs"/>
              </a:rPr>
              <a:t> the state of affairs under study.</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sz="1200" b="1" i="1" kern="1200" dirty="0">
                <a:solidFill>
                  <a:schemeClr val="tx1"/>
                </a:solidFill>
                <a:effectLst/>
                <a:latin typeface="+mn-lt"/>
                <a:ea typeface="+mn-ea"/>
                <a:cs typeface="+mn-cs"/>
              </a:rPr>
              <a:t>Theory of truth</a:t>
            </a:r>
            <a:r>
              <a:rPr lang="en-US" sz="1200" kern="1200" dirty="0">
                <a:solidFill>
                  <a:schemeClr val="tx1"/>
                </a:solidFill>
                <a:effectLst/>
                <a:latin typeface="+mn-lt"/>
                <a:ea typeface="+mn-ea"/>
                <a:cs typeface="+mn-cs"/>
              </a:rPr>
              <a:t>: Theories of truth refer to competing theories about what is considered truth.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It can be explicit or implicit.</a:t>
            </a: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44</a:t>
            </a:fld>
            <a:endParaRPr lang="en-US"/>
          </a:p>
        </p:txBody>
      </p:sp>
    </p:spTree>
    <p:extLst>
      <p:ext uri="{BB962C8B-B14F-4D97-AF65-F5344CB8AC3E}">
        <p14:creationId xmlns:p14="http://schemas.microsoft.com/office/powerpoint/2010/main" val="26037731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US" sz="1200" b="1" kern="1200" dirty="0">
                <a:solidFill>
                  <a:schemeClr val="tx1"/>
                </a:solidFill>
                <a:effectLst/>
                <a:latin typeface="+mn-lt"/>
                <a:ea typeface="+mn-ea"/>
                <a:cs typeface="+mn-cs"/>
              </a:rPr>
              <a:t>Correspondence theory of truth: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It is a particular theory of truth that considers knowing as making an assertion about an existing state of affair by taking an external and disinterested position to observe and measure that state of affair.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truthfulness of knowledge claims can be judged by the accuracy and completeness of how well the assertion represents the state of affair under study.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There is a one-on-one correspondence between a truth claim and a state of affairs. </a:t>
            </a: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Validity: indicator that gauges the level of correspondence:</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Validity is regarded as an indicator that gauges the level of </a:t>
            </a:r>
            <a:r>
              <a:rPr lang="en-US" sz="1200" i="1" kern="1200" dirty="0">
                <a:solidFill>
                  <a:schemeClr val="tx1"/>
                </a:solidFill>
                <a:effectLst/>
                <a:latin typeface="+mn-lt"/>
                <a:ea typeface="+mn-ea"/>
                <a:cs typeface="+mn-cs"/>
              </a:rPr>
              <a:t>correspondence</a:t>
            </a:r>
            <a:r>
              <a:rPr lang="en-US" sz="1200" kern="1200" dirty="0">
                <a:solidFill>
                  <a:schemeClr val="tx1"/>
                </a:solidFill>
                <a:effectLst/>
                <a:latin typeface="+mn-lt"/>
                <a:ea typeface="+mn-ea"/>
                <a:cs typeface="+mn-cs"/>
              </a:rPr>
              <a:t> between a state of affairs and its representation as captured in the knowledge claim.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evokes the notion of “error.”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In this understanding, truth is deemed an </a:t>
            </a:r>
            <a:r>
              <a:rPr lang="en-US" sz="1200" i="1" kern="1200" dirty="0">
                <a:solidFill>
                  <a:schemeClr val="tx1"/>
                </a:solidFill>
                <a:effectLst/>
                <a:latin typeface="+mn-lt"/>
                <a:ea typeface="+mn-ea"/>
                <a:cs typeface="+mn-cs"/>
              </a:rPr>
              <a:t>ideal </a:t>
            </a:r>
            <a:r>
              <a:rPr lang="en-US" sz="1200" kern="1200" dirty="0">
                <a:solidFill>
                  <a:schemeClr val="tx1"/>
                </a:solidFill>
                <a:effectLst/>
                <a:latin typeface="+mn-lt"/>
                <a:ea typeface="+mn-ea"/>
                <a:cs typeface="+mn-cs"/>
              </a:rPr>
              <a:t>that is error-free.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Knowledge claims in the forms of statements, descriptions, assertions, or inferences can be evaluated by their approximation to this ideal.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more valid a claim is, the less “confounding” error is involved and the closer it is to truth. </a:t>
            </a:r>
            <a:endParaRPr lang="en-IN" dirty="0"/>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45</a:t>
            </a:fld>
            <a:endParaRPr lang="en-US"/>
          </a:p>
        </p:txBody>
      </p:sp>
    </p:spTree>
    <p:extLst>
      <p:ext uri="{BB962C8B-B14F-4D97-AF65-F5344CB8AC3E}">
        <p14:creationId xmlns:p14="http://schemas.microsoft.com/office/powerpoint/2010/main" val="18838453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Eliminate threats to validity:</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Researchers who conduct experiments often discuss eliminating </a:t>
            </a:r>
            <a:r>
              <a:rPr lang="en-US" sz="1200" i="1" kern="1200" dirty="0">
                <a:solidFill>
                  <a:schemeClr val="tx1"/>
                </a:solidFill>
                <a:effectLst/>
                <a:latin typeface="+mn-lt"/>
                <a:ea typeface="+mn-ea"/>
                <a:cs typeface="+mn-cs"/>
              </a:rPr>
              <a:t>threats to validity</a:t>
            </a:r>
            <a:r>
              <a:rPr lang="en-US" sz="1200" kern="1200" dirty="0">
                <a:solidFill>
                  <a:schemeClr val="tx1"/>
                </a:solidFill>
                <a:effectLst/>
                <a:latin typeface="+mn-lt"/>
                <a:ea typeface="+mn-ea"/>
                <a:cs typeface="+mn-cs"/>
              </a:rPr>
              <a:t>, or reducing statistical error.</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These ideas are based on an understanding of truth and error modeled on representation and correspondence.</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Validity becomes a “yes” or “no” question.</a:t>
            </a:r>
            <a:r>
              <a:rPr lang="en-US" sz="1200" kern="1200" baseline="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view is often associated with epistemological stances such as empiricism and (post)-positivism.</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way of understanding validity historically has been the norm in the natural sciences and remains influential in many social science disciplines such as economics, psychology and education.</a:t>
            </a: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A set of </a:t>
            </a:r>
            <a:r>
              <a:rPr lang="en-US" i="1" dirty="0"/>
              <a:t>backgrounded</a:t>
            </a:r>
            <a:r>
              <a:rPr lang="en-US" dirty="0"/>
              <a:t> conditions: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These conditions influence the process of number generation and statistical analysis.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These conditions cannot be explained by numbers and statistics themselves.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They include the use of language, researcher’s theories that guide their conceptualization of research, decisions over which measurements to use and what statistical methods to apply, and the nature of their interactions with the participants.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These areas are primarily communicative and relational in nature, and tap into the </a:t>
            </a:r>
            <a:r>
              <a:rPr lang="en-US" sz="1200" i="1" kern="1200" dirty="0">
                <a:solidFill>
                  <a:schemeClr val="tx1"/>
                </a:solidFill>
                <a:effectLst/>
                <a:latin typeface="+mn-lt"/>
                <a:ea typeface="+mn-ea"/>
                <a:cs typeface="+mn-cs"/>
              </a:rPr>
              <a:t>intersubjective </a:t>
            </a:r>
            <a:r>
              <a:rPr lang="en-US" sz="1200" kern="1200" dirty="0">
                <a:solidFill>
                  <a:schemeClr val="tx1"/>
                </a:solidFill>
                <a:effectLst/>
                <a:latin typeface="+mn-lt"/>
                <a:ea typeface="+mn-ea"/>
                <a:cs typeface="+mn-cs"/>
              </a:rPr>
              <a:t>foundation of research.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foregrounds a </a:t>
            </a:r>
            <a:r>
              <a:rPr lang="en-US" sz="1200" b="0" kern="1200" dirty="0">
                <a:solidFill>
                  <a:schemeClr val="tx1"/>
                </a:solidFill>
                <a:effectLst/>
                <a:latin typeface="+mn-lt"/>
                <a:ea typeface="+mn-ea"/>
                <a:cs typeface="+mn-cs"/>
              </a:rPr>
              <a:t>subject</a:t>
            </a:r>
            <a:r>
              <a:rPr lang="en-US" sz="1200" kern="1200" dirty="0">
                <a:solidFill>
                  <a:schemeClr val="tx1"/>
                </a:solidFill>
                <a:effectLst/>
                <a:latin typeface="+mn-lt"/>
                <a:ea typeface="+mn-ea"/>
                <a:cs typeface="+mn-cs"/>
              </a:rPr>
              <a:t>–</a:t>
            </a:r>
            <a:r>
              <a:rPr lang="en-US" sz="1200" b="0" kern="1200" dirty="0">
                <a:solidFill>
                  <a:schemeClr val="tx1"/>
                </a:solidFill>
                <a:effectLst/>
                <a:latin typeface="+mn-lt"/>
                <a:ea typeface="+mn-ea"/>
                <a:cs typeface="+mn-cs"/>
              </a:rPr>
              <a:t>subject relation </a:t>
            </a:r>
            <a:r>
              <a:rPr lang="en-US" sz="1200" kern="1200" dirty="0">
                <a:solidFill>
                  <a:schemeClr val="tx1"/>
                </a:solidFill>
                <a:effectLst/>
                <a:latin typeface="+mn-lt"/>
                <a:ea typeface="+mn-ea"/>
                <a:cs typeface="+mn-cs"/>
              </a:rPr>
              <a:t>rather than a </a:t>
            </a:r>
            <a:r>
              <a:rPr lang="en-US" sz="1200" b="0" kern="1200" dirty="0">
                <a:solidFill>
                  <a:schemeClr val="tx1"/>
                </a:solidFill>
                <a:effectLst/>
                <a:latin typeface="+mn-lt"/>
                <a:ea typeface="+mn-ea"/>
                <a:cs typeface="+mn-cs"/>
              </a:rPr>
              <a:t>subject</a:t>
            </a:r>
            <a:r>
              <a:rPr lang="en-US" sz="1200" kern="1200" dirty="0">
                <a:solidFill>
                  <a:schemeClr val="tx1"/>
                </a:solidFill>
                <a:effectLst/>
                <a:latin typeface="+mn-lt"/>
                <a:ea typeface="+mn-ea"/>
                <a:cs typeface="+mn-cs"/>
              </a:rPr>
              <a:t>–</a:t>
            </a:r>
            <a:r>
              <a:rPr lang="en-US" sz="1200" b="0" kern="1200" dirty="0">
                <a:solidFill>
                  <a:schemeClr val="tx1"/>
                </a:solidFill>
                <a:effectLst/>
                <a:latin typeface="+mn-lt"/>
                <a:ea typeface="+mn-ea"/>
                <a:cs typeface="+mn-cs"/>
              </a:rPr>
              <a:t>object relation</a:t>
            </a:r>
            <a:r>
              <a:rPr lang="en-US" sz="1200" kern="1200" dirty="0">
                <a:solidFill>
                  <a:schemeClr val="tx1"/>
                </a:solidFill>
                <a:effectLst/>
                <a:latin typeface="+mn-lt"/>
                <a:ea typeface="+mn-ea"/>
                <a:cs typeface="+mn-cs"/>
              </a:rPr>
              <a:t>.  </a:t>
            </a:r>
            <a:r>
              <a:rPr lang="en-US" dirty="0"/>
              <a:t> </a:t>
            </a: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sz="1200" kern="1200" dirty="0">
                <a:solidFill>
                  <a:schemeClr val="tx1"/>
                </a:solidFill>
                <a:effectLst/>
                <a:latin typeface="+mn-lt"/>
                <a:ea typeface="+mn-ea"/>
                <a:cs typeface="+mn-cs"/>
              </a:rPr>
              <a:t> </a:t>
            </a:r>
            <a:r>
              <a:rPr lang="en-US" dirty="0"/>
              <a:t> </a:t>
            </a:r>
          </a:p>
        </p:txBody>
      </p:sp>
      <p:sp>
        <p:nvSpPr>
          <p:cNvPr id="4" name="Slide Number Placeholder 3"/>
          <p:cNvSpPr>
            <a:spLocks noGrp="1"/>
          </p:cNvSpPr>
          <p:nvPr>
            <p:ph type="sldNum" sz="quarter" idx="10"/>
          </p:nvPr>
        </p:nvSpPr>
        <p:spPr/>
        <p:txBody>
          <a:bodyPr/>
          <a:lstStyle/>
          <a:p>
            <a:fld id="{39974C31-EB4A-4B21-8134-CB5741A1DC5F}" type="slidenum">
              <a:rPr lang="en-US" smtClean="0"/>
              <a:pPr/>
              <a:t>46</a:t>
            </a:fld>
            <a:endParaRPr lang="en-US"/>
          </a:p>
        </p:txBody>
      </p:sp>
    </p:spTree>
    <p:extLst>
      <p:ext uri="{BB962C8B-B14F-4D97-AF65-F5344CB8AC3E}">
        <p14:creationId xmlns:p14="http://schemas.microsoft.com/office/powerpoint/2010/main" val="16970330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US" sz="1200" b="1" i="1" kern="1200" dirty="0">
                <a:solidFill>
                  <a:schemeClr val="tx1"/>
                </a:solidFill>
                <a:effectLst/>
                <a:latin typeface="+mn-lt"/>
                <a:ea typeface="+mn-ea"/>
                <a:cs typeface="+mn-cs"/>
              </a:rPr>
              <a:t>Subject</a:t>
            </a:r>
            <a:r>
              <a:rPr lang="en-US" sz="1200" kern="1200" dirty="0">
                <a:solidFill>
                  <a:schemeClr val="tx1"/>
                </a:solidFill>
                <a:effectLst/>
                <a:latin typeface="+mn-lt"/>
                <a:ea typeface="+mn-ea"/>
                <a:cs typeface="+mn-cs"/>
              </a:rPr>
              <a:t>–</a:t>
            </a:r>
            <a:r>
              <a:rPr lang="en-US" sz="1200" b="1" i="1" kern="1200" dirty="0">
                <a:solidFill>
                  <a:schemeClr val="tx1"/>
                </a:solidFill>
                <a:effectLst/>
                <a:latin typeface="+mn-lt"/>
                <a:ea typeface="+mn-ea"/>
                <a:cs typeface="+mn-cs"/>
              </a:rPr>
              <a:t>subject relation</a:t>
            </a:r>
            <a:r>
              <a:rPr lang="en-US" sz="1200" kern="1200" dirty="0">
                <a:solidFill>
                  <a:schemeClr val="tx1"/>
                </a:solidFill>
                <a:effectLst/>
                <a:latin typeface="+mn-lt"/>
                <a:ea typeface="+mn-ea"/>
                <a:cs typeface="+mn-cs"/>
              </a:rPr>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Subject to subject relations refer to an epistemological orientation that conceptualizes knowledge production primarily as a relational process between two or more knowing subjects.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 subject–subject relation describes an intersubjective process that foregrounds the relationships between people as a basis for social inquiry.</a:t>
            </a: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b="1" dirty="0"/>
              <a:t>Subject</a:t>
            </a:r>
            <a:r>
              <a:rPr lang="en-US" sz="1200" kern="1200" dirty="0">
                <a:solidFill>
                  <a:schemeClr val="tx1"/>
                </a:solidFill>
                <a:effectLst/>
                <a:latin typeface="+mn-lt"/>
                <a:ea typeface="+mn-ea"/>
                <a:cs typeface="+mn-cs"/>
              </a:rPr>
              <a:t>–</a:t>
            </a:r>
            <a:r>
              <a:rPr lang="en-US" b="1" dirty="0"/>
              <a:t>object relation</a:t>
            </a:r>
            <a:r>
              <a:rPr lang="en-US" dirty="0"/>
              <a: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Subject to object relations refer to an epistemological orientation that conceptualizes knowledge production primarily as a knowing subject making knowledge claims about an object or object-like existence.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Typically, a subject–object relation describes a lone researcher who simply makes observations about the object of their study as a third person.</a:t>
            </a:r>
            <a:endParaRPr lang="en-IN" sz="1200" kern="1200" dirty="0">
              <a:solidFill>
                <a:schemeClr val="tx1"/>
              </a:solidFill>
              <a:effectLst/>
              <a:latin typeface="+mn-lt"/>
              <a:ea typeface="+mn-ea"/>
              <a:cs typeface="+mn-cs"/>
            </a:endParaRP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dirty="0"/>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47</a:t>
            </a:fld>
            <a:endParaRPr lang="en-US"/>
          </a:p>
        </p:txBody>
      </p:sp>
    </p:spTree>
    <p:extLst>
      <p:ext uri="{BB962C8B-B14F-4D97-AF65-F5344CB8AC3E}">
        <p14:creationId xmlns:p14="http://schemas.microsoft.com/office/powerpoint/2010/main" val="7459216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Certainty about visual perception:</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Reflecting on backgrounded conditions also raises questions about the premises on which representation and correspondence based truth stand, which assume an implicit certainty about our visual perception.</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premise does not differentiate between two different levels of representation: the image of the object and the object itself, which is, a difference between </a:t>
            </a:r>
            <a:r>
              <a:rPr lang="en-US" sz="1200" i="1" kern="1200" dirty="0">
                <a:solidFill>
                  <a:schemeClr val="tx1"/>
                </a:solidFill>
                <a:effectLst/>
                <a:latin typeface="+mn-lt"/>
                <a:ea typeface="+mn-ea"/>
                <a:cs typeface="+mn-cs"/>
              </a:rPr>
              <a:t>appearance</a:t>
            </a:r>
            <a:r>
              <a:rPr lang="en-US" sz="1200" kern="1200" dirty="0">
                <a:solidFill>
                  <a:schemeClr val="tx1"/>
                </a:solidFill>
                <a:effectLst/>
                <a:latin typeface="+mn-lt"/>
                <a:ea typeface="+mn-ea"/>
                <a:cs typeface="+mn-cs"/>
              </a:rPr>
              <a:t> and </a:t>
            </a:r>
            <a:r>
              <a:rPr lang="en-US" sz="1200" i="1" kern="1200" dirty="0">
                <a:solidFill>
                  <a:schemeClr val="tx1"/>
                </a:solidFill>
                <a:effectLst/>
                <a:latin typeface="+mn-lt"/>
                <a:ea typeface="+mn-ea"/>
                <a:cs typeface="+mn-cs"/>
              </a:rPr>
              <a:t>reality.</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We rarely question the difference between the image that forms on our retina and the actual tree itself, or ponder what makes it possible for us to perceive the tree.</a:t>
            </a:r>
            <a:endParaRPr lang="en-US" dirty="0"/>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Social phenomena: different ontological status: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Social phenomena have a different ontological status than objects and entities in the physical world.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What we generate as numbers from a measurement that aims to measure achievement is always different from the phenomenon of achievement itself.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Numbers do not have truth embedded </a:t>
            </a:r>
            <a:r>
              <a:rPr lang="en-US" sz="1200" i="1" kern="1200" dirty="0">
                <a:solidFill>
                  <a:schemeClr val="tx1"/>
                </a:solidFill>
                <a:effectLst/>
                <a:latin typeface="+mn-lt"/>
                <a:ea typeface="+mn-ea"/>
                <a:cs typeface="+mn-cs"/>
              </a:rPr>
              <a:t>within</a:t>
            </a:r>
            <a:r>
              <a:rPr lang="en-US" sz="1200" kern="1200" dirty="0">
                <a:solidFill>
                  <a:schemeClr val="tx1"/>
                </a:solidFill>
                <a:effectLst/>
                <a:latin typeface="+mn-lt"/>
                <a:ea typeface="+mn-ea"/>
                <a:cs typeface="+mn-cs"/>
              </a:rPr>
              <a:t>: we still need to examine the contexts and processes of the number generation process when we gauge validity of numeric results. </a:t>
            </a:r>
            <a:endParaRPr lang="en-US" dirty="0"/>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48</a:t>
            </a:fld>
            <a:endParaRPr lang="en-US"/>
          </a:p>
        </p:txBody>
      </p:sp>
    </p:spTree>
    <p:extLst>
      <p:ext uri="{BB962C8B-B14F-4D97-AF65-F5344CB8AC3E}">
        <p14:creationId xmlns:p14="http://schemas.microsoft.com/office/powerpoint/2010/main" val="1814580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US" sz="1200" kern="1200" dirty="0">
                <a:solidFill>
                  <a:schemeClr val="tx1"/>
                </a:solidFill>
                <a:effectLst/>
                <a:latin typeface="+mn-lt"/>
                <a:ea typeface="+mn-ea"/>
                <a:cs typeface="+mn-cs"/>
              </a:rPr>
              <a:t>Figure</a:t>
            </a:r>
            <a:r>
              <a:rPr lang="en-US" sz="1200" kern="1200" baseline="0" dirty="0">
                <a:solidFill>
                  <a:schemeClr val="tx1"/>
                </a:solidFill>
                <a:effectLst/>
                <a:latin typeface="+mn-lt"/>
                <a:ea typeface="+mn-ea"/>
                <a:cs typeface="+mn-cs"/>
              </a:rPr>
              <a:t> 7.1: </a:t>
            </a:r>
            <a:r>
              <a:rPr lang="en-US" sz="1200" kern="1200" dirty="0">
                <a:solidFill>
                  <a:schemeClr val="tx1"/>
                </a:solidFill>
                <a:effectLst/>
                <a:latin typeface="+mn-lt"/>
                <a:ea typeface="+mn-ea"/>
                <a:cs typeface="+mn-cs"/>
              </a:rPr>
              <a:t>The general logic of a correspondence theory of truth and related conception of validity is illustrated. </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49</a:t>
            </a:fld>
            <a:endParaRPr lang="en-US"/>
          </a:p>
        </p:txBody>
      </p:sp>
    </p:spTree>
    <p:extLst>
      <p:ext uri="{BB962C8B-B14F-4D97-AF65-F5344CB8AC3E}">
        <p14:creationId xmlns:p14="http://schemas.microsoft.com/office/powerpoint/2010/main" val="815878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Different understandings of validity:</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If we hold a </a:t>
            </a:r>
            <a:r>
              <a:rPr lang="en-US" sz="1200" kern="1200" dirty="0" err="1">
                <a:solidFill>
                  <a:schemeClr val="tx1"/>
                </a:solidFill>
                <a:effectLst/>
                <a:latin typeface="+mn-lt"/>
                <a:ea typeface="+mn-ea"/>
                <a:cs typeface="+mn-cs"/>
              </a:rPr>
              <a:t>criticalist</a:t>
            </a:r>
            <a:r>
              <a:rPr lang="en-US" sz="1200" kern="1200" dirty="0">
                <a:solidFill>
                  <a:schemeClr val="tx1"/>
                </a:solidFill>
                <a:effectLst/>
                <a:latin typeface="+mn-lt"/>
                <a:ea typeface="+mn-ea"/>
                <a:cs typeface="+mn-cs"/>
              </a:rPr>
              <a:t> epistemological stance, the ultimate ground for truth rests on efforts towards consensus formation through dialogue.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 metaphor associated with this way of understanding truth is a scene where multiple people come to the discussion table to share perspectives on some issue.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People use sound reasoning and persuasion to gain understanding and consensus.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does not necessarily mean agreement, but an orientation toward mutual understanding.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shows some major differences between an empiricist and critical understanding of truth: truth as a precise copy of reality (an empiricist stance) versus truth as a dialogue that is always unfolding (a critical stance).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difference contrasts a subject–object relation vs. a subject–subject relation as the basis for conceptualizing knowing.</a:t>
            </a: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sz="1200" b="1" kern="1200" dirty="0">
                <a:solidFill>
                  <a:schemeClr val="tx1"/>
                </a:solidFill>
                <a:effectLst/>
                <a:latin typeface="+mn-lt"/>
                <a:ea typeface="+mn-ea"/>
                <a:cs typeface="+mn-cs"/>
              </a:rPr>
              <a:t>Dialogic theory of truth: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Validity derived from a subject–subject relation centers on how well a knowledge claim </a:t>
            </a:r>
            <a:r>
              <a:rPr lang="en-US" sz="1200" i="1" kern="1200" dirty="0">
                <a:solidFill>
                  <a:schemeClr val="tx1"/>
                </a:solidFill>
                <a:effectLst/>
                <a:latin typeface="+mn-lt"/>
                <a:ea typeface="+mn-ea"/>
                <a:cs typeface="+mn-cs"/>
              </a:rPr>
              <a:t>wins</a:t>
            </a:r>
            <a:r>
              <a:rPr lang="en-US" sz="1200" kern="1200" dirty="0">
                <a:solidFill>
                  <a:schemeClr val="tx1"/>
                </a:solidFill>
                <a:effectLst/>
                <a:latin typeface="+mn-lt"/>
                <a:ea typeface="+mn-ea"/>
                <a:cs typeface="+mn-cs"/>
              </a:rPr>
              <a:t> consensus from multiple perspectives, especially from people who are directly impacted by the research phenomenon.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We can call this theory of truth, a </a:t>
            </a:r>
            <a:r>
              <a:rPr lang="en-US" sz="1200" b="0" kern="1200" dirty="0">
                <a:solidFill>
                  <a:schemeClr val="tx1"/>
                </a:solidFill>
                <a:effectLst/>
                <a:latin typeface="+mn-lt"/>
                <a:ea typeface="+mn-ea"/>
                <a:cs typeface="+mn-cs"/>
              </a:rPr>
              <a:t>dialogic theory of truth</a:t>
            </a:r>
            <a:r>
              <a:rPr lang="en-US" sz="1200" kern="1200" dirty="0">
                <a:solidFill>
                  <a:schemeClr val="tx1"/>
                </a:solidFill>
                <a:effectLst/>
                <a:latin typeface="+mn-lt"/>
                <a:ea typeface="+mn-ea"/>
                <a:cs typeface="+mn-cs"/>
              </a:rPr>
              <a:t>. </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50</a:t>
            </a:fld>
            <a:endParaRPr lang="en-US"/>
          </a:p>
        </p:txBody>
      </p:sp>
    </p:spTree>
    <p:extLst>
      <p:ext uri="{BB962C8B-B14F-4D97-AF65-F5344CB8AC3E}">
        <p14:creationId xmlns:p14="http://schemas.microsoft.com/office/powerpoint/2010/main" val="3267659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Validity in relation to ELLs achievement levels: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When considering validity in relation to ELLs achievement levels, a researcher with a critical orientation might ask ELL students how they understand test questions, about their thinking process, and what reasons they themselves give for not performing well on tests.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researchers may also want to gather input from teachers, parents and the school district to contextualize their understanding about student achievement.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process is oriented to dialogic process that is aimed toward consensus. </a:t>
            </a:r>
            <a:endParaRPr lang="en-US" dirty="0"/>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Facilitate conditions for dialogic processes: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Validity also means facilitating conditions for open and undistorted dialogic processes that support consensus formation.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Researchers might invest in developing relationships with participants, constantly reflect on their positionality and potential biases</a:t>
            </a:r>
            <a:r>
              <a:rPr lang="en-US" sz="1200" kern="1200" baseline="0" dirty="0">
                <a:solidFill>
                  <a:schemeClr val="tx1"/>
                </a:solidFill>
                <a:effectLst/>
                <a:latin typeface="+mn-lt"/>
                <a:ea typeface="+mn-ea"/>
                <a:cs typeface="+mn-cs"/>
              </a:rPr>
              <a:t> and</a:t>
            </a:r>
            <a:r>
              <a:rPr lang="en-US" sz="1200" kern="1200" dirty="0">
                <a:solidFill>
                  <a:schemeClr val="tx1"/>
                </a:solidFill>
                <a:effectLst/>
                <a:latin typeface="+mn-lt"/>
                <a:ea typeface="+mn-ea"/>
                <a:cs typeface="+mn-cs"/>
              </a:rPr>
              <a:t> provide space for deep listening to others’ perspectives.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Dialogue is the essence to validating knowledge claims from a critical epistemological stance.</a:t>
            </a:r>
            <a:endParaRPr lang="en-US" dirty="0"/>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51</a:t>
            </a:fld>
            <a:endParaRPr lang="en-US"/>
          </a:p>
        </p:txBody>
      </p:sp>
    </p:spTree>
    <p:extLst>
      <p:ext uri="{BB962C8B-B14F-4D97-AF65-F5344CB8AC3E}">
        <p14:creationId xmlns:p14="http://schemas.microsoft.com/office/powerpoint/2010/main" val="27909709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Figure 7.2 illustrates the conceptual shift in comparison to Figure 7.1.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52</a:t>
            </a:fld>
            <a:endParaRPr lang="en-US"/>
          </a:p>
        </p:txBody>
      </p:sp>
    </p:spTree>
    <p:extLst>
      <p:ext uri="{BB962C8B-B14F-4D97-AF65-F5344CB8AC3E}">
        <p14:creationId xmlns:p14="http://schemas.microsoft.com/office/powerpoint/2010/main" val="35252247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Experimentation and measurement:</a:t>
            </a:r>
            <a:r>
              <a:rPr lang="en-US" sz="1200" kern="1200" dirty="0">
                <a:solidFill>
                  <a:schemeClr val="tx1"/>
                </a:solidFill>
                <a:effectLst/>
                <a:latin typeface="+mn-lt"/>
                <a:ea typeface="+mn-ea"/>
                <a:cs typeface="+mn-cs"/>
              </a:rPr>
              <a:t> The concept of validity has mostly been discussed in the context of experimentation and measurement in the context of quantitative research given its dominant status in social inquiry.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Variety of validity concepts in the context of quantitative research:</a:t>
            </a:r>
            <a:endParaRPr lang="en-US" sz="1200" kern="1200" dirty="0">
              <a:solidFill>
                <a:schemeClr val="tx1"/>
              </a:solidFill>
              <a:effectLst/>
              <a:latin typeface="+mn-lt"/>
              <a:ea typeface="+mn-ea"/>
              <a:cs typeface="+mn-cs"/>
            </a:endParaRP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In the context of quantitative research, a variety of validity concepts and procedures have been introduced to reduce or limit the scope of errors that occur in experimentation, measurement and statistical inferences.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These include the concepts of </a:t>
            </a:r>
            <a:r>
              <a:rPr lang="en-US" sz="1200" i="1" kern="1200" dirty="0">
                <a:solidFill>
                  <a:schemeClr val="tx1"/>
                </a:solidFill>
                <a:effectLst/>
                <a:latin typeface="+mn-lt"/>
                <a:ea typeface="+mn-ea"/>
                <a:cs typeface="+mn-cs"/>
              </a:rPr>
              <a:t>internal validity, external validity, generalizability, construct validity, content validity, criteria-based validity, statistical conclusion validity </a:t>
            </a:r>
            <a:r>
              <a:rPr lang="en-US" sz="1200" kern="1200" dirty="0">
                <a:solidFill>
                  <a:schemeClr val="tx1"/>
                </a:solidFill>
                <a:effectLst/>
                <a:latin typeface="+mn-lt"/>
                <a:ea typeface="+mn-ea"/>
                <a:cs typeface="+mn-cs"/>
              </a:rPr>
              <a:t>and</a:t>
            </a:r>
            <a:r>
              <a:rPr lang="en-US" sz="1200" i="1" kern="1200" dirty="0">
                <a:solidFill>
                  <a:schemeClr val="tx1"/>
                </a:solidFill>
                <a:effectLst/>
                <a:latin typeface="+mn-lt"/>
                <a:ea typeface="+mn-ea"/>
                <a:cs typeface="+mn-cs"/>
              </a:rPr>
              <a:t> ecological validity</a:t>
            </a:r>
            <a:r>
              <a:rPr lang="en-US" sz="1200" i="0" kern="1200" dirty="0">
                <a:solidFill>
                  <a:schemeClr val="tx1"/>
                </a:solidFill>
                <a:effectLst/>
                <a:latin typeface="+mn-lt"/>
                <a:ea typeface="+mn-ea"/>
                <a:cs typeface="+mn-cs"/>
              </a:rPr>
              <a:t>.</a:t>
            </a:r>
            <a:r>
              <a:rPr lang="en-US" sz="1200" i="0" kern="1200" baseline="0" dirty="0">
                <a:solidFill>
                  <a:schemeClr val="tx1"/>
                </a:solidFill>
                <a:effectLst/>
                <a:latin typeface="+mn-lt"/>
                <a:ea typeface="+mn-ea"/>
                <a:cs typeface="+mn-cs"/>
              </a:rPr>
              <a:t> </a:t>
            </a:r>
            <a:endParaRPr lang="en-US" dirty="0"/>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53</a:t>
            </a:fld>
            <a:endParaRPr lang="en-US"/>
          </a:p>
        </p:txBody>
      </p:sp>
    </p:spTree>
    <p:extLst>
      <p:ext uri="{BB962C8B-B14F-4D97-AF65-F5344CB8AC3E}">
        <p14:creationId xmlns:p14="http://schemas.microsoft.com/office/powerpoint/2010/main" val="26165588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US" sz="1200" kern="1200" dirty="0">
                <a:solidFill>
                  <a:schemeClr val="tx1"/>
                </a:solidFill>
                <a:effectLst/>
                <a:latin typeface="+mn-lt"/>
                <a:ea typeface="+mn-ea"/>
                <a:cs typeface="+mn-cs"/>
              </a:rPr>
              <a:t>We can categorize these validity terms as fitting into three conceptual categories, as visually presented in Figure 7.3:  </a:t>
            </a: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In the context of </a:t>
            </a:r>
            <a:r>
              <a:rPr lang="en-US" sz="1200" u="sng" kern="1200" dirty="0">
                <a:solidFill>
                  <a:schemeClr val="tx1"/>
                </a:solidFill>
                <a:effectLst/>
                <a:latin typeface="+mn-lt"/>
                <a:ea typeface="+mn-ea"/>
                <a:cs typeface="+mn-cs"/>
              </a:rPr>
              <a:t>measurement </a:t>
            </a:r>
            <a:r>
              <a:rPr lang="en-US" sz="1200" kern="1200" dirty="0">
                <a:solidFill>
                  <a:schemeClr val="tx1"/>
                </a:solidFill>
                <a:effectLst/>
                <a:latin typeface="+mn-lt"/>
                <a:ea typeface="+mn-ea"/>
                <a:cs typeface="+mn-cs"/>
              </a:rPr>
              <a:t>(relevant validity terms: construct validity, reliability, or inter-rater reliability), concepts examine whether items included in a measurement or instrument accurately and consistently measure a phenomenon being studied.</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In the context of </a:t>
            </a:r>
            <a:r>
              <a:rPr lang="en-US" sz="1200" u="sng" kern="1200" dirty="0">
                <a:solidFill>
                  <a:schemeClr val="tx1"/>
                </a:solidFill>
                <a:effectLst/>
                <a:latin typeface="+mn-lt"/>
                <a:ea typeface="+mn-ea"/>
                <a:cs typeface="+mn-cs"/>
              </a:rPr>
              <a:t>inference, prediction and interpretation</a:t>
            </a:r>
            <a:r>
              <a:rPr lang="en-US" sz="1200" kern="1200" dirty="0">
                <a:solidFill>
                  <a:schemeClr val="tx1"/>
                </a:solidFill>
                <a:effectLst/>
                <a:latin typeface="+mn-lt"/>
                <a:ea typeface="+mn-ea"/>
                <a:cs typeface="+mn-cs"/>
              </a:rPr>
              <a:t> (relevant validity terms: internal validity, statistical conclusion validity etc.), validity concepts mainly gauge how well a statistical model or procedure can produce claims that we can confidently take as representing the phenomenon that we intend to study.</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In the context of </a:t>
            </a:r>
            <a:r>
              <a:rPr lang="en-US" sz="1200" u="sng" kern="1200" dirty="0">
                <a:solidFill>
                  <a:schemeClr val="tx1"/>
                </a:solidFill>
                <a:effectLst/>
                <a:latin typeface="+mn-lt"/>
                <a:ea typeface="+mn-ea"/>
                <a:cs typeface="+mn-cs"/>
              </a:rPr>
              <a:t>generalization</a:t>
            </a:r>
            <a:r>
              <a:rPr lang="en-US" sz="1200" kern="1200" dirty="0">
                <a:solidFill>
                  <a:schemeClr val="tx1"/>
                </a:solidFill>
                <a:effectLst/>
                <a:latin typeface="+mn-lt"/>
                <a:ea typeface="+mn-ea"/>
                <a:cs typeface="+mn-cs"/>
              </a:rPr>
              <a:t> (relevant validity terms: external validity, generalizability, and ecological validity), validity concepts determine how well findings from a limited group of participants can be extended to a larger population and across different settings.</a:t>
            </a:r>
          </a:p>
          <a:p>
            <a:pPr marL="228600" indent="-228600">
              <a:buFont typeface="+mj-lt"/>
              <a:buAutoNum type="arabicPeriod"/>
            </a:pPr>
            <a:r>
              <a:rPr lang="en-US" sz="1200" kern="1200" dirty="0">
                <a:solidFill>
                  <a:schemeClr val="tx1"/>
                </a:solidFill>
                <a:effectLst/>
                <a:latin typeface="+mn-lt"/>
                <a:ea typeface="+mn-ea"/>
                <a:cs typeface="+mn-cs"/>
              </a:rPr>
              <a:t>In actual research practice and publications, these three aspects of validity are not always addressed systematically. </a:t>
            </a:r>
          </a:p>
          <a:p>
            <a:pPr marL="228600" indent="-228600">
              <a:buFont typeface="+mj-lt"/>
              <a:buAutoNum type="arabicPeriod"/>
            </a:pPr>
            <a:r>
              <a:rPr lang="en-US" sz="1200" kern="1200" dirty="0">
                <a:solidFill>
                  <a:schemeClr val="tx1"/>
                </a:solidFill>
                <a:effectLst/>
                <a:latin typeface="+mn-lt"/>
                <a:ea typeface="+mn-ea"/>
                <a:cs typeface="+mn-cs"/>
              </a:rPr>
              <a:t>Validity related parameters that you may encounter include </a:t>
            </a:r>
            <a:r>
              <a:rPr lang="en-US" sz="1200" i="1" kern="1200" dirty="0">
                <a:solidFill>
                  <a:schemeClr val="tx1"/>
                </a:solidFill>
                <a:effectLst/>
                <a:latin typeface="+mn-lt"/>
                <a:ea typeface="+mn-ea"/>
                <a:cs typeface="+mn-cs"/>
              </a:rPr>
              <a:t>reliability</a:t>
            </a:r>
            <a:r>
              <a:rPr lang="en-US" sz="1200" kern="1200" dirty="0">
                <a:solidFill>
                  <a:schemeClr val="tx1"/>
                </a:solidFill>
                <a:effectLst/>
                <a:latin typeface="+mn-lt"/>
                <a:ea typeface="+mn-ea"/>
                <a:cs typeface="+mn-cs"/>
              </a:rPr>
              <a:t> of a measurement, </a:t>
            </a:r>
            <a:r>
              <a:rPr lang="en-US" sz="1200" i="1" kern="1200" dirty="0">
                <a:solidFill>
                  <a:schemeClr val="tx1"/>
                </a:solidFill>
                <a:effectLst/>
                <a:latin typeface="+mn-lt"/>
                <a:ea typeface="+mn-ea"/>
                <a:cs typeface="+mn-cs"/>
              </a:rPr>
              <a:t>internal validity</a:t>
            </a:r>
            <a:r>
              <a:rPr lang="en-US" sz="1200" kern="1200" dirty="0">
                <a:solidFill>
                  <a:schemeClr val="tx1"/>
                </a:solidFill>
                <a:effectLst/>
                <a:latin typeface="+mn-lt"/>
                <a:ea typeface="+mn-ea"/>
                <a:cs typeface="+mn-cs"/>
              </a:rPr>
              <a:t>, and </a:t>
            </a:r>
            <a:r>
              <a:rPr lang="en-US" sz="1200" i="1" kern="1200" dirty="0">
                <a:solidFill>
                  <a:schemeClr val="tx1"/>
                </a:solidFill>
                <a:effectLst/>
                <a:latin typeface="+mn-lt"/>
                <a:ea typeface="+mn-ea"/>
                <a:cs typeface="+mn-cs"/>
              </a:rPr>
              <a:t>generalizability</a:t>
            </a:r>
            <a:r>
              <a:rPr lang="en-US" sz="1200" i="0" kern="1200" dirty="0">
                <a:solidFill>
                  <a:schemeClr val="tx1"/>
                </a:solidFill>
                <a:effectLst/>
                <a:latin typeface="+mn-lt"/>
                <a:ea typeface="+mn-ea"/>
                <a:cs typeface="+mn-cs"/>
              </a:rPr>
              <a:t>.</a:t>
            </a:r>
          </a:p>
          <a:p>
            <a:pPr marL="228600" indent="-228600">
              <a:buFont typeface="+mj-lt"/>
              <a:buAutoNum type="arabicPeriod"/>
            </a:pPr>
            <a:r>
              <a:rPr lang="en-US" sz="1200" kern="1200" dirty="0">
                <a:solidFill>
                  <a:schemeClr val="tx1"/>
                </a:solidFill>
                <a:effectLst/>
                <a:latin typeface="+mn-lt"/>
                <a:ea typeface="+mn-ea"/>
                <a:cs typeface="+mn-cs"/>
              </a:rPr>
              <a:t>However, these concepts are often discussed disjointedly without a more cohesive, overarching theory focused on the meaning of validity in the context of measurement and experimentation.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54</a:t>
            </a:fld>
            <a:endParaRPr lang="en-US"/>
          </a:p>
        </p:txBody>
      </p:sp>
    </p:spTree>
    <p:extLst>
      <p:ext uri="{BB962C8B-B14F-4D97-AF65-F5344CB8AC3E}">
        <p14:creationId xmlns:p14="http://schemas.microsoft.com/office/powerpoint/2010/main" val="11899880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Views of Tony Onwuegbuzie and Nancy Leech:</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According to Tony </a:t>
            </a:r>
            <a:r>
              <a:rPr lang="en-US" sz="1200" kern="1200" dirty="0" err="1">
                <a:solidFill>
                  <a:schemeClr val="tx1"/>
                </a:solidFill>
                <a:effectLst/>
                <a:latin typeface="+mn-lt"/>
                <a:ea typeface="+mn-ea"/>
                <a:cs typeface="+mn-cs"/>
              </a:rPr>
              <a:t>Onwuegbuzie</a:t>
            </a:r>
            <a:r>
              <a:rPr lang="en-US" sz="1200" kern="1200" dirty="0">
                <a:solidFill>
                  <a:schemeClr val="tx1"/>
                </a:solidFill>
                <a:effectLst/>
                <a:latin typeface="+mn-lt"/>
                <a:ea typeface="+mn-ea"/>
                <a:cs typeface="+mn-cs"/>
              </a:rPr>
              <a:t> and Nancy Leech, there are more than fifty terms that have been used by qualitative researchers in reference to “validity.”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Many of those terms, are modified from the prototypes used in quantitative research.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For instance, “dependability” is derived from the term “reliability” used in the context of measurement or instrument use; “credibility” and “trustworthiness” are formulated as analogs to “internal validity.”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Similarly, “transferability” may be considered as adapted from “external validity” or “generalizability.” </a:t>
            </a:r>
            <a:endParaRPr lang="en-US" dirty="0"/>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55</a:t>
            </a:fld>
            <a:endParaRPr lang="en-US"/>
          </a:p>
        </p:txBody>
      </p:sp>
    </p:spTree>
    <p:extLst>
      <p:ext uri="{BB962C8B-B14F-4D97-AF65-F5344CB8AC3E}">
        <p14:creationId xmlns:p14="http://schemas.microsoft.com/office/powerpoint/2010/main" val="24214881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b="0" dirty="0"/>
              <a:t>Table 7.1 Correspondence of validity concepts between the quantitative and qualitative research.</a:t>
            </a:r>
            <a:endParaRPr lang="en-IN" sz="1200" b="0" dirty="0"/>
          </a:p>
          <a:p>
            <a:endParaRPr lang="en-US" dirty="0"/>
          </a:p>
          <a:p>
            <a:pPr marL="228600" indent="-228600">
              <a:buFont typeface="+mj-lt"/>
              <a:buAutoNum type="arabicPeriod"/>
            </a:pPr>
            <a:r>
              <a:rPr lang="en-US" sz="1200" kern="1200" dirty="0">
                <a:solidFill>
                  <a:schemeClr val="tx1"/>
                </a:solidFill>
                <a:effectLst/>
                <a:latin typeface="+mn-lt"/>
                <a:ea typeface="+mn-ea"/>
                <a:cs typeface="+mn-cs"/>
              </a:rPr>
              <a:t>Qualitative research communities create those new validity terms to demarcate itself from quantitative research, but by modeling after validity terms used in quantitative research context, those new terms don’t radically challenge the established understanding of validity from the bottom up.</a:t>
            </a:r>
          </a:p>
          <a:p>
            <a:pPr marL="228600" indent="-228600">
              <a:buFont typeface="+mj-lt"/>
              <a:buAutoNum type="arabicPeriod"/>
            </a:pPr>
            <a:r>
              <a:rPr lang="en-US" sz="1200" kern="1200" dirty="0">
                <a:solidFill>
                  <a:schemeClr val="tx1"/>
                </a:solidFill>
                <a:effectLst/>
                <a:latin typeface="+mn-lt"/>
                <a:ea typeface="+mn-ea"/>
                <a:cs typeface="+mn-cs"/>
              </a:rPr>
              <a:t>Using these terms provokes epistemological assumptions related to the correspondence of truth.</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is not consistent with a feminist epistemological position on objectivity and truth. </a:t>
            </a:r>
            <a:endParaRPr lang="en-IN" sz="1200" kern="1200" dirty="0">
              <a:solidFill>
                <a:schemeClr val="tx1"/>
              </a:solidFill>
              <a:effectLst/>
              <a:latin typeface="+mn-lt"/>
              <a:ea typeface="+mn-ea"/>
              <a:cs typeface="+mn-cs"/>
            </a:endParaRPr>
          </a:p>
          <a:p>
            <a:pPr marL="228600" indent="-228600">
              <a:buFont typeface="+mj-lt"/>
              <a:buAutoNum type="arabicPeriod"/>
            </a:pPr>
            <a:endParaRPr lang="en-US" dirty="0"/>
          </a:p>
          <a:p>
            <a:pPr marL="228600" indent="-228600">
              <a:buFont typeface="+mj-lt"/>
              <a:buAutoNum type="arabicPeriod"/>
            </a:pPr>
            <a:endParaRPr lang="en-IN"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56</a:t>
            </a:fld>
            <a:endParaRPr lang="en-US"/>
          </a:p>
        </p:txBody>
      </p:sp>
    </p:spTree>
    <p:extLst>
      <p:ext uri="{BB962C8B-B14F-4D97-AF65-F5344CB8AC3E}">
        <p14:creationId xmlns:p14="http://schemas.microsoft.com/office/powerpoint/2010/main" val="24575600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Different points to conceptualize validity:</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Various qualitative scholars have taken different points of departure to conceptualize validity, away from the framework established in quantitative research.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Those new conceptualizations include the articulation of the “goodness” of research, the transformative potential of research in the name of “catalytic validity,” the relevance of validity to how research promotes democracy of the society, or the notion of “communicative validity” to gauge how well the research process honors relationships with participants and communities.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Similarly, the term “</a:t>
            </a:r>
            <a:r>
              <a:rPr lang="en-US" sz="1200" kern="1200" dirty="0" err="1">
                <a:solidFill>
                  <a:schemeClr val="tx1"/>
                </a:solidFill>
                <a:effectLst/>
                <a:latin typeface="+mn-lt"/>
                <a:ea typeface="+mn-ea"/>
                <a:cs typeface="+mn-cs"/>
              </a:rPr>
              <a:t>psychopolitical</a:t>
            </a:r>
            <a:r>
              <a:rPr lang="en-US" sz="1200" kern="1200" dirty="0">
                <a:solidFill>
                  <a:schemeClr val="tx1"/>
                </a:solidFill>
                <a:effectLst/>
                <a:latin typeface="+mn-lt"/>
                <a:ea typeface="+mn-ea"/>
                <a:cs typeface="+mn-cs"/>
              </a:rPr>
              <a:t> validity” has been used to foreground the potential of research to resist and transform oppression as an important criterion for evaluating validity.</a:t>
            </a: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Meta-level understanding of validity:</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Researchers would also benefit from a more unifying and meta-level understanding of validity across both quantitative and qualitative contexts.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With this intention, we attempt to ground the discussion of validity in the communicative context, in which research claims and arguments are made by people in interactions.</a:t>
            </a: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Shift in the conception of validity:</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We shift from a subject–object to a subject–subject conception of validity.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involves a process of </a:t>
            </a:r>
            <a:r>
              <a:rPr lang="en-US" sz="1200" b="0" kern="1200" dirty="0">
                <a:solidFill>
                  <a:schemeClr val="tx1"/>
                </a:solidFill>
                <a:effectLst/>
                <a:latin typeface="+mn-lt"/>
                <a:ea typeface="+mn-ea"/>
                <a:cs typeface="+mn-cs"/>
              </a:rPr>
              <a:t>understanding meaning </a:t>
            </a:r>
            <a:r>
              <a:rPr lang="en-US" sz="1200" kern="1200" dirty="0">
                <a:solidFill>
                  <a:schemeClr val="tx1"/>
                </a:solidFill>
                <a:effectLst/>
                <a:latin typeface="+mn-lt"/>
                <a:ea typeface="+mn-ea"/>
                <a:cs typeface="+mn-cs"/>
              </a:rPr>
              <a:t>as it is relevant to all research, qualitative or quantitative.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By attending to the connection between validity and meaning, the potential to dissolve the seemingly fixed boundary between quantitative and qualitative research becomes possible. </a:t>
            </a:r>
            <a:r>
              <a:rPr lang="en-US" dirty="0"/>
              <a:t> </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sz="1200" b="1" i="1" kern="1200" dirty="0">
                <a:solidFill>
                  <a:schemeClr val="tx1"/>
                </a:solidFill>
                <a:effectLst/>
                <a:latin typeface="+mn-lt"/>
                <a:ea typeface="+mn-ea"/>
                <a:cs typeface="+mn-cs"/>
              </a:rPr>
              <a:t>Understanding meaning</a:t>
            </a:r>
            <a:r>
              <a:rPr lang="en-US" sz="1200" kern="1200" dirty="0">
                <a:solidFill>
                  <a:schemeClr val="tx1"/>
                </a:solidFill>
                <a:effectLst/>
                <a:latin typeface="+mn-lt"/>
                <a:ea typeface="+mn-ea"/>
                <a:cs typeface="+mn-cs"/>
              </a:rPr>
              <a: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Understanding meaning requires a cultural competency to tacitly recognize a cultural and social scene holistically and the ability to know how to act next through position taking.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Understanding meaning involves the ability to take the position of a typical person in a given cultural and historical context, who recognize and has access to the cultural knowledge about the situation.</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57</a:t>
            </a:fld>
            <a:endParaRPr lang="en-US"/>
          </a:p>
        </p:txBody>
      </p:sp>
    </p:spTree>
    <p:extLst>
      <p:ext uri="{BB962C8B-B14F-4D97-AF65-F5344CB8AC3E}">
        <p14:creationId xmlns:p14="http://schemas.microsoft.com/office/powerpoint/2010/main" val="249848869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Comprehend any type of knowledge claim:</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To comprehend any type of knowledge claim, whether it is an objective claim, a subjective claim, or a normative claim we inevitably engage in a meaning making process. </a:t>
            </a: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Process of understanding meaning:</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process of understanding meaning implicitly involves </a:t>
            </a:r>
            <a:r>
              <a:rPr lang="en-US" sz="1200" i="1" kern="1200" dirty="0">
                <a:solidFill>
                  <a:schemeClr val="tx1"/>
                </a:solidFill>
                <a:effectLst/>
                <a:latin typeface="+mn-lt"/>
                <a:ea typeface="+mn-ea"/>
                <a:cs typeface="+mn-cs"/>
              </a:rPr>
              <a:t>cultural </a:t>
            </a:r>
            <a:r>
              <a:rPr lang="en-US" sz="1200" i="1" kern="1200" dirty="0" err="1">
                <a:solidFill>
                  <a:schemeClr val="tx1"/>
                </a:solidFill>
                <a:effectLst/>
                <a:latin typeface="+mn-lt"/>
                <a:ea typeface="+mn-ea"/>
                <a:cs typeface="+mn-cs"/>
              </a:rPr>
              <a:t>typification</a:t>
            </a:r>
            <a:r>
              <a:rPr lang="en-US" sz="1200" kern="1200" dirty="0">
                <a:solidFill>
                  <a:schemeClr val="tx1"/>
                </a:solidFill>
                <a:effectLst/>
                <a:latin typeface="+mn-lt"/>
                <a:ea typeface="+mn-ea"/>
                <a:cs typeface="+mn-cs"/>
              </a:rPr>
              <a:t> and </a:t>
            </a:r>
            <a:r>
              <a:rPr lang="en-US" sz="1200" i="1" kern="1200" dirty="0">
                <a:solidFill>
                  <a:schemeClr val="tx1"/>
                </a:solidFill>
                <a:effectLst/>
                <a:latin typeface="+mn-lt"/>
                <a:ea typeface="+mn-ea"/>
                <a:cs typeface="+mn-cs"/>
              </a:rPr>
              <a:t>position taking</a:t>
            </a:r>
            <a:r>
              <a:rPr lang="en-US" sz="1200" i="0" kern="1200" dirty="0">
                <a:solidFill>
                  <a:schemeClr val="tx1"/>
                </a:solidFill>
                <a:effectLst/>
                <a:latin typeface="+mn-lt"/>
                <a:ea typeface="+mn-ea"/>
                <a:cs typeface="+mn-cs"/>
              </a:rPr>
              <a: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requires us to grasp at least a </a:t>
            </a:r>
            <a:r>
              <a:rPr lang="en-US" sz="1200" i="1" kern="1200" dirty="0">
                <a:solidFill>
                  <a:schemeClr val="tx1"/>
                </a:solidFill>
                <a:effectLst/>
                <a:latin typeface="+mn-lt"/>
                <a:ea typeface="+mn-ea"/>
                <a:cs typeface="+mn-cs"/>
              </a:rPr>
              <a:t>tacit communicative structure</a:t>
            </a:r>
            <a:r>
              <a:rPr lang="en-US" sz="1200" kern="1200" dirty="0">
                <a:solidFill>
                  <a:schemeClr val="tx1"/>
                </a:solidFill>
                <a:effectLst/>
                <a:latin typeface="+mn-lt"/>
                <a:ea typeface="+mn-ea"/>
                <a:cs typeface="+mn-cs"/>
              </a:rPr>
              <a:t> that involves other people in that culture.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We call it “tacit” because it is communicative in a way that does not necessarily involve the immediate presence of another person at the scene when you act.</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Existence of communicative context: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communicative nature of understanding meaning suggests that there is always a communicative context when we consider validity.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To justify the validity of a knowledge claim involves other people, implicitly or explicitly.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Most of the time we are not called to explain why we act in certain ways as long as communication goes smoothly.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But when a misunderstanding occurs, we have to explicitly communicate our reasons and intentions to gain understanding or agreement from the other person.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process also invokes references to a more general group of people in the shared culture context, who you expect would agree with your reasons for acting in some specific way. </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58</a:t>
            </a:fld>
            <a:endParaRPr lang="en-US"/>
          </a:p>
        </p:txBody>
      </p:sp>
    </p:spTree>
    <p:extLst>
      <p:ext uri="{BB962C8B-B14F-4D97-AF65-F5344CB8AC3E}">
        <p14:creationId xmlns:p14="http://schemas.microsoft.com/office/powerpoint/2010/main" val="6462301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Validity: intersubjective quality, dialogical structure: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Validity has an </a:t>
            </a:r>
            <a:r>
              <a:rPr lang="en-US" sz="1200" i="1" kern="1200" dirty="0">
                <a:solidFill>
                  <a:schemeClr val="tx1"/>
                </a:solidFill>
                <a:effectLst/>
                <a:latin typeface="+mn-lt"/>
                <a:ea typeface="+mn-ea"/>
                <a:cs typeface="+mn-cs"/>
              </a:rPr>
              <a:t>intersubjective </a:t>
            </a:r>
            <a:r>
              <a:rPr lang="en-US" sz="1200" kern="1200" dirty="0">
                <a:solidFill>
                  <a:schemeClr val="tx1"/>
                </a:solidFill>
                <a:effectLst/>
                <a:latin typeface="+mn-lt"/>
                <a:ea typeface="+mn-ea"/>
                <a:cs typeface="+mn-cs"/>
              </a:rPr>
              <a:t>quality and an inherent </a:t>
            </a:r>
            <a:r>
              <a:rPr lang="en-US" sz="1200" i="1" kern="1200" dirty="0">
                <a:solidFill>
                  <a:schemeClr val="tx1"/>
                </a:solidFill>
                <a:effectLst/>
                <a:latin typeface="+mn-lt"/>
                <a:ea typeface="+mn-ea"/>
                <a:cs typeface="+mn-cs"/>
              </a:rPr>
              <a:t>dialogical structure</a:t>
            </a:r>
            <a:r>
              <a:rPr lang="en-US" sz="1200" kern="1200" dirty="0">
                <a:solidFill>
                  <a:schemeClr val="tx1"/>
                </a:solidFill>
                <a:effectLst/>
                <a:latin typeface="+mn-lt"/>
                <a:ea typeface="+mn-ea"/>
                <a:cs typeface="+mn-cs"/>
              </a:rPr>
              <a:t> aimed toward gaining agreement or consent from others.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Validity is dynamic in the sense that it depends on a specific context, instead of being a fixed and a context-free property of a knowledge claim. </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Connection between validity, meaning, and </a:t>
            </a:r>
            <a:r>
              <a:rPr lang="en-US" dirty="0" err="1"/>
              <a:t>intersubjectivity</a:t>
            </a:r>
            <a:r>
              <a:rPr lang="en-US" dirty="0"/>
              <a: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To understand the connection between validity, meaning, and </a:t>
            </a:r>
            <a:r>
              <a:rPr lang="en-US" sz="1200" kern="1200" dirty="0" err="1">
                <a:solidFill>
                  <a:schemeClr val="tx1"/>
                </a:solidFill>
                <a:effectLst/>
                <a:latin typeface="+mn-lt"/>
                <a:ea typeface="+mn-ea"/>
                <a:cs typeface="+mn-cs"/>
              </a:rPr>
              <a:t>intersubjectivity</a:t>
            </a:r>
            <a:r>
              <a:rPr lang="en-US" sz="1200" kern="1200" dirty="0">
                <a:solidFill>
                  <a:schemeClr val="tx1"/>
                </a:solidFill>
                <a:effectLst/>
                <a:latin typeface="+mn-lt"/>
                <a:ea typeface="+mn-ea"/>
                <a:cs typeface="+mn-cs"/>
              </a:rPr>
              <a:t> is significant because validity is related to whether we comprehend the meaning of a social action the way that </a:t>
            </a:r>
            <a:r>
              <a:rPr lang="en-US" sz="1200" i="1" kern="1200" dirty="0">
                <a:solidFill>
                  <a:schemeClr val="tx1"/>
                </a:solidFill>
                <a:effectLst/>
                <a:latin typeface="+mn-lt"/>
                <a:ea typeface="+mn-ea"/>
                <a:cs typeface="+mn-cs"/>
              </a:rPr>
              <a:t>actors themselves</a:t>
            </a:r>
            <a:r>
              <a:rPr lang="en-US" sz="1200" kern="1200" dirty="0">
                <a:solidFill>
                  <a:schemeClr val="tx1"/>
                </a:solidFill>
                <a:effectLst/>
                <a:latin typeface="+mn-lt"/>
                <a:ea typeface="+mn-ea"/>
                <a:cs typeface="+mn-cs"/>
              </a:rPr>
              <a:t> would.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Validity is based on whether the knowledge claims we make about a social phenomenon are consistent with what actors involved in such phenomenon would claim themselves.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requires that we as researchers be able to take the positions of the participants and their cultural reference groups, via the intersubjective “infrastructure” of communication.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To enhance validity, in terms of interpreting and making inferences about a social phenomenon, requires us to understand the meaning of social actions, which are always embedded in certain historical, social, cultural, and political condition.</a:t>
            </a: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59</a:t>
            </a:fld>
            <a:endParaRPr lang="en-US"/>
          </a:p>
        </p:txBody>
      </p:sp>
    </p:spTree>
    <p:extLst>
      <p:ext uri="{BB962C8B-B14F-4D97-AF65-F5344CB8AC3E}">
        <p14:creationId xmlns:p14="http://schemas.microsoft.com/office/powerpoint/2010/main" val="7821531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Anticipate possible intentions and reasons: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Understanding meaning is related to being able to </a:t>
            </a:r>
            <a:r>
              <a:rPr lang="en-US" sz="1200" i="1" kern="1200" dirty="0">
                <a:solidFill>
                  <a:schemeClr val="tx1"/>
                </a:solidFill>
                <a:effectLst/>
                <a:latin typeface="+mn-lt"/>
                <a:ea typeface="+mn-ea"/>
                <a:cs typeface="+mn-cs"/>
              </a:rPr>
              <a:t>anticipate</a:t>
            </a:r>
            <a:r>
              <a:rPr lang="en-US" sz="1200" kern="1200" dirty="0">
                <a:solidFill>
                  <a:schemeClr val="tx1"/>
                </a:solidFill>
                <a:effectLst/>
                <a:latin typeface="+mn-lt"/>
                <a:ea typeface="+mn-ea"/>
                <a:cs typeface="+mn-cs"/>
              </a:rPr>
              <a:t> those </a:t>
            </a:r>
            <a:r>
              <a:rPr lang="en-US" sz="1200" i="1" kern="1200" dirty="0">
                <a:solidFill>
                  <a:schemeClr val="tx1"/>
                </a:solidFill>
                <a:effectLst/>
                <a:latin typeface="+mn-lt"/>
                <a:ea typeface="+mn-ea"/>
                <a:cs typeface="+mn-cs"/>
              </a:rPr>
              <a:t>possible</a:t>
            </a:r>
            <a:r>
              <a:rPr lang="en-US" sz="1200" kern="1200" dirty="0">
                <a:solidFill>
                  <a:schemeClr val="tx1"/>
                </a:solidFill>
                <a:effectLst/>
                <a:latin typeface="+mn-lt"/>
                <a:ea typeface="+mn-ea"/>
                <a:cs typeface="+mn-cs"/>
              </a:rPr>
              <a:t> intentions and reasons to justify a particular action.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Most of the time we don’t need to explicate them. </a:t>
            </a:r>
            <a:r>
              <a:rPr lang="en-US" dirty="0"/>
              <a: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We usually assume that the person/people with whom we are interacting with share sufficient understanding of the possible intentions and reasons of our actions and would likely act similarly if in the same situation. </a:t>
            </a: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a:p>
            <a:r>
              <a:rPr lang="en-US" b="1" dirty="0"/>
              <a:t>Meaning field: </a:t>
            </a:r>
          </a:p>
          <a:p>
            <a:pPr marL="228600" indent="-228600">
              <a:buFont typeface="+mj-lt"/>
              <a:buAutoNum type="arabicPeriod"/>
            </a:pPr>
            <a:r>
              <a:rPr lang="en-US" sz="1200" kern="1200" dirty="0">
                <a:solidFill>
                  <a:schemeClr val="tx1"/>
                </a:solidFill>
                <a:effectLst/>
                <a:latin typeface="+mn-lt"/>
                <a:ea typeface="+mn-ea"/>
                <a:cs typeface="+mn-cs"/>
              </a:rPr>
              <a:t>A symbolic expression does not “contain” a predetermined meaning within, but is related to a range of possible meanings. </a:t>
            </a:r>
          </a:p>
          <a:p>
            <a:pPr marL="228600" indent="-228600">
              <a:buFont typeface="+mj-lt"/>
              <a:buAutoNum type="arabicPeriod"/>
            </a:pPr>
            <a:r>
              <a:rPr lang="en-US" sz="1200" kern="1200" dirty="0">
                <a:solidFill>
                  <a:schemeClr val="tx1"/>
                </a:solidFill>
                <a:effectLst/>
                <a:latin typeface="+mn-lt"/>
                <a:ea typeface="+mn-ea"/>
                <a:cs typeface="+mn-cs"/>
              </a:rPr>
              <a:t>This bounded range of possible meaning of a social action is called meaning field. </a:t>
            </a:r>
          </a:p>
          <a:p>
            <a:pPr marL="228600" indent="-228600">
              <a:buFont typeface="+mj-lt"/>
              <a:buAutoNum type="arabicPeriod"/>
            </a:pPr>
            <a:r>
              <a:rPr lang="en-US" sz="1200" kern="1200" dirty="0">
                <a:solidFill>
                  <a:schemeClr val="tx1"/>
                </a:solidFill>
                <a:effectLst/>
                <a:latin typeface="+mn-lt"/>
                <a:ea typeface="+mn-ea"/>
                <a:cs typeface="+mn-cs"/>
              </a:rPr>
              <a:t>There is no fixed relationships between an action and a list of possible meanings of that action. </a:t>
            </a:r>
          </a:p>
          <a:p>
            <a:pPr marL="228600" indent="-228600">
              <a:buFont typeface="+mj-lt"/>
              <a:buAutoNum type="arabicPeriod"/>
            </a:pPr>
            <a:r>
              <a:rPr lang="en-US" sz="1200" kern="1200" dirty="0">
                <a:solidFill>
                  <a:schemeClr val="tx1"/>
                </a:solidFill>
                <a:effectLst/>
                <a:latin typeface="+mn-lt"/>
                <a:ea typeface="+mn-ea"/>
                <a:cs typeface="+mn-cs"/>
              </a:rPr>
              <a:t>And yet the range of possibilities is not unlimited and a possible meaning needs to be deemed reasonable for a given situation.</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Tap into knowledge stock:</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Understanding what constitutes a meaning field for a given action is like tapping into a shared knowledge “stock” that we share with others in the same culture.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“stock” always forms the backdrop of our social interaction and makes it possible for us to understand meaning and act accordingly in daily life.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knowledge stock consists of culturally bounded language use, norms, practices, history, and narratives, which we have learned since we were infants.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Different aspects of the meaning field are more or less foregrounded and backgrounded for a given communicative context.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Meaning is always context dependent. </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i="1" dirty="0"/>
              <a:t>Part-whole relation</a:t>
            </a:r>
            <a:r>
              <a:rPr lang="en-US" i="0" dirty="0"/>
              <a: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 set of possible meanings and the meaning field form a </a:t>
            </a:r>
            <a:r>
              <a:rPr lang="en-US" sz="1200" i="1" kern="1200" dirty="0">
                <a:solidFill>
                  <a:schemeClr val="tx1"/>
                </a:solidFill>
                <a:effectLst/>
                <a:latin typeface="+mn-lt"/>
                <a:ea typeface="+mn-ea"/>
                <a:cs typeface="+mn-cs"/>
              </a:rPr>
              <a:t>part-whole relation</a:t>
            </a:r>
            <a:r>
              <a:rPr lang="en-US" sz="1200" kern="1200" dirty="0">
                <a:solidFill>
                  <a:schemeClr val="tx1"/>
                </a:solidFill>
                <a:effectLst/>
                <a:latin typeface="+mn-lt"/>
                <a:ea typeface="+mn-ea"/>
                <a:cs typeface="+mn-cs"/>
              </a:rPr>
              <a: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It is through the contrasts between the part and the whole that we are able to grasp possible meaning.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There can be multiple horizons of possible meaning for a given action, ranging from the most </a:t>
            </a:r>
            <a:r>
              <a:rPr lang="en-US" sz="1200" i="1" kern="1200" dirty="0">
                <a:solidFill>
                  <a:schemeClr val="tx1"/>
                </a:solidFill>
                <a:effectLst/>
                <a:latin typeface="+mn-lt"/>
                <a:ea typeface="+mn-ea"/>
                <a:cs typeface="+mn-cs"/>
              </a:rPr>
              <a:t>immediate horizon</a:t>
            </a:r>
            <a:r>
              <a:rPr lang="en-US" sz="1200" kern="1200" dirty="0">
                <a:solidFill>
                  <a:schemeClr val="tx1"/>
                </a:solidFill>
                <a:effectLst/>
                <a:latin typeface="+mn-lt"/>
                <a:ea typeface="+mn-ea"/>
                <a:cs typeface="+mn-cs"/>
              </a:rPr>
              <a:t>, to the </a:t>
            </a:r>
            <a:r>
              <a:rPr lang="en-US" sz="1200" i="1" kern="1200" dirty="0">
                <a:solidFill>
                  <a:schemeClr val="tx1"/>
                </a:solidFill>
                <a:effectLst/>
                <a:latin typeface="+mn-lt"/>
                <a:ea typeface="+mn-ea"/>
                <a:cs typeface="+mn-cs"/>
              </a:rPr>
              <a:t>intermediate foregrounded horizon</a:t>
            </a:r>
            <a:r>
              <a:rPr lang="en-US" sz="1200" kern="1200" dirty="0">
                <a:solidFill>
                  <a:schemeClr val="tx1"/>
                </a:solidFill>
                <a:effectLst/>
                <a:latin typeface="+mn-lt"/>
                <a:ea typeface="+mn-ea"/>
                <a:cs typeface="+mn-cs"/>
              </a:rPr>
              <a:t>, and more </a:t>
            </a:r>
            <a:r>
              <a:rPr lang="en-US" sz="1200" i="1" kern="1200" dirty="0">
                <a:solidFill>
                  <a:schemeClr val="tx1"/>
                </a:solidFill>
                <a:effectLst/>
                <a:latin typeface="+mn-lt"/>
                <a:ea typeface="+mn-ea"/>
                <a:cs typeface="+mn-cs"/>
              </a:rPr>
              <a:t>backgrounded horizon</a:t>
            </a:r>
            <a:r>
              <a:rPr lang="en-US" sz="1200" kern="1200" dirty="0">
                <a:solidFill>
                  <a:schemeClr val="tx1"/>
                </a:solidFill>
                <a:effectLst/>
                <a:latin typeface="+mn-lt"/>
                <a:ea typeface="+mn-ea"/>
                <a:cs typeface="+mn-cs"/>
              </a:rPr>
              <a: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In this way meaning field is grasped through a horizon like structure when we understand the meaning of a social act, which </a:t>
            </a:r>
            <a:r>
              <a:rPr lang="en-US" sz="1200" kern="1200" dirty="0" err="1">
                <a:solidFill>
                  <a:schemeClr val="tx1"/>
                </a:solidFill>
                <a:effectLst/>
                <a:latin typeface="+mn-lt"/>
                <a:ea typeface="+mn-ea"/>
                <a:cs typeface="+mn-cs"/>
              </a:rPr>
              <a:t>Carspecken</a:t>
            </a:r>
            <a:r>
              <a:rPr lang="en-US" sz="1200" kern="1200" dirty="0">
                <a:solidFill>
                  <a:schemeClr val="tx1"/>
                </a:solidFill>
                <a:effectLst/>
                <a:latin typeface="+mn-lt"/>
                <a:ea typeface="+mn-ea"/>
                <a:cs typeface="+mn-cs"/>
              </a:rPr>
              <a:t> calls “</a:t>
            </a:r>
            <a:r>
              <a:rPr lang="en-US" sz="1200" b="1" kern="1200" dirty="0">
                <a:solidFill>
                  <a:schemeClr val="tx1"/>
                </a:solidFill>
                <a:effectLst/>
                <a:latin typeface="+mn-lt"/>
                <a:ea typeface="+mn-ea"/>
                <a:cs typeface="+mn-cs"/>
              </a:rPr>
              <a:t>meaning horizon.</a:t>
            </a:r>
            <a:r>
              <a:rPr lang="en-US" sz="1200" kern="1200" dirty="0">
                <a:solidFill>
                  <a:schemeClr val="tx1"/>
                </a:solidFill>
                <a:effectLst/>
                <a:latin typeface="+mn-lt"/>
                <a:ea typeface="+mn-ea"/>
                <a:cs typeface="+mn-cs"/>
              </a:rPr>
              <a:t>” </a:t>
            </a: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60</a:t>
            </a:fld>
            <a:endParaRPr lang="en-US"/>
          </a:p>
        </p:txBody>
      </p:sp>
    </p:spTree>
    <p:extLst>
      <p:ext uri="{BB962C8B-B14F-4D97-AF65-F5344CB8AC3E}">
        <p14:creationId xmlns:p14="http://schemas.microsoft.com/office/powerpoint/2010/main" val="3420073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sz="1200" kern="1200" dirty="0">
                <a:solidFill>
                  <a:schemeClr val="tx1"/>
                </a:solidFill>
                <a:effectLst/>
                <a:latin typeface="+mn-lt"/>
                <a:ea typeface="+mn-ea"/>
                <a:cs typeface="+mn-cs"/>
              </a:rPr>
              <a:t>Figure 7.4: Provides a visual representation that illustrates the connection meaning field and meaning horizon.</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61</a:t>
            </a:fld>
            <a:endParaRPr lang="en-US"/>
          </a:p>
        </p:txBody>
      </p:sp>
    </p:spTree>
    <p:extLst>
      <p:ext uri="{BB962C8B-B14F-4D97-AF65-F5344CB8AC3E}">
        <p14:creationId xmlns:p14="http://schemas.microsoft.com/office/powerpoint/2010/main" val="22389181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Social inquiry: understanding social phenomena:</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If we agree that social inquiry is about understanding social phenomena that consist of social actions and interactions, then to evaluate knowledge claims generated through social inquiry is to gauge whether the researchers appropriately grasp the meaning of those social actions and interactions. </a:t>
            </a:r>
            <a:r>
              <a:rPr lang="en-US" dirty="0"/>
              <a:t> </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Validity and understanding meaning:</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Given the subtle and complex nature and structure of meaning and what it involves to understand meaning, validity has some parallel features similar to the structure of understanding meaning.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These include an “as if” quality, and a fundamental uncertainty.</a:t>
            </a:r>
            <a:r>
              <a:rPr lang="en-US" sz="1200" kern="1200" baseline="0" dirty="0">
                <a:solidFill>
                  <a:schemeClr val="tx1"/>
                </a:solidFill>
                <a:effectLst/>
                <a:latin typeface="+mn-lt"/>
                <a:ea typeface="+mn-ea"/>
                <a:cs typeface="+mn-cs"/>
              </a:rPr>
              <a:t> </a:t>
            </a: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62</a:t>
            </a:fld>
            <a:endParaRPr lang="en-US"/>
          </a:p>
        </p:txBody>
      </p:sp>
    </p:spTree>
    <p:extLst>
      <p:ext uri="{BB962C8B-B14F-4D97-AF65-F5344CB8AC3E}">
        <p14:creationId xmlns:p14="http://schemas.microsoft.com/office/powerpoint/2010/main" val="297421898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“As if” quality:</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We learn how to tap into a knowledge stock so intuitively that we act most of the time not consciously aware we are drawing from this backdrop.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We act toward one another “as if” each party has the same access to a shared knowledge stock.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“as if” quality allows us to communicate seamlessly without having to stop to explain every time why we act in a certain way.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It is only when we realize a misunderstanding might have occurred or our actions are called into question that we realize we might not share the same knowledge stock after all. </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Manifests in the metaphorical quality of language: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“as if” quality further manifests in the metaphorical quality of language in the sense that a word is always at best a metaphor in reference to what it signifies.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Even when we try to clarify using words, we can’t get out of the limitation of language.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Language always functions only as a </a:t>
            </a:r>
            <a:r>
              <a:rPr lang="en-US" sz="1200" i="1" kern="1200" dirty="0">
                <a:solidFill>
                  <a:schemeClr val="tx1"/>
                </a:solidFill>
                <a:effectLst/>
                <a:latin typeface="+mn-lt"/>
                <a:ea typeface="+mn-ea"/>
                <a:cs typeface="+mn-cs"/>
              </a:rPr>
              <a:t>representation</a:t>
            </a:r>
            <a:r>
              <a:rPr lang="en-US" sz="1200" kern="1200" dirty="0">
                <a:solidFill>
                  <a:schemeClr val="tx1"/>
                </a:solidFill>
                <a:effectLst/>
                <a:latin typeface="+mn-lt"/>
                <a:ea typeface="+mn-ea"/>
                <a:cs typeface="+mn-cs"/>
              </a:rPr>
              <a:t> of something,</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at best as a metaphor.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There is always a separation between the word that represents something and what is being represented.  </a:t>
            </a:r>
            <a:r>
              <a:rPr lang="en-US" dirty="0"/>
              <a: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To mitigate this inherent gap of representation, we may have to resort to acting out what we mean to make others understand. </a:t>
            </a: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 </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As if quality for validity:</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Similar to everyday communication, when you conduct research to understand a social phenomenon, the validity of our understanding and the knowledge claims we make rests on the degree to which we understand meaning.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 knowledge claim can be deemed </a:t>
            </a:r>
            <a:r>
              <a:rPr lang="en-US" sz="1200" i="1" kern="1200" dirty="0">
                <a:solidFill>
                  <a:schemeClr val="tx1"/>
                </a:solidFill>
                <a:effectLst/>
                <a:latin typeface="+mn-lt"/>
                <a:ea typeface="+mn-ea"/>
                <a:cs typeface="+mn-cs"/>
              </a:rPr>
              <a:t>“as if” valid</a:t>
            </a:r>
            <a:r>
              <a:rPr lang="en-US" sz="1200" kern="1200" dirty="0">
                <a:solidFill>
                  <a:schemeClr val="tx1"/>
                </a:solidFill>
                <a:effectLst/>
                <a:latin typeface="+mn-lt"/>
                <a:ea typeface="+mn-ea"/>
                <a:cs typeface="+mn-cs"/>
              </a:rPr>
              <a:t> as long as it is not being questioned.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But there is always the potential that a claim can be called into question.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Thus, validity is not a</a:t>
            </a:r>
            <a:r>
              <a:rPr lang="en-US" sz="1200" i="1" kern="1200" dirty="0">
                <a:solidFill>
                  <a:schemeClr val="tx1"/>
                </a:solidFill>
                <a:effectLst/>
                <a:latin typeface="+mn-lt"/>
                <a:ea typeface="+mn-ea"/>
                <a:cs typeface="+mn-cs"/>
              </a:rPr>
              <a:t> yes/no type of property</a:t>
            </a:r>
            <a:r>
              <a:rPr lang="en-US" sz="1200" kern="1200" dirty="0">
                <a:solidFill>
                  <a:schemeClr val="tx1"/>
                </a:solidFill>
                <a:effectLst/>
                <a:latin typeface="+mn-lt"/>
                <a:ea typeface="+mn-ea"/>
                <a:cs typeface="+mn-cs"/>
              </a:rPr>
              <a:t> but is pending, and can always be unpacked through further communication and unpacking. </a:t>
            </a: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63</a:t>
            </a:fld>
            <a:endParaRPr lang="en-US"/>
          </a:p>
        </p:txBody>
      </p:sp>
    </p:spTree>
    <p:extLst>
      <p:ext uri="{BB962C8B-B14F-4D97-AF65-F5344CB8AC3E}">
        <p14:creationId xmlns:p14="http://schemas.microsoft.com/office/powerpoint/2010/main" val="354264937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Uncertainty associated with understanding meaning:</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“as if” quality, taken together with the nature of meaning field, suggests there is always uncertainty associated with understanding meaning.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When we reach mutual understanding with someone, it is not that we </a:t>
            </a:r>
            <a:r>
              <a:rPr lang="en-US" sz="1200" i="1" kern="1200" dirty="0">
                <a:solidFill>
                  <a:schemeClr val="tx1"/>
                </a:solidFill>
                <a:effectLst/>
                <a:latin typeface="+mn-lt"/>
                <a:ea typeface="+mn-ea"/>
                <a:cs typeface="+mn-cs"/>
              </a:rPr>
              <a:t>converge</a:t>
            </a:r>
            <a:r>
              <a:rPr lang="en-US" sz="1200" kern="1200" dirty="0">
                <a:solidFill>
                  <a:schemeClr val="tx1"/>
                </a:solidFill>
                <a:effectLst/>
                <a:latin typeface="+mn-lt"/>
                <a:ea typeface="+mn-ea"/>
                <a:cs typeface="+mn-cs"/>
              </a:rPr>
              <a:t> on a single meaning that is “out there.”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is a common (</a:t>
            </a:r>
            <a:r>
              <a:rPr lang="en-US" sz="1200" kern="1200" dirty="0" err="1">
                <a:solidFill>
                  <a:schemeClr val="tx1"/>
                </a:solidFill>
                <a:effectLst/>
                <a:latin typeface="+mn-lt"/>
                <a:ea typeface="+mn-ea"/>
                <a:cs typeface="+mn-cs"/>
              </a:rPr>
              <a:t>mis</a:t>
            </a:r>
            <a:r>
              <a:rPr lang="en-US" sz="1200" kern="1200" dirty="0">
                <a:solidFill>
                  <a:schemeClr val="tx1"/>
                </a:solidFill>
                <a:effectLst/>
                <a:latin typeface="+mn-lt"/>
                <a:ea typeface="+mn-ea"/>
                <a:cs typeface="+mn-cs"/>
              </a:rPr>
              <a:t>)conception about validity in the use of the term </a:t>
            </a:r>
            <a:r>
              <a:rPr lang="en-US" sz="1200" i="0" kern="1200" dirty="0">
                <a:solidFill>
                  <a:schemeClr val="tx1"/>
                </a:solidFill>
                <a:effectLst/>
                <a:latin typeface="+mn-lt"/>
                <a:ea typeface="+mn-ea"/>
                <a:cs typeface="+mn-cs"/>
              </a:rPr>
              <a:t>“triangulation,” </a:t>
            </a:r>
            <a:r>
              <a:rPr lang="en-US" sz="1200" kern="1200" dirty="0">
                <a:solidFill>
                  <a:schemeClr val="tx1"/>
                </a:solidFill>
                <a:effectLst/>
                <a:latin typeface="+mn-lt"/>
                <a:ea typeface="+mn-ea"/>
                <a:cs typeface="+mn-cs"/>
              </a:rPr>
              <a:t>the idea that if we can triangulate multiple methods or have multiple people interpret the data, we surely can achieve validity since multiple perspectives should converge on the same truth. </a:t>
            </a:r>
            <a:r>
              <a:rPr lang="en-US" dirty="0"/>
              <a:t> </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Epistemological assumption about truth:</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dirty="0"/>
              <a:t> It </a:t>
            </a:r>
            <a:r>
              <a:rPr lang="en-US" sz="1200" kern="1200" dirty="0">
                <a:solidFill>
                  <a:schemeClr val="tx1"/>
                </a:solidFill>
                <a:effectLst/>
                <a:latin typeface="+mn-lt"/>
                <a:ea typeface="+mn-ea"/>
                <a:cs typeface="+mn-cs"/>
              </a:rPr>
              <a:t>is an epistemological assumption that truth is out there and is open to multiple access, instead of emerging from interactions and communication.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latter assumption suggests that we understand each other if no further query is necessary to reduce the ambiguity of possible meanings, and as a result we experience being “on the same page.” </a:t>
            </a: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Tend to have certainty:</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We tend to have relatively higher certainty and can narrow down possible meanings in a culture or situation that we are familiar with.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sense of certainty allows us to act and communicate more smoothly and effortlessly in everyday life, in contrast with situations such as being in a foreign culture where we must make constant efforts to assure we understand others. </a:t>
            </a:r>
            <a:endParaRPr lang="en-IN" sz="1200" kern="1200" dirty="0">
              <a:solidFill>
                <a:schemeClr val="tx1"/>
              </a:solidFill>
              <a:effectLst/>
              <a:latin typeface="+mn-lt"/>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64</a:t>
            </a:fld>
            <a:endParaRPr lang="en-US"/>
          </a:p>
        </p:txBody>
      </p:sp>
    </p:spTree>
    <p:extLst>
      <p:ext uri="{BB962C8B-B14F-4D97-AF65-F5344CB8AC3E}">
        <p14:creationId xmlns:p14="http://schemas.microsoft.com/office/powerpoint/2010/main" val="139201738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Validity for knowledge claims: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Validity for knowledge claims that derive from our understanding about a social phenomenon has </a:t>
            </a:r>
            <a:r>
              <a:rPr lang="en-US" sz="1200" i="1" kern="1200" dirty="0">
                <a:solidFill>
                  <a:schemeClr val="tx1"/>
                </a:solidFill>
                <a:effectLst/>
                <a:latin typeface="+mn-lt"/>
                <a:ea typeface="+mn-ea"/>
                <a:cs typeface="+mn-cs"/>
              </a:rPr>
              <a:t>uncertainty</a:t>
            </a:r>
            <a:r>
              <a:rPr lang="en-US" sz="1200" kern="1200" dirty="0">
                <a:solidFill>
                  <a:schemeClr val="tx1"/>
                </a:solidFill>
                <a:effectLst/>
                <a:latin typeface="+mn-lt"/>
                <a:ea typeface="+mn-ea"/>
                <a:cs typeface="+mn-cs"/>
              </a:rPr>
              <a:t> built in as well.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We can never make a knowledge claim with full certainty about it being valid, nor can we make totalizing claims that remain true in all time and space. </a:t>
            </a:r>
            <a:r>
              <a:rPr lang="en-US" dirty="0"/>
              <a:t> </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Acknowledge the </a:t>
            </a:r>
            <a:r>
              <a:rPr lang="en-US" i="1" dirty="0"/>
              <a:t>partialness</a:t>
            </a:r>
            <a:r>
              <a:rPr lang="en-US" dirty="0"/>
              <a:t> and </a:t>
            </a:r>
            <a:r>
              <a:rPr lang="en-US" i="1" dirty="0" err="1"/>
              <a:t>unfinishedness</a:t>
            </a:r>
            <a:r>
              <a:rPr lang="en-US" dirty="0"/>
              <a:t> of knowledge: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We need to acknowledge the </a:t>
            </a:r>
            <a:r>
              <a:rPr lang="en-US" sz="1200" i="1" kern="1200" dirty="0">
                <a:solidFill>
                  <a:schemeClr val="tx1"/>
                </a:solidFill>
                <a:effectLst/>
                <a:latin typeface="+mn-lt"/>
                <a:ea typeface="+mn-ea"/>
                <a:cs typeface="+mn-cs"/>
              </a:rPr>
              <a:t>partialness</a:t>
            </a:r>
            <a:r>
              <a:rPr lang="en-US" sz="1200" kern="1200" dirty="0">
                <a:solidFill>
                  <a:schemeClr val="tx1"/>
                </a:solidFill>
                <a:effectLst/>
                <a:latin typeface="+mn-lt"/>
                <a:ea typeface="+mn-ea"/>
                <a:cs typeface="+mn-cs"/>
              </a:rPr>
              <a:t> and </a:t>
            </a:r>
            <a:r>
              <a:rPr lang="en-US" sz="1200" i="1" kern="1200" dirty="0" err="1">
                <a:solidFill>
                  <a:schemeClr val="tx1"/>
                </a:solidFill>
                <a:effectLst/>
                <a:latin typeface="+mn-lt"/>
                <a:ea typeface="+mn-ea"/>
                <a:cs typeface="+mn-cs"/>
              </a:rPr>
              <a:t>unfinishedness</a:t>
            </a:r>
            <a:r>
              <a:rPr lang="en-US" sz="1200" kern="1200" dirty="0">
                <a:solidFill>
                  <a:schemeClr val="tx1"/>
                </a:solidFill>
                <a:effectLst/>
                <a:latin typeface="+mn-lt"/>
                <a:ea typeface="+mn-ea"/>
                <a:cs typeface="+mn-cs"/>
              </a:rPr>
              <a:t> of knowledge that we produce, and stay open to the potential for further dialogues with others to reach new understanding.</a:t>
            </a:r>
            <a:r>
              <a:rPr lang="en-US" dirty="0"/>
              <a: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Both the “as if” and uncertainty quality suggest </a:t>
            </a:r>
            <a:r>
              <a:rPr lang="en-US" sz="1200" i="0" kern="1200" dirty="0">
                <a:solidFill>
                  <a:schemeClr val="tx1"/>
                </a:solidFill>
                <a:effectLst/>
                <a:latin typeface="+mn-lt"/>
                <a:ea typeface="+mn-ea"/>
                <a:cs typeface="+mn-cs"/>
              </a:rPr>
              <a:t>that the validity of a knowledge claim may evolve as we open up to further investigation, debates, dialogues and reflection to question the assumptions and premises of the claim. </a:t>
            </a:r>
            <a:endParaRPr lang="en-IN" sz="120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i="1" dirty="0"/>
              <a:t>Openness to fallibility </a:t>
            </a:r>
            <a:r>
              <a:rPr lang="en-US" dirty="0"/>
              <a:t>and to engagement: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a:t>
            </a:r>
            <a:r>
              <a:rPr lang="en-US" sz="1200" i="1" kern="1200" dirty="0">
                <a:solidFill>
                  <a:schemeClr val="tx1"/>
                </a:solidFill>
                <a:effectLst/>
                <a:latin typeface="+mn-lt"/>
                <a:ea typeface="+mn-ea"/>
                <a:cs typeface="+mn-cs"/>
              </a:rPr>
              <a:t>openness to fallibility </a:t>
            </a:r>
            <a:r>
              <a:rPr lang="en-US" sz="1200" kern="1200" dirty="0">
                <a:solidFill>
                  <a:schemeClr val="tx1"/>
                </a:solidFill>
                <a:effectLst/>
                <a:latin typeface="+mn-lt"/>
                <a:ea typeface="+mn-ea"/>
                <a:cs typeface="+mn-cs"/>
              </a:rPr>
              <a:t>and to engagement with others also has an </a:t>
            </a:r>
            <a:r>
              <a:rPr lang="en-US" sz="1200" i="1" kern="1200" dirty="0">
                <a:solidFill>
                  <a:schemeClr val="tx1"/>
                </a:solidFill>
                <a:effectLst/>
                <a:latin typeface="+mn-lt"/>
                <a:ea typeface="+mn-ea"/>
                <a:cs typeface="+mn-cs"/>
              </a:rPr>
              <a:t>ethical</a:t>
            </a:r>
            <a:r>
              <a:rPr lang="en-US" sz="1200" kern="1200" dirty="0">
                <a:solidFill>
                  <a:schemeClr val="tx1"/>
                </a:solidFill>
                <a:effectLst/>
                <a:latin typeface="+mn-lt"/>
                <a:ea typeface="+mn-ea"/>
                <a:cs typeface="+mn-cs"/>
              </a:rPr>
              <a:t> dimension.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It implies that the meaning making process can be corrupted by </a:t>
            </a:r>
            <a:r>
              <a:rPr lang="en-US" sz="1200" i="1" kern="1200" dirty="0">
                <a:solidFill>
                  <a:schemeClr val="tx1"/>
                </a:solidFill>
                <a:effectLst/>
                <a:latin typeface="+mn-lt"/>
                <a:ea typeface="+mn-ea"/>
                <a:cs typeface="+mn-cs"/>
              </a:rPr>
              <a:t>unequal power relations</a:t>
            </a:r>
            <a:r>
              <a:rPr lang="en-US" sz="1200" kern="1200" dirty="0">
                <a:solidFill>
                  <a:schemeClr val="tx1"/>
                </a:solidFill>
                <a:effectLst/>
                <a:latin typeface="+mn-lt"/>
                <a:ea typeface="+mn-ea"/>
                <a:cs typeface="+mn-cs"/>
              </a:rPr>
              <a:t> where the door to open communication and dialogues are blocked.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Power distortion may close up researcher’s awareness, or their capacity of self-reflection and engagement in a dynamic process of apprehending and approaching validity.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When this happens, it erodes validity and ends up perpetuating </a:t>
            </a:r>
            <a:r>
              <a:rPr lang="en-US" sz="1200" i="1" kern="1200" dirty="0">
                <a:solidFill>
                  <a:schemeClr val="tx1"/>
                </a:solidFill>
                <a:effectLst/>
                <a:latin typeface="+mn-lt"/>
                <a:ea typeface="+mn-ea"/>
                <a:cs typeface="+mn-cs"/>
              </a:rPr>
              <a:t>epistemological violence</a:t>
            </a:r>
            <a:r>
              <a:rPr lang="en-US" sz="1200" kern="1200" dirty="0">
                <a:solidFill>
                  <a:schemeClr val="tx1"/>
                </a:solidFill>
                <a:effectLst/>
                <a:latin typeface="+mn-lt"/>
                <a:ea typeface="+mn-ea"/>
                <a:cs typeface="+mn-cs"/>
              </a:rPr>
              <a: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As we connect validity to knowledge and </a:t>
            </a:r>
            <a:r>
              <a:rPr lang="en-US" sz="1200" i="1" kern="1200" dirty="0">
                <a:solidFill>
                  <a:schemeClr val="tx1"/>
                </a:solidFill>
                <a:effectLst/>
                <a:latin typeface="+mn-lt"/>
                <a:ea typeface="+mn-ea"/>
                <a:cs typeface="+mn-cs"/>
              </a:rPr>
              <a:t>power</a:t>
            </a:r>
            <a:r>
              <a:rPr lang="en-US" sz="1200" kern="1200" dirty="0">
                <a:solidFill>
                  <a:schemeClr val="tx1"/>
                </a:solidFill>
                <a:effectLst/>
                <a:latin typeface="+mn-lt"/>
                <a:ea typeface="+mn-ea"/>
                <a:cs typeface="+mn-cs"/>
              </a:rPr>
              <a:t>, an inherent connection between validity and ethics also becomes foregrounded. </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65</a:t>
            </a:fld>
            <a:endParaRPr lang="en-US"/>
          </a:p>
        </p:txBody>
      </p:sp>
    </p:spTree>
    <p:extLst>
      <p:ext uri="{BB962C8B-B14F-4D97-AF65-F5344CB8AC3E}">
        <p14:creationId xmlns:p14="http://schemas.microsoft.com/office/powerpoint/2010/main" val="247571457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sz="1200" kern="1200" dirty="0">
                <a:solidFill>
                  <a:schemeClr val="tx1"/>
                </a:solidFill>
                <a:effectLst/>
                <a:latin typeface="+mn-lt"/>
                <a:ea typeface="+mn-ea"/>
                <a:cs typeface="+mn-cs"/>
              </a:rPr>
              <a:t>Figure 7.5: Sums up our discussion to illustrate the close relationship between understanding meaning and the nature of validity. </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66</a:t>
            </a:fld>
            <a:endParaRPr lang="en-US"/>
          </a:p>
        </p:txBody>
      </p:sp>
    </p:spTree>
    <p:extLst>
      <p:ext uri="{BB962C8B-B14F-4D97-AF65-F5344CB8AC3E}">
        <p14:creationId xmlns:p14="http://schemas.microsoft.com/office/powerpoint/2010/main" val="291033362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Claim is open to multiple access: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dirty="0"/>
              <a:t>There</a:t>
            </a:r>
            <a:r>
              <a:rPr lang="en-US" baseline="0" dirty="0"/>
              <a:t> is </a:t>
            </a:r>
            <a:r>
              <a:rPr lang="en-US" sz="1200" kern="1200" dirty="0">
                <a:solidFill>
                  <a:schemeClr val="tx1"/>
                </a:solidFill>
                <a:effectLst/>
                <a:latin typeface="+mn-lt"/>
                <a:ea typeface="+mn-ea"/>
                <a:cs typeface="+mn-cs"/>
              </a:rPr>
              <a:t>a way of categorizing knowledge claims that originated from the perspective of a critical epistemology and ontology.</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perspective differentiates three different types of knowledge claims, namely, the </a:t>
            </a:r>
            <a:r>
              <a:rPr lang="en-US" sz="1200" i="1" kern="1200" dirty="0">
                <a:solidFill>
                  <a:schemeClr val="tx1"/>
                </a:solidFill>
                <a:effectLst/>
                <a:latin typeface="+mn-lt"/>
                <a:ea typeface="+mn-ea"/>
                <a:cs typeface="+mn-cs"/>
              </a:rPr>
              <a:t>objective</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subjective</a:t>
            </a:r>
            <a:r>
              <a:rPr lang="en-US" sz="1200" kern="1200" dirty="0">
                <a:solidFill>
                  <a:schemeClr val="tx1"/>
                </a:solidFill>
                <a:effectLst/>
                <a:latin typeface="+mn-lt"/>
                <a:ea typeface="+mn-ea"/>
                <a:cs typeface="+mn-cs"/>
              </a:rPr>
              <a:t>, and </a:t>
            </a:r>
            <a:r>
              <a:rPr lang="en-US" sz="1200" i="1" kern="1200" dirty="0">
                <a:solidFill>
                  <a:schemeClr val="tx1"/>
                </a:solidFill>
                <a:effectLst/>
                <a:latin typeface="+mn-lt"/>
                <a:ea typeface="+mn-ea"/>
                <a:cs typeface="+mn-cs"/>
              </a:rPr>
              <a:t>normative</a:t>
            </a:r>
            <a:r>
              <a:rPr lang="en-US" sz="1200" kern="1200" dirty="0">
                <a:solidFill>
                  <a:schemeClr val="tx1"/>
                </a:solidFill>
                <a:effectLst/>
                <a:latin typeface="+mn-lt"/>
                <a:ea typeface="+mn-ea"/>
                <a:cs typeface="+mn-cs"/>
              </a:rPr>
              <a:t> claims.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We also need different criteria to evaluate the validity of each type of claim.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In the Lyme Disease example,</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objective claims can be verified by a positive test result that shows that the Lyme causing bacteria is present in a patient’s body.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Multiple lab technicians should be able to perform the testing procedures and (supposedly) come to the same conclusion with a margin of error.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claim is open to </a:t>
            </a:r>
            <a:r>
              <a:rPr lang="en-US" sz="1200" i="1" kern="1200" dirty="0">
                <a:solidFill>
                  <a:schemeClr val="tx1"/>
                </a:solidFill>
                <a:effectLst/>
                <a:latin typeface="+mn-lt"/>
                <a:ea typeface="+mn-ea"/>
                <a:cs typeface="+mn-cs"/>
              </a:rPr>
              <a:t>multiple access</a:t>
            </a:r>
            <a:r>
              <a:rPr lang="en-US" sz="1200" kern="1200" dirty="0">
                <a:solidFill>
                  <a:schemeClr val="tx1"/>
                </a:solidFill>
                <a:effectLst/>
                <a:latin typeface="+mn-lt"/>
                <a:ea typeface="+mn-ea"/>
                <a:cs typeface="+mn-cs"/>
              </a:rPr>
              <a:t> by different observers.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validity criteria for objective claims like this rests on agreement</a:t>
            </a:r>
            <a:r>
              <a:rPr lang="en-US" sz="1200" i="1"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reached by multiple observations.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principle of multiple access and reaching consensus is core to the scientific method that dominates natural sciences and is widely applied in social sciences as well.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It is why we often talk about </a:t>
            </a:r>
            <a:r>
              <a:rPr lang="en-US" sz="1200" i="1" kern="1200" dirty="0">
                <a:solidFill>
                  <a:schemeClr val="tx1"/>
                </a:solidFill>
                <a:effectLst/>
                <a:latin typeface="+mn-lt"/>
                <a:ea typeface="+mn-ea"/>
                <a:cs typeface="+mn-cs"/>
              </a:rPr>
              <a:t>repeated measures</a:t>
            </a:r>
            <a:r>
              <a:rPr lang="en-US" sz="1200" kern="1200" dirty="0">
                <a:solidFill>
                  <a:schemeClr val="tx1"/>
                </a:solidFill>
                <a:effectLst/>
                <a:latin typeface="+mn-lt"/>
                <a:ea typeface="+mn-ea"/>
                <a:cs typeface="+mn-cs"/>
              </a:rPr>
              <a:t> and </a:t>
            </a:r>
            <a:r>
              <a:rPr lang="en-US" sz="1200" i="1" kern="1200" dirty="0">
                <a:solidFill>
                  <a:schemeClr val="tx1"/>
                </a:solidFill>
                <a:effectLst/>
                <a:latin typeface="+mn-lt"/>
                <a:ea typeface="+mn-ea"/>
                <a:cs typeface="+mn-cs"/>
              </a:rPr>
              <a:t>replicated studies</a:t>
            </a:r>
            <a:r>
              <a:rPr lang="en-US" sz="1200" kern="1200" dirty="0">
                <a:solidFill>
                  <a:schemeClr val="tx1"/>
                </a:solidFill>
                <a:effectLst/>
                <a:latin typeface="+mn-lt"/>
                <a:ea typeface="+mn-ea"/>
                <a:cs typeface="+mn-cs"/>
              </a:rPr>
              <a:t> to warrant the validity of a claim in this domain. </a:t>
            </a:r>
            <a:endParaRPr lang="en-IN" sz="1200" kern="1200" dirty="0">
              <a:solidFill>
                <a:schemeClr val="tx1"/>
              </a:solidFill>
              <a:effectLst/>
              <a:latin typeface="+mn-lt"/>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IN" dirty="0"/>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Prediction based on a knowledge claim:</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When a patient is diagnosed with Lyme disease by a doctor, they will be prescribed remedies to eliminate Lyme related symptoms and restore the patient’s bodily functions.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Here the claim that “this patient has Lyme disease” is associated with an existing theory about the cause and prognosis of this disease, based on which treatment guidelines are created.</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If the symptoms are relieved after routine treatment, the patient is believed to have recovered from Lyme disease.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outcome affirms a presumed causal chain between the bacterial infection and the symptoms, predicted by the diagnosis.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shows another hallmark of the validity of an objective claim: the </a:t>
            </a:r>
            <a:r>
              <a:rPr lang="en-US" sz="1200" i="1" kern="1200" dirty="0">
                <a:solidFill>
                  <a:schemeClr val="tx1"/>
                </a:solidFill>
                <a:effectLst/>
                <a:latin typeface="+mn-lt"/>
                <a:ea typeface="+mn-ea"/>
                <a:cs typeface="+mn-cs"/>
              </a:rPr>
              <a:t>prediction</a:t>
            </a:r>
            <a:r>
              <a:rPr lang="en-US" sz="1200" kern="1200" dirty="0">
                <a:solidFill>
                  <a:schemeClr val="tx1"/>
                </a:solidFill>
                <a:effectLst/>
                <a:latin typeface="+mn-lt"/>
                <a:ea typeface="+mn-ea"/>
                <a:cs typeface="+mn-cs"/>
              </a:rPr>
              <a:t> based on a knowledge claim.   </a:t>
            </a:r>
            <a:endParaRPr lang="en-IN" dirty="0"/>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67</a:t>
            </a:fld>
            <a:endParaRPr lang="en-US"/>
          </a:p>
        </p:txBody>
      </p:sp>
    </p:spTree>
    <p:extLst>
      <p:ext uri="{BB962C8B-B14F-4D97-AF65-F5344CB8AC3E}">
        <p14:creationId xmlns:p14="http://schemas.microsoft.com/office/powerpoint/2010/main" val="359931631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sz="1200" b="0" kern="1200" dirty="0">
                <a:solidFill>
                  <a:schemeClr val="tx1"/>
                </a:solidFill>
                <a:effectLst/>
                <a:latin typeface="+mn-lt"/>
                <a:ea typeface="+mn-ea"/>
                <a:cs typeface="+mn-cs"/>
              </a:rPr>
              <a:t>Validity criteria for subjective knowledge claims: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Subjective claims made by patients are not open to multiple access.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person making the claim has </a:t>
            </a:r>
            <a:r>
              <a:rPr lang="en-US" sz="1200" i="1" kern="1200" dirty="0">
                <a:solidFill>
                  <a:schemeClr val="tx1"/>
                </a:solidFill>
                <a:effectLst/>
                <a:latin typeface="+mn-lt"/>
                <a:ea typeface="+mn-ea"/>
                <a:cs typeface="+mn-cs"/>
              </a:rPr>
              <a:t>privileged access</a:t>
            </a:r>
            <a:r>
              <a:rPr lang="en-US" sz="1200" kern="1200" dirty="0">
                <a:solidFill>
                  <a:schemeClr val="tx1"/>
                </a:solidFill>
                <a:effectLst/>
                <a:latin typeface="+mn-lt"/>
                <a:ea typeface="+mn-ea"/>
                <a:cs typeface="+mn-cs"/>
              </a:rPr>
              <a:t> to knowing, in the domain of feelings, thoughts, emotions, experiences, intentions</a:t>
            </a:r>
            <a:r>
              <a:rPr lang="en-US" sz="1200" kern="1200" baseline="0" dirty="0">
                <a:solidFill>
                  <a:schemeClr val="tx1"/>
                </a:solidFill>
                <a:effectLst/>
                <a:latin typeface="+mn-lt"/>
                <a:ea typeface="+mn-ea"/>
                <a:cs typeface="+mn-cs"/>
              </a:rPr>
              <a:t> and</a:t>
            </a:r>
            <a:r>
              <a:rPr lang="en-US" sz="1200" kern="1200" dirty="0">
                <a:solidFill>
                  <a:schemeClr val="tx1"/>
                </a:solidFill>
                <a:effectLst/>
                <a:latin typeface="+mn-lt"/>
                <a:ea typeface="+mn-ea"/>
                <a:cs typeface="+mn-cs"/>
              </a:rPr>
              <a:t> sensations.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Other people can make observations and inferences about possible subjective states that this person </a:t>
            </a:r>
            <a:r>
              <a:rPr lang="en-US" sz="1200" i="1" kern="1200" dirty="0">
                <a:solidFill>
                  <a:schemeClr val="tx1"/>
                </a:solidFill>
                <a:effectLst/>
                <a:latin typeface="+mn-lt"/>
                <a:ea typeface="+mn-ea"/>
                <a:cs typeface="+mn-cs"/>
              </a:rPr>
              <a:t>might</a:t>
            </a:r>
            <a:r>
              <a:rPr lang="en-US" sz="1200" kern="1200" dirty="0">
                <a:solidFill>
                  <a:schemeClr val="tx1"/>
                </a:solidFill>
                <a:effectLst/>
                <a:latin typeface="+mn-lt"/>
                <a:ea typeface="+mn-ea"/>
                <a:cs typeface="+mn-cs"/>
              </a:rPr>
              <a:t> be experiencing, but ultimately they have to rely on the individual to tell the truth about what they are experiencing.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requires this person to be sincere, honest, and not in a self-deceptive state subconsciously or unconsciously.</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Since for subjective claims we rely on </a:t>
            </a:r>
            <a:r>
              <a:rPr lang="en-US" sz="1200" i="1" kern="1200" dirty="0">
                <a:solidFill>
                  <a:schemeClr val="tx1"/>
                </a:solidFill>
                <a:effectLst/>
                <a:latin typeface="+mn-lt"/>
                <a:ea typeface="+mn-ea"/>
                <a:cs typeface="+mn-cs"/>
              </a:rPr>
              <a:t>privileged access</a:t>
            </a:r>
            <a:r>
              <a:rPr lang="en-US" sz="1200" kern="1200" dirty="0">
                <a:solidFill>
                  <a:schemeClr val="tx1"/>
                </a:solidFill>
                <a:effectLst/>
                <a:latin typeface="+mn-lt"/>
                <a:ea typeface="+mn-ea"/>
                <a:cs typeface="+mn-cs"/>
              </a:rPr>
              <a:t>, we use the </a:t>
            </a:r>
            <a:r>
              <a:rPr lang="en-US" sz="1200" i="1" kern="1200" dirty="0">
                <a:solidFill>
                  <a:schemeClr val="tx1"/>
                </a:solidFill>
                <a:effectLst/>
                <a:latin typeface="+mn-lt"/>
                <a:ea typeface="+mn-ea"/>
                <a:cs typeface="+mn-cs"/>
              </a:rPr>
              <a:t>sincerity</a:t>
            </a:r>
            <a:r>
              <a:rPr lang="en-US" sz="1200" kern="1200" dirty="0">
                <a:solidFill>
                  <a:schemeClr val="tx1"/>
                </a:solidFill>
                <a:effectLst/>
                <a:latin typeface="+mn-lt"/>
                <a:ea typeface="+mn-ea"/>
                <a:cs typeface="+mn-cs"/>
              </a:rPr>
              <a:t> and </a:t>
            </a:r>
            <a:r>
              <a:rPr lang="en-US" sz="1200" i="1" kern="1200" dirty="0">
                <a:solidFill>
                  <a:schemeClr val="tx1"/>
                </a:solidFill>
                <a:effectLst/>
                <a:latin typeface="+mn-lt"/>
                <a:ea typeface="+mn-ea"/>
                <a:cs typeface="+mn-cs"/>
              </a:rPr>
              <a:t>authenticity</a:t>
            </a:r>
            <a:r>
              <a:rPr lang="en-US" sz="1200" kern="1200" dirty="0">
                <a:solidFill>
                  <a:schemeClr val="tx1"/>
                </a:solidFill>
                <a:effectLst/>
                <a:latin typeface="+mn-lt"/>
                <a:ea typeface="+mn-ea"/>
                <a:cs typeface="+mn-cs"/>
              </a:rPr>
              <a:t> of the actor as principles to evaluate the validity of this type of claim. </a:t>
            </a:r>
            <a:endParaRPr lang="en-US"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sz="1200" b="0" kern="1200" dirty="0">
                <a:solidFill>
                  <a:schemeClr val="tx1"/>
                </a:solidFill>
                <a:effectLst/>
                <a:latin typeface="+mn-lt"/>
                <a:ea typeface="+mn-ea"/>
                <a:cs typeface="+mn-cs"/>
              </a:rPr>
              <a:t>Objectivity</a:t>
            </a:r>
            <a:r>
              <a:rPr lang="en-US" sz="1200" kern="1200" dirty="0">
                <a:solidFill>
                  <a:schemeClr val="tx1"/>
                </a:solidFill>
                <a:effectLst/>
                <a:latin typeface="+mn-lt"/>
                <a:ea typeface="+mn-ea"/>
                <a:cs typeface="+mn-cs"/>
              </a:rPr>
              <a:t>–</a:t>
            </a:r>
            <a:r>
              <a:rPr lang="en-US" sz="1200" b="0" kern="1200" dirty="0">
                <a:solidFill>
                  <a:schemeClr val="tx1"/>
                </a:solidFill>
                <a:effectLst/>
                <a:latin typeface="+mn-lt"/>
                <a:ea typeface="+mn-ea"/>
                <a:cs typeface="+mn-cs"/>
              </a:rPr>
              <a:t>subjectivity dualism:</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Being “objective” as emphasized by the empiricist epistemological tradition is usually deemed the best way to know, regardless of categories of knowledge claims that are foregrounded in a given study.</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In this context, the meanings of “objective” and “objectivity” are often equated to  “impartial,” “rational,” and “unbiased,” with a value undertone of being “good” and “fair.”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In contrast, “subjective” or “subjectivity” are typically associated with the terms “partial,” “biased,” and “emotional,” and thus perceived to be “unreliable” and “bad.” </a:t>
            </a:r>
            <a:endParaRPr lang="en-US"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68</a:t>
            </a:fld>
            <a:endParaRPr lang="en-US"/>
          </a:p>
        </p:txBody>
      </p:sp>
    </p:spTree>
    <p:extLst>
      <p:ext uri="{BB962C8B-B14F-4D97-AF65-F5344CB8AC3E}">
        <p14:creationId xmlns:p14="http://schemas.microsoft.com/office/powerpoint/2010/main" val="255991331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Understanding normative claims through cultural norms</a:t>
            </a:r>
            <a:r>
              <a:rPr lang="en-US" sz="1200" b="0" kern="1200" dirty="0">
                <a:solidFill>
                  <a:schemeClr val="tx1"/>
                </a:solidFill>
                <a:effectLst/>
                <a:latin typeface="+mn-lt"/>
                <a:ea typeface="+mn-ea"/>
                <a:cs typeface="+mn-cs"/>
              </a:rPr>
              <a: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dirty="0"/>
              <a:t>Normative claims</a:t>
            </a:r>
            <a:r>
              <a:rPr lang="en-US" baseline="0" dirty="0"/>
              <a:t> </a:t>
            </a:r>
            <a:r>
              <a:rPr lang="en-US" sz="1200" kern="1200" dirty="0">
                <a:solidFill>
                  <a:schemeClr val="tx1"/>
                </a:solidFill>
                <a:effectLst/>
                <a:latin typeface="+mn-lt"/>
                <a:ea typeface="+mn-ea"/>
                <a:cs typeface="+mn-cs"/>
              </a:rPr>
              <a:t>cannot be challenged or defended through multiple access of observations or the privileged access of experience.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We understand normative claims through our ability to recognize the cultural norms and values implied within them.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requires us to understand things from the perspective of people in a given culture and context, which involves grasping assumptions about what is right, wrong, good or bad, largely accepted and circulated in a given culture.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Relation to position taking and recognition:</a:t>
            </a:r>
            <a:endParaRPr lang="en-US" sz="1200" kern="1200" dirty="0">
              <a:solidFill>
                <a:schemeClr val="tx1"/>
              </a:solidFill>
              <a:effectLst/>
              <a:latin typeface="+mn-lt"/>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validity for normative knowledge claims is closely related to one’s ability to position take as closely as possible to a cultural insider, and to understand phenomena from this position.</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It also requires the ability to </a:t>
            </a:r>
            <a:r>
              <a:rPr lang="en-US" sz="1200" i="1" kern="1200" dirty="0">
                <a:solidFill>
                  <a:schemeClr val="tx1"/>
                </a:solidFill>
                <a:effectLst/>
                <a:latin typeface="+mn-lt"/>
                <a:ea typeface="+mn-ea"/>
                <a:cs typeface="+mn-cs"/>
              </a:rPr>
              <a:t>recognize</a:t>
            </a:r>
            <a:r>
              <a:rPr lang="en-US" sz="1200" kern="1200" dirty="0">
                <a:solidFill>
                  <a:schemeClr val="tx1"/>
                </a:solidFill>
                <a:effectLst/>
                <a:latin typeface="+mn-lt"/>
                <a:ea typeface="+mn-ea"/>
                <a:cs typeface="+mn-cs"/>
              </a:rPr>
              <a:t> cultural assumptions about rightness and goodness.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Position taking and recognition are both tacit and know-how type of knowledge which makes it harder to translate them into explicit validity criteria.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researcher has to move toward becoming an insider, which takes time, effort, and relationship building.</a:t>
            </a:r>
            <a:endParaRPr lang="en-IN" sz="1200" kern="1200" dirty="0">
              <a:solidFill>
                <a:schemeClr val="tx1"/>
              </a:solidFill>
              <a:effectLst/>
              <a:latin typeface="+mn-lt"/>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69</a:t>
            </a:fld>
            <a:endParaRPr lang="en-US"/>
          </a:p>
        </p:txBody>
      </p:sp>
    </p:spTree>
    <p:extLst>
      <p:ext uri="{BB962C8B-B14F-4D97-AF65-F5344CB8AC3E}">
        <p14:creationId xmlns:p14="http://schemas.microsoft.com/office/powerpoint/2010/main" val="175565628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Validity of claims: different mechanisms needed:</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Given the different kinds of knowledge claims, the validity of each type of claim also requires different mechanisms to be upheld and evaluated.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In the study on academic achievement of ELL students, knowledge claims are made in relation to the cognitive ability of students based on their test scores.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Cognitive ability itself is not primarily located in the objective domain but mostly in the subjective domain, to which students have privileged access.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We can come up with objective indicators to make inferences about cognitive ability.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Regarding validity for this type of claims, we can include a test and retest procedure to see if test scores come back consistently, which is based on the principle of repeated measures through multiple access.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is associated with validity criteria for objective knowledge claims and this procedure is typically termed </a:t>
            </a:r>
            <a:r>
              <a:rPr lang="en-US" sz="1200" i="0" kern="1200" dirty="0">
                <a:solidFill>
                  <a:schemeClr val="tx1"/>
                </a:solidFill>
                <a:effectLst/>
                <a:latin typeface="+mn-lt"/>
                <a:ea typeface="+mn-ea"/>
                <a:cs typeface="+mn-cs"/>
              </a:rPr>
              <a:t>“</a:t>
            </a:r>
            <a:r>
              <a:rPr lang="en-US" sz="1200" b="1" i="0" kern="1200" dirty="0">
                <a:solidFill>
                  <a:schemeClr val="tx1"/>
                </a:solidFill>
                <a:effectLst/>
                <a:latin typeface="+mn-lt"/>
                <a:ea typeface="+mn-ea"/>
                <a:cs typeface="+mn-cs"/>
              </a:rPr>
              <a:t>reliability,</a:t>
            </a:r>
            <a:r>
              <a:rPr lang="en-US" sz="1200" i="0" kern="1200" dirty="0">
                <a:solidFill>
                  <a:schemeClr val="tx1"/>
                </a:solidFill>
                <a:effectLst/>
                <a:latin typeface="+mn-lt"/>
                <a:ea typeface="+mn-ea"/>
                <a:cs typeface="+mn-cs"/>
              </a:rPr>
              <a:t>”</a:t>
            </a:r>
            <a:r>
              <a:rPr lang="en-US" sz="1200" kern="1200" dirty="0">
                <a:solidFill>
                  <a:schemeClr val="tx1"/>
                </a:solidFill>
                <a:effectLst/>
                <a:latin typeface="+mn-lt"/>
                <a:ea typeface="+mn-ea"/>
                <a:cs typeface="+mn-cs"/>
              </a:rPr>
              <a:t> or more precisely </a:t>
            </a:r>
            <a:r>
              <a:rPr lang="en-US" sz="1200" i="1" kern="1200" dirty="0">
                <a:solidFill>
                  <a:schemeClr val="tx1"/>
                </a:solidFill>
                <a:effectLst/>
                <a:latin typeface="+mn-lt"/>
                <a:ea typeface="+mn-ea"/>
                <a:cs typeface="+mn-cs"/>
              </a:rPr>
              <a:t>test-retest reliability</a:t>
            </a:r>
            <a:r>
              <a:rPr lang="en-US" sz="1200" kern="1200" dirty="0">
                <a:solidFill>
                  <a:schemeClr val="tx1"/>
                </a:solidFill>
                <a:effectLst/>
                <a:latin typeface="+mn-lt"/>
                <a:ea typeface="+mn-ea"/>
                <a:cs typeface="+mn-cs"/>
              </a:rPr>
              <a: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Test score is only a possible objectified indicator to gauge cognitive ability. </a:t>
            </a:r>
            <a:r>
              <a:rPr lang="en-US" dirty="0"/>
              <a:t> </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sz="1200" i="1" kern="1200" dirty="0">
                <a:solidFill>
                  <a:schemeClr val="tx1"/>
                </a:solidFill>
                <a:effectLst/>
                <a:latin typeface="+mn-lt"/>
                <a:ea typeface="+mn-ea"/>
                <a:cs typeface="+mn-cs"/>
              </a:rPr>
              <a:t>Cognitive interview: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We can become more certain about our interpretation of the scores by asking the students themselves whether and how they understood the test questions.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provides important information regarding whether the scores are consistent with what we assume they represent.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is a procedure called a </a:t>
            </a:r>
            <a:r>
              <a:rPr lang="en-US" sz="1200" i="0" kern="1200" dirty="0">
                <a:solidFill>
                  <a:schemeClr val="tx1"/>
                </a:solidFill>
                <a:effectLst/>
                <a:latin typeface="+mn-lt"/>
                <a:ea typeface="+mn-ea"/>
                <a:cs typeface="+mn-cs"/>
              </a:rPr>
              <a:t>“cognitive interview,”</a:t>
            </a:r>
            <a:r>
              <a:rPr lang="en-US" sz="1200" kern="1200" dirty="0">
                <a:solidFill>
                  <a:schemeClr val="tx1"/>
                </a:solidFill>
                <a:effectLst/>
                <a:latin typeface="+mn-lt"/>
                <a:ea typeface="+mn-ea"/>
                <a:cs typeface="+mn-cs"/>
              </a:rPr>
              <a:t> which can be included in any study that uses surveys or questionnaires.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In addition, researchers for the ELL study also made claims about various psychological, social, and cultural factors that might contribute to the achievement gap manifested in test scores.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Some of those claims tap into the subjective domain and the normative domain of knowledge.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We need to use validity measures that are consistent with assessing subjective claims or normative claims. </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sz="1200" i="1" kern="1200" dirty="0">
                <a:solidFill>
                  <a:schemeClr val="tx1"/>
                </a:solidFill>
                <a:effectLst/>
                <a:latin typeface="+mn-lt"/>
                <a:ea typeface="+mn-ea"/>
                <a:cs typeface="+mn-cs"/>
              </a:rPr>
              <a:t>Member checking: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Member checking is a validity procedure to check with actors themselves the possible meaning of their actions and experiences, which will then be put in dialogue with researcher’s own interpretations and understanding.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We need multiple validity criteria and techniques to examine different types of knowledge claims we make in a study. </a:t>
            </a:r>
            <a:endParaRPr lang="en-IN" sz="1200" kern="1200" dirty="0">
              <a:solidFill>
                <a:schemeClr val="tx1"/>
              </a:solidFill>
              <a:effectLst/>
              <a:latin typeface="+mn-lt"/>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70</a:t>
            </a:fld>
            <a:endParaRPr lang="en-US"/>
          </a:p>
        </p:txBody>
      </p:sp>
    </p:spTree>
    <p:extLst>
      <p:ext uri="{BB962C8B-B14F-4D97-AF65-F5344CB8AC3E}">
        <p14:creationId xmlns:p14="http://schemas.microsoft.com/office/powerpoint/2010/main" val="239458405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Validity: heady and misunderstood idea:</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He often quips that for years he attempted to read at least one article a week about validity only to find that he is still confused.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For a term that is used in academic, policy, evaluation and everyday lexicon it is strange that we should find it such a heady and often misunderstood idea.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When speaking with other academics, it is a bit easier to convey what he means as he can cite specific scholarship that has informed his own understanding.</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However, such an approach is less helpful when working with policy makers and other educational stakeholders such as parents and teachers. </a:t>
            </a:r>
            <a:endParaRPr lang="en-US" i="0" dirty="0"/>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Validity: crucial to conversations about assessments: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He believes one reason that validity is crucial to most conversations around assessment is that results are often necessary criteria for judging the quality of modern educational systems.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Schwandt writes that validity is an ‘epistemic criterion: To say that the findings of social scientific investigations are (or must be) valid is to argue that the findings are in fact (or must be) true and certain.’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Given that most modern societies invest a great deal into their educational systems it is logical that those societies want true and certain findings to judge the quality of that investment.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If we have valid assessment results of student achievements we have a true measure and can thus hold people accountable.</a:t>
            </a:r>
            <a:endParaRPr lang="en-IN" sz="120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i="0" dirty="0"/>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Use of assessment for accountability purposes: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At the national and international level there has been a growing use of assessment for accountability purposes.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Why do people think an assessment, itself, can be universally valid?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How do educational stakeholders understand assessment validity?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How do ideas around validity result in assessment use and misuse? </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sz="120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Worked with teachers’ unions: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Along with two colleagues, Sam </a:t>
            </a:r>
            <a:r>
              <a:rPr lang="en-US" sz="1200" i="0" kern="1200" dirty="0" err="1">
                <a:solidFill>
                  <a:schemeClr val="tx1"/>
                </a:solidFill>
                <a:effectLst/>
                <a:latin typeface="+mn-lt"/>
                <a:ea typeface="+mn-ea"/>
                <a:cs typeface="+mn-cs"/>
              </a:rPr>
              <a:t>Sellar</a:t>
            </a:r>
            <a:r>
              <a:rPr lang="en-US" sz="1200" i="0" kern="1200" dirty="0">
                <a:solidFill>
                  <a:schemeClr val="tx1"/>
                </a:solidFill>
                <a:effectLst/>
                <a:latin typeface="+mn-lt"/>
                <a:ea typeface="+mn-ea"/>
                <a:cs typeface="+mn-cs"/>
              </a:rPr>
              <a:t> from the University of Manchester in the UK and Greg Thompson from Queensland University of Technology in Australia, I have had the privilege of working with teachers’ unions in various countries.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Some of the unions approached us requesting help with formulating a unified stance on “the validity of international assessments.”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The stance was needed because international assessments were billed by many in their respective government as a true measure of national educational achievement and national success.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As assessment scores in some countries fell over time, policy makers, the press, and many parents were placing a large burden of the blame for low performance on teachers.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If the union could convince their members, politicians, and the public that the test was invalid, the argument would be moot.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However, we felt that invalidating a major international assessment was well beyond our capacities and rather, we needed to have a nuanced and serious conversation about validity. </a:t>
            </a:r>
            <a:endParaRPr lang="en-IN" sz="1200" i="0" kern="1200" dirty="0">
              <a:solidFill>
                <a:schemeClr val="tx1"/>
              </a:solidFill>
              <a:effectLst/>
              <a:latin typeface="+mn-lt"/>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i="0" dirty="0"/>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i="0" dirty="0"/>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i="0"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71</a:t>
            </a:fld>
            <a:endParaRPr lang="en-US"/>
          </a:p>
        </p:txBody>
      </p:sp>
    </p:spTree>
    <p:extLst>
      <p:ext uri="{BB962C8B-B14F-4D97-AF65-F5344CB8AC3E}">
        <p14:creationId xmlns:p14="http://schemas.microsoft.com/office/powerpoint/2010/main" val="82599034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Validate interpretation of test: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i="0" dirty="0">
                <a:effectLst/>
              </a:rPr>
              <a:t>We do not validate a test, but rather we validate the interpretations made of the test.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i="0" dirty="0">
                <a:effectLst/>
              </a:rPr>
              <a:t>We argued that each use of test scores required a new validity argument and in the absence of such an argument we could not deem the claim valid.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i="0" dirty="0">
                <a:effectLst/>
              </a:rPr>
              <a:t>We further explained that the meaning attributed to test scores requires a leap from the numbers to judgment about what these scores represent and, what should be done.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i="0" dirty="0">
                <a:effectLst/>
              </a:rPr>
              <a:t>We further explained that the leap from numerical results to inferences was complex and is, the focus of validity. </a:t>
            </a:r>
            <a:endParaRPr lang="en-IN" i="0" dirty="0">
              <a:effectLst/>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Validity in the context of assessment: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i="0" dirty="0">
                <a:effectLst/>
              </a:rPr>
              <a:t>Using Kane’s (2016) work we defined validity in the context of assessment “as the extent to which the proposed interpretations and uses of test scores are justified,” requiring “conceptual analysis of the coherence and completeness of the claims and empirical analyses of the inferences and assumptions inherent in the claims.”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i="0" dirty="0">
                <a:effectLst/>
              </a:rPr>
              <a:t>We made the case to the unions that we could not and they should not attempt to provide a blanket statement on the validity of the assessments but rather should ask for evidence validating some of the more problematic claims and, when appropriate, attempt to falsify the claim.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i="0" dirty="0">
                <a:effectLst/>
              </a:rPr>
              <a:t>Falsifying claims was championed by Cronbach when he explained that: “the job of validation is not to support an interpretation, but to find out what might be wrong with it. A proposition deserves some degree of trust only when it has survived serious attempts to falsify it.” </a:t>
            </a:r>
            <a:endParaRPr lang="en-IN" i="0" dirty="0">
              <a:effectLst/>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Inference that assessments measure the quality of educational system:</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i="0" dirty="0">
                <a:effectLst/>
              </a:rPr>
              <a:t>We used a popular inference among policy makers and the press which was that one of the international assessments was measuring the quality of national educational systems.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i="0" dirty="0">
                <a:effectLst/>
              </a:rPr>
              <a:t>This claim was fairly straightforward to falsify because the assessment being used to make the claim did not assess the countries’ curricula.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i="0" dirty="0">
                <a:effectLst/>
              </a:rPr>
              <a:t>The assessment in question only assessed three subjects and focused on one age rather than a grade.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i="0" dirty="0">
                <a:effectLst/>
              </a:rPr>
              <a:t>Our union colleagues found the practice of falsifying the claim as useful and empowering them and affording them with useful information to counter some of the assessments misuse. </a:t>
            </a:r>
            <a:endParaRPr lang="en-IN" i="0" dirty="0">
              <a:effectLst/>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Invalid claims and validity:</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There is nothing stopping someone from making an invalid claim about assessment results.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Assessment data is often reported as a truth from which to make a claim.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This is where the misconception arises that the test is valid, rather the interpretations that we make from the results.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A basic appreciation of validity is central to appropriately using assessment data.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kern="1200" dirty="0">
                <a:solidFill>
                  <a:schemeClr val="tx1"/>
                </a:solidFill>
                <a:effectLst/>
                <a:latin typeface="+mn-lt"/>
                <a:ea typeface="+mn-ea"/>
                <a:cs typeface="+mn-cs"/>
              </a:rPr>
              <a:t>Many of those that make invalid claims care little about validity.</a:t>
            </a: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i="0"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72</a:t>
            </a:fld>
            <a:endParaRPr lang="en-US"/>
          </a:p>
        </p:txBody>
      </p:sp>
    </p:spTree>
    <p:extLst>
      <p:ext uri="{BB962C8B-B14F-4D97-AF65-F5344CB8AC3E}">
        <p14:creationId xmlns:p14="http://schemas.microsoft.com/office/powerpoint/2010/main" val="417888088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sz="1200" b="1" kern="1200" dirty="0">
                <a:solidFill>
                  <a:schemeClr val="tx1"/>
                </a:solidFill>
                <a:effectLst/>
                <a:latin typeface="+mn-lt"/>
                <a:ea typeface="+mn-ea"/>
                <a:cs typeface="+mn-cs"/>
              </a:rPr>
              <a:t>Conceptual synthesis: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connection between knowing/knowledge and what we consider true and valid is always relevant to everyday experience, where knowledge claims are made all the time.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In the formal research context, validity is about how well a knowledge claim meets the criteria for deeming the claim true or sound.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Validity criteria has to do with how we understand truth, which depends on one’s epistemological positions.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As Dr. Rutkowski reminds us: it is our </a:t>
            </a:r>
            <a:r>
              <a:rPr lang="en-US" sz="1200" i="1" kern="1200" dirty="0">
                <a:solidFill>
                  <a:schemeClr val="tx1"/>
                </a:solidFill>
                <a:effectLst/>
                <a:latin typeface="+mn-lt"/>
                <a:ea typeface="+mn-ea"/>
                <a:cs typeface="+mn-cs"/>
              </a:rPr>
              <a:t>validity argument</a:t>
            </a:r>
            <a:r>
              <a:rPr lang="en-US" sz="1200" kern="1200" dirty="0">
                <a:solidFill>
                  <a:schemeClr val="tx1"/>
                </a:solidFill>
                <a:effectLst/>
                <a:latin typeface="+mn-lt"/>
                <a:ea typeface="+mn-ea"/>
                <a:cs typeface="+mn-cs"/>
              </a:rPr>
              <a:t> that matters.</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sz="1200" b="1" kern="1200" dirty="0">
                <a:solidFill>
                  <a:schemeClr val="tx1"/>
                </a:solidFill>
                <a:effectLst/>
                <a:latin typeface="+mn-lt"/>
                <a:ea typeface="+mn-ea"/>
                <a:cs typeface="+mn-cs"/>
              </a:rPr>
              <a:t>Methodological synthesis: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We discussed how knowing involves understanding meaning, which is highly contextualized.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We can never be fully certain about whether we grasp the meaning as intended.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shifts the focus of achieving validity from procedures that are external to a study to the communicative context of understanding meaning.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Validity always needs to be understood in layered contexts of a study and to the specific inference made.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Understanding meaning, especially in a cross-cultural context, requires sufficient ability to take the position of research participants, and to examine the specific research phenomenon from the perspectives of the participants.</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i="0" dirty="0"/>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sz="1200" b="1" kern="1200" dirty="0">
                <a:solidFill>
                  <a:schemeClr val="tx1"/>
                </a:solidFill>
                <a:effectLst/>
                <a:latin typeface="+mn-lt"/>
                <a:ea typeface="+mn-ea"/>
                <a:cs typeface="+mn-cs"/>
              </a:rPr>
              <a:t>Personal synthesis: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Developing a unifying understanding of validity doesn’t mean this should be the only way to conceptualize validity.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Borrowing from the ancient Chinese wisdom of Yin and Yang, as two opposing sides of a whole that depends on each other, unification relies on the existence of divergent views and differences.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Without differences, sameness doesn’t have a meaning.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If we only discuss differences without unity, we miss the basis that makes comparison possible and we risk sliding into a relativist view that everything is equally right or good.</a:t>
            </a:r>
            <a:endParaRPr lang="en-US" i="0"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73</a:t>
            </a:fld>
            <a:endParaRPr lang="en-US"/>
          </a:p>
        </p:txBody>
      </p:sp>
    </p:spTree>
    <p:extLst>
      <p:ext uri="{BB962C8B-B14F-4D97-AF65-F5344CB8AC3E}">
        <p14:creationId xmlns:p14="http://schemas.microsoft.com/office/powerpoint/2010/main" val="36193018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9295B-8A3A-440B-9697-81BBD3726C2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70CD412-4C49-4FAC-B4FA-77BB01EBA1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23CCC7-D634-4F9C-B9D6-6BB10209F26A}"/>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559662DE-4F7E-41ED-B9D6-ECBA93432B75}"/>
              </a:ext>
            </a:extLst>
          </p:cNvPr>
          <p:cNvSpPr>
            <a:spLocks noGrp="1"/>
          </p:cNvSpPr>
          <p:nvPr>
            <p:ph type="ftr" sz="quarter" idx="11"/>
          </p:nvPr>
        </p:nvSpPr>
        <p:spPr/>
        <p:txBody>
          <a:bodyPr/>
          <a:lstStyle/>
          <a:p>
            <a:r>
              <a:rPr lang="en-GB"/>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6FFE36C6-8AD7-4067-BC00-24DC23317D04}"/>
              </a:ext>
            </a:extLst>
          </p:cNvPr>
          <p:cNvSpPr>
            <a:spLocks noGrp="1"/>
          </p:cNvSpPr>
          <p:nvPr>
            <p:ph type="sldNum" sz="quarter" idx="12"/>
          </p:nvPr>
        </p:nvSpPr>
        <p:spPr/>
        <p:txBody>
          <a:bodyPr/>
          <a:lstStyle/>
          <a:p>
            <a:fld id="{53E01832-8923-42F9-AE5D-02C090B27A71}" type="slidenum">
              <a:rPr lang="en-GB" smtClean="0"/>
              <a:t>‹#›</a:t>
            </a:fld>
            <a:endParaRPr lang="en-GB"/>
          </a:p>
        </p:txBody>
      </p:sp>
    </p:spTree>
    <p:extLst>
      <p:ext uri="{BB962C8B-B14F-4D97-AF65-F5344CB8AC3E}">
        <p14:creationId xmlns:p14="http://schemas.microsoft.com/office/powerpoint/2010/main" val="32196159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3162E-1722-4ADD-A8E8-5193EB074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F618E8-4EF6-4DBC-AD11-54DCEE63C61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7492E9-3888-4AB5-ABC5-DB0563160B53}"/>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B53E5640-6E04-4854-87C4-4FE4D30E64F8}"/>
              </a:ext>
            </a:extLst>
          </p:cNvPr>
          <p:cNvSpPr>
            <a:spLocks noGrp="1"/>
          </p:cNvSpPr>
          <p:nvPr>
            <p:ph type="ftr" sz="quarter" idx="11"/>
          </p:nvPr>
        </p:nvSpPr>
        <p:spPr/>
        <p:txBody>
          <a:bodyPr/>
          <a:lstStyle/>
          <a:p>
            <a:r>
              <a:rPr lang="en-GB"/>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BFA2EAFB-3780-406D-90BD-ED2352E4E03B}"/>
              </a:ext>
            </a:extLst>
          </p:cNvPr>
          <p:cNvSpPr>
            <a:spLocks noGrp="1"/>
          </p:cNvSpPr>
          <p:nvPr>
            <p:ph type="sldNum" sz="quarter" idx="12"/>
          </p:nvPr>
        </p:nvSpPr>
        <p:spPr/>
        <p:txBody>
          <a:bodyPr/>
          <a:lstStyle/>
          <a:p>
            <a:fld id="{53E01832-8923-42F9-AE5D-02C090B27A71}" type="slidenum">
              <a:rPr lang="en-GB" smtClean="0"/>
              <a:t>‹#›</a:t>
            </a:fld>
            <a:endParaRPr lang="en-GB"/>
          </a:p>
        </p:txBody>
      </p:sp>
    </p:spTree>
    <p:extLst>
      <p:ext uri="{BB962C8B-B14F-4D97-AF65-F5344CB8AC3E}">
        <p14:creationId xmlns:p14="http://schemas.microsoft.com/office/powerpoint/2010/main" val="1418580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0CF2D-6A7A-444F-B7E8-43ED9507A95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B45197A-C62E-4C9C-BE63-2D4640CA253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23D106A-80E3-4B5A-BDF2-4AEE09BDA771}"/>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E231B53B-23D3-4AD8-BAE7-2F15C00470E0}"/>
              </a:ext>
            </a:extLst>
          </p:cNvPr>
          <p:cNvSpPr>
            <a:spLocks noGrp="1"/>
          </p:cNvSpPr>
          <p:nvPr>
            <p:ph type="ftr" sz="quarter" idx="11"/>
          </p:nvPr>
        </p:nvSpPr>
        <p:spPr/>
        <p:txBody>
          <a:bodyPr/>
          <a:lstStyle/>
          <a:p>
            <a:r>
              <a:rPr lang="en-GB"/>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F5333855-B6AD-4C91-9200-4D4A63CF87C6}"/>
              </a:ext>
            </a:extLst>
          </p:cNvPr>
          <p:cNvSpPr>
            <a:spLocks noGrp="1"/>
          </p:cNvSpPr>
          <p:nvPr>
            <p:ph type="sldNum" sz="quarter" idx="12"/>
          </p:nvPr>
        </p:nvSpPr>
        <p:spPr/>
        <p:txBody>
          <a:bodyPr/>
          <a:lstStyle/>
          <a:p>
            <a:fld id="{53E01832-8923-42F9-AE5D-02C090B27A71}" type="slidenum">
              <a:rPr lang="en-GB" smtClean="0"/>
              <a:t>‹#›</a:t>
            </a:fld>
            <a:endParaRPr lang="en-GB"/>
          </a:p>
        </p:txBody>
      </p:sp>
    </p:spTree>
    <p:extLst>
      <p:ext uri="{BB962C8B-B14F-4D97-AF65-F5344CB8AC3E}">
        <p14:creationId xmlns:p14="http://schemas.microsoft.com/office/powerpoint/2010/main" val="3210725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C4AA1-D563-4DF9-8B02-DA711D9203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EFFDFF-606A-42F7-A75E-BFE490CCEBF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38E8875-AC23-428A-97B5-DC67608A140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862DFE-6994-4567-B00A-67F9E0EA1767}"/>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7CA16150-78D5-4FBB-BE19-775C813B9533}"/>
              </a:ext>
            </a:extLst>
          </p:cNvPr>
          <p:cNvSpPr>
            <a:spLocks noGrp="1"/>
          </p:cNvSpPr>
          <p:nvPr>
            <p:ph type="ftr" sz="quarter" idx="11"/>
          </p:nvPr>
        </p:nvSpPr>
        <p:spPr/>
        <p:txBody>
          <a:bodyPr/>
          <a:lstStyle/>
          <a:p>
            <a:r>
              <a:rPr lang="en-GB"/>
              <a:t>Zhao et al., Making Sense of Social Research Methodology, First Edition © SAGE Publications Inc., 2021.</a:t>
            </a:r>
          </a:p>
        </p:txBody>
      </p:sp>
      <p:sp>
        <p:nvSpPr>
          <p:cNvPr id="7" name="Slide Number Placeholder 6">
            <a:extLst>
              <a:ext uri="{FF2B5EF4-FFF2-40B4-BE49-F238E27FC236}">
                <a16:creationId xmlns:a16="http://schemas.microsoft.com/office/drawing/2014/main" id="{64A8419E-A4A0-483D-88DE-19B347EF3989}"/>
              </a:ext>
            </a:extLst>
          </p:cNvPr>
          <p:cNvSpPr>
            <a:spLocks noGrp="1"/>
          </p:cNvSpPr>
          <p:nvPr>
            <p:ph type="sldNum" sz="quarter" idx="12"/>
          </p:nvPr>
        </p:nvSpPr>
        <p:spPr/>
        <p:txBody>
          <a:bodyPr/>
          <a:lstStyle/>
          <a:p>
            <a:fld id="{53E01832-8923-42F9-AE5D-02C090B27A71}" type="slidenum">
              <a:rPr lang="en-GB" smtClean="0"/>
              <a:t>‹#›</a:t>
            </a:fld>
            <a:endParaRPr lang="en-GB"/>
          </a:p>
        </p:txBody>
      </p:sp>
    </p:spTree>
    <p:extLst>
      <p:ext uri="{BB962C8B-B14F-4D97-AF65-F5344CB8AC3E}">
        <p14:creationId xmlns:p14="http://schemas.microsoft.com/office/powerpoint/2010/main" val="3545919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FE809-A1A2-47E3-8EE9-509A39FD88A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92F9F5-D128-426A-88D4-CB88BA20B0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732505-AF06-40DB-A9C2-2EA104F36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6FAB422-3E1D-4250-8661-9472BA656D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59A590-77DF-4142-A5B7-22A33EFF93F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5FE7427-045C-4CBD-B2C7-07E42708ADB5}"/>
              </a:ext>
            </a:extLst>
          </p:cNvPr>
          <p:cNvSpPr>
            <a:spLocks noGrp="1"/>
          </p:cNvSpPr>
          <p:nvPr>
            <p:ph type="dt" sz="half" idx="10"/>
          </p:nvPr>
        </p:nvSpPr>
        <p:spPr/>
        <p:txBody>
          <a:bodyPr/>
          <a:lstStyle/>
          <a:p>
            <a:endParaRPr lang="en-GB"/>
          </a:p>
        </p:txBody>
      </p:sp>
      <p:sp>
        <p:nvSpPr>
          <p:cNvPr id="8" name="Footer Placeholder 7">
            <a:extLst>
              <a:ext uri="{FF2B5EF4-FFF2-40B4-BE49-F238E27FC236}">
                <a16:creationId xmlns:a16="http://schemas.microsoft.com/office/drawing/2014/main" id="{75EE6985-57C3-413B-8A5C-CEB04ED233C6}"/>
              </a:ext>
            </a:extLst>
          </p:cNvPr>
          <p:cNvSpPr>
            <a:spLocks noGrp="1"/>
          </p:cNvSpPr>
          <p:nvPr>
            <p:ph type="ftr" sz="quarter" idx="11"/>
          </p:nvPr>
        </p:nvSpPr>
        <p:spPr/>
        <p:txBody>
          <a:bodyPr/>
          <a:lstStyle/>
          <a:p>
            <a:r>
              <a:rPr lang="en-GB"/>
              <a:t>Zhao et al., Making Sense of Social Research Methodology, First Edition © SAGE Publications Inc., 2021.</a:t>
            </a:r>
          </a:p>
        </p:txBody>
      </p:sp>
      <p:sp>
        <p:nvSpPr>
          <p:cNvPr id="9" name="Slide Number Placeholder 8">
            <a:extLst>
              <a:ext uri="{FF2B5EF4-FFF2-40B4-BE49-F238E27FC236}">
                <a16:creationId xmlns:a16="http://schemas.microsoft.com/office/drawing/2014/main" id="{111DFE30-AC60-433F-A8BE-2E35C8ED91CF}"/>
              </a:ext>
            </a:extLst>
          </p:cNvPr>
          <p:cNvSpPr>
            <a:spLocks noGrp="1"/>
          </p:cNvSpPr>
          <p:nvPr>
            <p:ph type="sldNum" sz="quarter" idx="12"/>
          </p:nvPr>
        </p:nvSpPr>
        <p:spPr/>
        <p:txBody>
          <a:bodyPr/>
          <a:lstStyle/>
          <a:p>
            <a:fld id="{53E01832-8923-42F9-AE5D-02C090B27A71}" type="slidenum">
              <a:rPr lang="en-GB" smtClean="0"/>
              <a:t>‹#›</a:t>
            </a:fld>
            <a:endParaRPr lang="en-GB"/>
          </a:p>
        </p:txBody>
      </p:sp>
    </p:spTree>
    <p:extLst>
      <p:ext uri="{BB962C8B-B14F-4D97-AF65-F5344CB8AC3E}">
        <p14:creationId xmlns:p14="http://schemas.microsoft.com/office/powerpoint/2010/main" val="22706018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7629A-7626-4B4A-A624-8060FFC0271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9E91EB6-D24E-4744-88CE-51860A79E066}"/>
              </a:ext>
            </a:extLst>
          </p:cNvPr>
          <p:cNvSpPr>
            <a:spLocks noGrp="1"/>
          </p:cNvSpPr>
          <p:nvPr>
            <p:ph type="dt" sz="half" idx="10"/>
          </p:nvPr>
        </p:nvSpPr>
        <p:spPr/>
        <p:txBody>
          <a:bodyPr/>
          <a:lstStyle/>
          <a:p>
            <a:endParaRPr lang="en-GB"/>
          </a:p>
        </p:txBody>
      </p:sp>
      <p:sp>
        <p:nvSpPr>
          <p:cNvPr id="4" name="Footer Placeholder 3">
            <a:extLst>
              <a:ext uri="{FF2B5EF4-FFF2-40B4-BE49-F238E27FC236}">
                <a16:creationId xmlns:a16="http://schemas.microsoft.com/office/drawing/2014/main" id="{E70BFC68-E77E-4CE4-8BFF-8415D154A85B}"/>
              </a:ext>
            </a:extLst>
          </p:cNvPr>
          <p:cNvSpPr>
            <a:spLocks noGrp="1"/>
          </p:cNvSpPr>
          <p:nvPr>
            <p:ph type="ftr" sz="quarter" idx="11"/>
          </p:nvPr>
        </p:nvSpPr>
        <p:spPr/>
        <p:txBody>
          <a:bodyPr/>
          <a:lstStyle/>
          <a:p>
            <a:r>
              <a:rPr lang="en-GB"/>
              <a:t>Zhao et al., Making Sense of Social Research Methodology, First Edition © SAGE Publications Inc., 2021.</a:t>
            </a:r>
          </a:p>
        </p:txBody>
      </p:sp>
      <p:sp>
        <p:nvSpPr>
          <p:cNvPr id="5" name="Slide Number Placeholder 4">
            <a:extLst>
              <a:ext uri="{FF2B5EF4-FFF2-40B4-BE49-F238E27FC236}">
                <a16:creationId xmlns:a16="http://schemas.microsoft.com/office/drawing/2014/main" id="{B0C860D0-12AA-4726-A700-0726EBCC3FEE}"/>
              </a:ext>
            </a:extLst>
          </p:cNvPr>
          <p:cNvSpPr>
            <a:spLocks noGrp="1"/>
          </p:cNvSpPr>
          <p:nvPr>
            <p:ph type="sldNum" sz="quarter" idx="12"/>
          </p:nvPr>
        </p:nvSpPr>
        <p:spPr/>
        <p:txBody>
          <a:bodyPr/>
          <a:lstStyle/>
          <a:p>
            <a:fld id="{53E01832-8923-42F9-AE5D-02C090B27A71}" type="slidenum">
              <a:rPr lang="en-GB" smtClean="0"/>
              <a:t>‹#›</a:t>
            </a:fld>
            <a:endParaRPr lang="en-GB"/>
          </a:p>
        </p:txBody>
      </p:sp>
    </p:spTree>
    <p:extLst>
      <p:ext uri="{BB962C8B-B14F-4D97-AF65-F5344CB8AC3E}">
        <p14:creationId xmlns:p14="http://schemas.microsoft.com/office/powerpoint/2010/main" val="1030135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F3B73D-366F-40FF-A0CE-A04420799DC2}"/>
              </a:ext>
            </a:extLst>
          </p:cNvPr>
          <p:cNvSpPr>
            <a:spLocks noGrp="1"/>
          </p:cNvSpPr>
          <p:nvPr>
            <p:ph type="dt" sz="half" idx="10"/>
          </p:nvPr>
        </p:nvSpPr>
        <p:spPr/>
        <p:txBody>
          <a:bodyPr/>
          <a:lstStyle/>
          <a:p>
            <a:endParaRPr lang="en-GB"/>
          </a:p>
        </p:txBody>
      </p:sp>
      <p:sp>
        <p:nvSpPr>
          <p:cNvPr id="3" name="Footer Placeholder 2">
            <a:extLst>
              <a:ext uri="{FF2B5EF4-FFF2-40B4-BE49-F238E27FC236}">
                <a16:creationId xmlns:a16="http://schemas.microsoft.com/office/drawing/2014/main" id="{CEA21971-77FA-498F-850D-6198775C1639}"/>
              </a:ext>
            </a:extLst>
          </p:cNvPr>
          <p:cNvSpPr>
            <a:spLocks noGrp="1"/>
          </p:cNvSpPr>
          <p:nvPr>
            <p:ph type="ftr" sz="quarter" idx="11"/>
          </p:nvPr>
        </p:nvSpPr>
        <p:spPr/>
        <p:txBody>
          <a:bodyPr/>
          <a:lstStyle/>
          <a:p>
            <a:r>
              <a:rPr lang="en-GB"/>
              <a:t>Zhao et al., Making Sense of Social Research Methodology, First Edition © SAGE Publications Inc., 2021.</a:t>
            </a:r>
          </a:p>
        </p:txBody>
      </p:sp>
      <p:sp>
        <p:nvSpPr>
          <p:cNvPr id="4" name="Slide Number Placeholder 3">
            <a:extLst>
              <a:ext uri="{FF2B5EF4-FFF2-40B4-BE49-F238E27FC236}">
                <a16:creationId xmlns:a16="http://schemas.microsoft.com/office/drawing/2014/main" id="{B2D6B6F1-3655-48B4-9ABB-A0A0433CE9CF}"/>
              </a:ext>
            </a:extLst>
          </p:cNvPr>
          <p:cNvSpPr>
            <a:spLocks noGrp="1"/>
          </p:cNvSpPr>
          <p:nvPr>
            <p:ph type="sldNum" sz="quarter" idx="12"/>
          </p:nvPr>
        </p:nvSpPr>
        <p:spPr/>
        <p:txBody>
          <a:bodyPr/>
          <a:lstStyle/>
          <a:p>
            <a:fld id="{53E01832-8923-42F9-AE5D-02C090B27A71}" type="slidenum">
              <a:rPr lang="en-GB" smtClean="0"/>
              <a:t>‹#›</a:t>
            </a:fld>
            <a:endParaRPr lang="en-GB"/>
          </a:p>
        </p:txBody>
      </p:sp>
    </p:spTree>
    <p:extLst>
      <p:ext uri="{BB962C8B-B14F-4D97-AF65-F5344CB8AC3E}">
        <p14:creationId xmlns:p14="http://schemas.microsoft.com/office/powerpoint/2010/main" val="3762220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4D9AC-3FE6-4CE7-92D9-47422C679D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1421A70-F469-4DCA-8700-EA6D63F8839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B02323E-5134-474B-B84B-8A637D013A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0D1198-7DCC-4B49-9FF0-44D8038AC337}"/>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0FC01548-9B4C-4066-9D25-E0D776CCAAF4}"/>
              </a:ext>
            </a:extLst>
          </p:cNvPr>
          <p:cNvSpPr>
            <a:spLocks noGrp="1"/>
          </p:cNvSpPr>
          <p:nvPr>
            <p:ph type="ftr" sz="quarter" idx="11"/>
          </p:nvPr>
        </p:nvSpPr>
        <p:spPr/>
        <p:txBody>
          <a:bodyPr/>
          <a:lstStyle/>
          <a:p>
            <a:r>
              <a:rPr lang="en-GB"/>
              <a:t>Zhao et al., Making Sense of Social Research Methodology, First Edition © SAGE Publications Inc., 2021.</a:t>
            </a:r>
          </a:p>
        </p:txBody>
      </p:sp>
      <p:sp>
        <p:nvSpPr>
          <p:cNvPr id="7" name="Slide Number Placeholder 6">
            <a:extLst>
              <a:ext uri="{FF2B5EF4-FFF2-40B4-BE49-F238E27FC236}">
                <a16:creationId xmlns:a16="http://schemas.microsoft.com/office/drawing/2014/main" id="{0A203495-02D2-4D36-A3CF-59C6057C51F2}"/>
              </a:ext>
            </a:extLst>
          </p:cNvPr>
          <p:cNvSpPr>
            <a:spLocks noGrp="1"/>
          </p:cNvSpPr>
          <p:nvPr>
            <p:ph type="sldNum" sz="quarter" idx="12"/>
          </p:nvPr>
        </p:nvSpPr>
        <p:spPr/>
        <p:txBody>
          <a:bodyPr/>
          <a:lstStyle/>
          <a:p>
            <a:fld id="{53E01832-8923-42F9-AE5D-02C090B27A71}" type="slidenum">
              <a:rPr lang="en-GB" smtClean="0"/>
              <a:t>‹#›</a:t>
            </a:fld>
            <a:endParaRPr lang="en-GB"/>
          </a:p>
        </p:txBody>
      </p:sp>
    </p:spTree>
    <p:extLst>
      <p:ext uri="{BB962C8B-B14F-4D97-AF65-F5344CB8AC3E}">
        <p14:creationId xmlns:p14="http://schemas.microsoft.com/office/powerpoint/2010/main" val="99269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D6083-B2C8-4307-BFA5-3C92AD3B30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2147F35-4CC7-476F-9D8F-CD158B5471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9D74978-ED25-47E0-B2FA-A1A247D065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3AA484-CE31-4582-836B-89DD926A87C3}"/>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E675A37D-AC3C-4CEC-9A7F-9A37D8592439}"/>
              </a:ext>
            </a:extLst>
          </p:cNvPr>
          <p:cNvSpPr>
            <a:spLocks noGrp="1"/>
          </p:cNvSpPr>
          <p:nvPr>
            <p:ph type="ftr" sz="quarter" idx="11"/>
          </p:nvPr>
        </p:nvSpPr>
        <p:spPr/>
        <p:txBody>
          <a:bodyPr/>
          <a:lstStyle/>
          <a:p>
            <a:r>
              <a:rPr lang="en-GB"/>
              <a:t>Zhao et al., Making Sense of Social Research Methodology, First Edition © SAGE Publications Inc., 2021.</a:t>
            </a:r>
          </a:p>
        </p:txBody>
      </p:sp>
      <p:sp>
        <p:nvSpPr>
          <p:cNvPr id="7" name="Slide Number Placeholder 6">
            <a:extLst>
              <a:ext uri="{FF2B5EF4-FFF2-40B4-BE49-F238E27FC236}">
                <a16:creationId xmlns:a16="http://schemas.microsoft.com/office/drawing/2014/main" id="{DFB2E02B-C2E4-4BC0-A928-FEDF2A607419}"/>
              </a:ext>
            </a:extLst>
          </p:cNvPr>
          <p:cNvSpPr>
            <a:spLocks noGrp="1"/>
          </p:cNvSpPr>
          <p:nvPr>
            <p:ph type="sldNum" sz="quarter" idx="12"/>
          </p:nvPr>
        </p:nvSpPr>
        <p:spPr/>
        <p:txBody>
          <a:bodyPr/>
          <a:lstStyle/>
          <a:p>
            <a:fld id="{53E01832-8923-42F9-AE5D-02C090B27A71}" type="slidenum">
              <a:rPr lang="en-GB" smtClean="0"/>
              <a:t>‹#›</a:t>
            </a:fld>
            <a:endParaRPr lang="en-GB"/>
          </a:p>
        </p:txBody>
      </p:sp>
    </p:spTree>
    <p:extLst>
      <p:ext uri="{BB962C8B-B14F-4D97-AF65-F5344CB8AC3E}">
        <p14:creationId xmlns:p14="http://schemas.microsoft.com/office/powerpoint/2010/main" val="741522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2F185-98AA-48D1-89B9-BAC7B738564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AE5824-F235-4284-B0AB-B8BEC678BCF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F63881-B626-48E4-99A0-7CBA7636974D}"/>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AD860F38-C886-44BE-9086-B4B2C658D1B5}"/>
              </a:ext>
            </a:extLst>
          </p:cNvPr>
          <p:cNvSpPr>
            <a:spLocks noGrp="1"/>
          </p:cNvSpPr>
          <p:nvPr>
            <p:ph type="ftr" sz="quarter" idx="11"/>
          </p:nvPr>
        </p:nvSpPr>
        <p:spPr/>
        <p:txBody>
          <a:bodyPr/>
          <a:lstStyle/>
          <a:p>
            <a:r>
              <a:rPr lang="en-GB"/>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68C44C8F-FE9E-4139-BC68-5C0813DB902D}"/>
              </a:ext>
            </a:extLst>
          </p:cNvPr>
          <p:cNvSpPr>
            <a:spLocks noGrp="1"/>
          </p:cNvSpPr>
          <p:nvPr>
            <p:ph type="sldNum" sz="quarter" idx="12"/>
          </p:nvPr>
        </p:nvSpPr>
        <p:spPr/>
        <p:txBody>
          <a:bodyPr/>
          <a:lstStyle/>
          <a:p>
            <a:fld id="{53E01832-8923-42F9-AE5D-02C090B27A71}" type="slidenum">
              <a:rPr lang="en-GB" smtClean="0"/>
              <a:t>‹#›</a:t>
            </a:fld>
            <a:endParaRPr lang="en-GB"/>
          </a:p>
        </p:txBody>
      </p:sp>
    </p:spTree>
    <p:extLst>
      <p:ext uri="{BB962C8B-B14F-4D97-AF65-F5344CB8AC3E}">
        <p14:creationId xmlns:p14="http://schemas.microsoft.com/office/powerpoint/2010/main" val="2610542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E35FEC0-0B01-4346-ACD1-338FFEF9AAF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295E6C2-50F4-4058-9AF4-4536AF981BC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3EE15F-76EE-471F-9EDD-AE526D2F1FFA}"/>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059C02C7-97FC-41CE-9D62-01F7E0B479A6}"/>
              </a:ext>
            </a:extLst>
          </p:cNvPr>
          <p:cNvSpPr>
            <a:spLocks noGrp="1"/>
          </p:cNvSpPr>
          <p:nvPr>
            <p:ph type="ftr" sz="quarter" idx="11"/>
          </p:nvPr>
        </p:nvSpPr>
        <p:spPr/>
        <p:txBody>
          <a:bodyPr/>
          <a:lstStyle/>
          <a:p>
            <a:r>
              <a:rPr lang="en-GB"/>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00777133-11E4-4DF0-A79A-A84F544A8F73}"/>
              </a:ext>
            </a:extLst>
          </p:cNvPr>
          <p:cNvSpPr>
            <a:spLocks noGrp="1"/>
          </p:cNvSpPr>
          <p:nvPr>
            <p:ph type="sldNum" sz="quarter" idx="12"/>
          </p:nvPr>
        </p:nvSpPr>
        <p:spPr/>
        <p:txBody>
          <a:bodyPr/>
          <a:lstStyle/>
          <a:p>
            <a:fld id="{53E01832-8923-42F9-AE5D-02C090B27A71}" type="slidenum">
              <a:rPr lang="en-GB" smtClean="0"/>
              <a:t>‹#›</a:t>
            </a:fld>
            <a:endParaRPr lang="en-GB"/>
          </a:p>
        </p:txBody>
      </p:sp>
    </p:spTree>
    <p:extLst>
      <p:ext uri="{BB962C8B-B14F-4D97-AF65-F5344CB8AC3E}">
        <p14:creationId xmlns:p14="http://schemas.microsoft.com/office/powerpoint/2010/main" val="3236541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26D94E-586F-41C9-BA65-4F53CA0206C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3AAC34-A685-4DDA-9214-ADF292CBEE3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E234F1-4374-4C4B-8F81-824D7B45BB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p>
        </p:txBody>
      </p:sp>
      <p:sp>
        <p:nvSpPr>
          <p:cNvPr id="5" name="Footer Placeholder 4">
            <a:extLst>
              <a:ext uri="{FF2B5EF4-FFF2-40B4-BE49-F238E27FC236}">
                <a16:creationId xmlns:a16="http://schemas.microsoft.com/office/drawing/2014/main" id="{66DA0564-4997-4B36-9B6C-DCD51EA8CE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C10824C2-6968-4AFD-A1CA-59BF87848E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3E01832-8923-42F9-AE5D-02C090B27A71}" type="slidenum">
              <a:rPr lang="en-GB" smtClean="0"/>
              <a:t>‹#›</a:t>
            </a:fld>
            <a:endParaRPr lang="en-GB"/>
          </a:p>
        </p:txBody>
      </p:sp>
    </p:spTree>
    <p:extLst>
      <p:ext uri="{BB962C8B-B14F-4D97-AF65-F5344CB8AC3E}">
        <p14:creationId xmlns:p14="http://schemas.microsoft.com/office/powerpoint/2010/main" val="14022693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hyperlink" Target="https://www.theguardian.com/science/2017/feb/21/rorschach-test-inkblots-history"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6.xml"/><Relationship Id="rId5" Type="http://schemas.openxmlformats.org/officeDocument/2006/relationships/image" Target="../media/image23.png"/><Relationship Id="rId4" Type="http://schemas.microsoft.com/office/2007/relationships/hdphoto" Target="../media/hdphoto1.wdp"/></Relationships>
</file>

<file path=ppt/slides/_rels/slide26.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6.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1" name="Rectangle 1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41682B2-3357-4F38-AE28-E0B9AE232135}"/>
              </a:ext>
            </a:extLst>
          </p:cNvPr>
          <p:cNvPicPr>
            <a:picLocks noChangeAspect="1"/>
          </p:cNvPicPr>
          <p:nvPr/>
        </p:nvPicPr>
        <p:blipFill rotWithShape="1">
          <a:blip r:embed="rId2">
            <a:alphaModFix amt="50000"/>
          </a:blip>
          <a:srcRect/>
          <a:stretch/>
        </p:blipFill>
        <p:spPr>
          <a:xfrm>
            <a:off x="20" y="1"/>
            <a:ext cx="12191980" cy="6857999"/>
          </a:xfrm>
          <a:prstGeom prst="rect">
            <a:avLst/>
          </a:prstGeom>
        </p:spPr>
      </p:pic>
      <p:sp>
        <p:nvSpPr>
          <p:cNvPr id="4" name="Title 3">
            <a:extLst>
              <a:ext uri="{FF2B5EF4-FFF2-40B4-BE49-F238E27FC236}">
                <a16:creationId xmlns:a16="http://schemas.microsoft.com/office/drawing/2014/main" id="{715EE166-B32F-4C42-B99A-663759BD8F74}"/>
              </a:ext>
            </a:extLst>
          </p:cNvPr>
          <p:cNvSpPr>
            <a:spLocks noGrp="1"/>
          </p:cNvSpPr>
          <p:nvPr>
            <p:ph type="ctrTitle"/>
          </p:nvPr>
        </p:nvSpPr>
        <p:spPr>
          <a:xfrm>
            <a:off x="1524000" y="1122362"/>
            <a:ext cx="9144000" cy="2900518"/>
          </a:xfrm>
        </p:spPr>
        <p:txBody>
          <a:bodyPr>
            <a:normAutofit/>
          </a:bodyPr>
          <a:lstStyle/>
          <a:p>
            <a:r>
              <a:rPr lang="en-GB" dirty="0">
                <a:solidFill>
                  <a:srgbClr val="FFFFFF"/>
                </a:solidFill>
              </a:rPr>
              <a:t>DBA7001 IDENTITY AND APPROACHES TO APPLIED BUSINESS RESEARCH</a:t>
            </a:r>
          </a:p>
        </p:txBody>
      </p:sp>
      <p:sp>
        <p:nvSpPr>
          <p:cNvPr id="5" name="Subtitle 4">
            <a:extLst>
              <a:ext uri="{FF2B5EF4-FFF2-40B4-BE49-F238E27FC236}">
                <a16:creationId xmlns:a16="http://schemas.microsoft.com/office/drawing/2014/main" id="{5355CCE9-9454-4C8B-9B34-A7C4D13CBDAD}"/>
              </a:ext>
            </a:extLst>
          </p:cNvPr>
          <p:cNvSpPr>
            <a:spLocks noGrp="1"/>
          </p:cNvSpPr>
          <p:nvPr>
            <p:ph type="subTitle" idx="1"/>
          </p:nvPr>
        </p:nvSpPr>
        <p:spPr>
          <a:xfrm>
            <a:off x="1524000" y="4159404"/>
            <a:ext cx="9144000" cy="1098395"/>
          </a:xfrm>
        </p:spPr>
        <p:txBody>
          <a:bodyPr>
            <a:normAutofit/>
          </a:bodyPr>
          <a:lstStyle/>
          <a:p>
            <a:r>
              <a:rPr lang="en-GB" dirty="0">
                <a:solidFill>
                  <a:srgbClr val="FFFFFF"/>
                </a:solidFill>
              </a:rPr>
              <a:t>DR CAROLINE JAWAD 2021</a:t>
            </a:r>
          </a:p>
          <a:p>
            <a:endParaRPr lang="en-GB" dirty="0">
              <a:solidFill>
                <a:srgbClr val="FFFFFF"/>
              </a:solidFill>
            </a:endParaRPr>
          </a:p>
        </p:txBody>
      </p:sp>
    </p:spTree>
    <p:extLst>
      <p:ext uri="{BB962C8B-B14F-4D97-AF65-F5344CB8AC3E}">
        <p14:creationId xmlns:p14="http://schemas.microsoft.com/office/powerpoint/2010/main" val="195549397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F5038">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58891DE-ECFF-44EC-B93C-871256F2CC04}"/>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RELIABILITY AND VALIDITY</a:t>
            </a:r>
          </a:p>
        </p:txBody>
      </p:sp>
      <p:pic>
        <p:nvPicPr>
          <p:cNvPr id="4" name="Picture 3">
            <a:extLst>
              <a:ext uri="{FF2B5EF4-FFF2-40B4-BE49-F238E27FC236}">
                <a16:creationId xmlns:a16="http://schemas.microsoft.com/office/drawing/2014/main" id="{39F163F1-EDDA-4979-920F-54D2966AC1EA}"/>
              </a:ext>
            </a:extLst>
          </p:cNvPr>
          <p:cNvPicPr>
            <a:picLocks noChangeAspect="1"/>
          </p:cNvPicPr>
          <p:nvPr/>
        </p:nvPicPr>
        <p:blipFill rotWithShape="1">
          <a:blip r:embed="rId2"/>
          <a:srcRect r="1" b="7632"/>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7BEAEA8-4F5A-4AD3-A2F8-BA5A3ABF6EDA}"/>
              </a:ext>
            </a:extLst>
          </p:cNvPr>
          <p:cNvSpPr>
            <a:spLocks noGrp="1"/>
          </p:cNvSpPr>
          <p:nvPr>
            <p:ph idx="1"/>
          </p:nvPr>
        </p:nvSpPr>
        <p:spPr>
          <a:xfrm>
            <a:off x="8029319" y="917725"/>
            <a:ext cx="3424739" cy="4852362"/>
          </a:xfrm>
        </p:spPr>
        <p:txBody>
          <a:bodyPr anchor="ctr">
            <a:normAutofit/>
          </a:bodyPr>
          <a:lstStyle/>
          <a:p>
            <a:pPr>
              <a:buNone/>
            </a:pPr>
            <a:r>
              <a:rPr lang="en-GB" altLang="en-US" sz="2000">
                <a:solidFill>
                  <a:srgbClr val="FFFFFF"/>
                </a:solidFill>
              </a:rPr>
              <a:t> Commonly used terms…</a:t>
            </a:r>
          </a:p>
          <a:p>
            <a:pPr>
              <a:buNone/>
            </a:pPr>
            <a:r>
              <a:rPr lang="en-GB" altLang="en-US" sz="2000">
                <a:solidFill>
                  <a:srgbClr val="FFFFFF"/>
                </a:solidFill>
              </a:rPr>
              <a:t>	</a:t>
            </a:r>
            <a:r>
              <a:rPr lang="en-GB" altLang="en-US" sz="2000" i="1">
                <a:solidFill>
                  <a:srgbClr val="FFFFFF"/>
                </a:solidFill>
              </a:rPr>
              <a:t>“She has a valid point”</a:t>
            </a:r>
          </a:p>
          <a:p>
            <a:pPr>
              <a:buNone/>
            </a:pPr>
            <a:r>
              <a:rPr lang="en-GB" altLang="en-US" sz="2000" i="1">
                <a:solidFill>
                  <a:srgbClr val="FFFFFF"/>
                </a:solidFill>
              </a:rPr>
              <a:t>	“My car is unreliable”</a:t>
            </a:r>
            <a:endParaRPr lang="en-GB" sz="2000">
              <a:solidFill>
                <a:srgbClr val="FFFFFF"/>
              </a:solidFill>
            </a:endParaRPr>
          </a:p>
          <a:p>
            <a:pPr>
              <a:buNone/>
            </a:pPr>
            <a:r>
              <a:rPr lang="en-GB" altLang="en-US" sz="2000">
                <a:solidFill>
                  <a:srgbClr val="FFFFFF"/>
                </a:solidFill>
              </a:rPr>
              <a:t>In science…</a:t>
            </a:r>
          </a:p>
          <a:p>
            <a:pPr>
              <a:buNone/>
            </a:pPr>
            <a:r>
              <a:rPr lang="en-GB" altLang="en-US" sz="2000" i="1">
                <a:solidFill>
                  <a:srgbClr val="FFFFFF"/>
                </a:solidFill>
              </a:rPr>
              <a:t>“The conclusion of the study was not valid”</a:t>
            </a:r>
          </a:p>
          <a:p>
            <a:pPr>
              <a:buNone/>
            </a:pPr>
            <a:r>
              <a:rPr lang="en-GB" altLang="en-US" sz="2000" i="1">
                <a:solidFill>
                  <a:srgbClr val="FFFFFF"/>
                </a:solidFill>
              </a:rPr>
              <a:t>“The findings of the study were not reliable”.</a:t>
            </a:r>
          </a:p>
          <a:p>
            <a:pPr>
              <a:buNone/>
            </a:pPr>
            <a:endParaRPr lang="en-GB" altLang="en-US" sz="2000" i="1">
              <a:solidFill>
                <a:srgbClr val="FFFFFF"/>
              </a:solidFill>
            </a:endParaRPr>
          </a:p>
          <a:p>
            <a:endParaRPr lang="en-GB" sz="2000">
              <a:solidFill>
                <a:srgbClr val="FFFFFF"/>
              </a:solidFill>
            </a:endParaRPr>
          </a:p>
        </p:txBody>
      </p:sp>
    </p:spTree>
    <p:extLst>
      <p:ext uri="{BB962C8B-B14F-4D97-AF65-F5344CB8AC3E}">
        <p14:creationId xmlns:p14="http://schemas.microsoft.com/office/powerpoint/2010/main" val="4151429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481013" y="3752849"/>
            <a:ext cx="3290887" cy="2452687"/>
          </a:xfrm>
        </p:spPr>
        <p:txBody>
          <a:bodyPr anchor="ctr">
            <a:normAutofit/>
          </a:bodyPr>
          <a:lstStyle/>
          <a:p>
            <a:r>
              <a:rPr lang="en-GB" sz="3600"/>
              <a:t>Please note</a:t>
            </a:r>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t="13989" b="37702"/>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4223982" y="3752850"/>
            <a:ext cx="7485413" cy="2452687"/>
          </a:xfrm>
        </p:spPr>
        <p:txBody>
          <a:bodyPr anchor="ctr">
            <a:normAutofit/>
          </a:bodyPr>
          <a:lstStyle/>
          <a:p>
            <a:r>
              <a:rPr lang="en-GB" sz="1800" dirty="0"/>
              <a:t>This presentation  will introduce you to some aspects of research methods – but it is NOT intended to replace key reading, such as Bryman, Denscombe, Guba and Lincoln and Cohen.  </a:t>
            </a:r>
          </a:p>
          <a:p>
            <a:r>
              <a:rPr lang="en-GB" sz="1800" dirty="0"/>
              <a:t>You must read key texts and beyond at doctoral level. that cover the method and for this you may have to go beyond your modules reading list.</a:t>
            </a:r>
          </a:p>
          <a:p>
            <a:r>
              <a:rPr lang="en-GB" sz="1800" dirty="0"/>
              <a:t>Again some slides will not be focused on and you are expected at this doctoral level to be motivated, engaged and understand the areas you need to explore.</a:t>
            </a:r>
          </a:p>
          <a:p>
            <a:endParaRPr lang="en-GB" sz="1800" dirty="0"/>
          </a:p>
        </p:txBody>
      </p:sp>
    </p:spTree>
    <p:extLst>
      <p:ext uri="{BB962C8B-B14F-4D97-AF65-F5344CB8AC3E}">
        <p14:creationId xmlns:p14="http://schemas.microsoft.com/office/powerpoint/2010/main" val="34430602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descr="Image result for accuracy">
            <a:extLst>
              <a:ext uri="{FF2B5EF4-FFF2-40B4-BE49-F238E27FC236}">
                <a16:creationId xmlns:a16="http://schemas.microsoft.com/office/drawing/2014/main" id="{C5B6AC91-78F6-43C6-BC22-ECB5A626420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074" b="1730"/>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35685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Image result for baby in bath">
            <a:extLst>
              <a:ext uri="{FF2B5EF4-FFF2-40B4-BE49-F238E27FC236}">
                <a16:creationId xmlns:a16="http://schemas.microsoft.com/office/drawing/2014/main" id="{8C6EBE88-0371-42DD-87C0-56D9105EDD9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1538"/>
          <a:stretch/>
        </p:blipFill>
        <p:spPr bwMode="auto">
          <a:xfrm>
            <a:off x="20" y="-2"/>
            <a:ext cx="6323142" cy="5593660"/>
          </a:xfrm>
          <a:custGeom>
            <a:avLst/>
            <a:gdLst/>
            <a:ahLst/>
            <a:cxnLst/>
            <a:rect l="l" t="t" r="r" b="b"/>
            <a:pathLst>
              <a:path w="6323162" h="5593660">
                <a:moveTo>
                  <a:pt x="2177447" y="0"/>
                </a:moveTo>
                <a:lnTo>
                  <a:pt x="4826316" y="0"/>
                </a:lnTo>
                <a:lnTo>
                  <a:pt x="4971508" y="75777"/>
                </a:lnTo>
                <a:cubicBezTo>
                  <a:pt x="5197582" y="210111"/>
                  <a:pt x="5400550" y="381325"/>
                  <a:pt x="5577109" y="586873"/>
                </a:cubicBezTo>
                <a:cubicBezTo>
                  <a:pt x="6058235" y="1147205"/>
                  <a:pt x="6323162" y="1943505"/>
                  <a:pt x="6323162" y="2829148"/>
                </a:cubicBezTo>
                <a:cubicBezTo>
                  <a:pt x="6323162" y="3182494"/>
                  <a:pt x="6220623" y="3466081"/>
                  <a:pt x="5990836" y="3748729"/>
                </a:cubicBezTo>
                <a:cubicBezTo>
                  <a:pt x="5750480" y="4044392"/>
                  <a:pt x="5389327" y="4316711"/>
                  <a:pt x="5006899" y="4604992"/>
                </a:cubicBezTo>
                <a:cubicBezTo>
                  <a:pt x="4936343" y="4658116"/>
                  <a:pt x="4863453" y="4713117"/>
                  <a:pt x="4790566" y="4768788"/>
                </a:cubicBezTo>
                <a:cubicBezTo>
                  <a:pt x="4138128" y="5267012"/>
                  <a:pt x="3661945" y="5593660"/>
                  <a:pt x="3012943" y="5593660"/>
                </a:cubicBezTo>
                <a:cubicBezTo>
                  <a:pt x="2024062" y="5593660"/>
                  <a:pt x="1323723" y="5192693"/>
                  <a:pt x="671286" y="4252856"/>
                </a:cubicBezTo>
                <a:cubicBezTo>
                  <a:pt x="585906" y="4129842"/>
                  <a:pt x="502446" y="4017964"/>
                  <a:pt x="421733" y="3909839"/>
                </a:cubicBezTo>
                <a:cubicBezTo>
                  <a:pt x="254471" y="3685679"/>
                  <a:pt x="130655" y="3515312"/>
                  <a:pt x="48655" y="3351082"/>
                </a:cubicBezTo>
                <a:lnTo>
                  <a:pt x="0" y="3239820"/>
                </a:lnTo>
                <a:lnTo>
                  <a:pt x="0" y="2248150"/>
                </a:lnTo>
                <a:lnTo>
                  <a:pt x="1658" y="2239520"/>
                </a:lnTo>
                <a:cubicBezTo>
                  <a:pt x="51657" y="2045089"/>
                  <a:pt x="126469" y="1853225"/>
                  <a:pt x="225714" y="1665285"/>
                </a:cubicBezTo>
                <a:cubicBezTo>
                  <a:pt x="419948" y="1297585"/>
                  <a:pt x="697641" y="961011"/>
                  <a:pt x="1050970" y="665214"/>
                </a:cubicBezTo>
                <a:cubicBezTo>
                  <a:pt x="1311437" y="447090"/>
                  <a:pt x="1608578" y="257641"/>
                  <a:pt x="1923692" y="107844"/>
                </a:cubicBezTo>
                <a:close/>
              </a:path>
            </a:pathLst>
          </a:custGeom>
          <a:noFill/>
          <a:extLst>
            <a:ext uri="{909E8E84-426E-40DD-AFC4-6F175D3DCCD1}">
              <a14:hiddenFill xmlns:a14="http://schemas.microsoft.com/office/drawing/2010/main">
                <a:solidFill>
                  <a:srgbClr val="FFFFFF"/>
                </a:solidFill>
              </a14:hiddenFill>
            </a:ext>
          </a:extLst>
        </p:spPr>
      </p:pic>
      <p:pic>
        <p:nvPicPr>
          <p:cNvPr id="2050" name="Picture 2" descr="Image result for thermometer in hot bath">
            <a:extLst>
              <a:ext uri="{FF2B5EF4-FFF2-40B4-BE49-F238E27FC236}">
                <a16:creationId xmlns:a16="http://schemas.microsoft.com/office/drawing/2014/main" id="{BC0DA531-056B-4F25-A67D-8193AE5E793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14" r="-1" b="3726"/>
          <a:stretch/>
        </p:blipFill>
        <p:spPr bwMode="auto">
          <a:xfrm>
            <a:off x="6795930" y="1685367"/>
            <a:ext cx="5396070" cy="5172635"/>
          </a:xfrm>
          <a:custGeom>
            <a:avLst/>
            <a:gdLst/>
            <a:ahLst/>
            <a:cxnLst/>
            <a:rect l="l" t="t" r="r" b="b"/>
            <a:pathLst>
              <a:path w="5396070" h="5172635">
                <a:moveTo>
                  <a:pt x="2809770" y="1442"/>
                </a:moveTo>
                <a:cubicBezTo>
                  <a:pt x="3212462" y="15635"/>
                  <a:pt x="3625968" y="134989"/>
                  <a:pt x="4032739" y="376223"/>
                </a:cubicBezTo>
                <a:cubicBezTo>
                  <a:pt x="4589656" y="706501"/>
                  <a:pt x="5051318" y="1213487"/>
                  <a:pt x="5362614" y="1796088"/>
                </a:cubicBezTo>
                <a:lnTo>
                  <a:pt x="5396070" y="1864600"/>
                </a:lnTo>
                <a:lnTo>
                  <a:pt x="5396070" y="4888539"/>
                </a:lnTo>
                <a:lnTo>
                  <a:pt x="5373530" y="4924165"/>
                </a:lnTo>
                <a:cubicBezTo>
                  <a:pt x="5310112" y="5013254"/>
                  <a:pt x="5241620" y="5088864"/>
                  <a:pt x="5168684" y="5154829"/>
                </a:cubicBezTo>
                <a:lnTo>
                  <a:pt x="5146924" y="5172635"/>
                </a:lnTo>
                <a:lnTo>
                  <a:pt x="987172" y="5172635"/>
                </a:lnTo>
                <a:lnTo>
                  <a:pt x="842383" y="4959392"/>
                </a:lnTo>
                <a:cubicBezTo>
                  <a:pt x="689919" y="4704655"/>
                  <a:pt x="574982" y="4422821"/>
                  <a:pt x="460051" y="4132485"/>
                </a:cubicBezTo>
                <a:cubicBezTo>
                  <a:pt x="123442" y="3282182"/>
                  <a:pt x="-251427" y="2525854"/>
                  <a:pt x="227408" y="1673941"/>
                </a:cubicBezTo>
                <a:cubicBezTo>
                  <a:pt x="822220" y="615687"/>
                  <a:pt x="1780673" y="-34829"/>
                  <a:pt x="2809770" y="1442"/>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4522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Pipette dripping solution into test tube">
            <a:extLst>
              <a:ext uri="{FF2B5EF4-FFF2-40B4-BE49-F238E27FC236}">
                <a16:creationId xmlns:a16="http://schemas.microsoft.com/office/drawing/2014/main" id="{A446C078-F887-4E37-AF8A-576D5687BE4B}"/>
              </a:ext>
            </a:extLst>
          </p:cNvPr>
          <p:cNvPicPr>
            <a:picLocks noChangeAspect="1"/>
          </p:cNvPicPr>
          <p:nvPr/>
        </p:nvPicPr>
        <p:blipFill rotWithShape="1">
          <a:blip r:embed="rId2"/>
          <a:srcRect l="3184" r="-1" b="-1"/>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85A21D54-2C80-4BB0-9338-9AE8EB960CBB}"/>
              </a:ext>
            </a:extLst>
          </p:cNvPr>
          <p:cNvSpPr>
            <a:spLocks noGrp="1"/>
          </p:cNvSpPr>
          <p:nvPr>
            <p:ph type="title"/>
          </p:nvPr>
        </p:nvSpPr>
        <p:spPr>
          <a:xfrm>
            <a:off x="8046720" y="1045597"/>
            <a:ext cx="3633746" cy="1588422"/>
          </a:xfrm>
        </p:spPr>
        <p:txBody>
          <a:bodyPr anchor="b">
            <a:normAutofit/>
          </a:bodyPr>
          <a:lstStyle/>
          <a:p>
            <a:r>
              <a:rPr lang="en-GB" sz="3600"/>
              <a:t>Accurate ?</a:t>
            </a:r>
          </a:p>
        </p:txBody>
      </p:sp>
      <p:sp>
        <p:nvSpPr>
          <p:cNvPr id="3" name="Content Placeholder 2">
            <a:extLst>
              <a:ext uri="{FF2B5EF4-FFF2-40B4-BE49-F238E27FC236}">
                <a16:creationId xmlns:a16="http://schemas.microsoft.com/office/drawing/2014/main" id="{22F02C3D-1258-4C61-8FCC-2766323E6E7D}"/>
              </a:ext>
            </a:extLst>
          </p:cNvPr>
          <p:cNvSpPr>
            <a:spLocks noGrp="1"/>
          </p:cNvSpPr>
          <p:nvPr>
            <p:ph idx="1"/>
          </p:nvPr>
        </p:nvSpPr>
        <p:spPr>
          <a:xfrm>
            <a:off x="8046719" y="2722729"/>
            <a:ext cx="3633747" cy="2700062"/>
          </a:xfrm>
        </p:spPr>
        <p:txBody>
          <a:bodyPr>
            <a:normAutofit/>
          </a:bodyPr>
          <a:lstStyle/>
          <a:p>
            <a:r>
              <a:rPr lang="en-GB" sz="2000"/>
              <a:t>If research uses a thermometer to measure the temperature water bath for especially a baby, we would expect it to be accurate.</a:t>
            </a:r>
          </a:p>
        </p:txBody>
      </p:sp>
    </p:spTree>
    <p:extLst>
      <p:ext uri="{BB962C8B-B14F-4D97-AF65-F5344CB8AC3E}">
        <p14:creationId xmlns:p14="http://schemas.microsoft.com/office/powerpoint/2010/main" val="690616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9285" name="Rectangle 5">
            <a:extLst>
              <a:ext uri="{FF2B5EF4-FFF2-40B4-BE49-F238E27FC236}">
                <a16:creationId xmlns:a16="http://schemas.microsoft.com/office/drawing/2014/main" id="{A1953B32-5777-4933-8E4D-3A6688C7112C}"/>
              </a:ext>
            </a:extLst>
          </p:cNvPr>
          <p:cNvSpPr>
            <a:spLocks noGrp="1" noChangeArrowheads="1"/>
          </p:cNvSpPr>
          <p:nvPr>
            <p:ph type="title"/>
          </p:nvPr>
        </p:nvSpPr>
        <p:spPr>
          <a:xfrm>
            <a:off x="546351" y="433545"/>
            <a:ext cx="11139854" cy="930447"/>
          </a:xfrm>
        </p:spPr>
        <p:txBody>
          <a:bodyPr vert="horz" lIns="91440" tIns="45720" rIns="91440" bIns="45720" rtlCol="0" anchor="b">
            <a:normAutofit/>
          </a:bodyPr>
          <a:lstStyle/>
          <a:p>
            <a:pPr algn="ctr"/>
            <a:r>
              <a:rPr lang="en-US" altLang="en-US" sz="5400">
                <a:solidFill>
                  <a:srgbClr val="FFFFFF"/>
                </a:solidFill>
              </a:rPr>
              <a:t>What does this resemble?</a:t>
            </a:r>
          </a:p>
        </p:txBody>
      </p:sp>
      <p:cxnSp>
        <p:nvCxnSpPr>
          <p:cNvPr id="78" name="Straight Connector 77">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17762" name="Picture 2" descr="Image result for rorschach test">
            <a:extLst>
              <a:ext uri="{FF2B5EF4-FFF2-40B4-BE49-F238E27FC236}">
                <a16:creationId xmlns:a16="http://schemas.microsoft.com/office/drawing/2014/main" id="{D3D21167-88EF-4C29-9C52-F9930D8708F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31567" y="2441047"/>
            <a:ext cx="5455917" cy="3969179"/>
          </a:xfrm>
          <a:prstGeom prst="rect">
            <a:avLst/>
          </a:prstGeom>
          <a:noFill/>
          <a:extLst>
            <a:ext uri="{909E8E84-426E-40DD-AFC4-6F175D3DCCD1}">
              <a14:hiddenFill xmlns:a14="http://schemas.microsoft.com/office/drawing/2010/main">
                <a:solidFill>
                  <a:srgbClr val="FFFFFF"/>
                </a:solidFill>
              </a14:hiddenFill>
            </a:ext>
          </a:extLst>
        </p:spPr>
      </p:pic>
      <p:cxnSp>
        <p:nvCxnSpPr>
          <p:cNvPr id="80" name="Straight Connector 79">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609284" name="Picture 4">
            <a:extLst>
              <a:ext uri="{FF2B5EF4-FFF2-40B4-BE49-F238E27FC236}">
                <a16:creationId xmlns:a16="http://schemas.microsoft.com/office/drawing/2014/main" id="{452AC464-24A6-490F-B3D0-B2555224296F}"/>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45073" y="2536526"/>
            <a:ext cx="5455917" cy="3778221"/>
          </a:xfrm>
          <a:prstGeom prst="rect">
            <a:avLst/>
          </a:prstGeom>
          <a:noFill/>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4"/>
              </a:gs>
              <a:gs pos="25000">
                <a:schemeClr val="accent4"/>
              </a:gs>
              <a:gs pos="94000">
                <a:schemeClr val="accent2"/>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28A83B9-DCBA-4CA6-90BC-32C6A2BAAC79}"/>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6000" kern="1200">
                <a:solidFill>
                  <a:srgbClr val="FFFFFF"/>
                </a:solidFill>
                <a:latin typeface="+mj-lt"/>
                <a:ea typeface="+mj-ea"/>
                <a:cs typeface="+mj-cs"/>
              </a:rPr>
              <a:t>LINK</a:t>
            </a:r>
          </a:p>
        </p:txBody>
      </p:sp>
      <p:sp>
        <p:nvSpPr>
          <p:cNvPr id="3" name="Content Placeholder 2">
            <a:extLst>
              <a:ext uri="{FF2B5EF4-FFF2-40B4-BE49-F238E27FC236}">
                <a16:creationId xmlns:a16="http://schemas.microsoft.com/office/drawing/2014/main" id="{43506C95-1601-4AB6-A69D-827071695492}"/>
              </a:ext>
            </a:extLst>
          </p:cNvPr>
          <p:cNvSpPr>
            <a:spLocks noGrp="1"/>
          </p:cNvSpPr>
          <p:nvPr>
            <p:ph idx="1"/>
          </p:nvPr>
        </p:nvSpPr>
        <p:spPr>
          <a:xfrm>
            <a:off x="3045368" y="4074718"/>
            <a:ext cx="6105194" cy="682079"/>
          </a:xfrm>
        </p:spPr>
        <p:txBody>
          <a:bodyPr vert="horz" lIns="91440" tIns="45720" rIns="91440" bIns="45720" rtlCol="0">
            <a:normAutofit/>
          </a:bodyPr>
          <a:lstStyle/>
          <a:p>
            <a:pPr marL="0" indent="0" algn="ctr">
              <a:buNone/>
            </a:pPr>
            <a:r>
              <a:rPr lang="en-US" sz="2000" kern="1200" dirty="0">
                <a:solidFill>
                  <a:srgbClr val="FFFFFF"/>
                </a:solidFill>
                <a:latin typeface="+mn-lt"/>
                <a:ea typeface="+mn-ea"/>
                <a:cs typeface="+mn-cs"/>
                <a:hlinkClick r:id="rId3"/>
              </a:rPr>
              <a:t>https://www.theguardian.com/science/2017/feb/21/rorschach-test-inkblots-history</a:t>
            </a:r>
            <a:endParaRPr lang="en-US" sz="2000" kern="1200" dirty="0">
              <a:solidFill>
                <a:srgbClr val="FFFFFF"/>
              </a:solidFill>
              <a:latin typeface="+mn-lt"/>
              <a:ea typeface="+mn-ea"/>
              <a:cs typeface="+mn-cs"/>
            </a:endParaRPr>
          </a:p>
        </p:txBody>
      </p:sp>
    </p:spTree>
    <p:extLst>
      <p:ext uri="{BB962C8B-B14F-4D97-AF65-F5344CB8AC3E}">
        <p14:creationId xmlns:p14="http://schemas.microsoft.com/office/powerpoint/2010/main" val="41988676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4"/>
              </a:gs>
              <a:gs pos="25000">
                <a:schemeClr val="accent4"/>
              </a:gs>
              <a:gs pos="94000">
                <a:schemeClr val="accent2"/>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43074" name="Rectangle 2">
            <a:extLst>
              <a:ext uri="{FF2B5EF4-FFF2-40B4-BE49-F238E27FC236}">
                <a16:creationId xmlns:a16="http://schemas.microsoft.com/office/drawing/2014/main" id="{93D25EA3-8E76-49F1-B988-35976A836169}"/>
              </a:ext>
            </a:extLst>
          </p:cNvPr>
          <p:cNvSpPr>
            <a:spLocks noGrp="1" noChangeArrowheads="1"/>
          </p:cNvSpPr>
          <p:nvPr>
            <p:ph type="title"/>
          </p:nvPr>
        </p:nvSpPr>
        <p:spPr>
          <a:xfrm>
            <a:off x="640079" y="2053641"/>
            <a:ext cx="3669161" cy="2760098"/>
          </a:xfrm>
        </p:spPr>
        <p:txBody>
          <a:bodyPr>
            <a:normAutofit/>
          </a:bodyPr>
          <a:lstStyle/>
          <a:p>
            <a:r>
              <a:rPr lang="en-US" altLang="en-US">
                <a:solidFill>
                  <a:srgbClr val="FFFFFF"/>
                </a:solidFill>
              </a:rPr>
              <a:t>Rorschach test</a:t>
            </a:r>
            <a:br>
              <a:rPr lang="en-US" altLang="en-US">
                <a:solidFill>
                  <a:srgbClr val="FFFFFF"/>
                </a:solidFill>
              </a:rPr>
            </a:br>
            <a:endParaRPr lang="en-US" altLang="en-US">
              <a:solidFill>
                <a:srgbClr val="FFFFFF"/>
              </a:solidFill>
            </a:endParaRPr>
          </a:p>
        </p:txBody>
      </p:sp>
      <p:sp>
        <p:nvSpPr>
          <p:cNvPr id="643075" name="Rectangle 3">
            <a:extLst>
              <a:ext uri="{FF2B5EF4-FFF2-40B4-BE49-F238E27FC236}">
                <a16:creationId xmlns:a16="http://schemas.microsoft.com/office/drawing/2014/main" id="{30A4E470-2C47-450D-B778-B9BC694E1D0E}"/>
              </a:ext>
            </a:extLst>
          </p:cNvPr>
          <p:cNvSpPr>
            <a:spLocks noGrp="1" noChangeArrowheads="1"/>
          </p:cNvSpPr>
          <p:nvPr>
            <p:ph idx="1"/>
          </p:nvPr>
        </p:nvSpPr>
        <p:spPr>
          <a:xfrm>
            <a:off x="6090574" y="801866"/>
            <a:ext cx="5306084" cy="5230634"/>
          </a:xfrm>
        </p:spPr>
        <p:txBody>
          <a:bodyPr anchor="ctr">
            <a:normAutofit/>
          </a:bodyPr>
          <a:lstStyle/>
          <a:p>
            <a:r>
              <a:rPr lang="en-US" altLang="en-US" sz="2400" dirty="0">
                <a:solidFill>
                  <a:srgbClr val="000000"/>
                </a:solidFill>
              </a:rPr>
              <a:t>You look at several images like this, and say what they resemble</a:t>
            </a:r>
          </a:p>
          <a:p>
            <a:r>
              <a:rPr lang="en-US" altLang="en-US" sz="2400" dirty="0">
                <a:solidFill>
                  <a:srgbClr val="000000"/>
                </a:solidFill>
              </a:rPr>
              <a:t>At the end of the test, the tester says …</a:t>
            </a:r>
          </a:p>
          <a:p>
            <a:pPr lvl="1"/>
            <a:r>
              <a:rPr lang="en-US" altLang="en-US" dirty="0">
                <a:solidFill>
                  <a:srgbClr val="000000"/>
                </a:solidFill>
              </a:rPr>
              <a:t>you need therapy</a:t>
            </a:r>
          </a:p>
          <a:p>
            <a:pPr lvl="1"/>
            <a:r>
              <a:rPr lang="en-US" altLang="en-US" dirty="0">
                <a:solidFill>
                  <a:srgbClr val="000000"/>
                </a:solidFill>
              </a:rPr>
              <a:t>or you can't work for this company</a:t>
            </a:r>
          </a:p>
          <a:p>
            <a:pPr>
              <a:buFontTx/>
              <a:buNone/>
            </a:pPr>
            <a:r>
              <a:rPr lang="en-US" altLang="en-US" sz="2400" dirty="0">
                <a:solidFill>
                  <a:srgbClr val="000000"/>
                </a:solidFill>
              </a:rPr>
              <a:t>What assurance would you expect about the test?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43075">
                                            <p:txEl>
                                              <p:pRg st="1" end="1"/>
                                            </p:txEl>
                                          </p:spTgt>
                                        </p:tgtEl>
                                        <p:attrNameLst>
                                          <p:attrName>style.visibility</p:attrName>
                                        </p:attrNameLst>
                                      </p:cBhvr>
                                      <p:to>
                                        <p:strVal val="visible"/>
                                      </p:to>
                                    </p:set>
                                  </p:childTnLst>
                                </p:cTn>
                              </p:par>
                            </p:childTnLst>
                          </p:cTn>
                        </p:par>
                        <p:par>
                          <p:cTn id="7" fill="hold" nodeType="afterGroup">
                            <p:stCondLst>
                              <p:cond delay="0"/>
                            </p:stCondLst>
                            <p:childTnLst>
                              <p:par>
                                <p:cTn id="8" presetID="1" presetClass="entr" presetSubtype="0" fill="hold" nodeType="afterEffect">
                                  <p:stCondLst>
                                    <p:cond delay="0"/>
                                  </p:stCondLst>
                                  <p:childTnLst>
                                    <p:set>
                                      <p:cBhvr>
                                        <p:cTn id="9" dur="1" fill="hold">
                                          <p:stCondLst>
                                            <p:cond delay="0"/>
                                          </p:stCondLst>
                                        </p:cTn>
                                        <p:tgtEl>
                                          <p:spTgt spid="643075">
                                            <p:txEl>
                                              <p:pRg st="2" end="2"/>
                                            </p:txEl>
                                          </p:spTgt>
                                        </p:tgtEl>
                                        <p:attrNameLst>
                                          <p:attrName>style.visibility</p:attrName>
                                        </p:attrNameLst>
                                      </p:cBhvr>
                                      <p:to>
                                        <p:strVal val="visible"/>
                                      </p:to>
                                    </p:set>
                                  </p:childTnLst>
                                </p:cTn>
                              </p:par>
                              <p:par>
                                <p:cTn id="10" presetID="1" presetClass="entr" presetSubtype="0" fill="hold" nodeType="withEffect">
                                  <p:stCondLst>
                                    <p:cond delay="0"/>
                                  </p:stCondLst>
                                  <p:childTnLst>
                                    <p:set>
                                      <p:cBhvr>
                                        <p:cTn id="11" dur="1" fill="hold">
                                          <p:stCondLst>
                                            <p:cond delay="0"/>
                                          </p:stCondLst>
                                        </p:cTn>
                                        <p:tgtEl>
                                          <p:spTgt spid="643075">
                                            <p:txEl>
                                              <p:pRg st="3" end="3"/>
                                            </p:txEl>
                                          </p:spTgt>
                                        </p:tgtEl>
                                        <p:attrNameLst>
                                          <p:attrName>style.visibility</p:attrName>
                                        </p:attrNameLst>
                                      </p:cBhvr>
                                      <p:to>
                                        <p:strVal val="visible"/>
                                      </p:to>
                                    </p:set>
                                  </p:childTnLst>
                                </p:cTn>
                              </p:par>
                            </p:childTnLst>
                          </p:cTn>
                        </p:par>
                      </p:childTnLst>
                    </p:cTn>
                  </p:par>
                  <p:par>
                    <p:cTn id="12" fill="hold" nodeType="clickPar">
                      <p:stCondLst>
                        <p:cond delay="indefinite"/>
                      </p:stCondLst>
                      <p:childTnLst>
                        <p:par>
                          <p:cTn id="13" fill="hold" nodeType="withGroup">
                            <p:stCondLst>
                              <p:cond delay="0"/>
                            </p:stCondLst>
                            <p:childTnLst>
                              <p:par>
                                <p:cTn id="14" presetID="1" presetClass="entr" presetSubtype="0" fill="hold" nodeType="clickEffect">
                                  <p:stCondLst>
                                    <p:cond delay="0"/>
                                  </p:stCondLst>
                                  <p:childTnLst>
                                    <p:set>
                                      <p:cBhvr>
                                        <p:cTn id="15" dur="1" fill="hold">
                                          <p:stCondLst>
                                            <p:cond delay="0"/>
                                          </p:stCondLst>
                                        </p:cTn>
                                        <p:tgtEl>
                                          <p:spTgt spid="6430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5A92BC41-5AE1-432E-87C7-12BF9E03D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01415" y="476778"/>
            <a:ext cx="7212450" cy="5920653"/>
          </a:xfrm>
          <a:prstGeom prst="rect">
            <a:avLst/>
          </a:prstGeom>
          <a:solidFill>
            <a:schemeClr val="accent5">
              <a:alpha val="95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85058" name="Rectangle 2">
            <a:extLst>
              <a:ext uri="{FF2B5EF4-FFF2-40B4-BE49-F238E27FC236}">
                <a16:creationId xmlns:a16="http://schemas.microsoft.com/office/drawing/2014/main" id="{4FD4C17F-F941-4706-A103-0D127CDE8BA8}"/>
              </a:ext>
            </a:extLst>
          </p:cNvPr>
          <p:cNvSpPr>
            <a:spLocks noGrp="1" noChangeArrowheads="1"/>
          </p:cNvSpPr>
          <p:nvPr>
            <p:ph type="title"/>
          </p:nvPr>
        </p:nvSpPr>
        <p:spPr>
          <a:xfrm>
            <a:off x="5141495" y="1179095"/>
            <a:ext cx="5956353" cy="3404488"/>
          </a:xfrm>
        </p:spPr>
        <p:txBody>
          <a:bodyPr vert="horz" lIns="91440" tIns="45720" rIns="91440" bIns="45720" rtlCol="0" anchor="b">
            <a:normAutofit/>
          </a:bodyPr>
          <a:lstStyle/>
          <a:p>
            <a:r>
              <a:rPr lang="en-US" altLang="en-US" sz="3400">
                <a:solidFill>
                  <a:srgbClr val="FFFFFF"/>
                </a:solidFill>
              </a:rPr>
              <a:t>Or imagine some asks your child to draw a human figure </a:t>
            </a:r>
            <a:br>
              <a:rPr lang="en-US" altLang="en-US" sz="3400">
                <a:solidFill>
                  <a:srgbClr val="FFFFFF"/>
                </a:solidFill>
              </a:rPr>
            </a:br>
            <a:r>
              <a:rPr lang="en-US" altLang="en-US" sz="3400">
                <a:solidFill>
                  <a:srgbClr val="FFFFFF"/>
                </a:solidFill>
              </a:rPr>
              <a:t>The tester says this shows “signs” that your child is a victim of abuse. What questions would you ask?</a:t>
            </a:r>
            <a:br>
              <a:rPr lang="en-US" altLang="en-US" sz="3400">
                <a:solidFill>
                  <a:srgbClr val="FFFFFF"/>
                </a:solidFill>
              </a:rPr>
            </a:br>
            <a:endParaRPr lang="en-US" altLang="en-US" sz="3400">
              <a:solidFill>
                <a:srgbClr val="FFFFFF"/>
              </a:solidFill>
            </a:endParaRPr>
          </a:p>
        </p:txBody>
      </p:sp>
      <p:cxnSp>
        <p:nvCxnSpPr>
          <p:cNvPr id="137" name="Straight Connector 136">
            <a:extLst>
              <a:ext uri="{FF2B5EF4-FFF2-40B4-BE49-F238E27FC236}">
                <a16:creationId xmlns:a16="http://schemas.microsoft.com/office/drawing/2014/main" id="{DC0E1208-0B30-4396-AE7C-AEBFFAEE66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478" y="4713662"/>
            <a:ext cx="3657600" cy="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114690" name="Picture 2" descr="Image result for CHILD DRAWING OF MAN">
            <a:extLst>
              <a:ext uri="{FF2B5EF4-FFF2-40B4-BE49-F238E27FC236}">
                <a16:creationId xmlns:a16="http://schemas.microsoft.com/office/drawing/2014/main" id="{475091FB-FE99-446D-B17C-6F3132159BF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784" r="-1" b="328"/>
          <a:stretch/>
        </p:blipFill>
        <p:spPr bwMode="auto">
          <a:xfrm>
            <a:off x="475488" y="476777"/>
            <a:ext cx="3864383" cy="592065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321731"/>
            <a:ext cx="4142096" cy="6213425"/>
          </a:xfrm>
          <a:prstGeom prst="rect">
            <a:avLst/>
          </a:pr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86082" name="Rectangle 2">
            <a:extLst>
              <a:ext uri="{FF2B5EF4-FFF2-40B4-BE49-F238E27FC236}">
                <a16:creationId xmlns:a16="http://schemas.microsoft.com/office/drawing/2014/main" id="{BDBD6450-6A25-4258-AA0F-00DF95DAB118}"/>
              </a:ext>
            </a:extLst>
          </p:cNvPr>
          <p:cNvSpPr>
            <a:spLocks noGrp="1" noChangeArrowheads="1"/>
          </p:cNvSpPr>
          <p:nvPr>
            <p:ph type="title"/>
          </p:nvPr>
        </p:nvSpPr>
        <p:spPr>
          <a:xfrm>
            <a:off x="524256" y="583616"/>
            <a:ext cx="3722141" cy="5520579"/>
          </a:xfrm>
        </p:spPr>
        <p:txBody>
          <a:bodyPr>
            <a:normAutofit/>
          </a:bodyPr>
          <a:lstStyle/>
          <a:p>
            <a:r>
              <a:rPr lang="en-GB" altLang="en-US">
                <a:solidFill>
                  <a:srgbClr val="FFFFFF"/>
                </a:solidFill>
              </a:rPr>
              <a:t>What questions would you ask?</a:t>
            </a:r>
            <a:endParaRPr lang="en-US" altLang="en-US">
              <a:solidFill>
                <a:srgbClr val="FFFFFF"/>
              </a:solidFill>
            </a:endParaRPr>
          </a:p>
        </p:txBody>
      </p:sp>
      <p:sp>
        <p:nvSpPr>
          <p:cNvPr id="74" name="Rectangle 7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503" y="321732"/>
            <a:ext cx="7240765"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86083" name="Rectangle 3">
            <a:extLst>
              <a:ext uri="{FF2B5EF4-FFF2-40B4-BE49-F238E27FC236}">
                <a16:creationId xmlns:a16="http://schemas.microsoft.com/office/drawing/2014/main" id="{66891C9D-6DE1-482F-A70B-0C0F26441FD9}"/>
              </a:ext>
            </a:extLst>
          </p:cNvPr>
          <p:cNvSpPr>
            <a:spLocks noGrp="1" noChangeArrowheads="1"/>
          </p:cNvSpPr>
          <p:nvPr>
            <p:ph type="body" idx="1"/>
          </p:nvPr>
        </p:nvSpPr>
        <p:spPr>
          <a:xfrm>
            <a:off x="4934269" y="583616"/>
            <a:ext cx="6594189" cy="5520579"/>
          </a:xfrm>
        </p:spPr>
        <p:txBody>
          <a:bodyPr anchor="ctr">
            <a:normAutofit/>
          </a:bodyPr>
          <a:lstStyle/>
          <a:p>
            <a:r>
              <a:rPr lang="en-US" altLang="en-US">
                <a:solidFill>
                  <a:srgbClr val="FFFFFF"/>
                </a:solidFill>
              </a:rPr>
              <a:t>Is it valid for the purpose to which you plan to put it?</a:t>
            </a:r>
          </a:p>
          <a:p>
            <a:r>
              <a:rPr lang="en-US" altLang="en-US">
                <a:solidFill>
                  <a:srgbClr val="FFFFFF"/>
                </a:solidFill>
              </a:rPr>
              <a:t>Can it be faked?</a:t>
            </a:r>
          </a:p>
          <a:p>
            <a:r>
              <a:rPr lang="en-US" altLang="en-US">
                <a:solidFill>
                  <a:srgbClr val="FFFFFF"/>
                </a:solidFill>
              </a:rPr>
              <a:t>How were the norms constructed?</a:t>
            </a:r>
          </a:p>
          <a:p>
            <a:r>
              <a:rPr lang="en-US" altLang="en-US">
                <a:solidFill>
                  <a:srgbClr val="FFFFFF"/>
                </a:solidFill>
              </a:rPr>
              <a:t>Can we see the data on which the norm is based?</a:t>
            </a:r>
          </a:p>
          <a:p>
            <a:r>
              <a:rPr lang="en-US" altLang="en-US">
                <a:solidFill>
                  <a:srgbClr val="FFFFFF"/>
                </a:solidFill>
              </a:rPr>
              <a:t>Are there tester effects?</a:t>
            </a:r>
          </a:p>
          <a:p>
            <a:r>
              <a:rPr lang="en-US" altLang="en-US">
                <a:solidFill>
                  <a:srgbClr val="FFFFFF"/>
                </a:solidFill>
              </a:rPr>
              <a:t>Is scoring reliable? </a:t>
            </a:r>
          </a:p>
          <a:p>
            <a:r>
              <a:rPr lang="en-US" altLang="en-US">
                <a:solidFill>
                  <a:srgbClr val="FFFFFF"/>
                </a:solidFill>
              </a:rPr>
              <a:t>Is it culture fair – are there separate norms for my culture?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8608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8608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8608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8608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68608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68608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68608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B57D5A2-BFD1-42D8-8426-8AB6A653B5F6}"/>
              </a:ext>
            </a:extLst>
          </p:cNvPr>
          <p:cNvPicPr>
            <a:picLocks noChangeAspect="1"/>
          </p:cNvPicPr>
          <p:nvPr/>
        </p:nvPicPr>
        <p:blipFill>
          <a:blip r:embed="rId2"/>
          <a:stretch>
            <a:fillRect/>
          </a:stretch>
        </p:blipFill>
        <p:spPr>
          <a:xfrm>
            <a:off x="6176433" y="1750219"/>
            <a:ext cx="5372100" cy="3357561"/>
          </a:xfrm>
          <a:prstGeom prst="rect">
            <a:avLst/>
          </a:prstGeom>
        </p:spPr>
      </p:pic>
      <p:pic>
        <p:nvPicPr>
          <p:cNvPr id="10242" name="Picture 2" descr="Image result for social scientists natural scientists">
            <a:extLst>
              <a:ext uri="{FF2B5EF4-FFF2-40B4-BE49-F238E27FC236}">
                <a16:creationId xmlns:a16="http://schemas.microsoft.com/office/drawing/2014/main" id="{9B59E8A7-B23B-4C4A-AA50-C9EA78B199A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3466" y="1642777"/>
            <a:ext cx="5372099" cy="35724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15315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A34C50-8313-4F12-8427-192BFBBE23F8}"/>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RELIABILITY AND VALIDITY</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492ED166-F156-49BC-9080-E8920991FB42}"/>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Social scientists have told us a lot about lots of things. But can we trust their findings?</a:t>
            </a:r>
          </a:p>
          <a:p>
            <a:r>
              <a:rPr lang="en-GB" sz="2000">
                <a:solidFill>
                  <a:schemeClr val="tx1">
                    <a:alpha val="80000"/>
                  </a:schemeClr>
                </a:solidFill>
              </a:rPr>
              <a:t>How do we know they're anything more than just opinion, guesswork, and common sense? </a:t>
            </a:r>
          </a:p>
          <a:p>
            <a:r>
              <a:rPr lang="en-GB" sz="2000">
                <a:solidFill>
                  <a:schemeClr val="tx1">
                    <a:alpha val="80000"/>
                  </a:schemeClr>
                </a:solidFill>
              </a:rPr>
              <a:t>Two key terms that can help us here are reliability and validity.</a:t>
            </a:r>
          </a:p>
          <a:p>
            <a:r>
              <a:rPr lang="en-GB" sz="2000">
                <a:solidFill>
                  <a:schemeClr val="tx1">
                    <a:alpha val="80000"/>
                  </a:schemeClr>
                </a:solidFill>
              </a:rPr>
              <a:t>Get to know reliability and validity well. Make friends with them, and they’ll be really good friends to you, because you can bring them into all sorts of different methods questions. </a:t>
            </a:r>
          </a:p>
          <a:p>
            <a:r>
              <a:rPr lang="en-GB" sz="2000">
                <a:solidFill>
                  <a:schemeClr val="tx1">
                    <a:alpha val="80000"/>
                  </a:schemeClr>
                </a:solidFill>
              </a:rPr>
              <a:t>We're going to look at the key points you need to know about them. </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45327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DFBE571-0D64-4EAE-AE58-FFA555B8F21B}"/>
              </a:ext>
            </a:extLst>
          </p:cNvPr>
          <p:cNvPicPr>
            <a:picLocks noChangeAspect="1"/>
          </p:cNvPicPr>
          <p:nvPr/>
        </p:nvPicPr>
        <p:blipFill>
          <a:blip r:embed="rId2"/>
          <a:stretch>
            <a:fillRect/>
          </a:stretch>
        </p:blipFill>
        <p:spPr>
          <a:xfrm>
            <a:off x="2014632" y="643466"/>
            <a:ext cx="8162735" cy="5571067"/>
          </a:xfrm>
          <a:prstGeom prst="rect">
            <a:avLst/>
          </a:prstGeom>
        </p:spPr>
      </p:pic>
    </p:spTree>
    <p:extLst>
      <p:ext uri="{BB962C8B-B14F-4D97-AF65-F5344CB8AC3E}">
        <p14:creationId xmlns:p14="http://schemas.microsoft.com/office/powerpoint/2010/main" val="10098208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714F5A">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550F7DD-E65D-4024-841E-921911DF492F}"/>
              </a:ext>
            </a:extLst>
          </p:cNvPr>
          <p:cNvSpPr>
            <a:spLocks noGrp="1"/>
          </p:cNvSpPr>
          <p:nvPr>
            <p:ph type="title"/>
          </p:nvPr>
        </p:nvSpPr>
        <p:spPr>
          <a:xfrm>
            <a:off x="524256" y="4767072"/>
            <a:ext cx="6594189" cy="1625210"/>
          </a:xfrm>
        </p:spPr>
        <p:txBody>
          <a:bodyPr>
            <a:normAutofit/>
          </a:bodyPr>
          <a:lstStyle/>
          <a:p>
            <a:pPr algn="r"/>
            <a:r>
              <a:rPr lang="en-GB" sz="4100">
                <a:solidFill>
                  <a:srgbClr val="FFFFFF"/>
                </a:solidFill>
              </a:rPr>
              <a:t>So first of all what's reliability?</a:t>
            </a:r>
            <a:br>
              <a:rPr lang="en-GB" sz="4100">
                <a:solidFill>
                  <a:srgbClr val="FFFFFF"/>
                </a:solidFill>
              </a:rPr>
            </a:br>
            <a:endParaRPr lang="en-GB" sz="4100">
              <a:solidFill>
                <a:srgbClr val="FFFFFF"/>
              </a:solidFill>
            </a:endParaRPr>
          </a:p>
        </p:txBody>
      </p:sp>
      <p:pic>
        <p:nvPicPr>
          <p:cNvPr id="11266" name="Picture 2" descr="Image result for reliability">
            <a:extLst>
              <a:ext uri="{FF2B5EF4-FFF2-40B4-BE49-F238E27FC236}">
                <a16:creationId xmlns:a16="http://schemas.microsoft.com/office/drawing/2014/main" id="{443A8664-FF1F-4DCD-A322-A6B815606DF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4079" b="1"/>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137" name="Rectangle 136">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B2B2272-D8E2-4406-9145-3BEEB92B1A53}"/>
              </a:ext>
            </a:extLst>
          </p:cNvPr>
          <p:cNvSpPr>
            <a:spLocks noGrp="1"/>
          </p:cNvSpPr>
          <p:nvPr>
            <p:ph idx="1"/>
          </p:nvPr>
        </p:nvSpPr>
        <p:spPr>
          <a:xfrm>
            <a:off x="8029319" y="917725"/>
            <a:ext cx="3424739" cy="4852362"/>
          </a:xfrm>
        </p:spPr>
        <p:txBody>
          <a:bodyPr anchor="ctr">
            <a:normAutofit/>
          </a:bodyPr>
          <a:lstStyle/>
          <a:p>
            <a:r>
              <a:rPr lang="en-GB" sz="2000" dirty="0">
                <a:solidFill>
                  <a:srgbClr val="FFFFFF"/>
                </a:solidFill>
              </a:rPr>
              <a:t>Reliability is the ability to reproduce a consistent result in time and space, or from different observers, presenting aspects on coherence, stability, equivalence and homogeneity. </a:t>
            </a:r>
          </a:p>
          <a:p>
            <a:r>
              <a:rPr lang="en-GB" sz="2000" dirty="0">
                <a:solidFill>
                  <a:srgbClr val="FFFFFF"/>
                </a:solidFill>
              </a:rPr>
              <a:t>It is one of the main quality criteria of research (an instrument).</a:t>
            </a:r>
          </a:p>
          <a:p>
            <a:pPr>
              <a:buNone/>
            </a:pPr>
            <a:r>
              <a:rPr lang="en-GB" altLang="en-US" sz="2000" i="1" dirty="0">
                <a:solidFill>
                  <a:srgbClr val="FFFFFF"/>
                </a:solidFill>
              </a:rPr>
              <a:t>“…the degree to which a test or measure produces the same scores when applied in the same circumstances…” </a:t>
            </a:r>
            <a:r>
              <a:rPr lang="en-GB" altLang="en-US" sz="2000" dirty="0">
                <a:solidFill>
                  <a:srgbClr val="FFFFFF"/>
                </a:solidFill>
              </a:rPr>
              <a:t>(Nelson 1997)</a:t>
            </a:r>
            <a:endParaRPr lang="en-GB" sz="2000" dirty="0">
              <a:solidFill>
                <a:srgbClr val="FFFFFF"/>
              </a:solidFill>
            </a:endParaRPr>
          </a:p>
        </p:txBody>
      </p:sp>
    </p:spTree>
    <p:extLst>
      <p:ext uri="{BB962C8B-B14F-4D97-AF65-F5344CB8AC3E}">
        <p14:creationId xmlns:p14="http://schemas.microsoft.com/office/powerpoint/2010/main" val="2427486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29DF071-C34C-493A-9657-4C484854B44E}"/>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And validity is </a:t>
            </a:r>
          </a:p>
        </p:txBody>
      </p:sp>
      <p:pic>
        <p:nvPicPr>
          <p:cNvPr id="108546" name="Picture 2" descr="Image result for validity">
            <a:extLst>
              <a:ext uri="{FF2B5EF4-FFF2-40B4-BE49-F238E27FC236}">
                <a16:creationId xmlns:a16="http://schemas.microsoft.com/office/drawing/2014/main" id="{C05218EC-B1C9-47C6-B199-FF3C2E658FE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905" r="1" b="7916"/>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137" name="Rectangle 136">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B848D3F-9C63-4B18-BDF7-59FD6B9EC64D}"/>
              </a:ext>
            </a:extLst>
          </p:cNvPr>
          <p:cNvSpPr>
            <a:spLocks noGrp="1"/>
          </p:cNvSpPr>
          <p:nvPr>
            <p:ph idx="1"/>
          </p:nvPr>
        </p:nvSpPr>
        <p:spPr>
          <a:xfrm>
            <a:off x="8029319" y="917725"/>
            <a:ext cx="3424739" cy="4852362"/>
          </a:xfrm>
        </p:spPr>
        <p:txBody>
          <a:bodyPr anchor="ctr">
            <a:normAutofit/>
          </a:bodyPr>
          <a:lstStyle/>
          <a:p>
            <a:r>
              <a:rPr lang="en-GB" sz="1900" dirty="0">
                <a:solidFill>
                  <a:srgbClr val="FFFFFF"/>
                </a:solidFill>
              </a:rPr>
              <a:t>Validity refers to the fact that a tool measures exactly what it proposes to measure.</a:t>
            </a:r>
          </a:p>
          <a:p>
            <a:r>
              <a:rPr lang="en-GB" sz="1900" dirty="0">
                <a:solidFill>
                  <a:srgbClr val="FFFFFF"/>
                </a:solidFill>
              </a:rPr>
              <a:t>Validity is not an instrument characteristic and must be determined regarding a specific matter, once it refers to a defined population.</a:t>
            </a:r>
          </a:p>
          <a:p>
            <a:pPr>
              <a:buNone/>
            </a:pPr>
            <a:r>
              <a:rPr lang="en-GB" altLang="en-US" sz="1900" i="1" dirty="0">
                <a:solidFill>
                  <a:srgbClr val="FFFFFF"/>
                </a:solidFill>
              </a:rPr>
              <a:t>“The soundness or appropriateness of a test or instrument in measuring what it is designed to measure”</a:t>
            </a:r>
          </a:p>
          <a:p>
            <a:pPr>
              <a:buNone/>
            </a:pPr>
            <a:r>
              <a:rPr lang="en-GB" altLang="en-US" sz="1900" dirty="0">
                <a:solidFill>
                  <a:srgbClr val="FFFFFF"/>
                </a:solidFill>
              </a:rPr>
              <a:t>(Vincent 1999)</a:t>
            </a:r>
          </a:p>
          <a:p>
            <a:endParaRPr lang="en-GB" sz="1900" dirty="0">
              <a:solidFill>
                <a:srgbClr val="FFFFFF"/>
              </a:solidFill>
            </a:endParaRPr>
          </a:p>
          <a:p>
            <a:endParaRPr lang="en-GB" sz="1900" b="1" dirty="0">
              <a:solidFill>
                <a:srgbClr val="FFFFFF"/>
              </a:solidFill>
            </a:endParaRPr>
          </a:p>
        </p:txBody>
      </p:sp>
    </p:spTree>
    <p:extLst>
      <p:ext uri="{BB962C8B-B14F-4D97-AF65-F5344CB8AC3E}">
        <p14:creationId xmlns:p14="http://schemas.microsoft.com/office/powerpoint/2010/main" val="19192892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5"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4" name="Title 3">
            <a:extLst>
              <a:ext uri="{FF2B5EF4-FFF2-40B4-BE49-F238E27FC236}">
                <a16:creationId xmlns:a16="http://schemas.microsoft.com/office/drawing/2014/main" id="{EC05CCB1-E2EB-4685-BAED-1302C1E2076A}"/>
              </a:ext>
            </a:extLst>
          </p:cNvPr>
          <p:cNvSpPr>
            <a:spLocks noGrp="1"/>
          </p:cNvSpPr>
          <p:nvPr>
            <p:ph type="title"/>
          </p:nvPr>
        </p:nvSpPr>
        <p:spPr>
          <a:xfrm>
            <a:off x="786385" y="841248"/>
            <a:ext cx="3515244" cy="5340097"/>
          </a:xfrm>
        </p:spPr>
        <p:txBody>
          <a:bodyPr anchor="ctr">
            <a:normAutofit/>
          </a:bodyPr>
          <a:lstStyle/>
          <a:p>
            <a:r>
              <a:rPr lang="en-GB" sz="4800" dirty="0">
                <a:solidFill>
                  <a:schemeClr val="bg1"/>
                </a:solidFill>
              </a:rPr>
              <a:t>VALIDITY</a:t>
            </a:r>
            <a:br>
              <a:rPr lang="en-GB" sz="4800" dirty="0">
                <a:solidFill>
                  <a:schemeClr val="bg1"/>
                </a:solidFill>
              </a:rPr>
            </a:br>
            <a:r>
              <a:rPr lang="en-GB" sz="4800" dirty="0">
                <a:solidFill>
                  <a:schemeClr val="bg1"/>
                </a:solidFill>
              </a:rPr>
              <a:t>RELIABILITY</a:t>
            </a:r>
          </a:p>
        </p:txBody>
      </p:sp>
      <p:graphicFrame>
        <p:nvGraphicFramePr>
          <p:cNvPr id="6" name="Content Placeholder 2">
            <a:extLst>
              <a:ext uri="{FF2B5EF4-FFF2-40B4-BE49-F238E27FC236}">
                <a16:creationId xmlns:a16="http://schemas.microsoft.com/office/drawing/2014/main" id="{E3F00690-8D00-4257-A96D-7F6F3243B688}"/>
              </a:ext>
            </a:extLst>
          </p:cNvPr>
          <p:cNvGraphicFramePr>
            <a:graphicFrameLocks noGrp="1"/>
          </p:cNvGraphicFramePr>
          <p:nvPr>
            <p:ph idx="1"/>
            <p:extLst>
              <p:ext uri="{D42A27DB-BD31-4B8C-83A1-F6EECF244321}">
                <p14:modId xmlns:p14="http://schemas.microsoft.com/office/powerpoint/2010/main" val="1831984469"/>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72053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8EFBFF-EA68-4A53-A5E3-03D6FEFBF8A4}"/>
              </a:ext>
            </a:extLst>
          </p:cNvPr>
          <p:cNvSpPr>
            <a:spLocks noGrp="1"/>
          </p:cNvSpPr>
          <p:nvPr>
            <p:ph type="title"/>
          </p:nvPr>
        </p:nvSpPr>
        <p:spPr>
          <a:xfrm>
            <a:off x="6412091" y="501651"/>
            <a:ext cx="4395340" cy="1716255"/>
          </a:xfrm>
        </p:spPr>
        <p:txBody>
          <a:bodyPr anchor="b">
            <a:normAutofit/>
          </a:bodyPr>
          <a:lstStyle/>
          <a:p>
            <a:r>
              <a:rPr lang="en-GB" sz="4300"/>
              <a:t>Reliability = Quality of methods</a:t>
            </a:r>
          </a:p>
        </p:txBody>
      </p:sp>
      <p:sp>
        <p:nvSpPr>
          <p:cNvPr id="10" name="Rectangle 13">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Fingerprint">
            <a:extLst>
              <a:ext uri="{FF2B5EF4-FFF2-40B4-BE49-F238E27FC236}">
                <a16:creationId xmlns:a16="http://schemas.microsoft.com/office/drawing/2014/main" id="{F8E4BCC3-7EE4-484D-AF90-D9694CFFCD9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79143" y="818188"/>
            <a:ext cx="5221625" cy="5221625"/>
          </a:xfrm>
          <a:prstGeom prst="rect">
            <a:avLst/>
          </a:prstGeom>
        </p:spPr>
      </p:pic>
      <p:sp>
        <p:nvSpPr>
          <p:cNvPr id="3" name="Content Placeholder 2">
            <a:extLst>
              <a:ext uri="{FF2B5EF4-FFF2-40B4-BE49-F238E27FC236}">
                <a16:creationId xmlns:a16="http://schemas.microsoft.com/office/drawing/2014/main" id="{FD4DF0B7-06FE-4ED8-96E3-753E24559DBA}"/>
              </a:ext>
            </a:extLst>
          </p:cNvPr>
          <p:cNvSpPr>
            <a:spLocks noGrp="1"/>
          </p:cNvSpPr>
          <p:nvPr>
            <p:ph idx="1"/>
          </p:nvPr>
        </p:nvSpPr>
        <p:spPr>
          <a:xfrm>
            <a:off x="6392583" y="2645922"/>
            <a:ext cx="4434721" cy="3710427"/>
          </a:xfrm>
        </p:spPr>
        <p:txBody>
          <a:bodyPr anchor="t">
            <a:normAutofit/>
          </a:bodyPr>
          <a:lstStyle/>
          <a:p>
            <a:pPr marL="0" indent="3175"/>
            <a:r>
              <a:rPr lang="en-US" sz="1700">
                <a:solidFill>
                  <a:schemeClr val="tx1">
                    <a:alpha val="80000"/>
                  </a:schemeClr>
                </a:solidFill>
              </a:rPr>
              <a:t>Reliability refers to the quality of the methods used. </a:t>
            </a:r>
          </a:p>
          <a:p>
            <a:pPr marL="0" indent="3175"/>
            <a:r>
              <a:rPr lang="en-US" sz="1700">
                <a:solidFill>
                  <a:schemeClr val="tx1">
                    <a:alpha val="80000"/>
                  </a:schemeClr>
                </a:solidFill>
              </a:rPr>
              <a:t>It is a synonym of dependability, consistency and replicability over time and over groups of respondents. </a:t>
            </a:r>
          </a:p>
          <a:p>
            <a:pPr marL="0" indent="3175"/>
            <a:r>
              <a:rPr lang="en-US" sz="1700">
                <a:solidFill>
                  <a:schemeClr val="tx1">
                    <a:alpha val="80000"/>
                  </a:schemeClr>
                </a:solidFill>
              </a:rPr>
              <a:t>It is concerned with accuracy and precision. </a:t>
            </a:r>
          </a:p>
          <a:p>
            <a:pPr marL="0" indent="3175"/>
            <a:r>
              <a:rPr lang="en-US" sz="1700">
                <a:solidFill>
                  <a:schemeClr val="tx1">
                    <a:alpha val="80000"/>
                  </a:schemeClr>
                </a:solidFill>
              </a:rPr>
              <a:t>For research to be reliable it must demonstrate that if it were to be carried out on a similar group of respondents in a similar context then similar results would be found.  </a:t>
            </a:r>
          </a:p>
          <a:p>
            <a:pPr marL="0" indent="3175"/>
            <a:r>
              <a:rPr lang="en-US" sz="1700">
                <a:solidFill>
                  <a:schemeClr val="tx1">
                    <a:alpha val="80000"/>
                  </a:schemeClr>
                </a:solidFill>
              </a:rPr>
              <a:t>Reliability is a precondition or sine qua non of validity.   </a:t>
            </a:r>
          </a:p>
          <a:p>
            <a:pPr marL="0" indent="3175"/>
            <a:endParaRPr lang="en-US" sz="1700">
              <a:solidFill>
                <a:schemeClr val="tx1">
                  <a:alpha val="80000"/>
                </a:schemeClr>
              </a:solidFill>
            </a:endParaRPr>
          </a:p>
          <a:p>
            <a:endParaRPr lang="en-GB" sz="1700">
              <a:solidFill>
                <a:schemeClr val="tx1">
                  <a:alpha val="80000"/>
                </a:schemeClr>
              </a:solidFill>
            </a:endParaRPr>
          </a:p>
        </p:txBody>
      </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18281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BBB295A-31C0-4EA8-B9F9-53D6667E8D5F}"/>
              </a:ext>
            </a:extLst>
          </p:cNvPr>
          <p:cNvSpPr>
            <a:spLocks noGrp="1"/>
          </p:cNvSpPr>
          <p:nvPr>
            <p:ph type="title"/>
          </p:nvPr>
        </p:nvSpPr>
        <p:spPr>
          <a:xfrm>
            <a:off x="1188069" y="381935"/>
            <a:ext cx="4008583" cy="5974414"/>
          </a:xfrm>
        </p:spPr>
        <p:txBody>
          <a:bodyPr anchor="ctr">
            <a:normAutofit/>
          </a:bodyPr>
          <a:lstStyle/>
          <a:p>
            <a:r>
              <a:rPr lang="en-GB" sz="8000">
                <a:solidFill>
                  <a:srgbClr val="FFFFFF"/>
                </a:solidFill>
              </a:rPr>
              <a:t>Validity = Quality of data</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1"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56E9F5E3-F281-459A-BCA4-689AEBEF13FC}"/>
              </a:ext>
            </a:extLst>
          </p:cNvPr>
          <p:cNvSpPr>
            <a:spLocks noGrp="1"/>
          </p:cNvSpPr>
          <p:nvPr>
            <p:ph idx="1"/>
          </p:nvPr>
        </p:nvSpPr>
        <p:spPr>
          <a:xfrm>
            <a:off x="6297233" y="518400"/>
            <a:ext cx="4771607" cy="5837949"/>
          </a:xfrm>
        </p:spPr>
        <p:txBody>
          <a:bodyPr anchor="ctr">
            <a:normAutofit/>
          </a:bodyPr>
          <a:lstStyle/>
          <a:p>
            <a:pPr marL="0" indent="3175"/>
            <a:r>
              <a:rPr lang="en-US" sz="1700">
                <a:solidFill>
                  <a:schemeClr val="tx1">
                    <a:alpha val="80000"/>
                  </a:schemeClr>
                </a:solidFill>
              </a:rPr>
              <a:t>It is important here to remember that high quality data depends on the accuracy or reliability of the methods used. </a:t>
            </a:r>
          </a:p>
          <a:p>
            <a:pPr marL="0" indent="3175"/>
            <a:r>
              <a:rPr lang="en-US" sz="1700">
                <a:solidFill>
                  <a:schemeClr val="tx1">
                    <a:alpha val="80000"/>
                  </a:schemeClr>
                </a:solidFill>
              </a:rPr>
              <a:t>It is very easy to slip into invalidity as it can enter at every stage of the research from design to data gathering rendering the research invalid or heavily biased. </a:t>
            </a:r>
          </a:p>
          <a:p>
            <a:pPr marL="0" indent="3175"/>
            <a:r>
              <a:rPr lang="en-US" sz="1700">
                <a:solidFill>
                  <a:schemeClr val="tx1">
                    <a:alpha val="80000"/>
                  </a:schemeClr>
                </a:solidFill>
              </a:rPr>
              <a:t>The researcher can take steps to ensure that as far as possible invalidity has been minimised in all areas of the research. </a:t>
            </a:r>
          </a:p>
          <a:p>
            <a:pPr marL="0" indent="3175"/>
            <a:r>
              <a:rPr lang="en-US" sz="1700">
                <a:solidFill>
                  <a:schemeClr val="tx1">
                    <a:alpha val="80000"/>
                  </a:schemeClr>
                </a:solidFill>
              </a:rPr>
              <a:t>For instance at the design stage, through  choosing an appropriate timescale and appropriate methodology, and at the stage of data gathering by trying to avoid drop out amongst respondents and minimising reactivity effects (respondents behaving differently when subjected to scrutiny or being placed in new situations).  </a:t>
            </a:r>
          </a:p>
          <a:p>
            <a:pPr marL="0" indent="3175"/>
            <a:r>
              <a:rPr lang="en-US" sz="1700">
                <a:solidFill>
                  <a:schemeClr val="tx1">
                    <a:alpha val="80000"/>
                  </a:schemeClr>
                </a:solidFill>
              </a:rPr>
              <a:t>At the data analysis and data reporting stage one of the main ways of enhancing validity is by avoiding selective use of data.</a:t>
            </a:r>
          </a:p>
          <a:p>
            <a:endParaRPr lang="en-GB" sz="17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08044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47FE7057-C63C-4978-9610-1BB3C3AF6F3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16896" y="643467"/>
            <a:ext cx="5758208" cy="5571066"/>
          </a:xfrm>
          <a:prstGeom prst="rect">
            <a:avLst/>
          </a:prstGeom>
        </p:spPr>
      </p:pic>
    </p:spTree>
    <p:extLst>
      <p:ext uri="{BB962C8B-B14F-4D97-AF65-F5344CB8AC3E}">
        <p14:creationId xmlns:p14="http://schemas.microsoft.com/office/powerpoint/2010/main" val="21859341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3A6494-2B84-4703-AF92-363D2BC30A4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2 WAYS TO TEST RELIABILITY</a:t>
            </a:r>
          </a:p>
        </p:txBody>
      </p:sp>
      <p:sp>
        <p:nvSpPr>
          <p:cNvPr id="3" name="Content Placeholder 2">
            <a:extLst>
              <a:ext uri="{FF2B5EF4-FFF2-40B4-BE49-F238E27FC236}">
                <a16:creationId xmlns:a16="http://schemas.microsoft.com/office/drawing/2014/main" id="{54FDFF4D-1A19-4920-9EFB-72A174A1B190}"/>
              </a:ext>
            </a:extLst>
          </p:cNvPr>
          <p:cNvSpPr>
            <a:spLocks noGrp="1"/>
          </p:cNvSpPr>
          <p:nvPr>
            <p:ph idx="1"/>
          </p:nvPr>
        </p:nvSpPr>
        <p:spPr>
          <a:xfrm>
            <a:off x="4810259" y="649480"/>
            <a:ext cx="6555347" cy="5546047"/>
          </a:xfrm>
        </p:spPr>
        <p:txBody>
          <a:bodyPr anchor="ctr">
            <a:normAutofit/>
          </a:bodyPr>
          <a:lstStyle/>
          <a:p>
            <a:r>
              <a:rPr lang="en-GB" sz="2000"/>
              <a:t>There are two ways in estimating whether a certain thing is reliable or not. The first way is the </a:t>
            </a:r>
            <a:r>
              <a:rPr lang="en-GB" sz="2000">
                <a:highlight>
                  <a:srgbClr val="FFFF00"/>
                </a:highlight>
              </a:rPr>
              <a:t>test or retest </a:t>
            </a:r>
            <a:r>
              <a:rPr lang="en-GB" sz="2000"/>
              <a:t>and the other is the internal consistency. The test and retest is quite easy. You simply test an idea twice, test 1 and test 2. It must be measured twice in different times, then compare the similarities of the results of the two tests. Then, if the results of the two tests are the same, it means that certain measurement is reliable.</a:t>
            </a:r>
          </a:p>
          <a:p>
            <a:r>
              <a:rPr lang="en-GB" sz="2000"/>
              <a:t>The next way in estimating reliability is </a:t>
            </a:r>
            <a:r>
              <a:rPr lang="en-GB" sz="2000">
                <a:highlight>
                  <a:srgbClr val="FFFF00"/>
                </a:highlight>
              </a:rPr>
              <a:t>internal consistency</a:t>
            </a:r>
            <a:r>
              <a:rPr lang="en-GB" sz="2000"/>
              <a:t>. This can be done by questioning. Make different sets of question that can measure the same factor. Let this be answered by different people or different groups. And even if different people answered these different questions, but still came out with the right thought, then it must be reliable.</a:t>
            </a:r>
            <a:br>
              <a:rPr lang="en-GB" sz="2000"/>
            </a:br>
            <a:endParaRPr lang="en-GB" sz="2000"/>
          </a:p>
        </p:txBody>
      </p:sp>
    </p:spTree>
    <p:extLst>
      <p:ext uri="{BB962C8B-B14F-4D97-AF65-F5344CB8AC3E}">
        <p14:creationId xmlns:p14="http://schemas.microsoft.com/office/powerpoint/2010/main" val="15730672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52604"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2F72EC3C-BFBB-4A65-8FB9-1E4B4A7F0009}"/>
              </a:ext>
            </a:extLst>
          </p:cNvPr>
          <p:cNvSpPr>
            <a:spLocks noGrp="1"/>
          </p:cNvSpPr>
          <p:nvPr>
            <p:ph type="title"/>
          </p:nvPr>
        </p:nvSpPr>
        <p:spPr>
          <a:xfrm>
            <a:off x="3045213" y="731520"/>
            <a:ext cx="6089904" cy="1426464"/>
          </a:xfrm>
        </p:spPr>
        <p:txBody>
          <a:bodyPr>
            <a:normAutofit/>
          </a:bodyPr>
          <a:lstStyle/>
          <a:p>
            <a:pPr algn="ctr"/>
            <a:r>
              <a:rPr lang="en-GB">
                <a:solidFill>
                  <a:srgbClr val="FFFFFF"/>
                </a:solidFill>
              </a:rPr>
              <a:t>RELIABILITY AND VALIDITY</a:t>
            </a:r>
          </a:p>
        </p:txBody>
      </p:sp>
      <p:sp>
        <p:nvSpPr>
          <p:cNvPr id="13" name="Rectangle 12">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Rectangle 1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6910A9E-4506-4BF3-9BA6-1DE4255F676A}"/>
              </a:ext>
            </a:extLst>
          </p:cNvPr>
          <p:cNvGraphicFramePr>
            <a:graphicFrameLocks noGrp="1"/>
          </p:cNvGraphicFramePr>
          <p:nvPr>
            <p:ph idx="1"/>
            <p:extLst>
              <p:ext uri="{D42A27DB-BD31-4B8C-83A1-F6EECF244321}">
                <p14:modId xmlns:p14="http://schemas.microsoft.com/office/powerpoint/2010/main" val="2787310651"/>
              </p:ext>
            </p:extLst>
          </p:nvPr>
        </p:nvGraphicFramePr>
        <p:xfrm>
          <a:off x="788988" y="2798763"/>
          <a:ext cx="10598150" cy="32829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30839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AFD13-E1C8-458D-8BD2-B717777A0F69}"/>
              </a:ext>
            </a:extLst>
          </p:cNvPr>
          <p:cNvSpPr>
            <a:spLocks noGrp="1"/>
          </p:cNvSpPr>
          <p:nvPr>
            <p:ph type="title"/>
          </p:nvPr>
        </p:nvSpPr>
        <p:spPr/>
        <p:txBody>
          <a:bodyPr/>
          <a:lstStyle/>
          <a:p>
            <a:r>
              <a:rPr lang="en-GB" dirty="0"/>
              <a:t>VALIDITY</a:t>
            </a:r>
          </a:p>
        </p:txBody>
      </p:sp>
      <p:sp>
        <p:nvSpPr>
          <p:cNvPr id="3" name="Content Placeholder 2">
            <a:extLst>
              <a:ext uri="{FF2B5EF4-FFF2-40B4-BE49-F238E27FC236}">
                <a16:creationId xmlns:a16="http://schemas.microsoft.com/office/drawing/2014/main" id="{C03F37E4-2F6C-4B7F-8781-0655455CAA44}"/>
              </a:ext>
            </a:extLst>
          </p:cNvPr>
          <p:cNvSpPr>
            <a:spLocks noGrp="1"/>
          </p:cNvSpPr>
          <p:nvPr>
            <p:ph idx="1"/>
          </p:nvPr>
        </p:nvSpPr>
        <p:spPr/>
        <p:txBody>
          <a:bodyPr>
            <a:normAutofit lnSpcReduction="10000"/>
          </a:bodyPr>
          <a:lstStyle/>
          <a:p>
            <a:r>
              <a:rPr lang="en-GB" dirty="0"/>
              <a:t>Validity is categorized into four types, the conclusion, internal validity, construct validity, and external validity. </a:t>
            </a:r>
          </a:p>
          <a:p>
            <a:r>
              <a:rPr lang="en-GB" dirty="0"/>
              <a:t>The </a:t>
            </a:r>
            <a:r>
              <a:rPr lang="en-GB" dirty="0">
                <a:highlight>
                  <a:srgbClr val="FF00FF"/>
                </a:highlight>
              </a:rPr>
              <a:t>conclusion validity </a:t>
            </a:r>
            <a:r>
              <a:rPr lang="en-GB" dirty="0"/>
              <a:t>is focused more on the relationship between the outcome and the program. </a:t>
            </a:r>
          </a:p>
          <a:p>
            <a:r>
              <a:rPr lang="en-GB" dirty="0">
                <a:highlight>
                  <a:srgbClr val="FF00FF"/>
                </a:highlight>
              </a:rPr>
              <a:t>Internal validity </a:t>
            </a:r>
            <a:r>
              <a:rPr lang="en-GB" dirty="0"/>
              <a:t>is more on asking what kind of relationship is there between the outcome and the program. </a:t>
            </a:r>
          </a:p>
          <a:p>
            <a:r>
              <a:rPr lang="en-GB" dirty="0">
                <a:highlight>
                  <a:srgbClr val="FF00FF"/>
                </a:highlight>
              </a:rPr>
              <a:t>Construct validity </a:t>
            </a:r>
            <a:r>
              <a:rPr lang="en-GB" dirty="0" err="1"/>
              <a:t>analyzes</a:t>
            </a:r>
            <a:r>
              <a:rPr lang="en-GB" dirty="0"/>
              <a:t> how strong the outcome is. </a:t>
            </a:r>
          </a:p>
          <a:p>
            <a:r>
              <a:rPr lang="en-GB" dirty="0">
                <a:highlight>
                  <a:srgbClr val="FF00FF"/>
                </a:highlight>
              </a:rPr>
              <a:t>External validity </a:t>
            </a:r>
            <a:r>
              <a:rPr lang="en-GB" dirty="0"/>
              <a:t>is focused more on the general concept of the outcome.</a:t>
            </a:r>
            <a:br>
              <a:rPr lang="en-GB" dirty="0"/>
            </a:br>
            <a:endParaRPr lang="en-GB" dirty="0"/>
          </a:p>
        </p:txBody>
      </p:sp>
    </p:spTree>
    <p:extLst>
      <p:ext uri="{BB962C8B-B14F-4D97-AF65-F5344CB8AC3E}">
        <p14:creationId xmlns:p14="http://schemas.microsoft.com/office/powerpoint/2010/main" val="40346970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0594" name="Picture 2">
            <a:extLst>
              <a:ext uri="{FF2B5EF4-FFF2-40B4-BE49-F238E27FC236}">
                <a16:creationId xmlns:a16="http://schemas.microsoft.com/office/drawing/2014/main" id="{4CCD1432-C1A4-40FD-9287-DEF493DE21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73213" y="0"/>
            <a:ext cx="904398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69918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4">
            <a:extLst>
              <a:ext uri="{FF2B5EF4-FFF2-40B4-BE49-F238E27FC236}">
                <a16:creationId xmlns:a16="http://schemas.microsoft.com/office/drawing/2014/main" id="{0AB225BA-7412-4605-8E8D-5AED2BF56A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EB55E87-C6AE-430F-A8F7-E884F038915D}"/>
              </a:ext>
            </a:extLst>
          </p:cNvPr>
          <p:cNvPicPr>
            <a:picLocks noChangeAspect="1"/>
          </p:cNvPicPr>
          <p:nvPr/>
        </p:nvPicPr>
        <p:blipFill rotWithShape="1">
          <a:blip r:embed="rId2"/>
          <a:srcRect t="7370" b="11403"/>
          <a:stretch/>
        </p:blipFill>
        <p:spPr>
          <a:xfrm>
            <a:off x="20" y="10"/>
            <a:ext cx="12191980" cy="6857989"/>
          </a:xfrm>
          <a:prstGeom prst="rect">
            <a:avLst/>
          </a:prstGeom>
        </p:spPr>
      </p:pic>
      <p:sp>
        <p:nvSpPr>
          <p:cNvPr id="22" name="Rectangle 16">
            <a:extLst>
              <a:ext uri="{FF2B5EF4-FFF2-40B4-BE49-F238E27FC236}">
                <a16:creationId xmlns:a16="http://schemas.microsoft.com/office/drawing/2014/main" id="{604BB9CD-970D-4FE5-B4E3-D651735BF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27000"/>
              <a:duotone>
                <a:schemeClr val="accent1">
                  <a:shade val="45000"/>
                  <a:satMod val="135000"/>
                </a:schemeClr>
                <a:prstClr val="white"/>
              </a:duotone>
              <a:extLst>
                <a:ext uri="{BEBA8EAE-BF5A-486C-A8C5-ECC9F3942E4B}">
                  <a14:imgProps xmlns:a14="http://schemas.microsoft.com/office/drawing/2010/main">
                    <a14:imgLayer r:embed="rId4">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rcRect/>
            <a:tile tx="0" ty="-254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727839-0142-41F3-BEBF-8581D5AFE97F}"/>
              </a:ext>
            </a:extLst>
          </p:cNvPr>
          <p:cNvSpPr>
            <a:spLocks noGrp="1"/>
          </p:cNvSpPr>
          <p:nvPr>
            <p:ph type="title"/>
          </p:nvPr>
        </p:nvSpPr>
        <p:spPr>
          <a:xfrm>
            <a:off x="1112520" y="2152955"/>
            <a:ext cx="9966960" cy="2552091"/>
          </a:xfrm>
        </p:spPr>
        <p:txBody>
          <a:bodyPr vert="horz" lIns="91440" tIns="45720" rIns="91440" bIns="45720" rtlCol="0" anchor="ctr">
            <a:normAutofit/>
          </a:bodyPr>
          <a:lstStyle/>
          <a:p>
            <a:pPr algn="ctr"/>
            <a:r>
              <a:rPr lang="en-US" b="1" dirty="0">
                <a:solidFill>
                  <a:schemeClr val="bg1"/>
                </a:solidFill>
              </a:rPr>
              <a:t>https://methods.sagepub.com/methods-map/key-concepts-in-research</a:t>
            </a:r>
          </a:p>
        </p:txBody>
      </p:sp>
      <p:sp>
        <p:nvSpPr>
          <p:cNvPr id="19" name="Rectangle 18">
            <a:extLst>
              <a:ext uri="{FF2B5EF4-FFF2-40B4-BE49-F238E27FC236}">
                <a16:creationId xmlns:a16="http://schemas.microsoft.com/office/drawing/2014/main" id="{5E0D6276-8D53-4DDA-A15A-90E0831F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1955749"/>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0C150C7-96FB-4EB9-BDF9-212535A60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808342"/>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868433"/>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agram&#10;&#10;Description automatically generated">
            <a:extLst>
              <a:ext uri="{FF2B5EF4-FFF2-40B4-BE49-F238E27FC236}">
                <a16:creationId xmlns:a16="http://schemas.microsoft.com/office/drawing/2014/main" id="{0337881B-F0B9-4790-B08F-ED9EEBA01E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6123" y="643467"/>
            <a:ext cx="5879753" cy="5571066"/>
          </a:xfrm>
          <a:prstGeom prst="rect">
            <a:avLst/>
          </a:prstGeom>
        </p:spPr>
      </p:pic>
    </p:spTree>
    <p:extLst>
      <p:ext uri="{BB962C8B-B14F-4D97-AF65-F5344CB8AC3E}">
        <p14:creationId xmlns:p14="http://schemas.microsoft.com/office/powerpoint/2010/main" val="14814889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74B25687-D0AC-47E4-854A-EF99D17AE360}"/>
              </a:ext>
            </a:extLst>
          </p:cNvPr>
          <p:cNvSpPr>
            <a:spLocks noGrp="1"/>
          </p:cNvSpPr>
          <p:nvPr>
            <p:ph type="body" idx="1"/>
          </p:nvPr>
        </p:nvSpPr>
        <p:spPr/>
        <p:txBody>
          <a:bodyPr/>
          <a:lstStyle/>
          <a:p>
            <a:r>
              <a:rPr lang="en-GB" dirty="0"/>
              <a:t>VALIDITY</a:t>
            </a:r>
          </a:p>
        </p:txBody>
      </p:sp>
      <p:sp>
        <p:nvSpPr>
          <p:cNvPr id="6" name="Content Placeholder 5">
            <a:extLst>
              <a:ext uri="{FF2B5EF4-FFF2-40B4-BE49-F238E27FC236}">
                <a16:creationId xmlns:a16="http://schemas.microsoft.com/office/drawing/2014/main" id="{BAEE2BB8-D6FB-46BF-ADE1-F0B21DA33E5F}"/>
              </a:ext>
            </a:extLst>
          </p:cNvPr>
          <p:cNvSpPr>
            <a:spLocks noGrp="1"/>
          </p:cNvSpPr>
          <p:nvPr>
            <p:ph sz="half" idx="2"/>
          </p:nvPr>
        </p:nvSpPr>
        <p:spPr/>
        <p:txBody>
          <a:bodyPr>
            <a:normAutofit fontScale="77500" lnSpcReduction="20000"/>
          </a:bodyPr>
          <a:lstStyle/>
          <a:p>
            <a:r>
              <a:rPr lang="en-GB" dirty="0"/>
              <a:t>Validity implies the extent to which the research instrument measures, what it is intended to measure.	</a:t>
            </a:r>
          </a:p>
          <a:p>
            <a:r>
              <a:rPr lang="en-GB" dirty="0"/>
              <a:t>It refers to the ability of the instrument/test to measure what it is supposed to measure.</a:t>
            </a:r>
          </a:p>
          <a:p>
            <a:r>
              <a:rPr lang="en-GB" dirty="0"/>
              <a:t>It relates to the correct applicability of the instrument/test/procedure in a needed situation.	</a:t>
            </a:r>
          </a:p>
          <a:p>
            <a:r>
              <a:rPr lang="en-GB" dirty="0"/>
              <a:t>Can relate to question of ‘Does it measure what it is supposed to measure’?</a:t>
            </a:r>
          </a:p>
        </p:txBody>
      </p:sp>
      <p:sp>
        <p:nvSpPr>
          <p:cNvPr id="7" name="Text Placeholder 6">
            <a:extLst>
              <a:ext uri="{FF2B5EF4-FFF2-40B4-BE49-F238E27FC236}">
                <a16:creationId xmlns:a16="http://schemas.microsoft.com/office/drawing/2014/main" id="{0AA3F6A3-D748-4CC8-A082-2138B243940C}"/>
              </a:ext>
            </a:extLst>
          </p:cNvPr>
          <p:cNvSpPr>
            <a:spLocks noGrp="1"/>
          </p:cNvSpPr>
          <p:nvPr>
            <p:ph type="body" sz="quarter" idx="3"/>
          </p:nvPr>
        </p:nvSpPr>
        <p:spPr/>
        <p:txBody>
          <a:bodyPr/>
          <a:lstStyle/>
          <a:p>
            <a:r>
              <a:rPr lang="en-GB" dirty="0"/>
              <a:t>RELIABILITY</a:t>
            </a:r>
          </a:p>
        </p:txBody>
      </p:sp>
      <p:sp>
        <p:nvSpPr>
          <p:cNvPr id="8" name="Content Placeholder 7">
            <a:extLst>
              <a:ext uri="{FF2B5EF4-FFF2-40B4-BE49-F238E27FC236}">
                <a16:creationId xmlns:a16="http://schemas.microsoft.com/office/drawing/2014/main" id="{85D4BEC4-CBF9-4464-B562-64037CD2DBE5}"/>
              </a:ext>
            </a:extLst>
          </p:cNvPr>
          <p:cNvSpPr>
            <a:spLocks noGrp="1"/>
          </p:cNvSpPr>
          <p:nvPr>
            <p:ph sz="quarter" idx="4"/>
          </p:nvPr>
        </p:nvSpPr>
        <p:spPr/>
        <p:txBody>
          <a:bodyPr>
            <a:normAutofit fontScale="77500" lnSpcReduction="20000"/>
          </a:bodyPr>
          <a:lstStyle/>
          <a:p>
            <a:r>
              <a:rPr lang="en-GB" dirty="0"/>
              <a:t>Reliability refers to the degree to which assessment tool produces consistent results, when repeated measurements are made.</a:t>
            </a:r>
          </a:p>
          <a:p>
            <a:r>
              <a:rPr lang="en-GB" dirty="0"/>
              <a:t>It refers to the reproducibility of the results when repeated measurements are done.</a:t>
            </a:r>
          </a:p>
          <a:p>
            <a:r>
              <a:rPr lang="en-GB" dirty="0"/>
              <a:t>It relates to the extent to which an experiment, test or any procedure gives the same result on repeated trials.</a:t>
            </a:r>
          </a:p>
          <a:p>
            <a:r>
              <a:rPr lang="en-GB" dirty="0"/>
              <a:t>Can relate to question, ‘How representative is the measurement’?</a:t>
            </a:r>
          </a:p>
          <a:p>
            <a:endParaRPr lang="en-GB" dirty="0"/>
          </a:p>
          <a:p>
            <a:endParaRPr lang="en-GB" dirty="0"/>
          </a:p>
        </p:txBody>
      </p:sp>
      <p:pic>
        <p:nvPicPr>
          <p:cNvPr id="10" name="Picture 9">
            <a:extLst>
              <a:ext uri="{FF2B5EF4-FFF2-40B4-BE49-F238E27FC236}">
                <a16:creationId xmlns:a16="http://schemas.microsoft.com/office/drawing/2014/main" id="{BF3A2569-3FBF-4827-9EB7-DBA65CE0C9B6}"/>
              </a:ext>
            </a:extLst>
          </p:cNvPr>
          <p:cNvPicPr>
            <a:picLocks noChangeAspect="1"/>
          </p:cNvPicPr>
          <p:nvPr/>
        </p:nvPicPr>
        <p:blipFill>
          <a:blip r:embed="rId2"/>
          <a:stretch>
            <a:fillRect/>
          </a:stretch>
        </p:blipFill>
        <p:spPr>
          <a:xfrm>
            <a:off x="4434840" y="142362"/>
            <a:ext cx="2590800" cy="1762125"/>
          </a:xfrm>
          <a:prstGeom prst="rect">
            <a:avLst/>
          </a:prstGeom>
        </p:spPr>
      </p:pic>
    </p:spTree>
    <p:extLst>
      <p:ext uri="{BB962C8B-B14F-4D97-AF65-F5344CB8AC3E}">
        <p14:creationId xmlns:p14="http://schemas.microsoft.com/office/powerpoint/2010/main" val="20847527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74B25687-D0AC-47E4-854A-EF99D17AE360}"/>
              </a:ext>
            </a:extLst>
          </p:cNvPr>
          <p:cNvSpPr>
            <a:spLocks noGrp="1"/>
          </p:cNvSpPr>
          <p:nvPr>
            <p:ph type="body" idx="1"/>
          </p:nvPr>
        </p:nvSpPr>
        <p:spPr/>
        <p:txBody>
          <a:bodyPr/>
          <a:lstStyle/>
          <a:p>
            <a:r>
              <a:rPr lang="en-GB" dirty="0"/>
              <a:t>VALIDITY</a:t>
            </a:r>
          </a:p>
        </p:txBody>
      </p:sp>
      <p:sp>
        <p:nvSpPr>
          <p:cNvPr id="6" name="Content Placeholder 5">
            <a:extLst>
              <a:ext uri="{FF2B5EF4-FFF2-40B4-BE49-F238E27FC236}">
                <a16:creationId xmlns:a16="http://schemas.microsoft.com/office/drawing/2014/main" id="{BAEE2BB8-D6FB-46BF-ADE1-F0B21DA33E5F}"/>
              </a:ext>
            </a:extLst>
          </p:cNvPr>
          <p:cNvSpPr>
            <a:spLocks noGrp="1"/>
          </p:cNvSpPr>
          <p:nvPr>
            <p:ph sz="half" idx="2"/>
          </p:nvPr>
        </p:nvSpPr>
        <p:spPr/>
        <p:txBody>
          <a:bodyPr>
            <a:normAutofit fontScale="92500" lnSpcReduction="10000"/>
          </a:bodyPr>
          <a:lstStyle/>
          <a:p>
            <a:r>
              <a:rPr lang="en-GB" dirty="0"/>
              <a:t>Answers, ‘Is it the right instrument/test for what I need to measure?’	</a:t>
            </a:r>
          </a:p>
          <a:p>
            <a:r>
              <a:rPr lang="en-GB" dirty="0"/>
              <a:t>Validity looks at accuracy.</a:t>
            </a:r>
          </a:p>
          <a:p>
            <a:r>
              <a:rPr lang="en-GB" dirty="0"/>
              <a:t>Validity mainly focuses on the outcome.</a:t>
            </a:r>
          </a:p>
          <a:p>
            <a:r>
              <a:rPr lang="en-GB" dirty="0"/>
              <a:t>Influencing factors for validity are: process, purpose, theory matters, logical implications, etc.	</a:t>
            </a:r>
          </a:p>
        </p:txBody>
      </p:sp>
      <p:sp>
        <p:nvSpPr>
          <p:cNvPr id="7" name="Text Placeholder 6">
            <a:extLst>
              <a:ext uri="{FF2B5EF4-FFF2-40B4-BE49-F238E27FC236}">
                <a16:creationId xmlns:a16="http://schemas.microsoft.com/office/drawing/2014/main" id="{0AA3F6A3-D748-4CC8-A082-2138B243940C}"/>
              </a:ext>
            </a:extLst>
          </p:cNvPr>
          <p:cNvSpPr>
            <a:spLocks noGrp="1"/>
          </p:cNvSpPr>
          <p:nvPr>
            <p:ph type="body" sz="quarter" idx="3"/>
          </p:nvPr>
        </p:nvSpPr>
        <p:spPr/>
        <p:txBody>
          <a:bodyPr/>
          <a:lstStyle/>
          <a:p>
            <a:r>
              <a:rPr lang="en-GB" dirty="0"/>
              <a:t>RELIABILITY</a:t>
            </a:r>
          </a:p>
        </p:txBody>
      </p:sp>
      <p:sp>
        <p:nvSpPr>
          <p:cNvPr id="8" name="Content Placeholder 7">
            <a:extLst>
              <a:ext uri="{FF2B5EF4-FFF2-40B4-BE49-F238E27FC236}">
                <a16:creationId xmlns:a16="http://schemas.microsoft.com/office/drawing/2014/main" id="{85D4BEC4-CBF9-4464-B562-64037CD2DBE5}"/>
              </a:ext>
            </a:extLst>
          </p:cNvPr>
          <p:cNvSpPr>
            <a:spLocks noGrp="1"/>
          </p:cNvSpPr>
          <p:nvPr>
            <p:ph sz="quarter" idx="4"/>
          </p:nvPr>
        </p:nvSpPr>
        <p:spPr/>
        <p:txBody>
          <a:bodyPr>
            <a:normAutofit fontScale="92500" lnSpcReduction="10000"/>
          </a:bodyPr>
          <a:lstStyle/>
          <a:p>
            <a:r>
              <a:rPr lang="en-GB" dirty="0"/>
              <a:t>Answers, ‘Can the results obtained be replicated if the test is repeated?’</a:t>
            </a:r>
          </a:p>
          <a:p>
            <a:r>
              <a:rPr lang="en-GB" dirty="0"/>
              <a:t>Reliability looks at repeatability/consistency.</a:t>
            </a:r>
          </a:p>
          <a:p>
            <a:r>
              <a:rPr lang="en-GB" dirty="0"/>
              <a:t>Reliability mainly focuses on maintaining consistent result.</a:t>
            </a:r>
          </a:p>
          <a:p>
            <a:r>
              <a:rPr lang="en-GB" dirty="0"/>
              <a:t>Influencing factors for reliability are: test length, test score variability, heterogenicity, etc.</a:t>
            </a:r>
          </a:p>
          <a:p>
            <a:endParaRPr lang="en-GB" dirty="0"/>
          </a:p>
          <a:p>
            <a:endParaRPr lang="en-GB" dirty="0"/>
          </a:p>
          <a:p>
            <a:endParaRPr lang="en-GB" dirty="0"/>
          </a:p>
        </p:txBody>
      </p:sp>
      <p:pic>
        <p:nvPicPr>
          <p:cNvPr id="10" name="Picture 9">
            <a:extLst>
              <a:ext uri="{FF2B5EF4-FFF2-40B4-BE49-F238E27FC236}">
                <a16:creationId xmlns:a16="http://schemas.microsoft.com/office/drawing/2014/main" id="{BF3A2569-3FBF-4827-9EB7-DBA65CE0C9B6}"/>
              </a:ext>
            </a:extLst>
          </p:cNvPr>
          <p:cNvPicPr>
            <a:picLocks noChangeAspect="1"/>
          </p:cNvPicPr>
          <p:nvPr/>
        </p:nvPicPr>
        <p:blipFill>
          <a:blip r:embed="rId2"/>
          <a:stretch>
            <a:fillRect/>
          </a:stretch>
        </p:blipFill>
        <p:spPr>
          <a:xfrm>
            <a:off x="4434840" y="142362"/>
            <a:ext cx="2590800" cy="1762125"/>
          </a:xfrm>
          <a:prstGeom prst="rect">
            <a:avLst/>
          </a:prstGeom>
        </p:spPr>
      </p:pic>
    </p:spTree>
    <p:extLst>
      <p:ext uri="{BB962C8B-B14F-4D97-AF65-F5344CB8AC3E}">
        <p14:creationId xmlns:p14="http://schemas.microsoft.com/office/powerpoint/2010/main" val="32522658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74B25687-D0AC-47E4-854A-EF99D17AE360}"/>
              </a:ext>
            </a:extLst>
          </p:cNvPr>
          <p:cNvSpPr>
            <a:spLocks noGrp="1"/>
          </p:cNvSpPr>
          <p:nvPr>
            <p:ph type="body" idx="1"/>
          </p:nvPr>
        </p:nvSpPr>
        <p:spPr/>
        <p:txBody>
          <a:bodyPr/>
          <a:lstStyle/>
          <a:p>
            <a:r>
              <a:rPr lang="en-GB" dirty="0"/>
              <a:t>VALIDITY</a:t>
            </a:r>
          </a:p>
        </p:txBody>
      </p:sp>
      <p:sp>
        <p:nvSpPr>
          <p:cNvPr id="6" name="Content Placeholder 5">
            <a:extLst>
              <a:ext uri="{FF2B5EF4-FFF2-40B4-BE49-F238E27FC236}">
                <a16:creationId xmlns:a16="http://schemas.microsoft.com/office/drawing/2014/main" id="{BAEE2BB8-D6FB-46BF-ADE1-F0B21DA33E5F}"/>
              </a:ext>
            </a:extLst>
          </p:cNvPr>
          <p:cNvSpPr>
            <a:spLocks noGrp="1"/>
          </p:cNvSpPr>
          <p:nvPr>
            <p:ph sz="half" idx="2"/>
          </p:nvPr>
        </p:nvSpPr>
        <p:spPr/>
        <p:txBody>
          <a:bodyPr>
            <a:normAutofit fontScale="92500" lnSpcReduction="10000"/>
          </a:bodyPr>
          <a:lstStyle/>
          <a:p>
            <a:r>
              <a:rPr lang="en-GB" dirty="0"/>
              <a:t>Validity has more analysis and is harder to achieve.	</a:t>
            </a:r>
          </a:p>
          <a:p>
            <a:r>
              <a:rPr lang="en-GB" dirty="0"/>
              <a:t>There cannot be validity without reliability.</a:t>
            </a:r>
          </a:p>
          <a:p>
            <a:r>
              <a:rPr lang="en-GB" dirty="0"/>
              <a:t>Even if validity of an instrument is poor (for certain test), it can have high reliability (for other tests).	</a:t>
            </a:r>
          </a:p>
          <a:p>
            <a:r>
              <a:rPr lang="en-GB" dirty="0"/>
              <a:t>If the results are not valid, the test is of no use at all.</a:t>
            </a:r>
          </a:p>
        </p:txBody>
      </p:sp>
      <p:sp>
        <p:nvSpPr>
          <p:cNvPr id="7" name="Text Placeholder 6">
            <a:extLst>
              <a:ext uri="{FF2B5EF4-FFF2-40B4-BE49-F238E27FC236}">
                <a16:creationId xmlns:a16="http://schemas.microsoft.com/office/drawing/2014/main" id="{0AA3F6A3-D748-4CC8-A082-2138B243940C}"/>
              </a:ext>
            </a:extLst>
          </p:cNvPr>
          <p:cNvSpPr>
            <a:spLocks noGrp="1"/>
          </p:cNvSpPr>
          <p:nvPr>
            <p:ph type="body" sz="quarter" idx="3"/>
          </p:nvPr>
        </p:nvSpPr>
        <p:spPr/>
        <p:txBody>
          <a:bodyPr/>
          <a:lstStyle/>
          <a:p>
            <a:r>
              <a:rPr lang="en-GB" dirty="0"/>
              <a:t>RELIABILITY</a:t>
            </a:r>
          </a:p>
        </p:txBody>
      </p:sp>
      <p:sp>
        <p:nvSpPr>
          <p:cNvPr id="8" name="Content Placeholder 7">
            <a:extLst>
              <a:ext uri="{FF2B5EF4-FFF2-40B4-BE49-F238E27FC236}">
                <a16:creationId xmlns:a16="http://schemas.microsoft.com/office/drawing/2014/main" id="{85D4BEC4-CBF9-4464-B562-64037CD2DBE5}"/>
              </a:ext>
            </a:extLst>
          </p:cNvPr>
          <p:cNvSpPr>
            <a:spLocks noGrp="1"/>
          </p:cNvSpPr>
          <p:nvPr>
            <p:ph sz="quarter" idx="4"/>
          </p:nvPr>
        </p:nvSpPr>
        <p:spPr/>
        <p:txBody>
          <a:bodyPr>
            <a:normAutofit fontScale="92500" lnSpcReduction="10000"/>
          </a:bodyPr>
          <a:lstStyle/>
          <a:p>
            <a:r>
              <a:rPr lang="en-GB" dirty="0"/>
              <a:t>Reliability is comparatively easier and yields faster results.</a:t>
            </a:r>
          </a:p>
          <a:p>
            <a:r>
              <a:rPr lang="en-GB" dirty="0"/>
              <a:t>There can be reliability without validity.</a:t>
            </a:r>
          </a:p>
          <a:p>
            <a:r>
              <a:rPr lang="en-GB" dirty="0"/>
              <a:t>When reliability/repeatability is poor, validity may also be poor. Thus, usefulness of a test/experiments are negligible.</a:t>
            </a:r>
          </a:p>
          <a:p>
            <a:r>
              <a:rPr lang="en-GB" dirty="0"/>
              <a:t>If the results cannot be replicated, the test is of little use.</a:t>
            </a:r>
          </a:p>
          <a:p>
            <a:endParaRPr lang="en-GB" dirty="0"/>
          </a:p>
          <a:p>
            <a:endParaRPr lang="en-GB" dirty="0"/>
          </a:p>
        </p:txBody>
      </p:sp>
      <p:pic>
        <p:nvPicPr>
          <p:cNvPr id="10" name="Picture 9">
            <a:extLst>
              <a:ext uri="{FF2B5EF4-FFF2-40B4-BE49-F238E27FC236}">
                <a16:creationId xmlns:a16="http://schemas.microsoft.com/office/drawing/2014/main" id="{BF3A2569-3FBF-4827-9EB7-DBA65CE0C9B6}"/>
              </a:ext>
            </a:extLst>
          </p:cNvPr>
          <p:cNvPicPr>
            <a:picLocks noChangeAspect="1"/>
          </p:cNvPicPr>
          <p:nvPr/>
        </p:nvPicPr>
        <p:blipFill>
          <a:blip r:embed="rId2"/>
          <a:stretch>
            <a:fillRect/>
          </a:stretch>
        </p:blipFill>
        <p:spPr>
          <a:xfrm>
            <a:off x="4434840" y="142362"/>
            <a:ext cx="2590800" cy="1762125"/>
          </a:xfrm>
          <a:prstGeom prst="rect">
            <a:avLst/>
          </a:prstGeom>
        </p:spPr>
      </p:pic>
    </p:spTree>
    <p:extLst>
      <p:ext uri="{BB962C8B-B14F-4D97-AF65-F5344CB8AC3E}">
        <p14:creationId xmlns:p14="http://schemas.microsoft.com/office/powerpoint/2010/main" val="20758713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74B25687-D0AC-47E4-854A-EF99D17AE360}"/>
              </a:ext>
            </a:extLst>
          </p:cNvPr>
          <p:cNvSpPr>
            <a:spLocks noGrp="1"/>
          </p:cNvSpPr>
          <p:nvPr>
            <p:ph type="body" idx="1"/>
          </p:nvPr>
        </p:nvSpPr>
        <p:spPr/>
        <p:txBody>
          <a:bodyPr/>
          <a:lstStyle/>
          <a:p>
            <a:r>
              <a:rPr lang="en-GB" dirty="0"/>
              <a:t>VALIDITY</a:t>
            </a:r>
          </a:p>
        </p:txBody>
      </p:sp>
      <p:sp>
        <p:nvSpPr>
          <p:cNvPr id="6" name="Content Placeholder 5">
            <a:extLst>
              <a:ext uri="{FF2B5EF4-FFF2-40B4-BE49-F238E27FC236}">
                <a16:creationId xmlns:a16="http://schemas.microsoft.com/office/drawing/2014/main" id="{BAEE2BB8-D6FB-46BF-ADE1-F0B21DA33E5F}"/>
              </a:ext>
            </a:extLst>
          </p:cNvPr>
          <p:cNvSpPr>
            <a:spLocks noGrp="1"/>
          </p:cNvSpPr>
          <p:nvPr>
            <p:ph sz="half" idx="2"/>
          </p:nvPr>
        </p:nvSpPr>
        <p:spPr/>
        <p:txBody>
          <a:bodyPr>
            <a:normAutofit fontScale="77500" lnSpcReduction="20000"/>
          </a:bodyPr>
          <a:lstStyle/>
          <a:p>
            <a:pPr>
              <a:lnSpc>
                <a:spcPct val="120000"/>
              </a:lnSpc>
              <a:spcBef>
                <a:spcPts val="0"/>
              </a:spcBef>
            </a:pPr>
            <a:r>
              <a:rPr lang="en-GB" dirty="0"/>
              <a:t>Examples of different types of validity are:</a:t>
            </a:r>
          </a:p>
          <a:p>
            <a:pPr>
              <a:lnSpc>
                <a:spcPct val="120000"/>
              </a:lnSpc>
              <a:spcBef>
                <a:spcPts val="0"/>
              </a:spcBef>
            </a:pPr>
            <a:r>
              <a:rPr lang="en-GB" dirty="0"/>
              <a:t>Face validity</a:t>
            </a:r>
          </a:p>
          <a:p>
            <a:pPr>
              <a:lnSpc>
                <a:spcPct val="120000"/>
              </a:lnSpc>
              <a:spcBef>
                <a:spcPts val="0"/>
              </a:spcBef>
            </a:pPr>
            <a:r>
              <a:rPr lang="en-GB" dirty="0"/>
              <a:t>Construct validity</a:t>
            </a:r>
          </a:p>
          <a:p>
            <a:pPr>
              <a:lnSpc>
                <a:spcPct val="120000"/>
              </a:lnSpc>
              <a:spcBef>
                <a:spcPts val="0"/>
              </a:spcBef>
            </a:pPr>
            <a:r>
              <a:rPr lang="en-GB" dirty="0"/>
              <a:t>Content validity</a:t>
            </a:r>
          </a:p>
          <a:p>
            <a:pPr>
              <a:lnSpc>
                <a:spcPct val="120000"/>
              </a:lnSpc>
              <a:spcBef>
                <a:spcPts val="0"/>
              </a:spcBef>
            </a:pPr>
            <a:r>
              <a:rPr lang="en-GB" dirty="0"/>
              <a:t>Criterion validity</a:t>
            </a:r>
          </a:p>
          <a:p>
            <a:pPr>
              <a:lnSpc>
                <a:spcPct val="120000"/>
              </a:lnSpc>
              <a:spcBef>
                <a:spcPts val="0"/>
              </a:spcBef>
            </a:pPr>
            <a:r>
              <a:rPr lang="en-GB" dirty="0"/>
              <a:t>Concurrent validity</a:t>
            </a:r>
          </a:p>
          <a:p>
            <a:pPr>
              <a:lnSpc>
                <a:spcPct val="120000"/>
              </a:lnSpc>
              <a:spcBef>
                <a:spcPts val="0"/>
              </a:spcBef>
            </a:pPr>
            <a:r>
              <a:rPr lang="en-GB" dirty="0"/>
              <a:t>Convergent validity</a:t>
            </a:r>
          </a:p>
          <a:p>
            <a:pPr>
              <a:lnSpc>
                <a:spcPct val="120000"/>
              </a:lnSpc>
              <a:spcBef>
                <a:spcPts val="0"/>
              </a:spcBef>
            </a:pPr>
            <a:r>
              <a:rPr lang="en-GB" dirty="0"/>
              <a:t>External validity</a:t>
            </a:r>
          </a:p>
          <a:p>
            <a:pPr>
              <a:lnSpc>
                <a:spcPct val="120000"/>
              </a:lnSpc>
              <a:spcBef>
                <a:spcPts val="0"/>
              </a:spcBef>
            </a:pPr>
            <a:r>
              <a:rPr lang="en-GB" dirty="0"/>
              <a:t>Internal validity etc.</a:t>
            </a:r>
          </a:p>
          <a:p>
            <a:pPr marL="0" indent="0">
              <a:lnSpc>
                <a:spcPct val="120000"/>
              </a:lnSpc>
              <a:spcBef>
                <a:spcPts val="0"/>
              </a:spcBef>
              <a:buNone/>
            </a:pPr>
            <a:endParaRPr lang="en-GB" dirty="0"/>
          </a:p>
        </p:txBody>
      </p:sp>
      <p:sp>
        <p:nvSpPr>
          <p:cNvPr id="7" name="Text Placeholder 6">
            <a:extLst>
              <a:ext uri="{FF2B5EF4-FFF2-40B4-BE49-F238E27FC236}">
                <a16:creationId xmlns:a16="http://schemas.microsoft.com/office/drawing/2014/main" id="{0AA3F6A3-D748-4CC8-A082-2138B243940C}"/>
              </a:ext>
            </a:extLst>
          </p:cNvPr>
          <p:cNvSpPr>
            <a:spLocks noGrp="1"/>
          </p:cNvSpPr>
          <p:nvPr>
            <p:ph type="body" sz="quarter" idx="3"/>
          </p:nvPr>
        </p:nvSpPr>
        <p:spPr/>
        <p:txBody>
          <a:bodyPr/>
          <a:lstStyle/>
          <a:p>
            <a:r>
              <a:rPr lang="en-GB" dirty="0"/>
              <a:t>RELIABILITY</a:t>
            </a:r>
          </a:p>
        </p:txBody>
      </p:sp>
      <p:sp>
        <p:nvSpPr>
          <p:cNvPr id="8" name="Content Placeholder 7">
            <a:extLst>
              <a:ext uri="{FF2B5EF4-FFF2-40B4-BE49-F238E27FC236}">
                <a16:creationId xmlns:a16="http://schemas.microsoft.com/office/drawing/2014/main" id="{85D4BEC4-CBF9-4464-B562-64037CD2DBE5}"/>
              </a:ext>
            </a:extLst>
          </p:cNvPr>
          <p:cNvSpPr>
            <a:spLocks noGrp="1"/>
          </p:cNvSpPr>
          <p:nvPr>
            <p:ph sz="quarter" idx="4"/>
          </p:nvPr>
        </p:nvSpPr>
        <p:spPr/>
        <p:txBody>
          <a:bodyPr>
            <a:normAutofit fontScale="77500" lnSpcReduction="20000"/>
          </a:bodyPr>
          <a:lstStyle/>
          <a:p>
            <a:r>
              <a:rPr lang="en-GB" dirty="0"/>
              <a:t>Examples of different types of reliability are:</a:t>
            </a:r>
          </a:p>
          <a:p>
            <a:pPr>
              <a:lnSpc>
                <a:spcPct val="120000"/>
              </a:lnSpc>
              <a:spcBef>
                <a:spcPts val="0"/>
              </a:spcBef>
            </a:pPr>
            <a:r>
              <a:rPr lang="en-GB" dirty="0"/>
              <a:t>Test-retest reliability</a:t>
            </a:r>
          </a:p>
          <a:p>
            <a:pPr>
              <a:lnSpc>
                <a:spcPct val="120000"/>
              </a:lnSpc>
              <a:spcBef>
                <a:spcPts val="0"/>
              </a:spcBef>
            </a:pPr>
            <a:r>
              <a:rPr lang="en-GB" dirty="0"/>
              <a:t>Parallel forms reliability</a:t>
            </a:r>
          </a:p>
          <a:p>
            <a:pPr>
              <a:lnSpc>
                <a:spcPct val="120000"/>
              </a:lnSpc>
              <a:spcBef>
                <a:spcPts val="0"/>
              </a:spcBef>
            </a:pPr>
            <a:r>
              <a:rPr lang="en-GB" dirty="0"/>
              <a:t>Intra </a:t>
            </a:r>
            <a:r>
              <a:rPr lang="en-GB" dirty="0" err="1"/>
              <a:t>rater</a:t>
            </a:r>
            <a:r>
              <a:rPr lang="en-GB" dirty="0"/>
              <a:t> reliability</a:t>
            </a:r>
          </a:p>
          <a:p>
            <a:pPr>
              <a:lnSpc>
                <a:spcPct val="120000"/>
              </a:lnSpc>
              <a:spcBef>
                <a:spcPts val="0"/>
              </a:spcBef>
            </a:pPr>
            <a:r>
              <a:rPr lang="en-GB" dirty="0"/>
              <a:t>Internal reliability</a:t>
            </a:r>
          </a:p>
          <a:p>
            <a:pPr>
              <a:lnSpc>
                <a:spcPct val="120000"/>
              </a:lnSpc>
              <a:spcBef>
                <a:spcPts val="0"/>
              </a:spcBef>
            </a:pPr>
            <a:r>
              <a:rPr lang="en-GB" dirty="0"/>
              <a:t>External reliability etc.</a:t>
            </a:r>
          </a:p>
          <a:p>
            <a:endParaRPr lang="en-GB" dirty="0"/>
          </a:p>
          <a:p>
            <a:endParaRPr lang="en-GB" dirty="0"/>
          </a:p>
        </p:txBody>
      </p:sp>
      <p:pic>
        <p:nvPicPr>
          <p:cNvPr id="10" name="Picture 9">
            <a:extLst>
              <a:ext uri="{FF2B5EF4-FFF2-40B4-BE49-F238E27FC236}">
                <a16:creationId xmlns:a16="http://schemas.microsoft.com/office/drawing/2014/main" id="{BF3A2569-3FBF-4827-9EB7-DBA65CE0C9B6}"/>
              </a:ext>
            </a:extLst>
          </p:cNvPr>
          <p:cNvPicPr>
            <a:picLocks noChangeAspect="1"/>
          </p:cNvPicPr>
          <p:nvPr/>
        </p:nvPicPr>
        <p:blipFill>
          <a:blip r:embed="rId2"/>
          <a:stretch>
            <a:fillRect/>
          </a:stretch>
        </p:blipFill>
        <p:spPr>
          <a:xfrm>
            <a:off x="4434840" y="142362"/>
            <a:ext cx="2590800" cy="1762125"/>
          </a:xfrm>
          <a:prstGeom prst="rect">
            <a:avLst/>
          </a:prstGeom>
        </p:spPr>
      </p:pic>
    </p:spTree>
    <p:extLst>
      <p:ext uri="{BB962C8B-B14F-4D97-AF65-F5344CB8AC3E}">
        <p14:creationId xmlns:p14="http://schemas.microsoft.com/office/powerpoint/2010/main" val="12118923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74B25687-D0AC-47E4-854A-EF99D17AE360}"/>
              </a:ext>
            </a:extLst>
          </p:cNvPr>
          <p:cNvSpPr>
            <a:spLocks noGrp="1"/>
          </p:cNvSpPr>
          <p:nvPr>
            <p:ph type="body" idx="1"/>
          </p:nvPr>
        </p:nvSpPr>
        <p:spPr/>
        <p:txBody>
          <a:bodyPr/>
          <a:lstStyle/>
          <a:p>
            <a:r>
              <a:rPr lang="en-GB" dirty="0"/>
              <a:t>VALIDITY</a:t>
            </a:r>
          </a:p>
        </p:txBody>
      </p:sp>
      <p:sp>
        <p:nvSpPr>
          <p:cNvPr id="6" name="Content Placeholder 5">
            <a:extLst>
              <a:ext uri="{FF2B5EF4-FFF2-40B4-BE49-F238E27FC236}">
                <a16:creationId xmlns:a16="http://schemas.microsoft.com/office/drawing/2014/main" id="{BAEE2BB8-D6FB-46BF-ADE1-F0B21DA33E5F}"/>
              </a:ext>
            </a:extLst>
          </p:cNvPr>
          <p:cNvSpPr>
            <a:spLocks noGrp="1"/>
          </p:cNvSpPr>
          <p:nvPr>
            <p:ph sz="half" idx="2"/>
          </p:nvPr>
        </p:nvSpPr>
        <p:spPr/>
        <p:txBody>
          <a:bodyPr>
            <a:normAutofit fontScale="85000" lnSpcReduction="10000"/>
          </a:bodyPr>
          <a:lstStyle/>
          <a:p>
            <a:r>
              <a:rPr lang="en-GB" dirty="0"/>
              <a:t>Face validity is when the tool appears to be measuring what it is supposed to measure with the content of test matching instructional objectives.</a:t>
            </a:r>
          </a:p>
          <a:p>
            <a:r>
              <a:rPr lang="en-GB" dirty="0"/>
              <a:t>Construct validity seeks the implications between a theoretical concept and a specific measuring device. It includes constructs like concepts, ideas, theories, etc.	</a:t>
            </a:r>
          </a:p>
        </p:txBody>
      </p:sp>
      <p:sp>
        <p:nvSpPr>
          <p:cNvPr id="7" name="Text Placeholder 6">
            <a:extLst>
              <a:ext uri="{FF2B5EF4-FFF2-40B4-BE49-F238E27FC236}">
                <a16:creationId xmlns:a16="http://schemas.microsoft.com/office/drawing/2014/main" id="{0AA3F6A3-D748-4CC8-A082-2138B243940C}"/>
              </a:ext>
            </a:extLst>
          </p:cNvPr>
          <p:cNvSpPr>
            <a:spLocks noGrp="1"/>
          </p:cNvSpPr>
          <p:nvPr>
            <p:ph type="body" sz="quarter" idx="3"/>
          </p:nvPr>
        </p:nvSpPr>
        <p:spPr/>
        <p:txBody>
          <a:bodyPr/>
          <a:lstStyle/>
          <a:p>
            <a:r>
              <a:rPr lang="en-GB" dirty="0"/>
              <a:t>RELIABILITY</a:t>
            </a:r>
          </a:p>
        </p:txBody>
      </p:sp>
      <p:sp>
        <p:nvSpPr>
          <p:cNvPr id="8" name="Content Placeholder 7">
            <a:extLst>
              <a:ext uri="{FF2B5EF4-FFF2-40B4-BE49-F238E27FC236}">
                <a16:creationId xmlns:a16="http://schemas.microsoft.com/office/drawing/2014/main" id="{85D4BEC4-CBF9-4464-B562-64037CD2DBE5}"/>
              </a:ext>
            </a:extLst>
          </p:cNvPr>
          <p:cNvSpPr>
            <a:spLocks noGrp="1"/>
          </p:cNvSpPr>
          <p:nvPr>
            <p:ph sz="quarter" idx="4"/>
          </p:nvPr>
        </p:nvSpPr>
        <p:spPr/>
        <p:txBody>
          <a:bodyPr>
            <a:normAutofit fontScale="85000" lnSpcReduction="10000"/>
          </a:bodyPr>
          <a:lstStyle/>
          <a:p>
            <a:r>
              <a:rPr lang="en-GB" dirty="0"/>
              <a:t>Test-retest reliability is a measure of reliability obtained by administering the same test twice over a period of time to a group of individuals.</a:t>
            </a:r>
          </a:p>
          <a:p>
            <a:r>
              <a:rPr lang="en-GB" dirty="0"/>
              <a:t>Parallel forms reliability is a measure of reliability obtained by administering different versions of an assessment tool (both versions must contain items that probe the same construct, skill, knowledge base, etc.) to the same group of individuals.</a:t>
            </a:r>
          </a:p>
          <a:p>
            <a:endParaRPr lang="en-GB" dirty="0"/>
          </a:p>
        </p:txBody>
      </p:sp>
      <p:pic>
        <p:nvPicPr>
          <p:cNvPr id="10" name="Picture 9">
            <a:extLst>
              <a:ext uri="{FF2B5EF4-FFF2-40B4-BE49-F238E27FC236}">
                <a16:creationId xmlns:a16="http://schemas.microsoft.com/office/drawing/2014/main" id="{BF3A2569-3FBF-4827-9EB7-DBA65CE0C9B6}"/>
              </a:ext>
            </a:extLst>
          </p:cNvPr>
          <p:cNvPicPr>
            <a:picLocks noChangeAspect="1"/>
          </p:cNvPicPr>
          <p:nvPr/>
        </p:nvPicPr>
        <p:blipFill>
          <a:blip r:embed="rId2"/>
          <a:stretch>
            <a:fillRect/>
          </a:stretch>
        </p:blipFill>
        <p:spPr>
          <a:xfrm>
            <a:off x="4434840" y="142362"/>
            <a:ext cx="2590800" cy="1762125"/>
          </a:xfrm>
          <a:prstGeom prst="rect">
            <a:avLst/>
          </a:prstGeom>
        </p:spPr>
      </p:pic>
    </p:spTree>
    <p:extLst>
      <p:ext uri="{BB962C8B-B14F-4D97-AF65-F5344CB8AC3E}">
        <p14:creationId xmlns:p14="http://schemas.microsoft.com/office/powerpoint/2010/main" val="20106699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74B25687-D0AC-47E4-854A-EF99D17AE360}"/>
              </a:ext>
            </a:extLst>
          </p:cNvPr>
          <p:cNvSpPr>
            <a:spLocks noGrp="1"/>
          </p:cNvSpPr>
          <p:nvPr>
            <p:ph type="body" idx="1"/>
          </p:nvPr>
        </p:nvSpPr>
        <p:spPr/>
        <p:txBody>
          <a:bodyPr/>
          <a:lstStyle/>
          <a:p>
            <a:r>
              <a:rPr lang="en-GB" dirty="0"/>
              <a:t>VALIDITY</a:t>
            </a:r>
          </a:p>
        </p:txBody>
      </p:sp>
      <p:sp>
        <p:nvSpPr>
          <p:cNvPr id="6" name="Content Placeholder 5">
            <a:extLst>
              <a:ext uri="{FF2B5EF4-FFF2-40B4-BE49-F238E27FC236}">
                <a16:creationId xmlns:a16="http://schemas.microsoft.com/office/drawing/2014/main" id="{BAEE2BB8-D6FB-46BF-ADE1-F0B21DA33E5F}"/>
              </a:ext>
            </a:extLst>
          </p:cNvPr>
          <p:cNvSpPr>
            <a:spLocks noGrp="1"/>
          </p:cNvSpPr>
          <p:nvPr>
            <p:ph sz="half" idx="2"/>
          </p:nvPr>
        </p:nvSpPr>
        <p:spPr/>
        <p:txBody>
          <a:bodyPr>
            <a:normAutofit fontScale="92500" lnSpcReduction="10000"/>
          </a:bodyPr>
          <a:lstStyle/>
          <a:p>
            <a:r>
              <a:rPr lang="en-GB" dirty="0"/>
              <a:t>Content validity is qualitative measure where the actual content matches the measurement which is a logical method of measurement.	</a:t>
            </a:r>
          </a:p>
          <a:p>
            <a:r>
              <a:rPr lang="en-GB" dirty="0"/>
              <a:t>Criterion validity is the measure where there is correlation with the standards and the assessment tool and yields a standard outcome.		</a:t>
            </a:r>
          </a:p>
        </p:txBody>
      </p:sp>
      <p:sp>
        <p:nvSpPr>
          <p:cNvPr id="7" name="Text Placeholder 6">
            <a:extLst>
              <a:ext uri="{FF2B5EF4-FFF2-40B4-BE49-F238E27FC236}">
                <a16:creationId xmlns:a16="http://schemas.microsoft.com/office/drawing/2014/main" id="{0AA3F6A3-D748-4CC8-A082-2138B243940C}"/>
              </a:ext>
            </a:extLst>
          </p:cNvPr>
          <p:cNvSpPr>
            <a:spLocks noGrp="1"/>
          </p:cNvSpPr>
          <p:nvPr>
            <p:ph type="body" sz="quarter" idx="3"/>
          </p:nvPr>
        </p:nvSpPr>
        <p:spPr/>
        <p:txBody>
          <a:bodyPr/>
          <a:lstStyle/>
          <a:p>
            <a:r>
              <a:rPr lang="en-GB" dirty="0"/>
              <a:t>RELIABILITY</a:t>
            </a:r>
          </a:p>
        </p:txBody>
      </p:sp>
      <p:sp>
        <p:nvSpPr>
          <p:cNvPr id="8" name="Content Placeholder 7">
            <a:extLst>
              <a:ext uri="{FF2B5EF4-FFF2-40B4-BE49-F238E27FC236}">
                <a16:creationId xmlns:a16="http://schemas.microsoft.com/office/drawing/2014/main" id="{85D4BEC4-CBF9-4464-B562-64037CD2DBE5}"/>
              </a:ext>
            </a:extLst>
          </p:cNvPr>
          <p:cNvSpPr>
            <a:spLocks noGrp="1"/>
          </p:cNvSpPr>
          <p:nvPr>
            <p:ph sz="quarter" idx="4"/>
          </p:nvPr>
        </p:nvSpPr>
        <p:spPr/>
        <p:txBody>
          <a:bodyPr>
            <a:normAutofit fontScale="92500" lnSpcReduction="10000"/>
          </a:bodyPr>
          <a:lstStyle/>
          <a:p>
            <a:r>
              <a:rPr lang="en-GB" dirty="0"/>
              <a:t>Intra </a:t>
            </a:r>
            <a:r>
              <a:rPr lang="en-GB" dirty="0" err="1"/>
              <a:t>rater</a:t>
            </a:r>
            <a:r>
              <a:rPr lang="en-GB" dirty="0"/>
              <a:t> reliability is a measure in which the same assessment is completed by the same </a:t>
            </a:r>
            <a:r>
              <a:rPr lang="en-GB" dirty="0" err="1"/>
              <a:t>rater</a:t>
            </a:r>
            <a:r>
              <a:rPr lang="en-GB" dirty="0"/>
              <a:t> on two or more occasions.</a:t>
            </a:r>
          </a:p>
          <a:p>
            <a:r>
              <a:rPr lang="en-GB" dirty="0"/>
              <a:t>Internal consistency reliability is a measure of reliability used to evaluate the degree to which different test items that probe the same construct produce similar results.</a:t>
            </a:r>
          </a:p>
          <a:p>
            <a:endParaRPr lang="en-GB" dirty="0"/>
          </a:p>
        </p:txBody>
      </p:sp>
      <p:pic>
        <p:nvPicPr>
          <p:cNvPr id="10" name="Picture 9">
            <a:extLst>
              <a:ext uri="{FF2B5EF4-FFF2-40B4-BE49-F238E27FC236}">
                <a16:creationId xmlns:a16="http://schemas.microsoft.com/office/drawing/2014/main" id="{BF3A2569-3FBF-4827-9EB7-DBA65CE0C9B6}"/>
              </a:ext>
            </a:extLst>
          </p:cNvPr>
          <p:cNvPicPr>
            <a:picLocks noChangeAspect="1"/>
          </p:cNvPicPr>
          <p:nvPr/>
        </p:nvPicPr>
        <p:blipFill>
          <a:blip r:embed="rId2"/>
          <a:stretch>
            <a:fillRect/>
          </a:stretch>
        </p:blipFill>
        <p:spPr>
          <a:xfrm>
            <a:off x="4434840" y="142362"/>
            <a:ext cx="2590800" cy="1762125"/>
          </a:xfrm>
          <a:prstGeom prst="rect">
            <a:avLst/>
          </a:prstGeom>
        </p:spPr>
      </p:pic>
    </p:spTree>
    <p:extLst>
      <p:ext uri="{BB962C8B-B14F-4D97-AF65-F5344CB8AC3E}">
        <p14:creationId xmlns:p14="http://schemas.microsoft.com/office/powerpoint/2010/main" val="39113370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B9596F0-9BCE-4723-8721-3F65D97FAF42}"/>
              </a:ext>
            </a:extLst>
          </p:cNvPr>
          <p:cNvSpPr>
            <a:spLocks noGrp="1"/>
          </p:cNvSpPr>
          <p:nvPr>
            <p:ph type="title"/>
          </p:nvPr>
        </p:nvSpPr>
        <p:spPr>
          <a:xfrm>
            <a:off x="1188069" y="381935"/>
            <a:ext cx="4008583" cy="5974414"/>
          </a:xfrm>
        </p:spPr>
        <p:txBody>
          <a:bodyPr anchor="ctr">
            <a:normAutofit/>
          </a:bodyPr>
          <a:lstStyle/>
          <a:p>
            <a:r>
              <a:rPr lang="en-GB" dirty="0">
                <a:solidFill>
                  <a:srgbClr val="FFFFFF"/>
                </a:solidFill>
              </a:rPr>
              <a:t>Generalisability = Generalised claims we can make</a:t>
            </a:r>
          </a:p>
        </p:txBody>
      </p:sp>
      <p:grpSp>
        <p:nvGrpSpPr>
          <p:cNvPr id="2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2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79663E22-278F-4B5E-A760-945E0AD92918}"/>
              </a:ext>
            </a:extLst>
          </p:cNvPr>
          <p:cNvSpPr>
            <a:spLocks noGrp="1"/>
          </p:cNvSpPr>
          <p:nvPr>
            <p:ph idx="1"/>
          </p:nvPr>
        </p:nvSpPr>
        <p:spPr>
          <a:xfrm>
            <a:off x="6297233" y="518400"/>
            <a:ext cx="4771607" cy="5837949"/>
          </a:xfrm>
        </p:spPr>
        <p:txBody>
          <a:bodyPr anchor="ctr">
            <a:normAutofit/>
          </a:bodyPr>
          <a:lstStyle/>
          <a:p>
            <a:pPr marL="0" indent="3175"/>
            <a:r>
              <a:rPr lang="en-US" sz="2000" dirty="0">
                <a:solidFill>
                  <a:schemeClr val="tx1">
                    <a:alpha val="80000"/>
                  </a:schemeClr>
                </a:solidFill>
              </a:rPr>
              <a:t>If, for example, our research highlights the importance of reward as a motivator in ensuring good classroom discipline, then to what extent can that claim be applied in general to all classrooms?  For the researcher it often means enhancing the potential for </a:t>
            </a:r>
            <a:r>
              <a:rPr lang="en-US" sz="2000" dirty="0" err="1">
                <a:solidFill>
                  <a:schemeClr val="tx1">
                    <a:alpha val="80000"/>
                  </a:schemeClr>
                </a:solidFill>
              </a:rPr>
              <a:t>generalisation</a:t>
            </a:r>
            <a:r>
              <a:rPr lang="en-US" sz="2000" dirty="0">
                <a:solidFill>
                  <a:schemeClr val="tx1">
                    <a:alpha val="80000"/>
                  </a:schemeClr>
                </a:solidFill>
              </a:rPr>
              <a:t> by </a:t>
            </a:r>
            <a:r>
              <a:rPr lang="en-US" sz="2000" dirty="0" err="1">
                <a:solidFill>
                  <a:schemeClr val="tx1">
                    <a:alpha val="80000"/>
                  </a:schemeClr>
                </a:solidFill>
              </a:rPr>
              <a:t>maximising</a:t>
            </a:r>
            <a:r>
              <a:rPr lang="en-US" sz="2000" dirty="0">
                <a:solidFill>
                  <a:schemeClr val="tx1">
                    <a:alpha val="80000"/>
                  </a:schemeClr>
                </a:solidFill>
              </a:rPr>
              <a:t> the range of a sample's characteristics in exploring a particular issue or phenomenon, i.e. to ensure that as many different cases as possible are included in our research.</a:t>
            </a:r>
          </a:p>
          <a:p>
            <a:pPr marL="0" indent="3175"/>
            <a:r>
              <a:rPr lang="en-US" sz="2000" dirty="0">
                <a:solidFill>
                  <a:schemeClr val="tx1">
                    <a:alpha val="80000"/>
                  </a:schemeClr>
                </a:solidFill>
              </a:rPr>
              <a:t>Note, however, that you don’t have to ‘achieve’ </a:t>
            </a:r>
            <a:r>
              <a:rPr lang="en-US" sz="2000" dirty="0" err="1">
                <a:solidFill>
                  <a:schemeClr val="tx1">
                    <a:alpha val="80000"/>
                  </a:schemeClr>
                </a:solidFill>
              </a:rPr>
              <a:t>generalisability</a:t>
            </a:r>
            <a:r>
              <a:rPr lang="en-US" sz="2000" dirty="0">
                <a:solidFill>
                  <a:schemeClr val="tx1">
                    <a:alpha val="80000"/>
                  </a:schemeClr>
                </a:solidFill>
              </a:rPr>
              <a:t> in your study – what you DO have to do is be aware of and if  relevant explain is how </a:t>
            </a:r>
            <a:r>
              <a:rPr lang="en-US" sz="2000" dirty="0" err="1">
                <a:solidFill>
                  <a:schemeClr val="tx1">
                    <a:alpha val="80000"/>
                  </a:schemeClr>
                </a:solidFill>
              </a:rPr>
              <a:t>generalisable</a:t>
            </a:r>
            <a:r>
              <a:rPr lang="en-US" sz="2000" dirty="0">
                <a:solidFill>
                  <a:schemeClr val="tx1">
                    <a:alpha val="80000"/>
                  </a:schemeClr>
                </a:solidFill>
              </a:rPr>
              <a:t> your results might be.  Perhaps what you find may be applicable to others in your school or context, but perhaps not at a different age range or a different part of the world.</a:t>
            </a:r>
          </a:p>
          <a:p>
            <a:endParaRPr lang="en-GB" sz="2000" dirty="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86293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A9F1D-DEDF-4770-B419-842D3612A38A}"/>
              </a:ext>
            </a:extLst>
          </p:cNvPr>
          <p:cNvSpPr>
            <a:spLocks noGrp="1"/>
          </p:cNvSpPr>
          <p:nvPr>
            <p:ph type="title"/>
          </p:nvPr>
        </p:nvSpPr>
        <p:spPr/>
        <p:txBody>
          <a:bodyPr/>
          <a:lstStyle/>
          <a:p>
            <a:r>
              <a:rPr lang="en-GB" dirty="0"/>
              <a:t>TRANSFERABILITY</a:t>
            </a:r>
          </a:p>
        </p:txBody>
      </p:sp>
      <p:sp>
        <p:nvSpPr>
          <p:cNvPr id="3" name="Content Placeholder 2">
            <a:extLst>
              <a:ext uri="{FF2B5EF4-FFF2-40B4-BE49-F238E27FC236}">
                <a16:creationId xmlns:a16="http://schemas.microsoft.com/office/drawing/2014/main" id="{D3B6795C-69ED-4851-A2F4-2C7F95717998}"/>
              </a:ext>
            </a:extLst>
          </p:cNvPr>
          <p:cNvSpPr>
            <a:spLocks noGrp="1"/>
          </p:cNvSpPr>
          <p:nvPr>
            <p:ph idx="1"/>
          </p:nvPr>
        </p:nvSpPr>
        <p:spPr/>
        <p:txBody>
          <a:bodyPr/>
          <a:lstStyle/>
          <a:p>
            <a:r>
              <a:rPr lang="en-GB" b="1" dirty="0"/>
              <a:t>Transferability:</a:t>
            </a:r>
            <a:r>
              <a:rPr lang="en-GB" dirty="0"/>
              <a:t> Can the research be applied to other situations? Particularly relevant when applied to case studies.</a:t>
            </a:r>
          </a:p>
        </p:txBody>
      </p:sp>
    </p:spTree>
    <p:extLst>
      <p:ext uri="{BB962C8B-B14F-4D97-AF65-F5344CB8AC3E}">
        <p14:creationId xmlns:p14="http://schemas.microsoft.com/office/powerpoint/2010/main" val="4283689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321731"/>
            <a:ext cx="4142096" cy="6213425"/>
          </a:xfrm>
          <a:prstGeom prst="rect">
            <a:avLst/>
          </a:pr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267CD7-AAF7-4B6F-8DA1-C397E67A5FAA}"/>
              </a:ext>
            </a:extLst>
          </p:cNvPr>
          <p:cNvSpPr>
            <a:spLocks noGrp="1"/>
          </p:cNvSpPr>
          <p:nvPr>
            <p:ph type="title"/>
          </p:nvPr>
        </p:nvSpPr>
        <p:spPr>
          <a:xfrm>
            <a:off x="524256" y="583616"/>
            <a:ext cx="3722141" cy="5520579"/>
          </a:xfrm>
        </p:spPr>
        <p:txBody>
          <a:bodyPr>
            <a:normAutofit/>
          </a:bodyPr>
          <a:lstStyle/>
          <a:p>
            <a:r>
              <a:rPr lang="en-GB">
                <a:solidFill>
                  <a:srgbClr val="FFFFFF"/>
                </a:solidFill>
              </a:rPr>
              <a:t>HOW WILL YOUR RESEARCH ENSURE ….</a:t>
            </a:r>
          </a:p>
        </p:txBody>
      </p:sp>
      <p:sp>
        <p:nvSpPr>
          <p:cNvPr id="10" name="Rectangle 9">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503" y="321732"/>
            <a:ext cx="7240765"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2A804DF-F950-4845-B1F6-57E3696FB675}"/>
              </a:ext>
            </a:extLst>
          </p:cNvPr>
          <p:cNvSpPr>
            <a:spLocks noGrp="1"/>
          </p:cNvSpPr>
          <p:nvPr>
            <p:ph idx="1"/>
          </p:nvPr>
        </p:nvSpPr>
        <p:spPr>
          <a:xfrm>
            <a:off x="4934269" y="583616"/>
            <a:ext cx="6594189" cy="5520579"/>
          </a:xfrm>
        </p:spPr>
        <p:txBody>
          <a:bodyPr anchor="ctr">
            <a:normAutofit/>
          </a:bodyPr>
          <a:lstStyle/>
          <a:p>
            <a:r>
              <a:rPr lang="en-GB" sz="1300" b="1" dirty="0">
                <a:solidFill>
                  <a:srgbClr val="FFFFFF"/>
                </a:solidFill>
              </a:rPr>
              <a:t>Reliability</a:t>
            </a:r>
            <a:r>
              <a:rPr lang="en-GB" sz="1300" dirty="0">
                <a:solidFill>
                  <a:srgbClr val="FFFFFF"/>
                </a:solidFill>
              </a:rPr>
              <a:t>: this is about the replicability of your </a:t>
            </a:r>
            <a:r>
              <a:rPr lang="en-GB" sz="1300" dirty="0" err="1">
                <a:solidFill>
                  <a:srgbClr val="FFFFFF"/>
                </a:solidFill>
              </a:rPr>
              <a:t>reseach</a:t>
            </a:r>
            <a:r>
              <a:rPr lang="en-GB" sz="1300" dirty="0">
                <a:solidFill>
                  <a:srgbClr val="FFFFFF"/>
                </a:solidFill>
              </a:rPr>
              <a:t> and the accuracy of the procedures and research techniques. Will the same results be repeated if the research is repeated? Are the measurements of the research methods accurate and consistent? Could they be used in other similar contexts with equivalent results? Would the same results be achieved by another researcher using the same instruments? Is the research free from error or bias on the part of the researcher, or the participants? (E.g. do the participants say what they believe the management, or the researcher, wants? For example, in a survey done on some course material, that on a mathematical module received glowing reports - which led the researcher to wonder whether this was anything to do with the author being the Head of Department!)</a:t>
            </a:r>
          </a:p>
          <a:p>
            <a:r>
              <a:rPr lang="en-GB" sz="1300" b="1" dirty="0">
                <a:solidFill>
                  <a:srgbClr val="FFFFFF"/>
                </a:solidFill>
              </a:rPr>
              <a:t>Validity</a:t>
            </a:r>
            <a:r>
              <a:rPr lang="en-GB" sz="1300" dirty="0">
                <a:solidFill>
                  <a:srgbClr val="FFFFFF"/>
                </a:solidFill>
              </a:rPr>
              <a:t>: how successfully has the research actually achieved what it set out to achieve? Can the results of the study be transferred to other situations? Does x really cause y, in other words is the researcher correct in maintaining a causal link between these two variables? Is the research design sufficiently rigorous, have alternative explanations been considered? Have the findings really be accurately interpreted? Have other events intervened which might impact on the study, e.g. a large scale redundancy programme? (For example, in an evaluation of the use of CDs for self study with a world-wide group of students, it was established that some groups had not had sufficient explanation from the tutors as to how to use the CD. This could have affected their rather negative views.)</a:t>
            </a:r>
          </a:p>
          <a:p>
            <a:r>
              <a:rPr lang="en-GB" sz="1300" b="1" dirty="0">
                <a:solidFill>
                  <a:srgbClr val="FFFFFF"/>
                </a:solidFill>
              </a:rPr>
              <a:t>Generalizability: </a:t>
            </a:r>
            <a:r>
              <a:rPr lang="en-GB" sz="1300" dirty="0">
                <a:solidFill>
                  <a:srgbClr val="FFFFFF"/>
                </a:solidFill>
              </a:rPr>
              <a:t>Are the findings applicable in other research settings? Can a theory be developed that can apply to other populations? For example, can a particular study about dissatisfaction amongst lecturers in a particular university be applied generally? This is particularly applicable to research which has a relatively wide sample, as in a questionnaire, or which adopts a scientific technique, as with the experiment.</a:t>
            </a:r>
          </a:p>
          <a:p>
            <a:r>
              <a:rPr lang="en-GB" sz="1300" b="1" dirty="0">
                <a:solidFill>
                  <a:srgbClr val="FFFFFF"/>
                </a:solidFill>
              </a:rPr>
              <a:t>Transferability:</a:t>
            </a:r>
            <a:r>
              <a:rPr lang="en-GB" sz="1300" dirty="0">
                <a:solidFill>
                  <a:srgbClr val="FFFFFF"/>
                </a:solidFill>
              </a:rPr>
              <a:t> Can the research be applied to other situations? Particularly relevant when applied to case studies.</a:t>
            </a:r>
          </a:p>
          <a:p>
            <a:pPr marL="0" indent="0">
              <a:buNone/>
            </a:pPr>
            <a:endParaRPr lang="en-GB" sz="1300" dirty="0">
              <a:solidFill>
                <a:srgbClr val="FFFFFF"/>
              </a:solidFill>
            </a:endParaRPr>
          </a:p>
        </p:txBody>
      </p:sp>
    </p:spTree>
    <p:extLst>
      <p:ext uri="{BB962C8B-B14F-4D97-AF65-F5344CB8AC3E}">
        <p14:creationId xmlns:p14="http://schemas.microsoft.com/office/powerpoint/2010/main" val="28383062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C3426-C314-4696-B7DB-85B1EA9EC15B}"/>
              </a:ext>
            </a:extLst>
          </p:cNvPr>
          <p:cNvSpPr>
            <a:spLocks noGrp="1"/>
          </p:cNvSpPr>
          <p:nvPr>
            <p:ph type="title"/>
          </p:nvPr>
        </p:nvSpPr>
        <p:spPr/>
        <p:txBody>
          <a:bodyPr/>
          <a:lstStyle/>
          <a:p>
            <a:r>
              <a:rPr lang="en-GB" dirty="0"/>
              <a:t>See </a:t>
            </a:r>
          </a:p>
        </p:txBody>
      </p:sp>
      <p:sp>
        <p:nvSpPr>
          <p:cNvPr id="3" name="Content Placeholder 2">
            <a:extLst>
              <a:ext uri="{FF2B5EF4-FFF2-40B4-BE49-F238E27FC236}">
                <a16:creationId xmlns:a16="http://schemas.microsoft.com/office/drawing/2014/main" id="{0083D6E7-DC58-44CB-B115-62CB4C0A720C}"/>
              </a:ext>
            </a:extLst>
          </p:cNvPr>
          <p:cNvSpPr>
            <a:spLocks noGrp="1"/>
          </p:cNvSpPr>
          <p:nvPr>
            <p:ph idx="1"/>
          </p:nvPr>
        </p:nvSpPr>
        <p:spPr/>
        <p:txBody>
          <a:bodyPr/>
          <a:lstStyle/>
          <a:p>
            <a:r>
              <a:rPr lang="en-GB"/>
              <a:t>Ben 2, page 160 onwards</a:t>
            </a:r>
          </a:p>
        </p:txBody>
      </p:sp>
    </p:spTree>
    <p:extLst>
      <p:ext uri="{BB962C8B-B14F-4D97-AF65-F5344CB8AC3E}">
        <p14:creationId xmlns:p14="http://schemas.microsoft.com/office/powerpoint/2010/main" val="30075380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81FC509-3734-476E-988F-77BAA392FA3E}"/>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F461786-8EAA-4EA3-9434-538D9146B209}"/>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VALIDITY IN THE CONTEXT OF RESEARCH </a:t>
            </a:r>
          </a:p>
        </p:txBody>
      </p:sp>
    </p:spTree>
    <p:extLst>
      <p:ext uri="{BB962C8B-B14F-4D97-AF65-F5344CB8AC3E}">
        <p14:creationId xmlns:p14="http://schemas.microsoft.com/office/powerpoint/2010/main" val="1338753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6"/>
                </p:tgtEl>
              </p:cMediaNode>
            </p:vide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B42F1A4-284D-4A66-80C6-D11819345B64}"/>
              </a:ext>
            </a:extLst>
          </p:cNvPr>
          <p:cNvSpPr>
            <a:spLocks noGrp="1"/>
          </p:cNvSpPr>
          <p:nvPr>
            <p:ph type="title"/>
          </p:nvPr>
        </p:nvSpPr>
        <p:spPr/>
        <p:txBody>
          <a:bodyPr/>
          <a:lstStyle/>
          <a:p>
            <a:r>
              <a:rPr lang="en-GB" dirty="0"/>
              <a:t>Validity</a:t>
            </a:r>
          </a:p>
        </p:txBody>
      </p:sp>
      <p:sp>
        <p:nvSpPr>
          <p:cNvPr id="4" name="Content Placeholder 3">
            <a:extLst>
              <a:ext uri="{FF2B5EF4-FFF2-40B4-BE49-F238E27FC236}">
                <a16:creationId xmlns:a16="http://schemas.microsoft.com/office/drawing/2014/main" id="{C6477B5D-F300-48A5-9A00-D45C0E451744}"/>
              </a:ext>
            </a:extLst>
          </p:cNvPr>
          <p:cNvSpPr>
            <a:spLocks noGrp="1"/>
          </p:cNvSpPr>
          <p:nvPr>
            <p:ph idx="1"/>
          </p:nvPr>
        </p:nvSpPr>
        <p:spPr/>
        <p:txBody>
          <a:bodyPr/>
          <a:lstStyle/>
          <a:p>
            <a:r>
              <a:rPr lang="en-US" dirty="0"/>
              <a:t>The concept of research “validity” is closely connected to the quality of a research study. </a:t>
            </a:r>
          </a:p>
          <a:p>
            <a:r>
              <a:rPr lang="en-US" dirty="0"/>
              <a:t>As you develop your ability and skills to evaluate published research articles, validity is an important concept to integrate. </a:t>
            </a:r>
          </a:p>
          <a:p>
            <a:r>
              <a:rPr lang="en-US" dirty="0"/>
              <a:t>In this activity/discussion, please articulate what you view as the “essential” characteristics of quality and sound research, drawing upon the readings and your own areas of interest. </a:t>
            </a:r>
          </a:p>
          <a:p>
            <a:r>
              <a:rPr lang="en-US" dirty="0"/>
              <a:t>A Generic Rubric for Evaluating Empirical Research.</a:t>
            </a:r>
            <a:endParaRPr lang="en-GB" dirty="0"/>
          </a:p>
        </p:txBody>
      </p:sp>
    </p:spTree>
    <p:extLst>
      <p:ext uri="{BB962C8B-B14F-4D97-AF65-F5344CB8AC3E}">
        <p14:creationId xmlns:p14="http://schemas.microsoft.com/office/powerpoint/2010/main" val="36479609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2891282-126A-4AAF-BBA9-38A28EB531FA}"/>
              </a:ext>
            </a:extLst>
          </p:cNvPr>
          <p:cNvPicPr>
            <a:picLocks noChangeAspect="1"/>
          </p:cNvPicPr>
          <p:nvPr/>
        </p:nvPicPr>
        <p:blipFill>
          <a:blip r:embed="rId2"/>
          <a:stretch>
            <a:fillRect/>
          </a:stretch>
        </p:blipFill>
        <p:spPr>
          <a:xfrm>
            <a:off x="3450920" y="0"/>
            <a:ext cx="5290160" cy="6858000"/>
          </a:xfrm>
          <a:prstGeom prst="rect">
            <a:avLst/>
          </a:prstGeom>
        </p:spPr>
      </p:pic>
    </p:spTree>
    <p:extLst>
      <p:ext uri="{BB962C8B-B14F-4D97-AF65-F5344CB8AC3E}">
        <p14:creationId xmlns:p14="http://schemas.microsoft.com/office/powerpoint/2010/main" val="323083720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838200" y="963877"/>
            <a:ext cx="3494362" cy="4930246"/>
          </a:xfrm>
        </p:spPr>
        <p:txBody>
          <a:bodyPr>
            <a:normAutofit/>
          </a:bodyPr>
          <a:lstStyle/>
          <a:p>
            <a:pPr algn="r"/>
            <a:r>
              <a:rPr lang="en-US" sz="3100">
                <a:solidFill>
                  <a:schemeClr val="accent1"/>
                </a:solidFill>
              </a:rPr>
              <a:t>Musing Upon the Everyday: Validity in (Mis)understanding</a:t>
            </a:r>
            <a:endParaRPr lang="en-IN" sz="3100">
              <a:solidFill>
                <a:schemeClr val="accent1"/>
              </a:solidFill>
            </a:endParaRPr>
          </a:p>
        </p:txBody>
      </p:sp>
      <p:cxnSp>
        <p:nvCxnSpPr>
          <p:cNvPr id="16" name="Straight Connector 15">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4976031" y="963877"/>
            <a:ext cx="6377769" cy="4930246"/>
          </a:xfrm>
        </p:spPr>
        <p:txBody>
          <a:bodyPr anchor="ctr">
            <a:normAutofit/>
          </a:bodyPr>
          <a:lstStyle/>
          <a:p>
            <a:r>
              <a:rPr lang="en-US" sz="2400" dirty="0"/>
              <a:t>Misunderstanding by professor of student’s absence.</a:t>
            </a:r>
          </a:p>
          <a:p>
            <a:r>
              <a:rPr lang="en-US" sz="2400" dirty="0"/>
              <a:t>Student’s perspective of absence.</a:t>
            </a:r>
          </a:p>
          <a:p>
            <a:r>
              <a:rPr lang="en-US" sz="2400" dirty="0"/>
              <a:t>Discussion of the two parties. </a:t>
            </a:r>
          </a:p>
          <a:p>
            <a:pPr marL="0" indent="0">
              <a:buNone/>
            </a:pPr>
            <a:endParaRPr lang="en-US" sz="2400" dirty="0"/>
          </a:p>
          <a:p>
            <a:pPr marL="0" indent="0">
              <a:lnSpc>
                <a:spcPct val="100000"/>
              </a:lnSpc>
              <a:spcBef>
                <a:spcPts val="0"/>
              </a:spcBef>
              <a:buNone/>
              <a:defRPr/>
            </a:pPr>
            <a:r>
              <a:rPr lang="en-US" sz="2400" dirty="0"/>
              <a:t>Validity: truthfulness of argument. </a:t>
            </a:r>
            <a:r>
              <a:rPr lang="en-US" sz="2400" b="1" dirty="0"/>
              <a:t>Validity</a:t>
            </a:r>
            <a:r>
              <a:rPr lang="en-US" sz="2400" dirty="0"/>
              <a:t> refers to the </a:t>
            </a:r>
            <a:r>
              <a:rPr lang="en-US" sz="2400" i="1" dirty="0"/>
              <a:t>soundness</a:t>
            </a:r>
            <a:r>
              <a:rPr lang="en-US" sz="2400" dirty="0"/>
              <a:t> and </a:t>
            </a:r>
            <a:r>
              <a:rPr lang="en-US" sz="2400" i="1" dirty="0"/>
              <a:t>truthfulness</a:t>
            </a:r>
            <a:r>
              <a:rPr lang="en-US" sz="2400" dirty="0"/>
              <a:t> of an argument or a statement. </a:t>
            </a:r>
          </a:p>
          <a:p>
            <a:pPr marL="0" indent="0">
              <a:lnSpc>
                <a:spcPct val="100000"/>
              </a:lnSpc>
              <a:spcBef>
                <a:spcPts val="0"/>
              </a:spcBef>
              <a:buNone/>
              <a:defRPr/>
            </a:pPr>
            <a:r>
              <a:rPr lang="en-US" sz="2400" dirty="0"/>
              <a:t>In the context of social inquiry, validity is closely tied to the concept of truth and knowledge claims.</a:t>
            </a:r>
            <a:endParaRPr lang="en-IN" sz="2400" dirty="0"/>
          </a:p>
          <a:p>
            <a:endParaRPr lang="en-US" sz="2400" dirty="0"/>
          </a:p>
        </p:txBody>
      </p:sp>
    </p:spTree>
    <p:extLst>
      <p:ext uri="{BB962C8B-B14F-4D97-AF65-F5344CB8AC3E}">
        <p14:creationId xmlns:p14="http://schemas.microsoft.com/office/powerpoint/2010/main" val="118702315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838200" y="963877"/>
            <a:ext cx="3494362" cy="4930246"/>
          </a:xfrm>
        </p:spPr>
        <p:txBody>
          <a:bodyPr>
            <a:normAutofit/>
          </a:bodyPr>
          <a:lstStyle/>
          <a:p>
            <a:pPr algn="r"/>
            <a:r>
              <a:rPr lang="en-US" dirty="0">
                <a:solidFill>
                  <a:schemeClr val="accent1"/>
                </a:solidFill>
              </a:rPr>
              <a:t>Narrative and Conceptual Interludes: Do we </a:t>
            </a:r>
            <a:r>
              <a:rPr lang="en-US" i="1" dirty="0">
                <a:solidFill>
                  <a:schemeClr val="accent1"/>
                </a:solidFill>
              </a:rPr>
              <a:t>Really</a:t>
            </a:r>
            <a:r>
              <a:rPr lang="en-US" dirty="0">
                <a:solidFill>
                  <a:schemeClr val="accent1"/>
                </a:solidFill>
              </a:rPr>
              <a:t> Know the Truth? </a:t>
            </a:r>
            <a:endParaRPr lang="en-IN" dirty="0">
              <a:solidFill>
                <a:schemeClr val="accent1"/>
              </a:solidFill>
            </a:endParaRPr>
          </a:p>
        </p:txBody>
      </p:sp>
      <p:cxnSp>
        <p:nvCxnSpPr>
          <p:cNvPr id="16" name="Straight Connector 15">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4976031" y="963877"/>
            <a:ext cx="6377769" cy="4930246"/>
          </a:xfrm>
        </p:spPr>
        <p:txBody>
          <a:bodyPr anchor="ctr">
            <a:normAutofit/>
          </a:bodyPr>
          <a:lstStyle/>
          <a:p>
            <a:r>
              <a:rPr lang="en-US" sz="2400"/>
              <a:t>Differences in scores of ELL students. </a:t>
            </a:r>
          </a:p>
          <a:p>
            <a:r>
              <a:rPr lang="en-US" sz="2400"/>
              <a:t>Students’ true abilities: not reflected in scores. </a:t>
            </a:r>
          </a:p>
          <a:p>
            <a:r>
              <a:rPr lang="en-US" sz="2400"/>
              <a:t>Gap between ELL and non-ELL students.</a:t>
            </a:r>
          </a:p>
        </p:txBody>
      </p:sp>
    </p:spTree>
    <p:extLst>
      <p:ext uri="{BB962C8B-B14F-4D97-AF65-F5344CB8AC3E}">
        <p14:creationId xmlns:p14="http://schemas.microsoft.com/office/powerpoint/2010/main" val="288388768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838200" y="963877"/>
            <a:ext cx="3494362" cy="4930246"/>
          </a:xfrm>
        </p:spPr>
        <p:txBody>
          <a:bodyPr>
            <a:normAutofit/>
          </a:bodyPr>
          <a:lstStyle/>
          <a:p>
            <a:pPr algn="r"/>
            <a:r>
              <a:rPr lang="en-US" dirty="0">
                <a:solidFill>
                  <a:schemeClr val="accent1"/>
                </a:solidFill>
              </a:rPr>
              <a:t>Narrative and Conceptual Interludes: Do we </a:t>
            </a:r>
            <a:r>
              <a:rPr lang="en-US" i="1" dirty="0">
                <a:solidFill>
                  <a:schemeClr val="accent1"/>
                </a:solidFill>
              </a:rPr>
              <a:t>Really</a:t>
            </a:r>
            <a:r>
              <a:rPr lang="en-US" dirty="0">
                <a:solidFill>
                  <a:schemeClr val="accent1"/>
                </a:solidFill>
              </a:rPr>
              <a:t> Know the Truth? </a:t>
            </a:r>
            <a:endParaRPr lang="en-IN" dirty="0">
              <a:solidFill>
                <a:schemeClr val="accent1"/>
              </a:solidFill>
            </a:endParaRPr>
          </a:p>
        </p:txBody>
      </p:sp>
      <p:cxnSp>
        <p:nvCxnSpPr>
          <p:cNvPr id="16" name="Straight Connector 15">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4976031" y="963877"/>
            <a:ext cx="6377769" cy="4930246"/>
          </a:xfrm>
        </p:spPr>
        <p:txBody>
          <a:bodyPr anchor="ctr">
            <a:normAutofit/>
          </a:bodyPr>
          <a:lstStyle/>
          <a:p>
            <a:r>
              <a:rPr lang="en-US" sz="2400"/>
              <a:t>Challenges associated with second language acquisition. </a:t>
            </a:r>
          </a:p>
          <a:p>
            <a:r>
              <a:rPr lang="en-US" sz="2400"/>
              <a:t>Use of achievement tests. </a:t>
            </a:r>
          </a:p>
        </p:txBody>
      </p:sp>
    </p:spTree>
    <p:extLst>
      <p:ext uri="{BB962C8B-B14F-4D97-AF65-F5344CB8AC3E}">
        <p14:creationId xmlns:p14="http://schemas.microsoft.com/office/powerpoint/2010/main" val="68211069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838200" y="963877"/>
            <a:ext cx="3494362" cy="4930246"/>
          </a:xfrm>
        </p:spPr>
        <p:txBody>
          <a:bodyPr>
            <a:normAutofit/>
          </a:bodyPr>
          <a:lstStyle/>
          <a:p>
            <a:pPr algn="r"/>
            <a:r>
              <a:rPr lang="en-US" dirty="0">
                <a:solidFill>
                  <a:schemeClr val="accent1"/>
                </a:solidFill>
              </a:rPr>
              <a:t>Narrative and Conceptual Interludes: Do we </a:t>
            </a:r>
            <a:r>
              <a:rPr lang="en-US" i="1" dirty="0">
                <a:solidFill>
                  <a:schemeClr val="accent1"/>
                </a:solidFill>
              </a:rPr>
              <a:t>Really</a:t>
            </a:r>
            <a:r>
              <a:rPr lang="en-US" dirty="0">
                <a:solidFill>
                  <a:schemeClr val="accent1"/>
                </a:solidFill>
              </a:rPr>
              <a:t> Know the Truth? </a:t>
            </a:r>
            <a:endParaRPr lang="en-IN" dirty="0">
              <a:solidFill>
                <a:schemeClr val="accent1"/>
              </a:solidFill>
            </a:endParaRPr>
          </a:p>
        </p:txBody>
      </p:sp>
      <p:cxnSp>
        <p:nvCxnSpPr>
          <p:cNvPr id="16" name="Straight Connector 15">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4976031" y="963877"/>
            <a:ext cx="6377769" cy="4930246"/>
          </a:xfrm>
        </p:spPr>
        <p:txBody>
          <a:bodyPr anchor="ctr">
            <a:normAutofit/>
          </a:bodyPr>
          <a:lstStyle/>
          <a:p>
            <a:pPr marL="0" indent="0">
              <a:buNone/>
            </a:pPr>
            <a:r>
              <a:rPr lang="en-US" sz="2400"/>
              <a:t>Validity, Truth and Objectivity: Defining Validity</a:t>
            </a:r>
          </a:p>
          <a:p>
            <a:r>
              <a:rPr lang="en-US" sz="2400"/>
              <a:t>The state of being logical and true. </a:t>
            </a:r>
          </a:p>
          <a:p>
            <a:r>
              <a:rPr lang="en-US" sz="2400"/>
              <a:t>Tied to truth and knowledge claims. </a:t>
            </a:r>
          </a:p>
          <a:p>
            <a:r>
              <a:rPr lang="en-US" sz="2400"/>
              <a:t>ELL example: consider various elements.</a:t>
            </a:r>
          </a:p>
        </p:txBody>
      </p:sp>
    </p:spTree>
    <p:extLst>
      <p:ext uri="{BB962C8B-B14F-4D97-AF65-F5344CB8AC3E}">
        <p14:creationId xmlns:p14="http://schemas.microsoft.com/office/powerpoint/2010/main" val="39543371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838200" y="963877"/>
            <a:ext cx="3494362" cy="4930246"/>
          </a:xfrm>
        </p:spPr>
        <p:txBody>
          <a:bodyPr>
            <a:normAutofit/>
          </a:bodyPr>
          <a:lstStyle/>
          <a:p>
            <a:pPr algn="r"/>
            <a:r>
              <a:rPr lang="en-US" dirty="0">
                <a:solidFill>
                  <a:schemeClr val="accent1"/>
                </a:solidFill>
              </a:rPr>
              <a:t>Narrative and Conceptual Interludes: Do we </a:t>
            </a:r>
            <a:r>
              <a:rPr lang="en-US" i="1" dirty="0">
                <a:solidFill>
                  <a:schemeClr val="accent1"/>
                </a:solidFill>
              </a:rPr>
              <a:t>Really</a:t>
            </a:r>
            <a:r>
              <a:rPr lang="en-US" dirty="0">
                <a:solidFill>
                  <a:schemeClr val="accent1"/>
                </a:solidFill>
              </a:rPr>
              <a:t> Know the Truth? </a:t>
            </a:r>
            <a:endParaRPr lang="en-IN" dirty="0">
              <a:solidFill>
                <a:schemeClr val="accent1"/>
              </a:solidFill>
            </a:endParaRPr>
          </a:p>
        </p:txBody>
      </p:sp>
      <p:cxnSp>
        <p:nvCxnSpPr>
          <p:cNvPr id="16" name="Straight Connector 15">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4976031" y="963877"/>
            <a:ext cx="6377769" cy="4930246"/>
          </a:xfrm>
        </p:spPr>
        <p:txBody>
          <a:bodyPr anchor="ctr">
            <a:normAutofit/>
          </a:bodyPr>
          <a:lstStyle/>
          <a:p>
            <a:pPr marL="0" indent="0">
              <a:buNone/>
            </a:pPr>
            <a:r>
              <a:rPr lang="en-US" sz="2400"/>
              <a:t>Validity, Truth and Objectivity: Truth, Validity, and Epistemological Assumptions: Validity in Relation to a Correspondence Theory of Truth</a:t>
            </a:r>
          </a:p>
          <a:p>
            <a:r>
              <a:rPr lang="en-US" sz="2400"/>
              <a:t>Evoke notion of truth. </a:t>
            </a:r>
          </a:p>
          <a:p>
            <a:r>
              <a:rPr lang="en-US" sz="2400"/>
              <a:t>Subject–object orientation to truth. </a:t>
            </a:r>
          </a:p>
          <a:p>
            <a:r>
              <a:rPr lang="en-US" sz="2400"/>
              <a:t>Theory of truth.</a:t>
            </a:r>
            <a:endParaRPr lang="en-IN" sz="2400"/>
          </a:p>
          <a:p>
            <a:pPr marL="0" indent="0">
              <a:buNone/>
            </a:pPr>
            <a:endParaRPr lang="en-IN" sz="2400"/>
          </a:p>
          <a:p>
            <a:pPr marL="0" indent="0">
              <a:buNone/>
            </a:pPr>
            <a:endParaRPr lang="en-US" sz="2400"/>
          </a:p>
        </p:txBody>
      </p:sp>
    </p:spTree>
    <p:extLst>
      <p:ext uri="{BB962C8B-B14F-4D97-AF65-F5344CB8AC3E}">
        <p14:creationId xmlns:p14="http://schemas.microsoft.com/office/powerpoint/2010/main" val="99268490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838200" y="963877"/>
            <a:ext cx="3494362" cy="4930246"/>
          </a:xfrm>
        </p:spPr>
        <p:txBody>
          <a:bodyPr>
            <a:normAutofit/>
          </a:bodyPr>
          <a:lstStyle/>
          <a:p>
            <a:pPr algn="r"/>
            <a:r>
              <a:rPr lang="en-US">
                <a:solidFill>
                  <a:schemeClr val="accent1"/>
                </a:solidFill>
              </a:rPr>
              <a:t>Narrative and Conceptual Interludes: Do we </a:t>
            </a:r>
            <a:r>
              <a:rPr lang="en-US" i="1">
                <a:solidFill>
                  <a:schemeClr val="accent1"/>
                </a:solidFill>
              </a:rPr>
              <a:t>Really</a:t>
            </a:r>
            <a:r>
              <a:rPr lang="en-US">
                <a:solidFill>
                  <a:schemeClr val="accent1"/>
                </a:solidFill>
              </a:rPr>
              <a:t> Know the Truth?</a:t>
            </a:r>
            <a:endParaRPr lang="en-IN">
              <a:solidFill>
                <a:schemeClr val="accent1"/>
              </a:solidFill>
            </a:endParaRPr>
          </a:p>
        </p:txBody>
      </p:sp>
      <p:cxnSp>
        <p:nvCxnSpPr>
          <p:cNvPr id="16" name="Straight Connector 15">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4976031" y="963877"/>
            <a:ext cx="6377769" cy="4930246"/>
          </a:xfrm>
        </p:spPr>
        <p:txBody>
          <a:bodyPr anchor="ctr">
            <a:normAutofit/>
          </a:bodyPr>
          <a:lstStyle/>
          <a:p>
            <a:pPr marL="0" indent="0">
              <a:buNone/>
            </a:pPr>
            <a:r>
              <a:rPr lang="en-US" sz="2400"/>
              <a:t>Validity, Truth and Objectivity: Truth, Validity, and Epistemological Assumptions: Validity in Relation to a Correspondence Theory of Truth</a:t>
            </a:r>
          </a:p>
          <a:p>
            <a:r>
              <a:rPr lang="en-US" sz="2400"/>
              <a:t>Correspondence theory of truth. </a:t>
            </a:r>
          </a:p>
          <a:p>
            <a:r>
              <a:rPr lang="en-US" sz="2400"/>
              <a:t>Validity: indicator that gauges the level of correspondence.</a:t>
            </a:r>
            <a:endParaRPr lang="en-IN" sz="2400"/>
          </a:p>
          <a:p>
            <a:pPr marL="0" indent="0">
              <a:buNone/>
            </a:pPr>
            <a:endParaRPr lang="en-US" sz="2400"/>
          </a:p>
        </p:txBody>
      </p:sp>
    </p:spTree>
    <p:extLst>
      <p:ext uri="{BB962C8B-B14F-4D97-AF65-F5344CB8AC3E}">
        <p14:creationId xmlns:p14="http://schemas.microsoft.com/office/powerpoint/2010/main" val="173535768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838200" y="963877"/>
            <a:ext cx="3494362" cy="4930246"/>
          </a:xfrm>
        </p:spPr>
        <p:txBody>
          <a:bodyPr>
            <a:normAutofit/>
          </a:bodyPr>
          <a:lstStyle/>
          <a:p>
            <a:pPr algn="r"/>
            <a:r>
              <a:rPr lang="en-US" dirty="0">
                <a:solidFill>
                  <a:schemeClr val="accent1"/>
                </a:solidFill>
              </a:rPr>
              <a:t>Narrative and Conceptual Interludes: Do we </a:t>
            </a:r>
            <a:r>
              <a:rPr lang="en-US" i="1" dirty="0">
                <a:solidFill>
                  <a:schemeClr val="accent1"/>
                </a:solidFill>
              </a:rPr>
              <a:t>Really</a:t>
            </a:r>
            <a:r>
              <a:rPr lang="en-US" dirty="0">
                <a:solidFill>
                  <a:schemeClr val="accent1"/>
                </a:solidFill>
              </a:rPr>
              <a:t> Know the Truth? </a:t>
            </a:r>
            <a:endParaRPr lang="en-IN" dirty="0">
              <a:solidFill>
                <a:schemeClr val="accent1"/>
              </a:solidFill>
            </a:endParaRPr>
          </a:p>
        </p:txBody>
      </p:sp>
      <p:cxnSp>
        <p:nvCxnSpPr>
          <p:cNvPr id="16" name="Straight Connector 15">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4976031" y="963877"/>
            <a:ext cx="6377769" cy="4930246"/>
          </a:xfrm>
        </p:spPr>
        <p:txBody>
          <a:bodyPr anchor="ctr">
            <a:normAutofit/>
          </a:bodyPr>
          <a:lstStyle/>
          <a:p>
            <a:pPr marL="0" indent="0">
              <a:buNone/>
            </a:pPr>
            <a:r>
              <a:rPr lang="en-US" sz="2400"/>
              <a:t>Validity, Truth and Objectivity: Truth, Validity, and Epistemological Assumptions: Validity in Relation to a Correspondence Theory of Truth</a:t>
            </a:r>
          </a:p>
          <a:p>
            <a:r>
              <a:rPr lang="en-US" sz="2400"/>
              <a:t>Eliminate threats to validity. </a:t>
            </a:r>
          </a:p>
          <a:p>
            <a:r>
              <a:rPr lang="en-US" sz="2400"/>
              <a:t>A set of backgrounded conditions. </a:t>
            </a:r>
          </a:p>
        </p:txBody>
      </p:sp>
    </p:spTree>
    <p:extLst>
      <p:ext uri="{BB962C8B-B14F-4D97-AF65-F5344CB8AC3E}">
        <p14:creationId xmlns:p14="http://schemas.microsoft.com/office/powerpoint/2010/main" val="314032226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838200" y="963877"/>
            <a:ext cx="3494362" cy="4930246"/>
          </a:xfrm>
        </p:spPr>
        <p:txBody>
          <a:bodyPr>
            <a:normAutofit/>
          </a:bodyPr>
          <a:lstStyle/>
          <a:p>
            <a:pPr algn="r"/>
            <a:r>
              <a:rPr lang="en-US">
                <a:solidFill>
                  <a:schemeClr val="accent1"/>
                </a:solidFill>
              </a:rPr>
              <a:t>Narrative and Conceptual Interludes: Do we </a:t>
            </a:r>
            <a:r>
              <a:rPr lang="en-US" i="1">
                <a:solidFill>
                  <a:schemeClr val="accent1"/>
                </a:solidFill>
              </a:rPr>
              <a:t>Really</a:t>
            </a:r>
            <a:r>
              <a:rPr lang="en-US">
                <a:solidFill>
                  <a:schemeClr val="accent1"/>
                </a:solidFill>
              </a:rPr>
              <a:t> Know the Truth? </a:t>
            </a:r>
            <a:endParaRPr lang="en-IN">
              <a:solidFill>
                <a:schemeClr val="accent1"/>
              </a:solidFill>
            </a:endParaRPr>
          </a:p>
        </p:txBody>
      </p:sp>
      <p:cxnSp>
        <p:nvCxnSpPr>
          <p:cNvPr id="16" name="Straight Connector 15">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4976031" y="963877"/>
            <a:ext cx="6377769" cy="4930246"/>
          </a:xfrm>
        </p:spPr>
        <p:txBody>
          <a:bodyPr anchor="ctr">
            <a:normAutofit/>
          </a:bodyPr>
          <a:lstStyle/>
          <a:p>
            <a:pPr marL="0" indent="0">
              <a:buNone/>
            </a:pPr>
            <a:r>
              <a:rPr lang="en-US" sz="2400"/>
              <a:t>Validity, Truth and Objectivity: Truth, Validity, and Epistemological Assumptions: Validity in Relation to a Correspondence Theory of Truth</a:t>
            </a:r>
          </a:p>
          <a:p>
            <a:r>
              <a:rPr lang="en-US" sz="2400"/>
              <a:t>Subject–subject relation. </a:t>
            </a:r>
          </a:p>
          <a:p>
            <a:r>
              <a:rPr lang="en-US" sz="2400"/>
              <a:t>Subject–object relation. </a:t>
            </a:r>
          </a:p>
        </p:txBody>
      </p:sp>
    </p:spTree>
    <p:extLst>
      <p:ext uri="{BB962C8B-B14F-4D97-AF65-F5344CB8AC3E}">
        <p14:creationId xmlns:p14="http://schemas.microsoft.com/office/powerpoint/2010/main" val="115832502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838200" y="963877"/>
            <a:ext cx="3494362" cy="4930246"/>
          </a:xfrm>
        </p:spPr>
        <p:txBody>
          <a:bodyPr>
            <a:normAutofit/>
          </a:bodyPr>
          <a:lstStyle/>
          <a:p>
            <a:pPr algn="r"/>
            <a:r>
              <a:rPr lang="en-US" dirty="0">
                <a:solidFill>
                  <a:schemeClr val="accent1"/>
                </a:solidFill>
              </a:rPr>
              <a:t>Narrative and Conceptual Interludes: Do we </a:t>
            </a:r>
            <a:r>
              <a:rPr lang="en-US" i="1" dirty="0">
                <a:solidFill>
                  <a:schemeClr val="accent1"/>
                </a:solidFill>
              </a:rPr>
              <a:t>Really</a:t>
            </a:r>
            <a:r>
              <a:rPr lang="en-US" dirty="0">
                <a:solidFill>
                  <a:schemeClr val="accent1"/>
                </a:solidFill>
              </a:rPr>
              <a:t> Know the Truth? </a:t>
            </a:r>
            <a:endParaRPr lang="en-IN" dirty="0">
              <a:solidFill>
                <a:schemeClr val="accent1"/>
              </a:solidFill>
            </a:endParaRPr>
          </a:p>
        </p:txBody>
      </p:sp>
      <p:cxnSp>
        <p:nvCxnSpPr>
          <p:cNvPr id="16" name="Straight Connector 15">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4976031" y="963877"/>
            <a:ext cx="6377769" cy="4930246"/>
          </a:xfrm>
        </p:spPr>
        <p:txBody>
          <a:bodyPr anchor="ctr">
            <a:normAutofit/>
          </a:bodyPr>
          <a:lstStyle/>
          <a:p>
            <a:pPr marL="0" indent="0">
              <a:buNone/>
            </a:pPr>
            <a:r>
              <a:rPr lang="en-US" sz="2400"/>
              <a:t>Validity, Truth and Objectivity: Truth, Validity, and Epistemological Assumptions: Appearance Versus Reality</a:t>
            </a:r>
          </a:p>
          <a:p>
            <a:r>
              <a:rPr lang="en-US" sz="2400"/>
              <a:t>Certainty about visual perception.</a:t>
            </a:r>
          </a:p>
          <a:p>
            <a:r>
              <a:rPr lang="en-US" sz="2400"/>
              <a:t>Social phenomena: different ontological status. </a:t>
            </a:r>
          </a:p>
        </p:txBody>
      </p:sp>
    </p:spTree>
    <p:extLst>
      <p:ext uri="{BB962C8B-B14F-4D97-AF65-F5344CB8AC3E}">
        <p14:creationId xmlns:p14="http://schemas.microsoft.com/office/powerpoint/2010/main" val="360794376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008184" y="174032"/>
            <a:ext cx="10175631" cy="1111843"/>
          </a:xfrm>
        </p:spPr>
        <p:txBody>
          <a:bodyPr anchor="ctr">
            <a:normAutofit/>
          </a:bodyPr>
          <a:lstStyle/>
          <a:p>
            <a:pPr algn="ctr"/>
            <a:r>
              <a:rPr lang="en-US" sz="3700" dirty="0"/>
              <a:t>Narrative and Conceptual Interludes: Do we </a:t>
            </a:r>
            <a:r>
              <a:rPr lang="en-US" sz="3700" i="1" dirty="0"/>
              <a:t>Really</a:t>
            </a:r>
            <a:r>
              <a:rPr lang="en-US" sz="3700" dirty="0"/>
              <a:t> Know the Truth? </a:t>
            </a:r>
            <a:endParaRPr lang="en-IN" sz="3700" dirty="0"/>
          </a:p>
        </p:txBody>
      </p:sp>
      <p:sp>
        <p:nvSpPr>
          <p:cNvPr id="9" name="Content Placeholder 8"/>
          <p:cNvSpPr>
            <a:spLocks noGrp="1"/>
          </p:cNvSpPr>
          <p:nvPr>
            <p:ph idx="1"/>
          </p:nvPr>
        </p:nvSpPr>
        <p:spPr>
          <a:xfrm>
            <a:off x="1008184" y="1459907"/>
            <a:ext cx="10175630" cy="767904"/>
          </a:xfrm>
        </p:spPr>
        <p:txBody>
          <a:bodyPr anchor="ctr">
            <a:normAutofit/>
          </a:bodyPr>
          <a:lstStyle/>
          <a:p>
            <a:pPr marL="0" indent="0" algn="ctr">
              <a:buNone/>
            </a:pPr>
            <a:r>
              <a:rPr lang="en-US" sz="2000"/>
              <a:t>Validity, Truth and Objectivity: Truth, Validity, and Epistemological Assumptions: Appearance Versus Reality</a:t>
            </a:r>
          </a:p>
          <a:p>
            <a:pPr marL="0" indent="0" algn="ctr">
              <a:buNone/>
            </a:pPr>
            <a:endParaRPr lang="en-US" sz="2000"/>
          </a:p>
          <a:p>
            <a:pPr marL="0" indent="0" algn="ctr">
              <a:buNone/>
            </a:pPr>
            <a:endParaRPr lang="en-US" sz="2000"/>
          </a:p>
        </p:txBody>
      </p:sp>
      <p:pic>
        <p:nvPicPr>
          <p:cNvPr id="1026" name="Picture 2" descr="An illustration of the process resulting in the basis for validity criteria.&#10;&#10;A third-person external observer derives state of affairs or reality from the subject. The reality is interrelated with knowledge claims or appearance. Correspondence and representation of reality and appearance result in the basis of validity criteria. " title="FIGURE 7.1 Validity in Relation to a Correspondence Theory 0f Truth"/>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62171" y="2405149"/>
            <a:ext cx="10261561" cy="3899393"/>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0357651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838200" y="963877"/>
            <a:ext cx="3494362" cy="4930246"/>
          </a:xfrm>
        </p:spPr>
        <p:txBody>
          <a:bodyPr>
            <a:normAutofit/>
          </a:bodyPr>
          <a:lstStyle/>
          <a:p>
            <a:pPr algn="r"/>
            <a:r>
              <a:rPr lang="en-US" dirty="0">
                <a:solidFill>
                  <a:schemeClr val="accent1"/>
                </a:solidFill>
              </a:rPr>
              <a:t>Narrative and Conceptual Interludes: Do we </a:t>
            </a:r>
            <a:r>
              <a:rPr lang="en-US" i="1" dirty="0">
                <a:solidFill>
                  <a:schemeClr val="accent1"/>
                </a:solidFill>
              </a:rPr>
              <a:t>Really</a:t>
            </a:r>
            <a:r>
              <a:rPr lang="en-US" dirty="0">
                <a:solidFill>
                  <a:schemeClr val="accent1"/>
                </a:solidFill>
              </a:rPr>
              <a:t> Know the Truth? </a:t>
            </a:r>
            <a:endParaRPr lang="en-IN" dirty="0">
              <a:solidFill>
                <a:schemeClr val="accent1"/>
              </a:solidFill>
            </a:endParaRPr>
          </a:p>
        </p:txBody>
      </p:sp>
      <p:cxnSp>
        <p:nvCxnSpPr>
          <p:cNvPr id="16" name="Straight Connector 15">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4976031" y="963877"/>
            <a:ext cx="6377769" cy="4930246"/>
          </a:xfrm>
        </p:spPr>
        <p:txBody>
          <a:bodyPr anchor="ctr">
            <a:normAutofit/>
          </a:bodyPr>
          <a:lstStyle/>
          <a:p>
            <a:pPr marL="0" indent="0">
              <a:buNone/>
            </a:pPr>
            <a:r>
              <a:rPr lang="en-US" sz="2400"/>
              <a:t>Validity, Truth and Objectivity: Truth, Validity, and Epistemological Assumptions: Validity and Other Conceptions of Truth</a:t>
            </a:r>
          </a:p>
          <a:p>
            <a:r>
              <a:rPr lang="en-US" sz="2400"/>
              <a:t>Different understandings of validity. </a:t>
            </a:r>
          </a:p>
          <a:p>
            <a:r>
              <a:rPr lang="en-US" sz="2400"/>
              <a:t>Dialogic theory of truth. </a:t>
            </a:r>
          </a:p>
          <a:p>
            <a:pPr marL="0" indent="0">
              <a:buNone/>
            </a:pPr>
            <a:endParaRPr lang="en-US" sz="2400"/>
          </a:p>
        </p:txBody>
      </p:sp>
    </p:spTree>
    <p:extLst>
      <p:ext uri="{BB962C8B-B14F-4D97-AF65-F5344CB8AC3E}">
        <p14:creationId xmlns:p14="http://schemas.microsoft.com/office/powerpoint/2010/main" val="293964496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838200" y="963877"/>
            <a:ext cx="3494362" cy="4930246"/>
          </a:xfrm>
        </p:spPr>
        <p:txBody>
          <a:bodyPr>
            <a:normAutofit/>
          </a:bodyPr>
          <a:lstStyle/>
          <a:p>
            <a:pPr algn="r"/>
            <a:r>
              <a:rPr lang="en-US">
                <a:solidFill>
                  <a:schemeClr val="accent1"/>
                </a:solidFill>
              </a:rPr>
              <a:t>Narrative and Conceptual Interludes: Do we </a:t>
            </a:r>
            <a:r>
              <a:rPr lang="en-US" i="1">
                <a:solidFill>
                  <a:schemeClr val="accent1"/>
                </a:solidFill>
              </a:rPr>
              <a:t>Really</a:t>
            </a:r>
            <a:r>
              <a:rPr lang="en-US">
                <a:solidFill>
                  <a:schemeClr val="accent1"/>
                </a:solidFill>
              </a:rPr>
              <a:t> Know the Truth? </a:t>
            </a:r>
            <a:endParaRPr lang="en-IN">
              <a:solidFill>
                <a:schemeClr val="accent1"/>
              </a:solidFill>
            </a:endParaRPr>
          </a:p>
        </p:txBody>
      </p:sp>
      <p:cxnSp>
        <p:nvCxnSpPr>
          <p:cNvPr id="16" name="Straight Connector 15">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4976031" y="963877"/>
            <a:ext cx="6377769" cy="4930246"/>
          </a:xfrm>
        </p:spPr>
        <p:txBody>
          <a:bodyPr anchor="ctr">
            <a:normAutofit/>
          </a:bodyPr>
          <a:lstStyle/>
          <a:p>
            <a:pPr marL="0" indent="0">
              <a:buNone/>
            </a:pPr>
            <a:r>
              <a:rPr lang="en-US" sz="2400"/>
              <a:t>Validity, Truth and Objectivity: Truth, Validity, and Epistemological Assumptions: Validity and Other Conceptions of Truth</a:t>
            </a:r>
          </a:p>
          <a:p>
            <a:r>
              <a:rPr lang="en-US" sz="2400"/>
              <a:t>Validity in relation to ELLs achievement levels. </a:t>
            </a:r>
          </a:p>
          <a:p>
            <a:r>
              <a:rPr lang="en-US" sz="2400"/>
              <a:t>Facilitate conditions for dialogic processes.</a:t>
            </a:r>
          </a:p>
          <a:p>
            <a:pPr marL="0" indent="0">
              <a:buNone/>
            </a:pPr>
            <a:endParaRPr lang="en-US" sz="2400"/>
          </a:p>
        </p:txBody>
      </p:sp>
    </p:spTree>
    <p:extLst>
      <p:ext uri="{BB962C8B-B14F-4D97-AF65-F5344CB8AC3E}">
        <p14:creationId xmlns:p14="http://schemas.microsoft.com/office/powerpoint/2010/main" val="166450487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008184" y="174032"/>
            <a:ext cx="10175631" cy="1111843"/>
          </a:xfrm>
        </p:spPr>
        <p:txBody>
          <a:bodyPr anchor="ctr">
            <a:normAutofit/>
          </a:bodyPr>
          <a:lstStyle/>
          <a:p>
            <a:pPr algn="ctr"/>
            <a:r>
              <a:rPr lang="en-US" sz="3700"/>
              <a:t>Narrative and Conceptual Interludes: Do we </a:t>
            </a:r>
            <a:r>
              <a:rPr lang="en-US" sz="3700" i="1"/>
              <a:t>Really</a:t>
            </a:r>
            <a:r>
              <a:rPr lang="en-US" sz="3700"/>
              <a:t> Know the Truth? </a:t>
            </a:r>
            <a:endParaRPr lang="en-IN" sz="3700"/>
          </a:p>
        </p:txBody>
      </p:sp>
      <p:sp>
        <p:nvSpPr>
          <p:cNvPr id="9" name="Content Placeholder 8"/>
          <p:cNvSpPr>
            <a:spLocks noGrp="1"/>
          </p:cNvSpPr>
          <p:nvPr>
            <p:ph idx="1"/>
          </p:nvPr>
        </p:nvSpPr>
        <p:spPr>
          <a:xfrm>
            <a:off x="1008184" y="1459907"/>
            <a:ext cx="10175630" cy="767904"/>
          </a:xfrm>
        </p:spPr>
        <p:txBody>
          <a:bodyPr anchor="ctr">
            <a:normAutofit/>
          </a:bodyPr>
          <a:lstStyle/>
          <a:p>
            <a:pPr marL="0" indent="0" algn="ctr">
              <a:buNone/>
            </a:pPr>
            <a:r>
              <a:rPr lang="en-US" sz="2000"/>
              <a:t>Validity, Truth and Objectivity: Truth, Validity, and Epistemological Assumptions: Validity and Other Conceptions of Truth</a:t>
            </a:r>
          </a:p>
          <a:p>
            <a:pPr marL="0" indent="0" algn="ctr">
              <a:buNone/>
            </a:pPr>
            <a:endParaRPr lang="en-US" sz="2000"/>
          </a:p>
          <a:p>
            <a:pPr marL="0" indent="0" algn="ctr">
              <a:buNone/>
            </a:pPr>
            <a:endParaRPr lang="en-US" sz="2000"/>
          </a:p>
        </p:txBody>
      </p:sp>
      <p:pic>
        <p:nvPicPr>
          <p:cNvPr id="2050" name="Picture 2" descr="An illustration of a relationship dialogue exists between subjects. The dialogue is interrelated with validity that facilitates unfolding of open dialogue and consensus formation.&#10;&#10;" title="FIGURE 7.2 Validity in Relation to a Dialogic Conception of Truth"/>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478286" y="2405149"/>
            <a:ext cx="9229331" cy="3899393"/>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8886579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838200" y="963877"/>
            <a:ext cx="3494362" cy="4930246"/>
          </a:xfrm>
        </p:spPr>
        <p:txBody>
          <a:bodyPr>
            <a:normAutofit/>
          </a:bodyPr>
          <a:lstStyle/>
          <a:p>
            <a:pPr algn="r"/>
            <a:r>
              <a:rPr lang="en-US">
                <a:solidFill>
                  <a:schemeClr val="accent1"/>
                </a:solidFill>
              </a:rPr>
              <a:t>Narrative and Conceptual Interludes: Do we </a:t>
            </a:r>
            <a:r>
              <a:rPr lang="en-US" i="1">
                <a:solidFill>
                  <a:schemeClr val="accent1"/>
                </a:solidFill>
              </a:rPr>
              <a:t>Really</a:t>
            </a:r>
            <a:r>
              <a:rPr lang="en-US">
                <a:solidFill>
                  <a:schemeClr val="accent1"/>
                </a:solidFill>
              </a:rPr>
              <a:t> Know the Truth? </a:t>
            </a:r>
            <a:endParaRPr lang="en-IN">
              <a:solidFill>
                <a:schemeClr val="accent1"/>
              </a:solidFill>
            </a:endParaRPr>
          </a:p>
        </p:txBody>
      </p:sp>
      <p:cxnSp>
        <p:nvCxnSpPr>
          <p:cNvPr id="16" name="Straight Connector 15">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4976031" y="963877"/>
            <a:ext cx="6377769" cy="4930246"/>
          </a:xfrm>
        </p:spPr>
        <p:txBody>
          <a:bodyPr anchor="ctr">
            <a:normAutofit/>
          </a:bodyPr>
          <a:lstStyle/>
          <a:p>
            <a:pPr marL="0" indent="0">
              <a:buNone/>
            </a:pPr>
            <a:r>
              <a:rPr lang="en-US" sz="2400"/>
              <a:t>Validity in the Context of Quantitative Research</a:t>
            </a:r>
          </a:p>
          <a:p>
            <a:r>
              <a:rPr lang="en-US" sz="2400"/>
              <a:t>Experimentation and measurement.</a:t>
            </a:r>
          </a:p>
          <a:p>
            <a:r>
              <a:rPr lang="en-US" sz="2400"/>
              <a:t>Variety of validity concepts in the context of quantitative research. </a:t>
            </a:r>
          </a:p>
        </p:txBody>
      </p:sp>
    </p:spTree>
    <p:extLst>
      <p:ext uri="{BB962C8B-B14F-4D97-AF65-F5344CB8AC3E}">
        <p14:creationId xmlns:p14="http://schemas.microsoft.com/office/powerpoint/2010/main" val="192591579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2133600" y="76200"/>
            <a:ext cx="8534400" cy="1143000"/>
          </a:xfrm>
        </p:spPr>
        <p:txBody>
          <a:bodyPr>
            <a:noAutofit/>
          </a:bodyPr>
          <a:lstStyle/>
          <a:p>
            <a:r>
              <a:rPr lang="en-US" sz="4000" dirty="0"/>
              <a:t>Narrative and Conceptual Interludes: Do we </a:t>
            </a:r>
            <a:r>
              <a:rPr lang="en-US" sz="4000" i="1" dirty="0"/>
              <a:t>Really</a:t>
            </a:r>
            <a:r>
              <a:rPr lang="en-US" sz="4000" dirty="0"/>
              <a:t> Know the Truth? </a:t>
            </a:r>
            <a:endParaRPr lang="en-IN" sz="2400" dirty="0"/>
          </a:p>
        </p:txBody>
      </p:sp>
      <p:sp>
        <p:nvSpPr>
          <p:cNvPr id="9" name="Content Placeholder 8"/>
          <p:cNvSpPr>
            <a:spLocks noGrp="1"/>
          </p:cNvSpPr>
          <p:nvPr>
            <p:ph idx="1"/>
          </p:nvPr>
        </p:nvSpPr>
        <p:spPr>
          <a:xfrm>
            <a:off x="2514600" y="1447801"/>
            <a:ext cx="7696200" cy="4449763"/>
          </a:xfrm>
        </p:spPr>
        <p:txBody>
          <a:bodyPr>
            <a:noAutofit/>
          </a:bodyPr>
          <a:lstStyle/>
          <a:p>
            <a:pPr marL="0" indent="0">
              <a:buNone/>
            </a:pPr>
            <a:r>
              <a:rPr lang="en-US" dirty="0"/>
              <a:t>Validity in the Context of Quantitative Research</a:t>
            </a:r>
          </a:p>
          <a:p>
            <a:pPr marL="0" indent="0">
              <a:buNone/>
            </a:pPr>
            <a:endParaRPr lang="en-US" dirty="0"/>
          </a:p>
          <a:p>
            <a:pPr marL="0" indent="0">
              <a:buNone/>
            </a:pPr>
            <a:endParaRPr lang="en-US" dirty="0"/>
          </a:p>
        </p:txBody>
      </p:sp>
      <p:pic>
        <p:nvPicPr>
          <p:cNvPr id="3074" name="Picture 2" descr="An illustration of three validity concepts in the context of quantitative research.&#10;&#10;The concepts are as follows.&#10;Measurement:&#10;• Construct validity.&#10;• Reliability or interrater reliability&#10;Inference and prediction:&#10;• Internal validity&#10;• Statistical conclusion validity&#10;Generalization:&#10;• External.validity&#10;• Generalizability&#10;• Ecological validity&#10;" title="FIGURE 7.3 Validity Concepts in the Context of Quantitative Researc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14676" y="2543176"/>
            <a:ext cx="6562725" cy="3781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6695613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838200" y="963877"/>
            <a:ext cx="3494362" cy="4930246"/>
          </a:xfrm>
        </p:spPr>
        <p:txBody>
          <a:bodyPr>
            <a:normAutofit/>
          </a:bodyPr>
          <a:lstStyle/>
          <a:p>
            <a:pPr algn="r"/>
            <a:r>
              <a:rPr lang="en-US" dirty="0">
                <a:solidFill>
                  <a:schemeClr val="accent1"/>
                </a:solidFill>
              </a:rPr>
              <a:t>Narrative and Conceptual Interludes: Do we </a:t>
            </a:r>
            <a:r>
              <a:rPr lang="en-US" i="1" dirty="0">
                <a:solidFill>
                  <a:schemeClr val="accent1"/>
                </a:solidFill>
              </a:rPr>
              <a:t>Really</a:t>
            </a:r>
            <a:r>
              <a:rPr lang="en-US" dirty="0">
                <a:solidFill>
                  <a:schemeClr val="accent1"/>
                </a:solidFill>
              </a:rPr>
              <a:t> Know the Truth? </a:t>
            </a:r>
            <a:endParaRPr lang="en-IN" dirty="0">
              <a:solidFill>
                <a:schemeClr val="accent1"/>
              </a:solidFill>
            </a:endParaRPr>
          </a:p>
        </p:txBody>
      </p:sp>
      <p:cxnSp>
        <p:nvCxnSpPr>
          <p:cNvPr id="16" name="Straight Connector 15">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4976031" y="963877"/>
            <a:ext cx="6377769" cy="4930246"/>
          </a:xfrm>
        </p:spPr>
        <p:txBody>
          <a:bodyPr anchor="ctr">
            <a:normAutofit/>
          </a:bodyPr>
          <a:lstStyle/>
          <a:p>
            <a:pPr marL="0" indent="0">
              <a:buNone/>
            </a:pPr>
            <a:r>
              <a:rPr lang="en-US" sz="2400"/>
              <a:t>Validity in the Context of Qualitative Research</a:t>
            </a:r>
          </a:p>
          <a:p>
            <a:r>
              <a:rPr lang="en-US" sz="2400"/>
              <a:t>Views of Onwuegbuzie and Leech:</a:t>
            </a:r>
          </a:p>
          <a:p>
            <a:pPr lvl="1"/>
            <a:r>
              <a:rPr lang="en-US" dirty="0"/>
              <a:t>More than fifty terms are used by qualitative researchers. </a:t>
            </a:r>
          </a:p>
          <a:p>
            <a:pPr lvl="1"/>
            <a:r>
              <a:rPr lang="en-US" dirty="0"/>
              <a:t>Terms are modified from the prototypes.</a:t>
            </a:r>
          </a:p>
          <a:p>
            <a:endParaRPr lang="en-US" sz="2400"/>
          </a:p>
          <a:p>
            <a:pPr marL="0" indent="0">
              <a:buNone/>
            </a:pPr>
            <a:endParaRPr lang="en-US" sz="2400"/>
          </a:p>
        </p:txBody>
      </p:sp>
    </p:spTree>
    <p:extLst>
      <p:ext uri="{BB962C8B-B14F-4D97-AF65-F5344CB8AC3E}">
        <p14:creationId xmlns:p14="http://schemas.microsoft.com/office/powerpoint/2010/main" val="294241698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1008184" y="174032"/>
            <a:ext cx="10175631" cy="1111843"/>
          </a:xfrm>
        </p:spPr>
        <p:txBody>
          <a:bodyPr vert="horz" lIns="91440" tIns="45720" rIns="91440" bIns="45720" rtlCol="0" anchor="ctr">
            <a:normAutofit/>
          </a:bodyPr>
          <a:lstStyle/>
          <a:p>
            <a:pPr algn="ctr"/>
            <a:r>
              <a:rPr lang="en-US" sz="3700" kern="1200">
                <a:solidFill>
                  <a:schemeClr val="tx1"/>
                </a:solidFill>
                <a:latin typeface="+mj-lt"/>
                <a:ea typeface="+mj-ea"/>
                <a:cs typeface="+mj-cs"/>
              </a:rPr>
              <a:t>Narrative and Conceptual Interludes: Do we </a:t>
            </a:r>
            <a:r>
              <a:rPr lang="en-US" sz="3700" i="1" kern="1200">
                <a:solidFill>
                  <a:schemeClr val="tx1"/>
                </a:solidFill>
                <a:latin typeface="+mj-lt"/>
                <a:ea typeface="+mj-ea"/>
                <a:cs typeface="+mj-cs"/>
              </a:rPr>
              <a:t>Really</a:t>
            </a:r>
            <a:r>
              <a:rPr lang="en-US" sz="3700" kern="1200">
                <a:solidFill>
                  <a:schemeClr val="tx1"/>
                </a:solidFill>
                <a:latin typeface="+mj-lt"/>
                <a:ea typeface="+mj-ea"/>
                <a:cs typeface="+mj-cs"/>
              </a:rPr>
              <a:t> Know the Truth? </a:t>
            </a:r>
          </a:p>
        </p:txBody>
      </p:sp>
      <p:sp>
        <p:nvSpPr>
          <p:cNvPr id="4" name="Content Placeholder 3" title="Table 10.1: Race in the U.S. Census, 1790–Present"/>
          <p:cNvSpPr>
            <a:spLocks noGrp="1"/>
          </p:cNvSpPr>
          <p:nvPr>
            <p:ph sz="half" idx="1"/>
          </p:nvPr>
        </p:nvSpPr>
        <p:spPr>
          <a:xfrm>
            <a:off x="1008184" y="1459907"/>
            <a:ext cx="10175630" cy="767904"/>
          </a:xfrm>
        </p:spPr>
        <p:txBody>
          <a:bodyPr vert="horz" lIns="91440" tIns="45720" rIns="91440" bIns="45720" rtlCol="0" anchor="ctr">
            <a:normAutofit/>
          </a:bodyPr>
          <a:lstStyle/>
          <a:p>
            <a:pPr marL="0" algn="ctr"/>
            <a:r>
              <a:rPr lang="en-US" sz="1000" dirty="0"/>
              <a:t>Validity in the Context of Qualitative Research</a:t>
            </a:r>
          </a:p>
          <a:p>
            <a:pPr marL="0" algn="ctr"/>
            <a:endParaRPr lang="en-US" sz="1000" dirty="0"/>
          </a:p>
          <a:p>
            <a:pPr marL="0" algn="ctr"/>
            <a:r>
              <a:rPr lang="en-US" sz="1000" dirty="0"/>
              <a:t>Correspondence of validity concepts between the quantitative and qualitative research</a:t>
            </a:r>
          </a:p>
          <a:p>
            <a:pPr marL="0" algn="ctr"/>
            <a:endParaRPr lang="en-US" sz="1000" dirty="0"/>
          </a:p>
          <a:p>
            <a:pPr algn="ctr"/>
            <a:endParaRPr lang="en-US" sz="1000" dirty="0"/>
          </a:p>
        </p:txBody>
      </p:sp>
      <p:graphicFrame>
        <p:nvGraphicFramePr>
          <p:cNvPr id="7" name="Content Placeholder 6"/>
          <p:cNvGraphicFramePr>
            <a:graphicFrameLocks noGrp="1"/>
          </p:cNvGraphicFramePr>
          <p:nvPr>
            <p:ph sz="half" idx="2"/>
            <p:extLst>
              <p:ext uri="{D42A27DB-BD31-4B8C-83A1-F6EECF244321}">
                <p14:modId xmlns:p14="http://schemas.microsoft.com/office/powerpoint/2010/main" val="580289673"/>
              </p:ext>
            </p:extLst>
          </p:nvPr>
        </p:nvGraphicFramePr>
        <p:xfrm>
          <a:off x="835154" y="2645138"/>
          <a:ext cx="10515596" cy="3419415"/>
        </p:xfrm>
        <a:graphic>
          <a:graphicData uri="http://schemas.openxmlformats.org/drawingml/2006/table">
            <a:tbl>
              <a:tblPr firstRow="1" bandRow="1">
                <a:tableStyleId>{BDBED569-4797-4DF1-A0F4-6AAB3CD982D8}</a:tableStyleId>
              </a:tblPr>
              <a:tblGrid>
                <a:gridCol w="5340622">
                  <a:extLst>
                    <a:ext uri="{9D8B030D-6E8A-4147-A177-3AD203B41FA5}">
                      <a16:colId xmlns:a16="http://schemas.microsoft.com/office/drawing/2014/main" val="1121708781"/>
                    </a:ext>
                  </a:extLst>
                </a:gridCol>
                <a:gridCol w="5174974">
                  <a:extLst>
                    <a:ext uri="{9D8B030D-6E8A-4147-A177-3AD203B41FA5}">
                      <a16:colId xmlns:a16="http://schemas.microsoft.com/office/drawing/2014/main" val="2880694969"/>
                    </a:ext>
                  </a:extLst>
                </a:gridCol>
              </a:tblGrid>
              <a:tr h="696595">
                <a:tc>
                  <a:txBody>
                    <a:bodyPr/>
                    <a:lstStyle/>
                    <a:p>
                      <a:pPr marL="0" marR="0" algn="ctr">
                        <a:lnSpc>
                          <a:spcPct val="107000"/>
                        </a:lnSpc>
                        <a:spcBef>
                          <a:spcPts val="0"/>
                        </a:spcBef>
                        <a:spcAft>
                          <a:spcPts val="0"/>
                        </a:spcAft>
                      </a:pPr>
                      <a:r>
                        <a:rPr lang="en-US" sz="2100" b="1" kern="1200">
                          <a:solidFill>
                            <a:schemeClr val="tx1"/>
                          </a:solidFill>
                          <a:effectLst/>
                          <a:latin typeface="+mn-lt"/>
                          <a:ea typeface="+mn-ea"/>
                          <a:cs typeface="+mn-cs"/>
                        </a:rPr>
                        <a:t>Validity in the context of quantitative research</a:t>
                      </a:r>
                      <a:endParaRPr lang="en-US" sz="1400">
                        <a:effectLst/>
                        <a:latin typeface="+mn-lt"/>
                        <a:ea typeface="Calibri" panose="020F0502020204030204" pitchFamily="34" charset="0"/>
                        <a:cs typeface="Times New Roman" panose="02020603050405020304" pitchFamily="18" charset="0"/>
                      </a:endParaRPr>
                    </a:p>
                  </a:txBody>
                  <a:tcPr marL="78915" marR="78915" marT="0" marB="0" anchor="ctr"/>
                </a:tc>
                <a:tc>
                  <a:txBody>
                    <a:bodyPr/>
                    <a:lstStyle/>
                    <a:p>
                      <a:pPr marL="0" marR="0" algn="ctr">
                        <a:lnSpc>
                          <a:spcPct val="107000"/>
                        </a:lnSpc>
                        <a:spcBef>
                          <a:spcPts val="0"/>
                        </a:spcBef>
                        <a:spcAft>
                          <a:spcPts val="0"/>
                        </a:spcAft>
                      </a:pPr>
                      <a:r>
                        <a:rPr lang="en-US" sz="2100" b="1" kern="1200">
                          <a:solidFill>
                            <a:schemeClr val="tx1"/>
                          </a:solidFill>
                          <a:effectLst/>
                          <a:latin typeface="+mn-lt"/>
                          <a:ea typeface="+mn-ea"/>
                          <a:cs typeface="+mn-cs"/>
                        </a:rPr>
                        <a:t>Validity in the context of qualitative research</a:t>
                      </a:r>
                      <a:endParaRPr lang="en-US" sz="1400">
                        <a:effectLst/>
                        <a:latin typeface="+mn-lt"/>
                        <a:ea typeface="Calibri" panose="020F0502020204030204" pitchFamily="34" charset="0"/>
                        <a:cs typeface="Times New Roman" panose="02020603050405020304" pitchFamily="18" charset="0"/>
                      </a:endParaRPr>
                    </a:p>
                  </a:txBody>
                  <a:tcPr marL="78915" marR="78915" marT="0" marB="0" anchor="ctr"/>
                </a:tc>
                <a:extLst>
                  <a:ext uri="{0D108BD9-81ED-4DB2-BD59-A6C34878D82A}">
                    <a16:rowId xmlns:a16="http://schemas.microsoft.com/office/drawing/2014/main" val="3217297604"/>
                  </a:ext>
                </a:extLst>
              </a:tr>
              <a:tr h="354140">
                <a:tc>
                  <a:txBody>
                    <a:bodyPr/>
                    <a:lstStyle/>
                    <a:p>
                      <a:pPr marL="0" marR="0">
                        <a:lnSpc>
                          <a:spcPct val="107000"/>
                        </a:lnSpc>
                        <a:spcBef>
                          <a:spcPts val="0"/>
                        </a:spcBef>
                        <a:spcAft>
                          <a:spcPts val="0"/>
                        </a:spcAft>
                      </a:pPr>
                      <a:r>
                        <a:rPr lang="en-US" sz="2100" kern="1200">
                          <a:solidFill>
                            <a:schemeClr val="tx1"/>
                          </a:solidFill>
                          <a:effectLst/>
                          <a:latin typeface="+mn-lt"/>
                          <a:ea typeface="+mn-ea"/>
                          <a:cs typeface="+mn-cs"/>
                        </a:rPr>
                        <a:t>Reliability </a:t>
                      </a:r>
                      <a:endParaRPr lang="en-US" sz="1200">
                        <a:effectLst/>
                        <a:latin typeface="+mn-lt"/>
                        <a:ea typeface="Calibri" panose="020F0502020204030204" pitchFamily="34" charset="0"/>
                        <a:cs typeface="Times New Roman" panose="02020603050405020304" pitchFamily="18" charset="0"/>
                      </a:endParaRPr>
                    </a:p>
                  </a:txBody>
                  <a:tcPr marL="78915" marR="78915" marT="0" marB="0" anchor="ctr"/>
                </a:tc>
                <a:tc>
                  <a:txBody>
                    <a:bodyPr/>
                    <a:lstStyle/>
                    <a:p>
                      <a:pPr marL="0" marR="0">
                        <a:lnSpc>
                          <a:spcPct val="107000"/>
                        </a:lnSpc>
                        <a:spcBef>
                          <a:spcPts val="0"/>
                        </a:spcBef>
                        <a:spcAft>
                          <a:spcPts val="0"/>
                        </a:spcAft>
                      </a:pPr>
                      <a:r>
                        <a:rPr lang="en-US" sz="2100" kern="1200">
                          <a:solidFill>
                            <a:schemeClr val="tx1"/>
                          </a:solidFill>
                          <a:effectLst/>
                          <a:latin typeface="+mn-lt"/>
                          <a:ea typeface="+mn-ea"/>
                          <a:cs typeface="+mn-cs"/>
                        </a:rPr>
                        <a:t>Inter-rater reliability; Dependability </a:t>
                      </a:r>
                      <a:endParaRPr lang="en-US" sz="1200">
                        <a:effectLst/>
                        <a:latin typeface="+mn-lt"/>
                        <a:ea typeface="Calibri" panose="020F0502020204030204" pitchFamily="34" charset="0"/>
                        <a:cs typeface="Times New Roman" panose="02020603050405020304" pitchFamily="18" charset="0"/>
                      </a:endParaRPr>
                    </a:p>
                  </a:txBody>
                  <a:tcPr marL="78915" marR="78915" marT="0" marB="0" anchor="ctr"/>
                </a:tc>
                <a:extLst>
                  <a:ext uri="{0D108BD9-81ED-4DB2-BD59-A6C34878D82A}">
                    <a16:rowId xmlns:a16="http://schemas.microsoft.com/office/drawing/2014/main" val="2850416495"/>
                  </a:ext>
                </a:extLst>
              </a:tr>
              <a:tr h="354140">
                <a:tc>
                  <a:txBody>
                    <a:bodyPr/>
                    <a:lstStyle/>
                    <a:p>
                      <a:pPr marL="0" marR="0">
                        <a:lnSpc>
                          <a:spcPct val="107000"/>
                        </a:lnSpc>
                        <a:spcBef>
                          <a:spcPts val="0"/>
                        </a:spcBef>
                        <a:spcAft>
                          <a:spcPts val="0"/>
                        </a:spcAft>
                      </a:pPr>
                      <a:r>
                        <a:rPr lang="en-US" sz="2100" kern="1200">
                          <a:solidFill>
                            <a:schemeClr val="tx1"/>
                          </a:solidFill>
                          <a:effectLst/>
                          <a:latin typeface="+mn-lt"/>
                          <a:ea typeface="+mn-ea"/>
                          <a:cs typeface="+mn-cs"/>
                        </a:rPr>
                        <a:t>Internal validity </a:t>
                      </a:r>
                      <a:endParaRPr lang="en-US" sz="1200">
                        <a:effectLst/>
                        <a:latin typeface="+mn-lt"/>
                        <a:ea typeface="Calibri" panose="020F0502020204030204" pitchFamily="34" charset="0"/>
                        <a:cs typeface="Times New Roman" panose="02020603050405020304" pitchFamily="18" charset="0"/>
                      </a:endParaRPr>
                    </a:p>
                  </a:txBody>
                  <a:tcPr marL="78915" marR="78915" marT="0" marB="0" anchor="ctr"/>
                </a:tc>
                <a:tc>
                  <a:txBody>
                    <a:bodyPr/>
                    <a:lstStyle/>
                    <a:p>
                      <a:pPr marL="0" marR="0">
                        <a:lnSpc>
                          <a:spcPct val="107000"/>
                        </a:lnSpc>
                        <a:spcBef>
                          <a:spcPts val="0"/>
                        </a:spcBef>
                        <a:spcAft>
                          <a:spcPts val="0"/>
                        </a:spcAft>
                      </a:pPr>
                      <a:r>
                        <a:rPr lang="en-US" sz="2100" kern="1200" dirty="0">
                          <a:solidFill>
                            <a:schemeClr val="tx1"/>
                          </a:solidFill>
                          <a:effectLst/>
                          <a:latin typeface="+mn-lt"/>
                          <a:ea typeface="+mn-ea"/>
                          <a:cs typeface="+mn-cs"/>
                        </a:rPr>
                        <a:t>Trustworthiness or creditability </a:t>
                      </a:r>
                      <a:endParaRPr lang="en-US" sz="1200" dirty="0">
                        <a:effectLst/>
                        <a:latin typeface="+mn-lt"/>
                        <a:ea typeface="Calibri" panose="020F0502020204030204" pitchFamily="34" charset="0"/>
                        <a:cs typeface="Times New Roman" panose="02020603050405020304" pitchFamily="18" charset="0"/>
                      </a:endParaRPr>
                    </a:p>
                  </a:txBody>
                  <a:tcPr marL="78915" marR="78915" marT="0" marB="0" anchor="ctr"/>
                </a:tc>
                <a:extLst>
                  <a:ext uri="{0D108BD9-81ED-4DB2-BD59-A6C34878D82A}">
                    <a16:rowId xmlns:a16="http://schemas.microsoft.com/office/drawing/2014/main" val="3709774621"/>
                  </a:ext>
                </a:extLst>
              </a:tr>
              <a:tr h="354140">
                <a:tc>
                  <a:txBody>
                    <a:bodyPr/>
                    <a:lstStyle/>
                    <a:p>
                      <a:pPr marL="0" marR="0">
                        <a:lnSpc>
                          <a:spcPct val="107000"/>
                        </a:lnSpc>
                        <a:spcBef>
                          <a:spcPts val="0"/>
                        </a:spcBef>
                        <a:spcAft>
                          <a:spcPts val="0"/>
                        </a:spcAft>
                      </a:pPr>
                      <a:r>
                        <a:rPr lang="en-US" sz="2100" kern="1200">
                          <a:solidFill>
                            <a:schemeClr val="tx1"/>
                          </a:solidFill>
                          <a:effectLst/>
                          <a:latin typeface="+mn-lt"/>
                          <a:ea typeface="+mn-ea"/>
                          <a:cs typeface="+mn-cs"/>
                        </a:rPr>
                        <a:t>External validity or generalizability </a:t>
                      </a:r>
                      <a:endParaRPr lang="en-US" sz="1200">
                        <a:effectLst/>
                        <a:latin typeface="+mn-lt"/>
                        <a:ea typeface="Calibri" panose="020F0502020204030204" pitchFamily="34" charset="0"/>
                        <a:cs typeface="Times New Roman" panose="02020603050405020304" pitchFamily="18" charset="0"/>
                      </a:endParaRPr>
                    </a:p>
                  </a:txBody>
                  <a:tcPr marL="78915" marR="78915" marT="0" marB="0" anchor="ctr"/>
                </a:tc>
                <a:tc>
                  <a:txBody>
                    <a:bodyPr/>
                    <a:lstStyle/>
                    <a:p>
                      <a:pPr marL="0" marR="0">
                        <a:lnSpc>
                          <a:spcPct val="107000"/>
                        </a:lnSpc>
                        <a:spcBef>
                          <a:spcPts val="0"/>
                        </a:spcBef>
                        <a:spcAft>
                          <a:spcPts val="0"/>
                        </a:spcAft>
                      </a:pPr>
                      <a:r>
                        <a:rPr lang="en-US" sz="2100" kern="1200">
                          <a:solidFill>
                            <a:schemeClr val="tx1"/>
                          </a:solidFill>
                          <a:effectLst/>
                          <a:latin typeface="+mn-lt"/>
                          <a:ea typeface="+mn-ea"/>
                          <a:cs typeface="+mn-cs"/>
                        </a:rPr>
                        <a:t>Transferability</a:t>
                      </a:r>
                      <a:endParaRPr lang="en-US" sz="1200">
                        <a:effectLst/>
                        <a:latin typeface="+mn-lt"/>
                        <a:ea typeface="Calibri" panose="020F0502020204030204" pitchFamily="34" charset="0"/>
                        <a:cs typeface="Times New Roman" panose="02020603050405020304" pitchFamily="18" charset="0"/>
                      </a:endParaRPr>
                    </a:p>
                  </a:txBody>
                  <a:tcPr marL="78915" marR="78915" marT="0" marB="0" anchor="ctr"/>
                </a:tc>
                <a:extLst>
                  <a:ext uri="{0D108BD9-81ED-4DB2-BD59-A6C34878D82A}">
                    <a16:rowId xmlns:a16="http://schemas.microsoft.com/office/drawing/2014/main" val="3384207918"/>
                  </a:ext>
                </a:extLst>
              </a:tr>
              <a:tr h="243840">
                <a:tc>
                  <a:txBody>
                    <a:bodyPr/>
                    <a:lstStyle/>
                    <a:p>
                      <a:pPr marL="0" marR="0">
                        <a:lnSpc>
                          <a:spcPct val="107000"/>
                        </a:lnSpc>
                        <a:spcBef>
                          <a:spcPts val="0"/>
                        </a:spcBef>
                        <a:spcAft>
                          <a:spcPts val="0"/>
                        </a:spcAft>
                      </a:pPr>
                      <a:endParaRPr lang="en-US" sz="1200">
                        <a:effectLst/>
                        <a:latin typeface="+mn-lt"/>
                        <a:ea typeface="Calibri" panose="020F0502020204030204" pitchFamily="34" charset="0"/>
                        <a:cs typeface="Times New Roman" panose="02020603050405020304" pitchFamily="18" charset="0"/>
                      </a:endParaRPr>
                    </a:p>
                  </a:txBody>
                  <a:tcPr marL="78915" marR="78915" marT="0" marB="0" anchor="ctr"/>
                </a:tc>
                <a:tc>
                  <a:txBody>
                    <a:bodyPr/>
                    <a:lstStyle/>
                    <a:p>
                      <a:pPr marL="0" marR="0">
                        <a:lnSpc>
                          <a:spcPct val="107000"/>
                        </a:lnSpc>
                        <a:spcBef>
                          <a:spcPts val="0"/>
                        </a:spcBef>
                        <a:spcAft>
                          <a:spcPts val="0"/>
                        </a:spcAft>
                      </a:pPr>
                      <a:endParaRPr lang="en-US" sz="1200">
                        <a:effectLst/>
                        <a:latin typeface="+mn-lt"/>
                        <a:ea typeface="Calibri" panose="020F0502020204030204" pitchFamily="34" charset="0"/>
                        <a:cs typeface="Times New Roman" panose="02020603050405020304" pitchFamily="18" charset="0"/>
                      </a:endParaRPr>
                    </a:p>
                  </a:txBody>
                  <a:tcPr marL="78915" marR="78915" marT="0" marB="0" anchor="ctr"/>
                </a:tc>
                <a:extLst>
                  <a:ext uri="{0D108BD9-81ED-4DB2-BD59-A6C34878D82A}">
                    <a16:rowId xmlns:a16="http://schemas.microsoft.com/office/drawing/2014/main" val="4169128149"/>
                  </a:ext>
                </a:extLst>
              </a:tr>
              <a:tr h="354140">
                <a:tc>
                  <a:txBody>
                    <a:bodyPr/>
                    <a:lstStyle/>
                    <a:p>
                      <a:pPr marL="0" marR="0">
                        <a:lnSpc>
                          <a:spcPct val="107000"/>
                        </a:lnSpc>
                        <a:spcBef>
                          <a:spcPts val="0"/>
                        </a:spcBef>
                        <a:spcAft>
                          <a:spcPts val="0"/>
                        </a:spcAft>
                      </a:pPr>
                      <a:r>
                        <a:rPr lang="en-US" sz="2100" b="1" i="1" kern="1200">
                          <a:solidFill>
                            <a:schemeClr val="tx1"/>
                          </a:solidFill>
                          <a:effectLst/>
                          <a:latin typeface="+mn-lt"/>
                          <a:ea typeface="+mn-ea"/>
                          <a:cs typeface="+mn-cs"/>
                        </a:rPr>
                        <a:t>Other validity terms</a:t>
                      </a:r>
                      <a:endParaRPr lang="en-US" sz="1200">
                        <a:effectLst/>
                        <a:latin typeface="+mn-lt"/>
                        <a:ea typeface="Calibri" panose="020F0502020204030204" pitchFamily="34" charset="0"/>
                        <a:cs typeface="Times New Roman" panose="02020603050405020304" pitchFamily="18" charset="0"/>
                      </a:endParaRPr>
                    </a:p>
                  </a:txBody>
                  <a:tcPr marL="78915" marR="78915" marT="0" marB="0" anchor="ctr"/>
                </a:tc>
                <a:tc>
                  <a:txBody>
                    <a:bodyPr/>
                    <a:lstStyle/>
                    <a:p>
                      <a:pPr marL="0" marR="0">
                        <a:lnSpc>
                          <a:spcPct val="107000"/>
                        </a:lnSpc>
                        <a:spcBef>
                          <a:spcPts val="0"/>
                        </a:spcBef>
                        <a:spcAft>
                          <a:spcPts val="0"/>
                        </a:spcAft>
                      </a:pPr>
                      <a:endParaRPr lang="en-US" sz="1200">
                        <a:effectLst/>
                        <a:latin typeface="+mn-lt"/>
                        <a:ea typeface="Calibri" panose="020F0502020204030204" pitchFamily="34" charset="0"/>
                        <a:cs typeface="Times New Roman" panose="02020603050405020304" pitchFamily="18" charset="0"/>
                      </a:endParaRPr>
                    </a:p>
                  </a:txBody>
                  <a:tcPr marL="78915" marR="78915" marT="0" marB="0" anchor="ctr"/>
                </a:tc>
                <a:extLst>
                  <a:ext uri="{0D108BD9-81ED-4DB2-BD59-A6C34878D82A}">
                    <a16:rowId xmlns:a16="http://schemas.microsoft.com/office/drawing/2014/main" val="732633775"/>
                  </a:ext>
                </a:extLst>
              </a:tr>
              <a:tr h="354140">
                <a:tc>
                  <a:txBody>
                    <a:bodyPr/>
                    <a:lstStyle/>
                    <a:p>
                      <a:pPr marL="0" marR="0">
                        <a:lnSpc>
                          <a:spcPct val="107000"/>
                        </a:lnSpc>
                        <a:spcBef>
                          <a:spcPts val="0"/>
                        </a:spcBef>
                        <a:spcAft>
                          <a:spcPts val="0"/>
                        </a:spcAft>
                      </a:pPr>
                      <a:r>
                        <a:rPr lang="en-US" sz="2100" kern="1200">
                          <a:solidFill>
                            <a:schemeClr val="tx1"/>
                          </a:solidFill>
                          <a:effectLst/>
                          <a:latin typeface="+mn-lt"/>
                          <a:ea typeface="+mn-ea"/>
                          <a:cs typeface="+mn-cs"/>
                        </a:rPr>
                        <a:t>Construct validity </a:t>
                      </a:r>
                      <a:endParaRPr lang="en-US" sz="1200">
                        <a:effectLst/>
                        <a:latin typeface="+mn-lt"/>
                        <a:ea typeface="Calibri" panose="020F0502020204030204" pitchFamily="34" charset="0"/>
                        <a:cs typeface="Times New Roman" panose="02020603050405020304" pitchFamily="18" charset="0"/>
                      </a:endParaRPr>
                    </a:p>
                  </a:txBody>
                  <a:tcPr marL="78915" marR="78915" marT="0" marB="0" anchor="ctr"/>
                </a:tc>
                <a:tc>
                  <a:txBody>
                    <a:bodyPr/>
                    <a:lstStyle/>
                    <a:p>
                      <a:pPr marL="0" marR="0">
                        <a:lnSpc>
                          <a:spcPct val="107000"/>
                        </a:lnSpc>
                        <a:spcBef>
                          <a:spcPts val="0"/>
                        </a:spcBef>
                        <a:spcAft>
                          <a:spcPts val="0"/>
                        </a:spcAft>
                      </a:pPr>
                      <a:r>
                        <a:rPr lang="en-US" sz="2100" kern="1200">
                          <a:solidFill>
                            <a:schemeClr val="tx1"/>
                          </a:solidFill>
                          <a:effectLst/>
                          <a:latin typeface="+mn-lt"/>
                          <a:ea typeface="+mn-ea"/>
                          <a:cs typeface="+mn-cs"/>
                        </a:rPr>
                        <a:t>Catalytic validity </a:t>
                      </a:r>
                      <a:endParaRPr lang="en-US" sz="1200">
                        <a:effectLst/>
                        <a:latin typeface="+mn-lt"/>
                        <a:ea typeface="Calibri" panose="020F0502020204030204" pitchFamily="34" charset="0"/>
                        <a:cs typeface="Times New Roman" panose="02020603050405020304" pitchFamily="18" charset="0"/>
                      </a:endParaRPr>
                    </a:p>
                  </a:txBody>
                  <a:tcPr marL="78915" marR="78915" marT="0" marB="0" anchor="ctr"/>
                </a:tc>
                <a:extLst>
                  <a:ext uri="{0D108BD9-81ED-4DB2-BD59-A6C34878D82A}">
                    <a16:rowId xmlns:a16="http://schemas.microsoft.com/office/drawing/2014/main" val="3116711472"/>
                  </a:ext>
                </a:extLst>
              </a:tr>
              <a:tr h="354140">
                <a:tc>
                  <a:txBody>
                    <a:bodyPr/>
                    <a:lstStyle/>
                    <a:p>
                      <a:pPr marL="0" marR="0">
                        <a:lnSpc>
                          <a:spcPct val="107000"/>
                        </a:lnSpc>
                        <a:spcBef>
                          <a:spcPts val="0"/>
                        </a:spcBef>
                        <a:spcAft>
                          <a:spcPts val="0"/>
                        </a:spcAft>
                      </a:pPr>
                      <a:r>
                        <a:rPr lang="en-US" sz="2100" kern="1200">
                          <a:solidFill>
                            <a:schemeClr val="tx1"/>
                          </a:solidFill>
                          <a:effectLst/>
                          <a:latin typeface="+mn-lt"/>
                          <a:ea typeface="+mn-ea"/>
                          <a:cs typeface="+mn-cs"/>
                        </a:rPr>
                        <a:t>Statistical conclusion validity</a:t>
                      </a:r>
                      <a:endParaRPr lang="en-US" sz="1200">
                        <a:effectLst/>
                        <a:latin typeface="+mn-lt"/>
                        <a:ea typeface="Calibri" panose="020F0502020204030204" pitchFamily="34" charset="0"/>
                        <a:cs typeface="Times New Roman" panose="02020603050405020304" pitchFamily="18" charset="0"/>
                      </a:endParaRPr>
                    </a:p>
                  </a:txBody>
                  <a:tcPr marL="78915" marR="78915" marT="0" marB="0" anchor="ctr"/>
                </a:tc>
                <a:tc>
                  <a:txBody>
                    <a:bodyPr/>
                    <a:lstStyle/>
                    <a:p>
                      <a:pPr marL="0" marR="0">
                        <a:lnSpc>
                          <a:spcPct val="107000"/>
                        </a:lnSpc>
                        <a:spcBef>
                          <a:spcPts val="0"/>
                        </a:spcBef>
                        <a:spcAft>
                          <a:spcPts val="0"/>
                        </a:spcAft>
                      </a:pPr>
                      <a:r>
                        <a:rPr lang="en-US" sz="2100" kern="1200">
                          <a:solidFill>
                            <a:schemeClr val="tx1"/>
                          </a:solidFill>
                          <a:effectLst/>
                          <a:latin typeface="+mn-lt"/>
                          <a:ea typeface="+mn-ea"/>
                          <a:cs typeface="+mn-cs"/>
                        </a:rPr>
                        <a:t>Communicative validity </a:t>
                      </a:r>
                      <a:endParaRPr lang="en-US" sz="1200">
                        <a:effectLst/>
                        <a:latin typeface="+mn-lt"/>
                        <a:ea typeface="Calibri" panose="020F0502020204030204" pitchFamily="34" charset="0"/>
                        <a:cs typeface="Times New Roman" panose="02020603050405020304" pitchFamily="18" charset="0"/>
                      </a:endParaRPr>
                    </a:p>
                  </a:txBody>
                  <a:tcPr marL="78915" marR="78915" marT="0" marB="0" anchor="ctr"/>
                </a:tc>
                <a:extLst>
                  <a:ext uri="{0D108BD9-81ED-4DB2-BD59-A6C34878D82A}">
                    <a16:rowId xmlns:a16="http://schemas.microsoft.com/office/drawing/2014/main" val="1267571581"/>
                  </a:ext>
                </a:extLst>
              </a:tr>
              <a:tr h="354140">
                <a:tc>
                  <a:txBody>
                    <a:bodyPr/>
                    <a:lstStyle/>
                    <a:p>
                      <a:pPr marL="0" marR="0">
                        <a:lnSpc>
                          <a:spcPct val="107000"/>
                        </a:lnSpc>
                        <a:spcBef>
                          <a:spcPts val="0"/>
                        </a:spcBef>
                        <a:spcAft>
                          <a:spcPts val="0"/>
                        </a:spcAft>
                      </a:pPr>
                      <a:r>
                        <a:rPr lang="en-US" sz="2100" kern="1200">
                          <a:solidFill>
                            <a:schemeClr val="tx1"/>
                          </a:solidFill>
                          <a:effectLst/>
                          <a:latin typeface="+mn-lt"/>
                          <a:ea typeface="+mn-ea"/>
                          <a:cs typeface="+mn-cs"/>
                        </a:rPr>
                        <a:t>Divergent or convergent validity</a:t>
                      </a:r>
                      <a:endParaRPr lang="en-US" sz="1200">
                        <a:effectLst/>
                        <a:latin typeface="+mn-lt"/>
                        <a:ea typeface="Calibri" panose="020F0502020204030204" pitchFamily="34" charset="0"/>
                        <a:cs typeface="Times New Roman" panose="02020603050405020304" pitchFamily="18" charset="0"/>
                      </a:endParaRPr>
                    </a:p>
                  </a:txBody>
                  <a:tcPr marL="78915" marR="78915" marT="0" marB="0" anchor="ctr"/>
                </a:tc>
                <a:tc>
                  <a:txBody>
                    <a:bodyPr/>
                    <a:lstStyle/>
                    <a:p>
                      <a:pPr marL="0" marR="0">
                        <a:lnSpc>
                          <a:spcPct val="107000"/>
                        </a:lnSpc>
                        <a:spcBef>
                          <a:spcPts val="0"/>
                        </a:spcBef>
                        <a:spcAft>
                          <a:spcPts val="0"/>
                        </a:spcAft>
                      </a:pPr>
                      <a:r>
                        <a:rPr lang="en-US" sz="2100" kern="1200" dirty="0" err="1">
                          <a:solidFill>
                            <a:schemeClr val="tx1"/>
                          </a:solidFill>
                          <a:effectLst/>
                          <a:latin typeface="+mn-lt"/>
                          <a:ea typeface="+mn-ea"/>
                          <a:cs typeface="+mn-cs"/>
                        </a:rPr>
                        <a:t>Psychopolitical</a:t>
                      </a:r>
                      <a:r>
                        <a:rPr lang="en-US" sz="2100" kern="1200" dirty="0">
                          <a:solidFill>
                            <a:schemeClr val="tx1"/>
                          </a:solidFill>
                          <a:effectLst/>
                          <a:latin typeface="+mn-lt"/>
                          <a:ea typeface="+mn-ea"/>
                          <a:cs typeface="+mn-cs"/>
                        </a:rPr>
                        <a:t> validity</a:t>
                      </a:r>
                      <a:endParaRPr lang="en-US" sz="1200" dirty="0">
                        <a:effectLst/>
                        <a:latin typeface="+mn-lt"/>
                        <a:ea typeface="Calibri" panose="020F0502020204030204" pitchFamily="34" charset="0"/>
                        <a:cs typeface="Times New Roman" panose="02020603050405020304" pitchFamily="18" charset="0"/>
                      </a:endParaRPr>
                    </a:p>
                  </a:txBody>
                  <a:tcPr marL="78915" marR="78915" marT="0" marB="0" anchor="ctr"/>
                </a:tc>
                <a:extLst>
                  <a:ext uri="{0D108BD9-81ED-4DB2-BD59-A6C34878D82A}">
                    <a16:rowId xmlns:a16="http://schemas.microsoft.com/office/drawing/2014/main" val="3465224928"/>
                  </a:ext>
                </a:extLst>
              </a:tr>
            </a:tbl>
          </a:graphicData>
        </a:graphic>
      </p:graphicFrame>
    </p:spTree>
    <p:extLst>
      <p:ext uri="{BB962C8B-B14F-4D97-AF65-F5344CB8AC3E}">
        <p14:creationId xmlns:p14="http://schemas.microsoft.com/office/powerpoint/2010/main" val="278315198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1981200" y="838200"/>
            <a:ext cx="8229600" cy="1524001"/>
          </a:xfrm>
        </p:spPr>
        <p:txBody>
          <a:bodyPr>
            <a:noAutofit/>
          </a:bodyPr>
          <a:lstStyle/>
          <a:p>
            <a:r>
              <a:rPr lang="en-US" sz="4000" dirty="0"/>
              <a:t>Narrative and Conceptual Interludes: Do we </a:t>
            </a:r>
            <a:r>
              <a:rPr lang="en-US" sz="4000" i="1" dirty="0"/>
              <a:t>Really</a:t>
            </a:r>
            <a:r>
              <a:rPr lang="en-US" sz="4000" dirty="0"/>
              <a:t> Know the Truth? </a:t>
            </a:r>
            <a:endParaRPr lang="en-IN" sz="2400" dirty="0"/>
          </a:p>
        </p:txBody>
      </p:sp>
      <p:sp>
        <p:nvSpPr>
          <p:cNvPr id="9" name="Content Placeholder 8"/>
          <p:cNvSpPr>
            <a:spLocks noGrp="1"/>
          </p:cNvSpPr>
          <p:nvPr>
            <p:ph idx="1"/>
          </p:nvPr>
        </p:nvSpPr>
        <p:spPr>
          <a:xfrm>
            <a:off x="1981200" y="2667001"/>
            <a:ext cx="8229600" cy="3459163"/>
          </a:xfrm>
        </p:spPr>
        <p:txBody>
          <a:bodyPr>
            <a:noAutofit/>
          </a:bodyPr>
          <a:lstStyle/>
          <a:p>
            <a:pPr marL="0" indent="0">
              <a:buNone/>
            </a:pPr>
            <a:r>
              <a:rPr lang="en-US" dirty="0"/>
              <a:t>Validity in the Context of Quantitative Research</a:t>
            </a:r>
          </a:p>
          <a:p>
            <a:r>
              <a:rPr lang="en-US" dirty="0"/>
              <a:t>Different points to conceptualize validity. </a:t>
            </a:r>
          </a:p>
          <a:p>
            <a:r>
              <a:rPr lang="en-US" dirty="0"/>
              <a:t>Meta-level understanding of validity. </a:t>
            </a:r>
          </a:p>
          <a:p>
            <a:r>
              <a:rPr lang="en-US" dirty="0"/>
              <a:t>Shift in the conception of validity. </a:t>
            </a:r>
          </a:p>
          <a:p>
            <a:r>
              <a:rPr lang="en-US" dirty="0"/>
              <a:t>Understanding meaning. </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179022507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838200" y="963877"/>
            <a:ext cx="3494362" cy="4930246"/>
          </a:xfrm>
        </p:spPr>
        <p:txBody>
          <a:bodyPr>
            <a:normAutofit/>
          </a:bodyPr>
          <a:lstStyle/>
          <a:p>
            <a:pPr algn="r"/>
            <a:r>
              <a:rPr lang="en-US" dirty="0">
                <a:solidFill>
                  <a:schemeClr val="accent1"/>
                </a:solidFill>
              </a:rPr>
              <a:t>Narrative and Conceptual Interludes: Do we </a:t>
            </a:r>
            <a:r>
              <a:rPr lang="en-US" i="1" dirty="0">
                <a:solidFill>
                  <a:schemeClr val="accent1"/>
                </a:solidFill>
              </a:rPr>
              <a:t>Really</a:t>
            </a:r>
            <a:r>
              <a:rPr lang="en-US" dirty="0">
                <a:solidFill>
                  <a:schemeClr val="accent1"/>
                </a:solidFill>
              </a:rPr>
              <a:t> Know the Truth?</a:t>
            </a:r>
            <a:endParaRPr lang="en-IN" dirty="0">
              <a:solidFill>
                <a:schemeClr val="accent1"/>
              </a:solidFill>
            </a:endParaRPr>
          </a:p>
        </p:txBody>
      </p:sp>
      <p:cxnSp>
        <p:nvCxnSpPr>
          <p:cNvPr id="16" name="Straight Connector 15">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4976031" y="963877"/>
            <a:ext cx="6377769" cy="4930246"/>
          </a:xfrm>
        </p:spPr>
        <p:txBody>
          <a:bodyPr anchor="ctr">
            <a:normAutofit/>
          </a:bodyPr>
          <a:lstStyle/>
          <a:p>
            <a:pPr marL="0" indent="0">
              <a:buNone/>
            </a:pPr>
            <a:r>
              <a:rPr lang="en-US" sz="2400"/>
              <a:t>A Meta-Discussion: Validity in the Context of Understanding Meaning: Meaning and Validity: Intersubjectivity</a:t>
            </a:r>
          </a:p>
          <a:p>
            <a:r>
              <a:rPr lang="en-US" sz="2400"/>
              <a:t>Comprehend any type of knowledge claim.</a:t>
            </a:r>
          </a:p>
          <a:p>
            <a:r>
              <a:rPr lang="en-US" sz="2400"/>
              <a:t>Process of understanding meaning. </a:t>
            </a:r>
          </a:p>
          <a:p>
            <a:r>
              <a:rPr lang="en-US" sz="2400"/>
              <a:t>Existence of communicative context. </a:t>
            </a:r>
          </a:p>
          <a:p>
            <a:endParaRPr lang="en-US" sz="2400"/>
          </a:p>
        </p:txBody>
      </p:sp>
    </p:spTree>
    <p:extLst>
      <p:ext uri="{BB962C8B-B14F-4D97-AF65-F5344CB8AC3E}">
        <p14:creationId xmlns:p14="http://schemas.microsoft.com/office/powerpoint/2010/main" val="288344696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838200" y="963877"/>
            <a:ext cx="3494362" cy="4930246"/>
          </a:xfrm>
        </p:spPr>
        <p:txBody>
          <a:bodyPr>
            <a:normAutofit/>
          </a:bodyPr>
          <a:lstStyle/>
          <a:p>
            <a:pPr algn="r"/>
            <a:r>
              <a:rPr lang="en-US" dirty="0">
                <a:solidFill>
                  <a:schemeClr val="accent1"/>
                </a:solidFill>
              </a:rPr>
              <a:t>Narrative and Conceptual Interludes: Do we </a:t>
            </a:r>
            <a:r>
              <a:rPr lang="en-US" i="1" dirty="0">
                <a:solidFill>
                  <a:schemeClr val="accent1"/>
                </a:solidFill>
              </a:rPr>
              <a:t>Really</a:t>
            </a:r>
            <a:r>
              <a:rPr lang="en-US" dirty="0">
                <a:solidFill>
                  <a:schemeClr val="accent1"/>
                </a:solidFill>
              </a:rPr>
              <a:t> Know the Truth? </a:t>
            </a:r>
            <a:endParaRPr lang="en-IN" dirty="0">
              <a:solidFill>
                <a:schemeClr val="accent1"/>
              </a:solidFill>
            </a:endParaRPr>
          </a:p>
        </p:txBody>
      </p:sp>
      <p:cxnSp>
        <p:nvCxnSpPr>
          <p:cNvPr id="16" name="Straight Connector 15">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4976031" y="963877"/>
            <a:ext cx="6377769" cy="4930246"/>
          </a:xfrm>
        </p:spPr>
        <p:txBody>
          <a:bodyPr anchor="ctr">
            <a:normAutofit/>
          </a:bodyPr>
          <a:lstStyle/>
          <a:p>
            <a:pPr marL="0" indent="0">
              <a:buNone/>
            </a:pPr>
            <a:r>
              <a:rPr lang="en-US" sz="2400"/>
              <a:t>A Meta-Discussion: Validity in the Context of Understanding Meaning: Meaning and Validity: Intersubjectivity</a:t>
            </a:r>
          </a:p>
          <a:p>
            <a:r>
              <a:rPr lang="en-US" sz="2400"/>
              <a:t>Validity: intersubjective quality, dialogical structure.</a:t>
            </a:r>
          </a:p>
          <a:p>
            <a:r>
              <a:rPr lang="en-US" sz="2400"/>
              <a:t>Connection between validity, meaning, and intersubjectivity. </a:t>
            </a:r>
          </a:p>
          <a:p>
            <a:endParaRPr lang="en-US" sz="2400"/>
          </a:p>
        </p:txBody>
      </p:sp>
    </p:spTree>
    <p:extLst>
      <p:ext uri="{BB962C8B-B14F-4D97-AF65-F5344CB8AC3E}">
        <p14:creationId xmlns:p14="http://schemas.microsoft.com/office/powerpoint/2010/main" val="260016756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1981200" y="838200"/>
            <a:ext cx="8229600" cy="1524001"/>
          </a:xfrm>
        </p:spPr>
        <p:txBody>
          <a:bodyPr>
            <a:noAutofit/>
          </a:bodyPr>
          <a:lstStyle/>
          <a:p>
            <a:r>
              <a:rPr lang="en-US" sz="4000" dirty="0"/>
              <a:t>Narrative and Conceptual Interludes: Do we </a:t>
            </a:r>
            <a:r>
              <a:rPr lang="en-US" sz="4000" i="1" dirty="0"/>
              <a:t>Really</a:t>
            </a:r>
            <a:r>
              <a:rPr lang="en-US" sz="4000" dirty="0"/>
              <a:t> Know the Truth? </a:t>
            </a:r>
            <a:endParaRPr lang="en-IN" sz="2400" dirty="0"/>
          </a:p>
        </p:txBody>
      </p:sp>
      <p:sp>
        <p:nvSpPr>
          <p:cNvPr id="9" name="Content Placeholder 8"/>
          <p:cNvSpPr>
            <a:spLocks noGrp="1"/>
          </p:cNvSpPr>
          <p:nvPr>
            <p:ph idx="1"/>
          </p:nvPr>
        </p:nvSpPr>
        <p:spPr>
          <a:xfrm>
            <a:off x="1981200" y="2514601"/>
            <a:ext cx="8229600" cy="3535363"/>
          </a:xfrm>
        </p:spPr>
        <p:txBody>
          <a:bodyPr>
            <a:noAutofit/>
          </a:bodyPr>
          <a:lstStyle/>
          <a:p>
            <a:pPr marL="0" indent="0">
              <a:buNone/>
            </a:pPr>
            <a:r>
              <a:rPr lang="en-US" dirty="0"/>
              <a:t>A Meta-Discussion: Validity in the Context of Understanding Meaning: Meaning and Validity: Meaning Field, Meaning Horizon</a:t>
            </a:r>
          </a:p>
          <a:p>
            <a:r>
              <a:rPr lang="en-US" dirty="0"/>
              <a:t>Anticipate possible intentions and reasons.</a:t>
            </a:r>
          </a:p>
          <a:p>
            <a:r>
              <a:rPr lang="en-US" dirty="0"/>
              <a:t>Meaning field: meaning of social action.</a:t>
            </a:r>
          </a:p>
          <a:p>
            <a:r>
              <a:rPr lang="en-US" dirty="0"/>
              <a:t>Tap into knowledge stock. </a:t>
            </a:r>
          </a:p>
          <a:p>
            <a:r>
              <a:rPr lang="en-US" dirty="0"/>
              <a:t>Part-whole relation. </a:t>
            </a:r>
          </a:p>
        </p:txBody>
      </p:sp>
    </p:spTree>
    <p:extLst>
      <p:ext uri="{BB962C8B-B14F-4D97-AF65-F5344CB8AC3E}">
        <p14:creationId xmlns:p14="http://schemas.microsoft.com/office/powerpoint/2010/main" val="132019874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008184" y="174032"/>
            <a:ext cx="10175631" cy="1111843"/>
          </a:xfrm>
        </p:spPr>
        <p:txBody>
          <a:bodyPr anchor="ctr">
            <a:normAutofit/>
          </a:bodyPr>
          <a:lstStyle/>
          <a:p>
            <a:pPr algn="ctr"/>
            <a:r>
              <a:rPr lang="en-US" sz="3700" dirty="0"/>
              <a:t>Narrative and Conceptual Interludes: Do we </a:t>
            </a:r>
            <a:r>
              <a:rPr lang="en-US" sz="3700" i="1" dirty="0"/>
              <a:t>Really</a:t>
            </a:r>
            <a:r>
              <a:rPr lang="en-US" sz="3700" dirty="0"/>
              <a:t> Know the Truth? </a:t>
            </a:r>
            <a:endParaRPr lang="en-IN" sz="3700" dirty="0"/>
          </a:p>
        </p:txBody>
      </p:sp>
      <p:sp>
        <p:nvSpPr>
          <p:cNvPr id="9" name="Content Placeholder 8"/>
          <p:cNvSpPr>
            <a:spLocks noGrp="1"/>
          </p:cNvSpPr>
          <p:nvPr>
            <p:ph idx="1"/>
          </p:nvPr>
        </p:nvSpPr>
        <p:spPr>
          <a:xfrm>
            <a:off x="1008184" y="1459907"/>
            <a:ext cx="10175630" cy="767904"/>
          </a:xfrm>
        </p:spPr>
        <p:txBody>
          <a:bodyPr anchor="ctr">
            <a:normAutofit/>
          </a:bodyPr>
          <a:lstStyle/>
          <a:p>
            <a:pPr marL="0" indent="0" algn="ctr">
              <a:buNone/>
            </a:pPr>
            <a:r>
              <a:rPr lang="en-US" sz="1000"/>
              <a:t>A Meta-Discussion: Validity in the Context of Understanding Meaning: Meaning and Validity: Meaning Field, Meaning Horizon</a:t>
            </a:r>
          </a:p>
          <a:p>
            <a:pPr marL="0" indent="0" algn="ctr">
              <a:buNone/>
            </a:pPr>
            <a:endParaRPr lang="en-US" sz="1000"/>
          </a:p>
          <a:p>
            <a:pPr marL="0" indent="0" algn="ctr">
              <a:buNone/>
            </a:pPr>
            <a:r>
              <a:rPr lang="en-US" sz="1000" b="1"/>
              <a:t> </a:t>
            </a:r>
            <a:endParaRPr lang="en-IN" sz="1000" b="1"/>
          </a:p>
          <a:p>
            <a:pPr marL="0" indent="0" algn="ctr">
              <a:buNone/>
            </a:pPr>
            <a:endParaRPr lang="en-US" sz="1000"/>
          </a:p>
          <a:p>
            <a:pPr marL="0" indent="0" algn="ctr">
              <a:buNone/>
            </a:pPr>
            <a:endParaRPr lang="en-US" sz="1000"/>
          </a:p>
        </p:txBody>
      </p:sp>
      <p:pic>
        <p:nvPicPr>
          <p:cNvPr id="4098" name="Picture 2" descr="An illustration of factors resulting in the meaning field.&#10;&#10;Cultural typification and posit thinking are interrelated and lead to understanding of meaning through tacit. The understanding of meaning has results in the meaning field that consists of three circles arranged inside one another. The inner circle is labeled Immediately foregrounded, the middle circle is labeled Intermediately foregrounded, and the outer circle is labeled backgrounded." title="FIGURE 7.4 Meaning Field and Meaning Horizon"/>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478286" y="2405149"/>
            <a:ext cx="9229331" cy="3899393"/>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7141332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838200" y="963877"/>
            <a:ext cx="3494362" cy="4930246"/>
          </a:xfrm>
        </p:spPr>
        <p:txBody>
          <a:bodyPr>
            <a:normAutofit/>
          </a:bodyPr>
          <a:lstStyle/>
          <a:p>
            <a:pPr algn="r"/>
            <a:r>
              <a:rPr lang="en-US" dirty="0">
                <a:solidFill>
                  <a:schemeClr val="accent1"/>
                </a:solidFill>
              </a:rPr>
              <a:t>Narrative and Conceptual Interludes: Do we </a:t>
            </a:r>
            <a:r>
              <a:rPr lang="en-US" i="1" dirty="0">
                <a:solidFill>
                  <a:schemeClr val="accent1"/>
                </a:solidFill>
              </a:rPr>
              <a:t>Really</a:t>
            </a:r>
            <a:r>
              <a:rPr lang="en-US" dirty="0">
                <a:solidFill>
                  <a:schemeClr val="accent1"/>
                </a:solidFill>
              </a:rPr>
              <a:t> Know the Truth? </a:t>
            </a:r>
            <a:endParaRPr lang="en-IN" dirty="0">
              <a:solidFill>
                <a:schemeClr val="accent1"/>
              </a:solidFill>
            </a:endParaRPr>
          </a:p>
        </p:txBody>
      </p:sp>
      <p:cxnSp>
        <p:nvCxnSpPr>
          <p:cNvPr id="16" name="Straight Connector 15">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4976031" y="963877"/>
            <a:ext cx="6377769" cy="4930246"/>
          </a:xfrm>
        </p:spPr>
        <p:txBody>
          <a:bodyPr anchor="ctr">
            <a:normAutofit/>
          </a:bodyPr>
          <a:lstStyle/>
          <a:p>
            <a:pPr marL="0" indent="0">
              <a:buNone/>
            </a:pPr>
            <a:r>
              <a:rPr lang="en-US" sz="2400"/>
              <a:t>A Meta-Discussion: Validity in the Context of Understanding Meaning: Meaning and Validity: Meaning Field, Meaning Horizon</a:t>
            </a:r>
          </a:p>
          <a:p>
            <a:r>
              <a:rPr lang="en-US" sz="2400"/>
              <a:t>Social inquiry: understanding social phenomena.  </a:t>
            </a:r>
          </a:p>
          <a:p>
            <a:r>
              <a:rPr lang="en-US" sz="2400"/>
              <a:t>Validity and understanding meaning. </a:t>
            </a:r>
          </a:p>
          <a:p>
            <a:pPr marL="0" indent="0">
              <a:buNone/>
            </a:pPr>
            <a:endParaRPr lang="en-US" sz="2400"/>
          </a:p>
          <a:p>
            <a:pPr marL="0" indent="0">
              <a:buNone/>
            </a:pPr>
            <a:endParaRPr lang="en-US" sz="2400"/>
          </a:p>
        </p:txBody>
      </p:sp>
    </p:spTree>
    <p:extLst>
      <p:ext uri="{BB962C8B-B14F-4D97-AF65-F5344CB8AC3E}">
        <p14:creationId xmlns:p14="http://schemas.microsoft.com/office/powerpoint/2010/main" val="298693920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838200" y="963877"/>
            <a:ext cx="3494362" cy="4930246"/>
          </a:xfrm>
        </p:spPr>
        <p:txBody>
          <a:bodyPr>
            <a:normAutofit/>
          </a:bodyPr>
          <a:lstStyle/>
          <a:p>
            <a:pPr algn="r"/>
            <a:r>
              <a:rPr lang="en-US" dirty="0">
                <a:solidFill>
                  <a:schemeClr val="accent1"/>
                </a:solidFill>
              </a:rPr>
              <a:t>Narrative and Conceptual Interludes: Do we </a:t>
            </a:r>
            <a:r>
              <a:rPr lang="en-US" i="1" dirty="0">
                <a:solidFill>
                  <a:schemeClr val="accent1"/>
                </a:solidFill>
              </a:rPr>
              <a:t>Really</a:t>
            </a:r>
            <a:r>
              <a:rPr lang="en-US" dirty="0">
                <a:solidFill>
                  <a:schemeClr val="accent1"/>
                </a:solidFill>
              </a:rPr>
              <a:t> Know the Truth? </a:t>
            </a:r>
            <a:endParaRPr lang="en-IN" dirty="0">
              <a:solidFill>
                <a:schemeClr val="accent1"/>
              </a:solidFill>
            </a:endParaRPr>
          </a:p>
        </p:txBody>
      </p:sp>
      <p:cxnSp>
        <p:nvCxnSpPr>
          <p:cNvPr id="16" name="Straight Connector 15">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4976031" y="963877"/>
            <a:ext cx="6377769" cy="4930246"/>
          </a:xfrm>
        </p:spPr>
        <p:txBody>
          <a:bodyPr anchor="ctr">
            <a:normAutofit/>
          </a:bodyPr>
          <a:lstStyle/>
          <a:p>
            <a:pPr marL="0" indent="0">
              <a:buNone/>
            </a:pPr>
            <a:r>
              <a:rPr lang="en-US" sz="2400"/>
              <a:t>A Meta-Discussion: Validity in the Context of Understanding Meaning: Meaning and Validity: An “as if” Quality</a:t>
            </a:r>
          </a:p>
          <a:p>
            <a:r>
              <a:rPr lang="en-US" sz="2400"/>
              <a:t>As if quality. </a:t>
            </a:r>
          </a:p>
          <a:p>
            <a:r>
              <a:rPr lang="en-US" sz="2400"/>
              <a:t>Manifests in the metaphorical quality of language. </a:t>
            </a:r>
          </a:p>
          <a:p>
            <a:r>
              <a:rPr lang="en-US" sz="2400"/>
              <a:t>As if quality for validity.</a:t>
            </a:r>
          </a:p>
          <a:p>
            <a:pPr marL="0" indent="0">
              <a:buNone/>
            </a:pPr>
            <a:endParaRPr lang="en-US" sz="2400"/>
          </a:p>
        </p:txBody>
      </p:sp>
    </p:spTree>
    <p:extLst>
      <p:ext uri="{BB962C8B-B14F-4D97-AF65-F5344CB8AC3E}">
        <p14:creationId xmlns:p14="http://schemas.microsoft.com/office/powerpoint/2010/main" val="101108457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838200" y="963877"/>
            <a:ext cx="3494362" cy="4930246"/>
          </a:xfrm>
        </p:spPr>
        <p:txBody>
          <a:bodyPr>
            <a:normAutofit/>
          </a:bodyPr>
          <a:lstStyle/>
          <a:p>
            <a:pPr algn="r"/>
            <a:r>
              <a:rPr lang="en-US">
                <a:solidFill>
                  <a:schemeClr val="accent1"/>
                </a:solidFill>
              </a:rPr>
              <a:t>Narrative and Conceptual Interludes: Do we </a:t>
            </a:r>
            <a:r>
              <a:rPr lang="en-US" i="1">
                <a:solidFill>
                  <a:schemeClr val="accent1"/>
                </a:solidFill>
              </a:rPr>
              <a:t>Really</a:t>
            </a:r>
            <a:r>
              <a:rPr lang="en-US">
                <a:solidFill>
                  <a:schemeClr val="accent1"/>
                </a:solidFill>
              </a:rPr>
              <a:t> Know the Truth? </a:t>
            </a:r>
            <a:endParaRPr lang="en-IN">
              <a:solidFill>
                <a:schemeClr val="accent1"/>
              </a:solidFill>
            </a:endParaRPr>
          </a:p>
        </p:txBody>
      </p:sp>
      <p:cxnSp>
        <p:nvCxnSpPr>
          <p:cNvPr id="16" name="Straight Connector 15">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4976031" y="963877"/>
            <a:ext cx="6377769" cy="4930246"/>
          </a:xfrm>
        </p:spPr>
        <p:txBody>
          <a:bodyPr anchor="ctr">
            <a:normAutofit/>
          </a:bodyPr>
          <a:lstStyle/>
          <a:p>
            <a:pPr marL="0" indent="0">
              <a:buNone/>
            </a:pPr>
            <a:r>
              <a:rPr lang="en-US" sz="2400" dirty="0"/>
              <a:t>A Meta-Discussion: Validity in the Context of Understanding Meaning: Meaning and Validity: Uncertainty</a:t>
            </a:r>
          </a:p>
          <a:p>
            <a:r>
              <a:rPr lang="en-US" sz="2400" dirty="0"/>
              <a:t>Uncertainty associated with understanding meaning. </a:t>
            </a:r>
          </a:p>
          <a:p>
            <a:r>
              <a:rPr lang="en-US" sz="2400" dirty="0"/>
              <a:t>Epistemological assumption about truth.</a:t>
            </a:r>
          </a:p>
          <a:p>
            <a:r>
              <a:rPr lang="en-US" sz="2400" dirty="0"/>
              <a:t>Tend to have certainty.  </a:t>
            </a:r>
          </a:p>
        </p:txBody>
      </p:sp>
    </p:spTree>
    <p:extLst>
      <p:ext uri="{BB962C8B-B14F-4D97-AF65-F5344CB8AC3E}">
        <p14:creationId xmlns:p14="http://schemas.microsoft.com/office/powerpoint/2010/main" val="269106742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838200" y="963877"/>
            <a:ext cx="3494362" cy="4930246"/>
          </a:xfrm>
        </p:spPr>
        <p:txBody>
          <a:bodyPr>
            <a:normAutofit/>
          </a:bodyPr>
          <a:lstStyle/>
          <a:p>
            <a:pPr algn="r"/>
            <a:r>
              <a:rPr lang="en-US">
                <a:solidFill>
                  <a:schemeClr val="accent1"/>
                </a:solidFill>
              </a:rPr>
              <a:t>Narrative and Conceptual Interludes: Do we </a:t>
            </a:r>
            <a:r>
              <a:rPr lang="en-US" i="1">
                <a:solidFill>
                  <a:schemeClr val="accent1"/>
                </a:solidFill>
              </a:rPr>
              <a:t>Really</a:t>
            </a:r>
            <a:r>
              <a:rPr lang="en-US">
                <a:solidFill>
                  <a:schemeClr val="accent1"/>
                </a:solidFill>
              </a:rPr>
              <a:t> Know the Truth? </a:t>
            </a:r>
            <a:endParaRPr lang="en-IN">
              <a:solidFill>
                <a:schemeClr val="accent1"/>
              </a:solidFill>
            </a:endParaRPr>
          </a:p>
        </p:txBody>
      </p:sp>
      <p:cxnSp>
        <p:nvCxnSpPr>
          <p:cNvPr id="16" name="Straight Connector 15">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4976031" y="963877"/>
            <a:ext cx="6377769" cy="4930246"/>
          </a:xfrm>
        </p:spPr>
        <p:txBody>
          <a:bodyPr anchor="ctr">
            <a:normAutofit/>
          </a:bodyPr>
          <a:lstStyle/>
          <a:p>
            <a:pPr marL="0" indent="0">
              <a:buNone/>
            </a:pPr>
            <a:r>
              <a:rPr lang="en-US" sz="2400"/>
              <a:t>A Meta-Discussion: Validity in the Context of Understanding Meaning: Meaning and Validity: Uncertainty</a:t>
            </a:r>
          </a:p>
          <a:p>
            <a:r>
              <a:rPr lang="en-US" sz="2400"/>
              <a:t>Validity for knowledge claims. </a:t>
            </a:r>
          </a:p>
          <a:p>
            <a:r>
              <a:rPr lang="en-US" sz="2400"/>
              <a:t>Acknowledge the partialness and unfinishedness of knowledge. </a:t>
            </a:r>
          </a:p>
          <a:p>
            <a:r>
              <a:rPr lang="en-US" sz="2400"/>
              <a:t>Openness</a:t>
            </a:r>
            <a:r>
              <a:rPr lang="en-US" sz="2400" i="1"/>
              <a:t> </a:t>
            </a:r>
            <a:r>
              <a:rPr lang="en-US" sz="2400"/>
              <a:t>to</a:t>
            </a:r>
            <a:r>
              <a:rPr lang="en-US" sz="2400" i="1"/>
              <a:t> </a:t>
            </a:r>
            <a:r>
              <a:rPr lang="en-US" sz="2400"/>
              <a:t>fallibility</a:t>
            </a:r>
            <a:r>
              <a:rPr lang="en-US" sz="2400" i="1"/>
              <a:t> </a:t>
            </a:r>
            <a:r>
              <a:rPr lang="en-US" sz="2400"/>
              <a:t>and to engagement.</a:t>
            </a:r>
          </a:p>
        </p:txBody>
      </p:sp>
    </p:spTree>
    <p:extLst>
      <p:ext uri="{BB962C8B-B14F-4D97-AF65-F5344CB8AC3E}">
        <p14:creationId xmlns:p14="http://schemas.microsoft.com/office/powerpoint/2010/main" val="262397839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2133600" y="76200"/>
            <a:ext cx="8534400" cy="1143000"/>
          </a:xfrm>
        </p:spPr>
        <p:txBody>
          <a:bodyPr>
            <a:noAutofit/>
          </a:bodyPr>
          <a:lstStyle/>
          <a:p>
            <a:r>
              <a:rPr lang="en-US" sz="4000" dirty="0"/>
              <a:t>Narrative and Conceptual Interludes: Do we </a:t>
            </a:r>
            <a:r>
              <a:rPr lang="en-US" sz="4000" i="1" dirty="0"/>
              <a:t>Really</a:t>
            </a:r>
            <a:r>
              <a:rPr lang="en-US" sz="4000" dirty="0"/>
              <a:t> Know the Truth? </a:t>
            </a:r>
            <a:endParaRPr lang="en-IN" sz="2400" dirty="0"/>
          </a:p>
        </p:txBody>
      </p:sp>
      <p:sp>
        <p:nvSpPr>
          <p:cNvPr id="9" name="Content Placeholder 8"/>
          <p:cNvSpPr>
            <a:spLocks noGrp="1"/>
          </p:cNvSpPr>
          <p:nvPr>
            <p:ph idx="1"/>
          </p:nvPr>
        </p:nvSpPr>
        <p:spPr>
          <a:xfrm>
            <a:off x="2514600" y="1371601"/>
            <a:ext cx="7696200" cy="4449763"/>
          </a:xfrm>
        </p:spPr>
        <p:txBody>
          <a:bodyPr>
            <a:noAutofit/>
          </a:bodyPr>
          <a:lstStyle/>
          <a:p>
            <a:pPr marL="0" indent="0">
              <a:buNone/>
            </a:pPr>
            <a:r>
              <a:rPr lang="en-US" dirty="0"/>
              <a:t>A Meta-Discussion: Validity in the Context of Understanding Meaning: Meaning and Validity: Uncertainty</a:t>
            </a:r>
          </a:p>
          <a:p>
            <a:pPr marL="0" indent="0">
              <a:buNone/>
            </a:pPr>
            <a:endParaRPr lang="en-US" dirty="0"/>
          </a:p>
          <a:p>
            <a:pPr marL="0" indent="0">
              <a:buNone/>
            </a:pPr>
            <a:endParaRPr lang="en-US" dirty="0"/>
          </a:p>
        </p:txBody>
      </p:sp>
      <p:pic>
        <p:nvPicPr>
          <p:cNvPr id="5122" name="Picture 2" descr="An illustration of factors corresponding to meaning and validity.&#10;&#10;The factors corresponding to meaning and validity are as follows. &#10;Meaning:&#10;• As if&#10;• Uncertainty&#10;• Meaning as field and horizons&#10;• Context dependent&#10;Validity:&#10;• Unfolding: Not a yes or no answer; open to fallibility&#10;• Fundamental uncertainty; stay open to future dialogue&#10;• A horizon structure&#10;• Context dependent&#10;" title="FIGURE 7.5 Connection Between the Nature of Meaning and Validi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3008030"/>
            <a:ext cx="6019800" cy="33165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2145629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838200" y="963877"/>
            <a:ext cx="3494362" cy="4930246"/>
          </a:xfrm>
        </p:spPr>
        <p:txBody>
          <a:bodyPr>
            <a:normAutofit/>
          </a:bodyPr>
          <a:lstStyle/>
          <a:p>
            <a:pPr algn="r"/>
            <a:r>
              <a:rPr lang="en-US">
                <a:solidFill>
                  <a:schemeClr val="accent1"/>
                </a:solidFill>
              </a:rPr>
              <a:t>Narrative and Conceptual Interludes: Do we </a:t>
            </a:r>
            <a:r>
              <a:rPr lang="en-US" i="1">
                <a:solidFill>
                  <a:schemeClr val="accent1"/>
                </a:solidFill>
              </a:rPr>
              <a:t>Really</a:t>
            </a:r>
            <a:r>
              <a:rPr lang="en-US">
                <a:solidFill>
                  <a:schemeClr val="accent1"/>
                </a:solidFill>
              </a:rPr>
              <a:t> Know the Truth? </a:t>
            </a:r>
            <a:endParaRPr lang="en-IN">
              <a:solidFill>
                <a:schemeClr val="accent1"/>
              </a:solidFill>
            </a:endParaRPr>
          </a:p>
        </p:txBody>
      </p:sp>
      <p:cxnSp>
        <p:nvCxnSpPr>
          <p:cNvPr id="16" name="Straight Connector 15">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4976031" y="963877"/>
            <a:ext cx="6377769" cy="4930246"/>
          </a:xfrm>
        </p:spPr>
        <p:txBody>
          <a:bodyPr anchor="ctr">
            <a:normAutofit/>
          </a:bodyPr>
          <a:lstStyle/>
          <a:p>
            <a:pPr marL="0" indent="0">
              <a:buNone/>
            </a:pPr>
            <a:r>
              <a:rPr lang="en-US" sz="2400"/>
              <a:t>A Unifying Approach to Validity: Validity Criteria for Different Types of Knowledge Claims: Validity Criteria for Objective Knowledge Claim</a:t>
            </a:r>
          </a:p>
          <a:p>
            <a:r>
              <a:rPr lang="en-US" sz="2400"/>
              <a:t>Claim is open to multiple access. </a:t>
            </a:r>
          </a:p>
          <a:p>
            <a:r>
              <a:rPr lang="en-US" sz="2400"/>
              <a:t>Prediction based on a knowledge claim.</a:t>
            </a:r>
            <a:endParaRPr lang="en-IN" sz="2400"/>
          </a:p>
          <a:p>
            <a:pPr marL="0" indent="0">
              <a:buNone/>
            </a:pPr>
            <a:endParaRPr lang="en-US" sz="2400"/>
          </a:p>
        </p:txBody>
      </p:sp>
    </p:spTree>
    <p:extLst>
      <p:ext uri="{BB962C8B-B14F-4D97-AF65-F5344CB8AC3E}">
        <p14:creationId xmlns:p14="http://schemas.microsoft.com/office/powerpoint/2010/main" val="182440140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838200" y="963877"/>
            <a:ext cx="3494362" cy="4930246"/>
          </a:xfrm>
        </p:spPr>
        <p:txBody>
          <a:bodyPr>
            <a:normAutofit/>
          </a:bodyPr>
          <a:lstStyle/>
          <a:p>
            <a:pPr algn="r"/>
            <a:r>
              <a:rPr lang="en-US">
                <a:solidFill>
                  <a:schemeClr val="accent1"/>
                </a:solidFill>
              </a:rPr>
              <a:t>Narrative and Conceptual Interludes: Do we </a:t>
            </a:r>
            <a:r>
              <a:rPr lang="en-US" i="1">
                <a:solidFill>
                  <a:schemeClr val="accent1"/>
                </a:solidFill>
              </a:rPr>
              <a:t>Really</a:t>
            </a:r>
            <a:r>
              <a:rPr lang="en-US">
                <a:solidFill>
                  <a:schemeClr val="accent1"/>
                </a:solidFill>
              </a:rPr>
              <a:t> Know the Truth? </a:t>
            </a:r>
            <a:endParaRPr lang="en-IN">
              <a:solidFill>
                <a:schemeClr val="accent1"/>
              </a:solidFill>
            </a:endParaRPr>
          </a:p>
        </p:txBody>
      </p:sp>
      <p:cxnSp>
        <p:nvCxnSpPr>
          <p:cNvPr id="16" name="Straight Connector 15">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4976031" y="963877"/>
            <a:ext cx="6377769" cy="4930246"/>
          </a:xfrm>
        </p:spPr>
        <p:txBody>
          <a:bodyPr anchor="ctr">
            <a:normAutofit/>
          </a:bodyPr>
          <a:lstStyle/>
          <a:p>
            <a:pPr marL="0" indent="0">
              <a:buNone/>
            </a:pPr>
            <a:r>
              <a:rPr lang="en-US" sz="2400"/>
              <a:t>A Unifying Approach to Validity: Validity Criteria for Different Types of Knowledge Claims</a:t>
            </a:r>
          </a:p>
          <a:p>
            <a:r>
              <a:rPr lang="en-US" sz="2400"/>
              <a:t>Validity criteria for subjective knowledge claims.</a:t>
            </a:r>
          </a:p>
          <a:p>
            <a:r>
              <a:rPr lang="en-US" sz="2400"/>
              <a:t>Objectivity–subjectivity dualism.</a:t>
            </a:r>
          </a:p>
        </p:txBody>
      </p:sp>
    </p:spTree>
    <p:extLst>
      <p:ext uri="{BB962C8B-B14F-4D97-AF65-F5344CB8AC3E}">
        <p14:creationId xmlns:p14="http://schemas.microsoft.com/office/powerpoint/2010/main" val="274105718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838200" y="963877"/>
            <a:ext cx="3494362" cy="4930246"/>
          </a:xfrm>
        </p:spPr>
        <p:txBody>
          <a:bodyPr>
            <a:normAutofit/>
          </a:bodyPr>
          <a:lstStyle/>
          <a:p>
            <a:pPr algn="r"/>
            <a:r>
              <a:rPr lang="en-US">
                <a:solidFill>
                  <a:schemeClr val="accent1"/>
                </a:solidFill>
              </a:rPr>
              <a:t>Narrative and Conceptual Interludes: Do we </a:t>
            </a:r>
            <a:r>
              <a:rPr lang="en-US" i="1">
                <a:solidFill>
                  <a:schemeClr val="accent1"/>
                </a:solidFill>
              </a:rPr>
              <a:t>Really</a:t>
            </a:r>
            <a:r>
              <a:rPr lang="en-US">
                <a:solidFill>
                  <a:schemeClr val="accent1"/>
                </a:solidFill>
              </a:rPr>
              <a:t> Know the Truth? </a:t>
            </a:r>
            <a:endParaRPr lang="en-IN">
              <a:solidFill>
                <a:schemeClr val="accent1"/>
              </a:solidFill>
            </a:endParaRPr>
          </a:p>
        </p:txBody>
      </p:sp>
      <p:cxnSp>
        <p:nvCxnSpPr>
          <p:cNvPr id="16" name="Straight Connector 15">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4976031" y="963877"/>
            <a:ext cx="6377769" cy="4930246"/>
          </a:xfrm>
        </p:spPr>
        <p:txBody>
          <a:bodyPr anchor="ctr">
            <a:normAutofit/>
          </a:bodyPr>
          <a:lstStyle/>
          <a:p>
            <a:pPr marL="0" indent="0">
              <a:buNone/>
            </a:pPr>
            <a:r>
              <a:rPr lang="en-US" sz="2400"/>
              <a:t>A Unifying Approach to Validity: Validity Criteria for Different Types of Knowledge Claims: Validity Criteria for Normative Knowledge Claims</a:t>
            </a:r>
          </a:p>
          <a:p>
            <a:r>
              <a:rPr lang="en-US" sz="2400"/>
              <a:t>Understanding normative claims through cultural norms.</a:t>
            </a:r>
          </a:p>
          <a:p>
            <a:r>
              <a:rPr lang="en-US" sz="2400"/>
              <a:t>Relation to position taking and recognition.</a:t>
            </a:r>
          </a:p>
        </p:txBody>
      </p:sp>
    </p:spTree>
    <p:extLst>
      <p:ext uri="{BB962C8B-B14F-4D97-AF65-F5344CB8AC3E}">
        <p14:creationId xmlns:p14="http://schemas.microsoft.com/office/powerpoint/2010/main" val="428036853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838200" y="963877"/>
            <a:ext cx="3494362" cy="4930246"/>
          </a:xfrm>
        </p:spPr>
        <p:txBody>
          <a:bodyPr>
            <a:normAutofit/>
          </a:bodyPr>
          <a:lstStyle/>
          <a:p>
            <a:pPr algn="r"/>
            <a:r>
              <a:rPr lang="en-US">
                <a:solidFill>
                  <a:schemeClr val="accent1"/>
                </a:solidFill>
              </a:rPr>
              <a:t>Narrative and Conceptual Interludes: Do we </a:t>
            </a:r>
            <a:r>
              <a:rPr lang="en-US" i="1">
                <a:solidFill>
                  <a:schemeClr val="accent1"/>
                </a:solidFill>
              </a:rPr>
              <a:t>Really</a:t>
            </a:r>
            <a:r>
              <a:rPr lang="en-US">
                <a:solidFill>
                  <a:schemeClr val="accent1"/>
                </a:solidFill>
              </a:rPr>
              <a:t> Know the Truth? </a:t>
            </a:r>
            <a:endParaRPr lang="en-IN">
              <a:solidFill>
                <a:schemeClr val="accent1"/>
              </a:solidFill>
            </a:endParaRPr>
          </a:p>
        </p:txBody>
      </p:sp>
      <p:cxnSp>
        <p:nvCxnSpPr>
          <p:cNvPr id="16" name="Straight Connector 15">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4976031" y="963877"/>
            <a:ext cx="6377769" cy="4930246"/>
          </a:xfrm>
        </p:spPr>
        <p:txBody>
          <a:bodyPr anchor="ctr">
            <a:normAutofit/>
          </a:bodyPr>
          <a:lstStyle/>
          <a:p>
            <a:pPr marL="0" indent="0">
              <a:buNone/>
            </a:pPr>
            <a:r>
              <a:rPr lang="en-US" sz="2400"/>
              <a:t>Validity in Research: A Recap</a:t>
            </a:r>
          </a:p>
          <a:p>
            <a:r>
              <a:rPr lang="en-US" sz="2400"/>
              <a:t>Validity of claims: different mechanisms needed. </a:t>
            </a:r>
          </a:p>
          <a:p>
            <a:r>
              <a:rPr lang="en-US" sz="2400"/>
              <a:t>Cognitive interview</a:t>
            </a:r>
            <a:r>
              <a:rPr lang="en-US" sz="2400" i="1"/>
              <a:t>. </a:t>
            </a:r>
          </a:p>
          <a:p>
            <a:r>
              <a:rPr lang="en-US" sz="2400"/>
              <a:t>Member checking. </a:t>
            </a:r>
          </a:p>
        </p:txBody>
      </p:sp>
    </p:spTree>
    <p:extLst>
      <p:ext uri="{BB962C8B-B14F-4D97-AF65-F5344CB8AC3E}">
        <p14:creationId xmlns:p14="http://schemas.microsoft.com/office/powerpoint/2010/main" val="148524686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838200" y="963877"/>
            <a:ext cx="3494362" cy="4930246"/>
          </a:xfrm>
        </p:spPr>
        <p:txBody>
          <a:bodyPr>
            <a:normAutofit/>
          </a:bodyPr>
          <a:lstStyle/>
          <a:p>
            <a:pPr algn="r"/>
            <a:r>
              <a:rPr lang="en-US">
                <a:solidFill>
                  <a:schemeClr val="accent1"/>
                </a:solidFill>
              </a:rPr>
              <a:t>Research Scenario: Validity and Assessment: David Rutkowski </a:t>
            </a:r>
            <a:endParaRPr lang="en-IN">
              <a:solidFill>
                <a:schemeClr val="accent1"/>
              </a:solidFill>
            </a:endParaRPr>
          </a:p>
        </p:txBody>
      </p:sp>
      <p:cxnSp>
        <p:nvCxnSpPr>
          <p:cNvPr id="16" name="Straight Connector 15">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4976031" y="963877"/>
            <a:ext cx="6377769" cy="4930246"/>
          </a:xfrm>
        </p:spPr>
        <p:txBody>
          <a:bodyPr anchor="ctr">
            <a:normAutofit/>
          </a:bodyPr>
          <a:lstStyle/>
          <a:p>
            <a:r>
              <a:rPr lang="en-US" sz="2400"/>
              <a:t>Validity: heady and misunderstood idea.</a:t>
            </a:r>
          </a:p>
          <a:p>
            <a:r>
              <a:rPr lang="en-US" sz="2400"/>
              <a:t>Validity: crucial to conversations about assessments. </a:t>
            </a:r>
          </a:p>
          <a:p>
            <a:r>
              <a:rPr lang="en-US" sz="2400"/>
              <a:t>Use of assessment for accountability purposes.</a:t>
            </a:r>
          </a:p>
          <a:p>
            <a:r>
              <a:rPr lang="en-US" sz="2400"/>
              <a:t>Worked with teachers’ unions.</a:t>
            </a:r>
          </a:p>
        </p:txBody>
      </p:sp>
    </p:spTree>
    <p:extLst>
      <p:ext uri="{BB962C8B-B14F-4D97-AF65-F5344CB8AC3E}">
        <p14:creationId xmlns:p14="http://schemas.microsoft.com/office/powerpoint/2010/main" val="428663601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838200" y="963877"/>
            <a:ext cx="3494362" cy="4930246"/>
          </a:xfrm>
        </p:spPr>
        <p:txBody>
          <a:bodyPr>
            <a:normAutofit/>
          </a:bodyPr>
          <a:lstStyle/>
          <a:p>
            <a:pPr algn="r"/>
            <a:r>
              <a:rPr lang="en-US">
                <a:solidFill>
                  <a:schemeClr val="accent1"/>
                </a:solidFill>
              </a:rPr>
              <a:t>Research Scenario: Validity and Assessment: David Rutkowski</a:t>
            </a:r>
            <a:endParaRPr lang="en-IN">
              <a:solidFill>
                <a:schemeClr val="accent1"/>
              </a:solidFill>
            </a:endParaRPr>
          </a:p>
        </p:txBody>
      </p:sp>
      <p:cxnSp>
        <p:nvCxnSpPr>
          <p:cNvPr id="16" name="Straight Connector 15">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4976031" y="963877"/>
            <a:ext cx="6377769" cy="4930246"/>
          </a:xfrm>
        </p:spPr>
        <p:txBody>
          <a:bodyPr anchor="ctr">
            <a:normAutofit/>
          </a:bodyPr>
          <a:lstStyle/>
          <a:p>
            <a:r>
              <a:rPr lang="en-US" sz="2400"/>
              <a:t>Validate interpretation of test.</a:t>
            </a:r>
          </a:p>
          <a:p>
            <a:r>
              <a:rPr lang="en-US" sz="2400"/>
              <a:t>Validity in the context of assessment.</a:t>
            </a:r>
          </a:p>
          <a:p>
            <a:r>
              <a:rPr lang="en-US" sz="2400"/>
              <a:t>Inference that assessments measure the quality of educational system.  </a:t>
            </a:r>
          </a:p>
          <a:p>
            <a:r>
              <a:rPr lang="en-US" sz="2400"/>
              <a:t>Invalid claims and validity. </a:t>
            </a:r>
          </a:p>
        </p:txBody>
      </p:sp>
    </p:spTree>
    <p:extLst>
      <p:ext uri="{BB962C8B-B14F-4D97-AF65-F5344CB8AC3E}">
        <p14:creationId xmlns:p14="http://schemas.microsoft.com/office/powerpoint/2010/main" val="175262683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838200" y="963877"/>
            <a:ext cx="3494362" cy="4930246"/>
          </a:xfrm>
        </p:spPr>
        <p:txBody>
          <a:bodyPr>
            <a:normAutofit/>
          </a:bodyPr>
          <a:lstStyle/>
          <a:p>
            <a:pPr algn="r"/>
            <a:r>
              <a:rPr lang="en-US">
                <a:solidFill>
                  <a:schemeClr val="accent1"/>
                </a:solidFill>
              </a:rPr>
              <a:t>Synthesis: Points for Reflection</a:t>
            </a:r>
            <a:endParaRPr lang="en-IN">
              <a:solidFill>
                <a:schemeClr val="accent1"/>
              </a:solidFill>
            </a:endParaRPr>
          </a:p>
        </p:txBody>
      </p:sp>
      <p:cxnSp>
        <p:nvCxnSpPr>
          <p:cNvPr id="16" name="Straight Connector 15">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4976031" y="963877"/>
            <a:ext cx="6377769" cy="4930246"/>
          </a:xfrm>
        </p:spPr>
        <p:txBody>
          <a:bodyPr anchor="ctr">
            <a:normAutofit/>
          </a:bodyPr>
          <a:lstStyle/>
          <a:p>
            <a:r>
              <a:rPr lang="en-US" sz="2400"/>
              <a:t>Conceptual synthesis. </a:t>
            </a:r>
          </a:p>
          <a:p>
            <a:r>
              <a:rPr lang="en-US" sz="2400"/>
              <a:t>Methodological synthesis.</a:t>
            </a:r>
          </a:p>
          <a:p>
            <a:r>
              <a:rPr lang="en-US" sz="2400"/>
              <a:t>Personal synthesis. </a:t>
            </a:r>
            <a:endParaRPr lang="en-IN" sz="2400"/>
          </a:p>
          <a:p>
            <a:endParaRPr lang="en-US" sz="2400"/>
          </a:p>
        </p:txBody>
      </p:sp>
    </p:spTree>
    <p:extLst>
      <p:ext uri="{BB962C8B-B14F-4D97-AF65-F5344CB8AC3E}">
        <p14:creationId xmlns:p14="http://schemas.microsoft.com/office/powerpoint/2010/main" val="1727337190"/>
      </p:ext>
    </p:extLst>
  </p:cSld>
  <p:clrMapOvr>
    <a:masterClrMapping/>
  </p:clrMapOvr>
</p:sld>
</file>

<file path=ppt/theme/theme1.xml><?xml version="1.0" encoding="utf-8"?>
<a:theme xmlns:a="http://schemas.openxmlformats.org/drawingml/2006/main" name="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C3A3CC7-9A03-4DC4-A89B-CE3BFA9A9D3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7479C1D-E1BB-4D4E-B059-688CD0248955}">
  <ds:schemaRefs>
    <ds:schemaRef ds:uri="http://schemas.microsoft.com/sharepoint/v3/contenttype/forms"/>
  </ds:schemaRefs>
</ds:datastoreItem>
</file>

<file path=customXml/itemProps3.xml><?xml version="1.0" encoding="utf-8"?>
<ds:datastoreItem xmlns:ds="http://schemas.openxmlformats.org/officeDocument/2006/customXml" ds:itemID="{E8C20373-58B8-4015-A249-EFCA68A3DC61}">
  <ds:schemaRefs>
    <ds:schemaRef ds:uri="175a304c-2342-45ef-8dc6-82622f85b28d"/>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30bab34e-cbd2-460d-9227-52c21590b64b"/>
    <ds:schemaRef ds:uri="http://purl.org/dc/dcmitype/"/>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820</TotalTime>
  <Words>11200</Words>
  <Application>Microsoft Office PowerPoint</Application>
  <PresentationFormat>Widescreen</PresentationFormat>
  <Paragraphs>757</Paragraphs>
  <Slides>73</Slides>
  <Notes>38</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73</vt:i4>
      </vt:variant>
    </vt:vector>
  </HeadingPairs>
  <TitlesOfParts>
    <vt:vector size="78" baseType="lpstr">
      <vt:lpstr>Meiryo</vt:lpstr>
      <vt:lpstr>Arial</vt:lpstr>
      <vt:lpstr>Calibri</vt:lpstr>
      <vt:lpstr>Calibri Light</vt:lpstr>
      <vt:lpstr>Office Theme</vt:lpstr>
      <vt:lpstr>DBA7001 IDENTITY AND APPROACHES TO APPLIED BUSINESS RESEARCH</vt:lpstr>
      <vt:lpstr>RELIABILITY AND VALIDITY</vt:lpstr>
      <vt:lpstr>Please note</vt:lpstr>
      <vt:lpstr>PowerPoint Presentation</vt:lpstr>
      <vt:lpstr>PowerPoint Presentation</vt:lpstr>
      <vt:lpstr>Accurate ?</vt:lpstr>
      <vt:lpstr>What does this resemble?</vt:lpstr>
      <vt:lpstr>LINK</vt:lpstr>
      <vt:lpstr>Rorschach test </vt:lpstr>
      <vt:lpstr>Or imagine some asks your child to draw a human figure  The tester says this shows “signs” that your child is a victim of abuse. What questions would you ask? </vt:lpstr>
      <vt:lpstr>What questions would you ask?</vt:lpstr>
      <vt:lpstr>PowerPoint Presentation</vt:lpstr>
      <vt:lpstr>RELIABILITY AND VALIDITY</vt:lpstr>
      <vt:lpstr>PowerPoint Presentation</vt:lpstr>
      <vt:lpstr>So first of all what's reliability? </vt:lpstr>
      <vt:lpstr>And validity is </vt:lpstr>
      <vt:lpstr>VALIDITY RELIABILITY</vt:lpstr>
      <vt:lpstr>Reliability = Quality of methods</vt:lpstr>
      <vt:lpstr>Validity = Quality of data</vt:lpstr>
      <vt:lpstr>PowerPoint Presentation</vt:lpstr>
      <vt:lpstr>2 WAYS TO TEST RELIABILITY</vt:lpstr>
      <vt:lpstr>RELIABILITY AND VALIDITY</vt:lpstr>
      <vt:lpstr>VALIDITY</vt:lpstr>
      <vt:lpstr>PowerPoint Presentation</vt:lpstr>
      <vt:lpstr>https://methods.sagepub.com/methods-map/key-concepts-in-research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Generalisability = Generalised claims we can make</vt:lpstr>
      <vt:lpstr>TRANSFERABILITY</vt:lpstr>
      <vt:lpstr>HOW WILL YOUR RESEARCH ENSURE ….</vt:lpstr>
      <vt:lpstr>See </vt:lpstr>
      <vt:lpstr>VALIDITY IN THE CONTEXT OF RESEARCH </vt:lpstr>
      <vt:lpstr>Validity</vt:lpstr>
      <vt:lpstr>PowerPoint Presentation</vt:lpstr>
      <vt:lpstr>Musing Upon the Everyday: Validity in (Mis)understanding</vt:lpstr>
      <vt:lpstr>Narrative and Conceptual Interludes: Do we Really Know the Truth? </vt:lpstr>
      <vt:lpstr>Narrative and Conceptual Interludes: Do we Really Know the Truth? </vt:lpstr>
      <vt:lpstr>Narrative and Conceptual Interludes: Do we Really Know the Truth? </vt:lpstr>
      <vt:lpstr>Narrative and Conceptual Interludes: Do we Really Know the Truth? </vt:lpstr>
      <vt:lpstr>Narrative and Conceptual Interludes: Do we Really Know the Truth?</vt:lpstr>
      <vt:lpstr>Narrative and Conceptual Interludes: Do we Really Know the Truth? </vt:lpstr>
      <vt:lpstr>Narrative and Conceptual Interludes: Do we Really Know the Truth? </vt:lpstr>
      <vt:lpstr>Narrative and Conceptual Interludes: Do we Really Know the Truth? </vt:lpstr>
      <vt:lpstr>Narrative and Conceptual Interludes: Do we Really Know the Truth? </vt:lpstr>
      <vt:lpstr>Narrative and Conceptual Interludes: Do we Really Know the Truth? </vt:lpstr>
      <vt:lpstr>Narrative and Conceptual Interludes: Do we Really Know the Truth? </vt:lpstr>
      <vt:lpstr>Narrative and Conceptual Interludes: Do we Really Know the Truth? </vt:lpstr>
      <vt:lpstr>Narrative and Conceptual Interludes: Do we Really Know the Truth? </vt:lpstr>
      <vt:lpstr>Narrative and Conceptual Interludes: Do we Really Know the Truth? </vt:lpstr>
      <vt:lpstr>Narrative and Conceptual Interludes: Do we Really Know the Truth? </vt:lpstr>
      <vt:lpstr>Narrative and Conceptual Interludes: Do we Really Know the Truth? </vt:lpstr>
      <vt:lpstr>Narrative and Conceptual Interludes: Do we Really Know the Truth? </vt:lpstr>
      <vt:lpstr>Narrative and Conceptual Interludes: Do we Really Know the Truth?</vt:lpstr>
      <vt:lpstr>Narrative and Conceptual Interludes: Do we Really Know the Truth? </vt:lpstr>
      <vt:lpstr>Narrative and Conceptual Interludes: Do we Really Know the Truth? </vt:lpstr>
      <vt:lpstr>Narrative and Conceptual Interludes: Do we Really Know the Truth? </vt:lpstr>
      <vt:lpstr>Narrative and Conceptual Interludes: Do we Really Know the Truth? </vt:lpstr>
      <vt:lpstr>Narrative and Conceptual Interludes: Do we Really Know the Truth? </vt:lpstr>
      <vt:lpstr>Narrative and Conceptual Interludes: Do we Really Know the Truth? </vt:lpstr>
      <vt:lpstr>Narrative and Conceptual Interludes: Do we Really Know the Truth? </vt:lpstr>
      <vt:lpstr>Narrative and Conceptual Interludes: Do we Really Know the Truth? </vt:lpstr>
      <vt:lpstr>Narrative and Conceptual Interludes: Do we Really Know the Truth? </vt:lpstr>
      <vt:lpstr>Narrative and Conceptual Interludes: Do we Really Know the Truth? </vt:lpstr>
      <vt:lpstr>Narrative and Conceptual Interludes: Do we Really Know the Truth? </vt:lpstr>
      <vt:lpstr>Narrative and Conceptual Interludes: Do we Really Know the Truth? </vt:lpstr>
      <vt:lpstr>Research Scenario: Validity and Assessment: David Rutkowski </vt:lpstr>
      <vt:lpstr>Research Scenario: Validity and Assessment: David Rutkowski</vt:lpstr>
      <vt:lpstr>Synthesis: Points for Reflection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DBA7001 IDENTITY AND APPROACHES TO APPLIED BUSINESS RESEARCH</dc:title>
  <dc:creator>Caroline Jawad</dc:creator>
  <cp:lastModifiedBy>Caroline Jawad</cp:lastModifiedBy>
  <cp:revision>1</cp:revision>
  <dcterms:created xsi:type="dcterms:W3CDTF">2021-02-22T19:00:40Z</dcterms:created>
  <dcterms:modified xsi:type="dcterms:W3CDTF">2021-02-23T08:40:47Z</dcterms:modified>
</cp:coreProperties>
</file>