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p:regular r:id="rId25"/>
      <p:bold r:id="rId26"/>
      <p:italic r:id="rId27"/>
      <p:boldItalic r:id="rId28"/>
    </p:embeddedFont>
    <p:embeddedFont>
      <p:font typeface="Merriweather"/>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erriweather-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erriweather-italic.fntdata"/><Relationship Id="rId30" Type="http://schemas.openxmlformats.org/officeDocument/2006/relationships/font" Target="fonts/Merriweather-bold.fntdata"/><Relationship Id="rId11" Type="http://schemas.openxmlformats.org/officeDocument/2006/relationships/slide" Target="slides/slide6.xml"/><Relationship Id="rId10" Type="http://schemas.openxmlformats.org/officeDocument/2006/relationships/slide" Target="slides/slide5.xml"/><Relationship Id="rId32" Type="http://schemas.openxmlformats.org/officeDocument/2006/relationships/font" Target="fonts/Merriweather-boldItalic.fntdata"/><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g114ce633356_0_1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114ce633356_0_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114ce633356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114ce633356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114ce633356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114ce633356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114ce633356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114ce633356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114ce633356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114ce633356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114ce633356_0_2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114ce633356_0_2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114ce633356_0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114ce633356_0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114ce633356_0_2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114ce633356_0_2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114ce633356_0_1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114ce633356_0_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114ce633356_0_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114ce633356_0_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114ce633356_0_2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114ce633356_0_2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114ce633356_0_2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114ce633356_0_2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114ce633356_0_2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114ce633356_0_2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14ce633356_0_2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14ce633356_0_2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114ce633356_0_1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114ce633356_0_1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114ce633356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114ce633356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114ce633356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114ce633356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114ce633356_0_2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114ce633356_0_2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hyperlink" Target="https://climb.pcc.edu/blog/how-effective-communication-can-save-lives-in-the-healthcare-industry" TargetMode="External"/><Relationship Id="rId4" Type="http://schemas.openxmlformats.org/officeDocument/2006/relationships/hyperlink" Target="https://www.ijrte.org/wp-content/uploads/papers/v8i3s3/C10471183S319.pd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hyperlink" Target="https://www.healthassured.org/blog/resilience-in-the-workplace/" TargetMode="External"/><Relationship Id="rId4" Type="http://schemas.openxmlformats.org/officeDocument/2006/relationships/hyperlink" Target="https://www.highspeedtraining.co.uk/hub/resilience-in-the-workplac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 Id="rId3" Type="http://schemas.openxmlformats.org/officeDocument/2006/relationships/hyperlink" Target="https://www.glassdoor.com/blog/guide/teamwork-exampl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 Id="rId3" Type="http://schemas.openxmlformats.org/officeDocument/2006/relationships/hyperlink" Target="https://www.trainingjournal.com/articles/features/importance-adaptability-skills-workplace" TargetMode="External"/><Relationship Id="rId4" Type="http://schemas.openxmlformats.org/officeDocument/2006/relationships/hyperlink" Target="https://drexel.edu/graduatecollege/professional-development/blog/2019/september/4-ways-to-boost-your-adaptability-skill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hyperlink" Target="https://www.thebalancecareers.com/time-management-skills-2063776" TargetMode="External"/><Relationship Id="rId4" Type="http://schemas.openxmlformats.org/officeDocument/2006/relationships/hyperlink" Target="https://www.acc.edu.au/blog/time-management-skills-student-learnin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 Id="rId3" Type="http://schemas.openxmlformats.org/officeDocument/2006/relationships/hyperlink" Target="https://eatyourcareer.com/2019/08/what-does-it-really-mean-to-be-proactive-at-work/" TargetMode="External"/><Relationship Id="rId4" Type="http://schemas.openxmlformats.org/officeDocument/2006/relationships/hyperlink" Target="https://hbr.org/2019/08/when-to-take-initiative-at-work-and-when-not-to"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 Id="rId3"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8.xml"/><Relationship Id="rId3"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9.xml"/><Relationship Id="rId3" Type="http://schemas.openxmlformats.org/officeDocument/2006/relationships/image" Target="../media/image5.png"/><Relationship Id="rId4" Type="http://schemas.openxmlformats.org/officeDocument/2006/relationships/hyperlink" Target="https://www.cancer.gov/types/childhood-cancers" TargetMode="External"/><Relationship Id="rId5" Type="http://schemas.openxmlformats.org/officeDocument/2006/relationships/hyperlink" Target="https://www.who.int/news-room/fact-sheets/detail/cancer-in-children"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11700" y="730225"/>
            <a:ext cx="8520600" cy="1282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Employability Learning Portfolio</a:t>
            </a:r>
            <a:endParaRPr/>
          </a:p>
        </p:txBody>
      </p:sp>
      <p:sp>
        <p:nvSpPr>
          <p:cNvPr id="65" name="Google Shape;65;p13"/>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8089"/>
              <a:t>Tegan Wood 2118940</a:t>
            </a:r>
            <a:endParaRPr sz="8089"/>
          </a:p>
          <a:p>
            <a:pPr indent="0" lvl="0" marL="0" rtl="0" algn="l">
              <a:spcBef>
                <a:spcPts val="0"/>
              </a:spcBef>
              <a:spcAft>
                <a:spcPts val="0"/>
              </a:spcAft>
              <a:buNone/>
            </a:pPr>
            <a:r>
              <a:t/>
            </a:r>
            <a:endParaRPr sz="6889"/>
          </a:p>
          <a:p>
            <a:pPr indent="0" lvl="0" marL="0" rtl="0" algn="just">
              <a:lnSpc>
                <a:spcPct val="115000"/>
              </a:lnSpc>
              <a:spcBef>
                <a:spcPts val="500"/>
              </a:spcBef>
              <a:spcAft>
                <a:spcPts val="0"/>
              </a:spcAft>
              <a:buNone/>
            </a:pPr>
            <a:r>
              <a:rPr b="1" lang="en-GB" sz="6139">
                <a:latin typeface="Arial"/>
                <a:ea typeface="Arial"/>
                <a:cs typeface="Arial"/>
                <a:sym typeface="Arial"/>
              </a:rPr>
              <a:t>BMHP4015</a:t>
            </a:r>
            <a:endParaRPr b="1" sz="6139">
              <a:latin typeface="Arial"/>
              <a:ea typeface="Arial"/>
              <a:cs typeface="Arial"/>
              <a:sym typeface="Arial"/>
            </a:endParaRPr>
          </a:p>
          <a:p>
            <a:pPr indent="0" lvl="0" marL="0" rtl="0" algn="l">
              <a:spcBef>
                <a:spcPts val="500"/>
              </a:spcBef>
              <a:spcAft>
                <a:spcPts val="0"/>
              </a:spcAft>
              <a:buNone/>
            </a:pPr>
            <a:r>
              <a:t/>
            </a:r>
            <a:endParaRPr/>
          </a:p>
        </p:txBody>
      </p:sp>
      <p:pic>
        <p:nvPicPr>
          <p:cNvPr id="66" name="Google Shape;66;p13"/>
          <p:cNvPicPr preferRelativeResize="0"/>
          <p:nvPr/>
        </p:nvPicPr>
        <p:blipFill>
          <a:blip r:embed="rId3">
            <a:alphaModFix/>
          </a:blip>
          <a:stretch>
            <a:fillRect/>
          </a:stretch>
        </p:blipFill>
        <p:spPr>
          <a:xfrm>
            <a:off x="5670000" y="3236260"/>
            <a:ext cx="3162300" cy="14478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14"/>
          <p:cNvSpPr txBox="1"/>
          <p:nvPr>
            <p:ph type="title"/>
          </p:nvPr>
        </p:nvSpPr>
        <p:spPr>
          <a:xfrm>
            <a:off x="255675" y="2138700"/>
            <a:ext cx="3706500" cy="86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CONTENTS PAGE</a:t>
            </a:r>
            <a:endParaRPr/>
          </a:p>
        </p:txBody>
      </p:sp>
      <p:sp>
        <p:nvSpPr>
          <p:cNvPr id="72" name="Google Shape;72;p14"/>
          <p:cNvSpPr txBox="1"/>
          <p:nvPr>
            <p:ph idx="1" type="body"/>
          </p:nvPr>
        </p:nvSpPr>
        <p:spPr>
          <a:xfrm>
            <a:off x="4572000" y="1488750"/>
            <a:ext cx="4166400" cy="2166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i="1" lang="en-GB"/>
              <a:t>PAGE 1: INTRODUCTION</a:t>
            </a:r>
            <a:endParaRPr i="1"/>
          </a:p>
          <a:p>
            <a:pPr indent="0" lvl="0" marL="0" rtl="0" algn="l">
              <a:spcBef>
                <a:spcPts val="1200"/>
              </a:spcBef>
              <a:spcAft>
                <a:spcPts val="0"/>
              </a:spcAft>
              <a:buNone/>
            </a:pPr>
            <a:r>
              <a:rPr i="1" lang="en-GB"/>
              <a:t>PAGE 2: ACADEMIC BLOGS</a:t>
            </a:r>
            <a:endParaRPr i="1"/>
          </a:p>
          <a:p>
            <a:pPr indent="0" lvl="0" marL="0" rtl="0" algn="l">
              <a:spcBef>
                <a:spcPts val="1200"/>
              </a:spcBef>
              <a:spcAft>
                <a:spcPts val="0"/>
              </a:spcAft>
              <a:buNone/>
            </a:pPr>
            <a:r>
              <a:rPr i="1" lang="en-GB"/>
              <a:t>PAGE 3: LOG OF PROGRAMME ENGAGEMENT HOURS</a:t>
            </a:r>
            <a:endParaRPr i="1"/>
          </a:p>
          <a:p>
            <a:pPr indent="0" lvl="0" marL="0" rtl="0" algn="l">
              <a:spcBef>
                <a:spcPts val="1200"/>
              </a:spcBef>
              <a:spcAft>
                <a:spcPts val="0"/>
              </a:spcAft>
              <a:buNone/>
            </a:pPr>
            <a:r>
              <a:rPr i="1" lang="en-GB"/>
              <a:t>PAGE 4: ACADEMIC INTERVIEW</a:t>
            </a:r>
            <a:endParaRPr i="1"/>
          </a:p>
          <a:p>
            <a:pPr indent="0" lvl="0" marL="0" rtl="0" algn="l">
              <a:spcBef>
                <a:spcPts val="1200"/>
              </a:spcBef>
              <a:spcAft>
                <a:spcPts val="1200"/>
              </a:spcAft>
              <a:buNone/>
            </a:pPr>
            <a:r>
              <a:rPr i="1" lang="en-GB"/>
              <a:t>PAGE 5: </a:t>
            </a:r>
            <a:r>
              <a:rPr i="1" lang="en-GB"/>
              <a:t>INTEGRATION</a:t>
            </a:r>
            <a:r>
              <a:rPr i="1" lang="en-GB"/>
              <a:t> INTO UNIVERSITY LIFE</a:t>
            </a:r>
            <a:endParaRPr i="1"/>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5"/>
          <p:cNvSpPr txBox="1"/>
          <p:nvPr>
            <p:ph idx="1" type="body"/>
          </p:nvPr>
        </p:nvSpPr>
        <p:spPr>
          <a:xfrm>
            <a:off x="100850" y="201700"/>
            <a:ext cx="5334900" cy="942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800"/>
              <a:t>Introduction</a:t>
            </a:r>
            <a:endParaRPr sz="1800"/>
          </a:p>
        </p:txBody>
      </p:sp>
      <p:sp>
        <p:nvSpPr>
          <p:cNvPr id="78" name="Google Shape;78;p15"/>
          <p:cNvSpPr txBox="1"/>
          <p:nvPr/>
        </p:nvSpPr>
        <p:spPr>
          <a:xfrm>
            <a:off x="56025" y="1210250"/>
            <a:ext cx="8527800" cy="1477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accent3"/>
                </a:solidFill>
                <a:latin typeface="Roboto"/>
                <a:ea typeface="Roboto"/>
                <a:cs typeface="Roboto"/>
                <a:sym typeface="Roboto"/>
              </a:rPr>
              <a:t>In this </a:t>
            </a:r>
            <a:r>
              <a:rPr lang="en-GB">
                <a:solidFill>
                  <a:schemeClr val="accent3"/>
                </a:solidFill>
                <a:latin typeface="Roboto"/>
                <a:ea typeface="Roboto"/>
                <a:cs typeface="Roboto"/>
                <a:sym typeface="Roboto"/>
              </a:rPr>
              <a:t>portfolio, I will be evaluating transferable skills that are beneficial in the workplace by writing 6 academic blogs. I will also be completing an academic interview where I describe how the skills I have learnt will benefit me in the workplace, and also providing examples of how I use my transferable skills while studying at University. </a:t>
            </a:r>
            <a:endParaRPr>
              <a:solidFill>
                <a:schemeClr val="accent3"/>
              </a:solidFill>
              <a:latin typeface="Roboto"/>
              <a:ea typeface="Roboto"/>
              <a:cs typeface="Roboto"/>
              <a:sym typeface="Roboto"/>
            </a:endParaRPr>
          </a:p>
          <a:p>
            <a:pPr indent="0" lvl="0" marL="0" rtl="0" algn="l">
              <a:spcBef>
                <a:spcPts val="0"/>
              </a:spcBef>
              <a:spcAft>
                <a:spcPts val="0"/>
              </a:spcAft>
              <a:buNone/>
            </a:pPr>
            <a:r>
              <a:rPr lang="en-GB">
                <a:solidFill>
                  <a:schemeClr val="accent3"/>
                </a:solidFill>
                <a:latin typeface="Roboto"/>
                <a:ea typeface="Roboto"/>
                <a:cs typeface="Roboto"/>
                <a:sym typeface="Roboto"/>
              </a:rPr>
              <a:t>I am also going to demonstrate integration into university life by completing a poster as a group to raise awareness on childhood cancer. </a:t>
            </a:r>
            <a:endParaRPr>
              <a:solidFill>
                <a:schemeClr val="accent3"/>
              </a:solidFill>
              <a:latin typeface="Roboto"/>
              <a:ea typeface="Roboto"/>
              <a:cs typeface="Roboto"/>
              <a:sym typeface="Roboto"/>
            </a:endParaRPr>
          </a:p>
        </p:txBody>
      </p:sp>
      <p:pic>
        <p:nvPicPr>
          <p:cNvPr id="79" name="Google Shape;79;p15"/>
          <p:cNvPicPr preferRelativeResize="0"/>
          <p:nvPr/>
        </p:nvPicPr>
        <p:blipFill>
          <a:blip r:embed="rId3">
            <a:alphaModFix/>
          </a:blip>
          <a:stretch>
            <a:fillRect/>
          </a:stretch>
        </p:blipFill>
        <p:spPr>
          <a:xfrm>
            <a:off x="6024275" y="2687750"/>
            <a:ext cx="2247900" cy="2028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Communication </a:t>
            </a:r>
            <a:endParaRPr/>
          </a:p>
        </p:txBody>
      </p:sp>
      <p:sp>
        <p:nvSpPr>
          <p:cNvPr id="85" name="Google Shape;85;p16"/>
          <p:cNvSpPr txBox="1"/>
          <p:nvPr/>
        </p:nvSpPr>
        <p:spPr>
          <a:xfrm>
            <a:off x="56025" y="1355900"/>
            <a:ext cx="8964600" cy="4560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00"/>
              <a:t>COMMUNICATION </a:t>
            </a:r>
            <a:endParaRPr i="1" sz="2000"/>
          </a:p>
          <a:p>
            <a:pPr indent="0" lvl="0" marL="0" rtl="0" algn="l">
              <a:lnSpc>
                <a:spcPct val="115000"/>
              </a:lnSpc>
              <a:spcBef>
                <a:spcPts val="0"/>
              </a:spcBef>
              <a:spcAft>
                <a:spcPts val="0"/>
              </a:spcAft>
              <a:buNone/>
            </a:pPr>
            <a:r>
              <a:t/>
            </a:r>
            <a:endParaRPr sz="1200">
              <a:solidFill>
                <a:srgbClr val="0E101A"/>
              </a:solidFill>
            </a:endParaRPr>
          </a:p>
          <a:p>
            <a:pPr indent="0" lvl="0" marL="0" rtl="0" algn="l">
              <a:lnSpc>
                <a:spcPct val="115000"/>
              </a:lnSpc>
              <a:spcBef>
                <a:spcPts val="0"/>
              </a:spcBef>
              <a:spcAft>
                <a:spcPts val="0"/>
              </a:spcAft>
              <a:buNone/>
            </a:pPr>
            <a:r>
              <a:rPr lang="en-GB" sz="1200">
                <a:solidFill>
                  <a:srgbClr val="0E101A"/>
                </a:solidFill>
              </a:rPr>
              <a:t>Communication is arguably one of the most important skills to have, not only in the workplace but in day-to-day life. The ability to communicate correctly within the workplace is paramount. To understand and complete tasks correctly communication is needed with your management or colleagues, in case some tasks need more of an explanation. In the health care sector, communication with your patients is one of the most important parts of the role. Understanding your patient's needs will allow you to respond appropriately and how communicate in a way that your patient will understand. In some cases, communicating correctly prevents illnesses and death, (PCC Insitute, 2016). Communication in the workplace is now more important than ever in today's society. With people from different social backgrounds, different age groups, it is important to communicate in a way that everyone will understand the requirements to reach the same goal. (Shrivastava, Prasad, 2019.)</a:t>
            </a:r>
            <a:endParaRPr sz="1200">
              <a:solidFill>
                <a:srgbClr val="0E101A"/>
              </a:solidFill>
            </a:endParaRPr>
          </a:p>
          <a:p>
            <a:pPr indent="0" lvl="0" marL="0" rtl="0" algn="l">
              <a:lnSpc>
                <a:spcPct val="115000"/>
              </a:lnSpc>
              <a:spcBef>
                <a:spcPts val="0"/>
              </a:spcBef>
              <a:spcAft>
                <a:spcPts val="0"/>
              </a:spcAft>
              <a:buNone/>
            </a:pPr>
            <a:r>
              <a:rPr lang="en-GB" sz="1200">
                <a:solidFill>
                  <a:srgbClr val="0E101A"/>
                </a:solidFill>
              </a:rPr>
              <a:t>Throughout my studies, I have massively developed my communication skills. I have learned that active listening, empathy, and speaking clearly help me to develop my skills more. Communicating with my classmates on a daily basis to further my understanding of the work has helped me to succeed in my studies. </a:t>
            </a:r>
            <a:endParaRPr sz="1200">
              <a:solidFill>
                <a:srgbClr val="0E101A"/>
              </a:solidFill>
            </a:endParaRPr>
          </a:p>
          <a:p>
            <a:pPr indent="0" lvl="0" marL="0" rtl="0" algn="l">
              <a:lnSpc>
                <a:spcPct val="115000"/>
              </a:lnSpc>
              <a:spcBef>
                <a:spcPts val="0"/>
              </a:spcBef>
              <a:spcAft>
                <a:spcPts val="0"/>
              </a:spcAft>
              <a:buNone/>
            </a:pPr>
            <a:r>
              <a:t/>
            </a:r>
            <a:endParaRPr sz="1200">
              <a:solidFill>
                <a:srgbClr val="0E101A"/>
              </a:solidFill>
            </a:endParaRPr>
          </a:p>
          <a:p>
            <a:pPr indent="0" lvl="0" marL="0" rtl="0" algn="l">
              <a:lnSpc>
                <a:spcPct val="115000"/>
              </a:lnSpc>
              <a:spcBef>
                <a:spcPts val="0"/>
              </a:spcBef>
              <a:spcAft>
                <a:spcPts val="0"/>
              </a:spcAft>
              <a:buNone/>
            </a:pPr>
            <a:r>
              <a:t/>
            </a:r>
            <a:endParaRPr sz="1200">
              <a:solidFill>
                <a:srgbClr val="0E101A"/>
              </a:solidFill>
            </a:endParaRPr>
          </a:p>
          <a:p>
            <a:pPr indent="0" lvl="0" marL="0" rtl="0" algn="l">
              <a:lnSpc>
                <a:spcPct val="115000"/>
              </a:lnSpc>
              <a:spcBef>
                <a:spcPts val="0"/>
              </a:spcBef>
              <a:spcAft>
                <a:spcPts val="0"/>
              </a:spcAft>
              <a:buNone/>
            </a:pPr>
            <a:r>
              <a:t/>
            </a:r>
            <a:endParaRPr i="1" sz="1200">
              <a:solidFill>
                <a:srgbClr val="0E101A"/>
              </a:solidFill>
            </a:endParaRPr>
          </a:p>
          <a:p>
            <a:pPr indent="0" lvl="0" marL="0" rtl="0" algn="l">
              <a:lnSpc>
                <a:spcPct val="115000"/>
              </a:lnSpc>
              <a:spcBef>
                <a:spcPts val="0"/>
              </a:spcBef>
              <a:spcAft>
                <a:spcPts val="0"/>
              </a:spcAft>
              <a:buNone/>
            </a:pPr>
            <a:r>
              <a:t/>
            </a:r>
            <a:endParaRPr i="1" sz="1200">
              <a:solidFill>
                <a:srgbClr val="0E101A"/>
              </a:solidFill>
            </a:endParaRPr>
          </a:p>
          <a:p>
            <a:pPr indent="0" lvl="0" marL="0" rtl="0" algn="l">
              <a:lnSpc>
                <a:spcPct val="115000"/>
              </a:lnSpc>
              <a:spcBef>
                <a:spcPts val="0"/>
              </a:spcBef>
              <a:spcAft>
                <a:spcPts val="0"/>
              </a:spcAft>
              <a:buNone/>
            </a:pPr>
            <a:r>
              <a:t/>
            </a:r>
            <a:endParaRPr sz="1100"/>
          </a:p>
          <a:p>
            <a:pPr indent="0" lvl="0" marL="0" rtl="0" algn="l">
              <a:lnSpc>
                <a:spcPct val="115000"/>
              </a:lnSpc>
              <a:spcBef>
                <a:spcPts val="0"/>
              </a:spcBef>
              <a:spcAft>
                <a:spcPts val="0"/>
              </a:spcAft>
              <a:buNone/>
            </a:pPr>
            <a:r>
              <a:t/>
            </a:r>
            <a:endParaRPr sz="12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7"/>
          <p:cNvSpPr txBox="1"/>
          <p:nvPr/>
        </p:nvSpPr>
        <p:spPr>
          <a:xfrm>
            <a:off x="112050" y="1445550"/>
            <a:ext cx="6667500" cy="2068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rgbClr val="0E101A"/>
                </a:solidFill>
              </a:rPr>
              <a:t>References: </a:t>
            </a:r>
            <a:endParaRPr sz="1200">
              <a:solidFill>
                <a:srgbClr val="0E101A"/>
              </a:solidFill>
            </a:endParaRPr>
          </a:p>
          <a:p>
            <a:pPr indent="0" lvl="0" marL="0" rtl="0" algn="l">
              <a:lnSpc>
                <a:spcPct val="115000"/>
              </a:lnSpc>
              <a:spcBef>
                <a:spcPts val="0"/>
              </a:spcBef>
              <a:spcAft>
                <a:spcPts val="0"/>
              </a:spcAft>
              <a:buNone/>
            </a:pPr>
            <a:r>
              <a:rPr i="1" lang="en-GB" sz="1200">
                <a:solidFill>
                  <a:srgbClr val="0E101A"/>
                </a:solidFill>
              </a:rPr>
              <a:t>`PCC institute for health professions. How Effective Communication Can Save Lives In The Health Care Industry.  25th of January 2016. </a:t>
            </a:r>
            <a:r>
              <a:rPr i="1" lang="en-GB" sz="1200" u="sng">
                <a:solidFill>
                  <a:srgbClr val="1155CC"/>
                </a:solidFill>
                <a:hlinkClick r:id="rId3">
                  <a:extLst>
                    <a:ext uri="{A12FA001-AC4F-418D-AE19-62706E023703}">
                      <ahyp:hlinkClr val="tx"/>
                    </a:ext>
                  </a:extLst>
                </a:hlinkClick>
              </a:rPr>
              <a:t>https://climb.pcc.edu/blog/how-effective-communication-can-save-lives-in-the-healthcare-industry</a:t>
            </a:r>
            <a:endParaRPr i="1" sz="1200">
              <a:solidFill>
                <a:srgbClr val="0E101A"/>
              </a:solidFill>
            </a:endParaRPr>
          </a:p>
          <a:p>
            <a:pPr indent="0" lvl="0" marL="0" rtl="0" algn="l">
              <a:lnSpc>
                <a:spcPct val="115000"/>
              </a:lnSpc>
              <a:spcBef>
                <a:spcPts val="0"/>
              </a:spcBef>
              <a:spcAft>
                <a:spcPts val="0"/>
              </a:spcAft>
              <a:buNone/>
            </a:pPr>
            <a:r>
              <a:t/>
            </a:r>
            <a:endParaRPr i="1" sz="1200">
              <a:solidFill>
                <a:srgbClr val="0E101A"/>
              </a:solidFill>
            </a:endParaRPr>
          </a:p>
          <a:p>
            <a:pPr indent="0" lvl="0" marL="0" rtl="0" algn="l">
              <a:lnSpc>
                <a:spcPct val="115000"/>
              </a:lnSpc>
              <a:spcBef>
                <a:spcPts val="0"/>
              </a:spcBef>
              <a:spcAft>
                <a:spcPts val="0"/>
              </a:spcAft>
              <a:buNone/>
            </a:pPr>
            <a:r>
              <a:rPr i="1" lang="en-GB" sz="1200">
                <a:solidFill>
                  <a:srgbClr val="0E101A"/>
                </a:solidFill>
              </a:rPr>
              <a:t>International Journal of Recent Technology and Engineering (IJRTE) ISSN: 2277-3878, Volume-8 Issue-3S3, November 2019 </a:t>
            </a:r>
            <a:r>
              <a:rPr i="1" lang="en-GB" sz="1200" u="sng">
                <a:solidFill>
                  <a:srgbClr val="1155CC"/>
                </a:solidFill>
                <a:hlinkClick r:id="rId4">
                  <a:extLst>
                    <a:ext uri="{A12FA001-AC4F-418D-AE19-62706E023703}">
                      <ahyp:hlinkClr val="tx"/>
                    </a:ext>
                  </a:extLst>
                </a:hlinkClick>
              </a:rPr>
              <a:t>https://www.ijrte.org/wp-content/uploads/papers/v8i3s3/C10471183S319.pdf</a:t>
            </a:r>
            <a:endParaRPr>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8"/>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Resilience</a:t>
            </a:r>
            <a:endParaRPr/>
          </a:p>
        </p:txBody>
      </p:sp>
      <p:sp>
        <p:nvSpPr>
          <p:cNvPr id="96" name="Google Shape;96;p18"/>
          <p:cNvSpPr txBox="1"/>
          <p:nvPr/>
        </p:nvSpPr>
        <p:spPr>
          <a:xfrm>
            <a:off x="78450" y="1355900"/>
            <a:ext cx="8897400" cy="3657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50"/>
              <a:t>RESILIENCE</a:t>
            </a:r>
            <a:endParaRPr i="1" sz="2050"/>
          </a:p>
          <a:p>
            <a:pPr indent="0" lvl="0" marL="0" rtl="0" algn="l">
              <a:lnSpc>
                <a:spcPct val="115000"/>
              </a:lnSpc>
              <a:spcBef>
                <a:spcPts val="0"/>
              </a:spcBef>
              <a:spcAft>
                <a:spcPts val="0"/>
              </a:spcAft>
              <a:buNone/>
            </a:pPr>
            <a:r>
              <a:t/>
            </a:r>
            <a:endParaRPr i="1" sz="2050"/>
          </a:p>
          <a:p>
            <a:pPr indent="0" lvl="0" marL="0" rtl="0" algn="l">
              <a:lnSpc>
                <a:spcPct val="115000"/>
              </a:lnSpc>
              <a:spcBef>
                <a:spcPts val="0"/>
              </a:spcBef>
              <a:spcAft>
                <a:spcPts val="0"/>
              </a:spcAft>
              <a:buNone/>
            </a:pPr>
            <a:r>
              <a:rPr lang="en-GB" sz="1100"/>
              <a:t>The ability to persevere in challenging tasks and work environments is an important skill to have during the workplace. Responding to pressure effectively and positively instead of crumbling and looking elsewhere for something easier, is resilience. This is what helps improve your skills further and helps you learn quicker. Embracing the challenges in the health care sector is what improves the care you give to your patients, and also broadens your knowledge further.  (Health Assured, 2021). </a:t>
            </a:r>
            <a:endParaRPr sz="1100"/>
          </a:p>
          <a:p>
            <a:pPr indent="0" lvl="0" marL="0" rtl="0" algn="l">
              <a:lnSpc>
                <a:spcPct val="115000"/>
              </a:lnSpc>
              <a:spcBef>
                <a:spcPts val="0"/>
              </a:spcBef>
              <a:spcAft>
                <a:spcPts val="0"/>
              </a:spcAft>
              <a:buNone/>
            </a:pPr>
            <a:r>
              <a:rPr lang="en-GB" sz="1100"/>
              <a:t>Focussing on the main goal and being driven to reach that goal, a resilient person will do whatever it takes, no matter the challenges they may face. According to (Burton Hughes, 2020), there are five pillars of the basic elements of resilience. Examples of some are inner drive, emotional wellbeing, and future focus. Being ambitious in the workplace will help you to overcome any challenges you may face. Self-reflection is an important way of helping to develop resilience skill. Reflecting on challenges you have once overcome, can motivate you to overcome new ones more accurately and with less pressure. </a:t>
            </a:r>
            <a:endParaRPr sz="1100"/>
          </a:p>
          <a:p>
            <a:pPr indent="0" lvl="0" marL="0" rtl="0" algn="l">
              <a:lnSpc>
                <a:spcPct val="115000"/>
              </a:lnSpc>
              <a:spcBef>
                <a:spcPts val="0"/>
              </a:spcBef>
              <a:spcAft>
                <a:spcPts val="0"/>
              </a:spcAft>
              <a:buNone/>
            </a:pPr>
            <a:r>
              <a:t/>
            </a:r>
            <a:endParaRPr sz="1100"/>
          </a:p>
          <a:p>
            <a:pPr indent="0" lvl="0" marL="0" rtl="0" algn="l">
              <a:lnSpc>
                <a:spcPct val="115000"/>
              </a:lnSpc>
              <a:spcBef>
                <a:spcPts val="0"/>
              </a:spcBef>
              <a:spcAft>
                <a:spcPts val="0"/>
              </a:spcAft>
              <a:buNone/>
            </a:pPr>
            <a:r>
              <a:rPr lang="en-GB" sz="1100"/>
              <a:t>Being resilient has helped me to improve on my time-keeping skills, and has helped me to work more sufficiently. Knowing that I have overcome challenges during my studies greatly motivates me to progress with my work. I would like to further develop this skill as it would be beneficial in my future career. </a:t>
            </a:r>
            <a:endParaRPr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19"/>
          <p:cNvSpPr txBox="1"/>
          <p:nvPr/>
        </p:nvSpPr>
        <p:spPr>
          <a:xfrm>
            <a:off x="134475" y="1524000"/>
            <a:ext cx="7126800" cy="176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t>References:</a:t>
            </a:r>
            <a:endParaRPr sz="1100"/>
          </a:p>
          <a:p>
            <a:pPr indent="0" lvl="0" marL="0" rtl="0" algn="l">
              <a:lnSpc>
                <a:spcPct val="115000"/>
              </a:lnSpc>
              <a:spcBef>
                <a:spcPts val="0"/>
              </a:spcBef>
              <a:spcAft>
                <a:spcPts val="0"/>
              </a:spcAft>
              <a:buNone/>
            </a:pPr>
            <a:r>
              <a:rPr i="1" lang="en-GB" sz="1100"/>
              <a:t>Health Assured Team. Resilience In The Workplace. 01 April 2021. </a:t>
            </a:r>
            <a:r>
              <a:rPr i="1" lang="en-GB" sz="1100" u="sng">
                <a:solidFill>
                  <a:srgbClr val="1155CC"/>
                </a:solidFill>
                <a:hlinkClick r:id="rId3">
                  <a:extLst>
                    <a:ext uri="{A12FA001-AC4F-418D-AE19-62706E023703}">
                      <ahyp:hlinkClr val="tx"/>
                    </a:ext>
                  </a:extLst>
                </a:hlinkClick>
              </a:rPr>
              <a:t>https://www.healthassured.org/blog/resilience-in-the-workplace/</a:t>
            </a:r>
            <a:endParaRPr i="1" sz="1100"/>
          </a:p>
          <a:p>
            <a:pPr indent="0" lvl="0" marL="0" rtl="0" algn="l">
              <a:lnSpc>
                <a:spcPct val="115000"/>
              </a:lnSpc>
              <a:spcBef>
                <a:spcPts val="0"/>
              </a:spcBef>
              <a:spcAft>
                <a:spcPts val="0"/>
              </a:spcAft>
              <a:buNone/>
            </a:pPr>
            <a:r>
              <a:t/>
            </a:r>
            <a:endParaRPr i="1" sz="1100"/>
          </a:p>
          <a:p>
            <a:pPr indent="0" lvl="0" marL="0" rtl="0" algn="l">
              <a:lnSpc>
                <a:spcPct val="115000"/>
              </a:lnSpc>
              <a:spcBef>
                <a:spcPts val="0"/>
              </a:spcBef>
              <a:spcAft>
                <a:spcPts val="0"/>
              </a:spcAft>
              <a:buNone/>
            </a:pPr>
            <a:r>
              <a:rPr i="1" lang="en-GB" sz="1100"/>
              <a:t>Liz Burton-Hughes, Resilience In The Work Place: What Are The Benefits And How Can Businesses Develop It? 17 February 2020. </a:t>
            </a:r>
            <a:endParaRPr i="1" sz="1100"/>
          </a:p>
          <a:p>
            <a:pPr indent="0" lvl="0" marL="0" rtl="0" algn="l">
              <a:lnSpc>
                <a:spcPct val="115000"/>
              </a:lnSpc>
              <a:spcBef>
                <a:spcPts val="0"/>
              </a:spcBef>
              <a:spcAft>
                <a:spcPts val="0"/>
              </a:spcAft>
              <a:buNone/>
            </a:pPr>
            <a:r>
              <a:rPr i="1" lang="en-GB" sz="1100" u="sng">
                <a:solidFill>
                  <a:srgbClr val="1155CC"/>
                </a:solidFill>
                <a:hlinkClick r:id="rId4">
                  <a:extLst>
                    <a:ext uri="{A12FA001-AC4F-418D-AE19-62706E023703}">
                      <ahyp:hlinkClr val="tx"/>
                    </a:ext>
                  </a:extLst>
                </a:hlinkClick>
              </a:rPr>
              <a:t>https://www.highspeedtraining.co.uk/hub/resilience-in-the-workplace/</a:t>
            </a:r>
            <a:endParaRPr i="1"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0"/>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Teamwork</a:t>
            </a:r>
            <a:endParaRPr/>
          </a:p>
        </p:txBody>
      </p:sp>
      <p:sp>
        <p:nvSpPr>
          <p:cNvPr id="107" name="Google Shape;107;p20"/>
          <p:cNvSpPr txBox="1"/>
          <p:nvPr/>
        </p:nvSpPr>
        <p:spPr>
          <a:xfrm>
            <a:off x="112050" y="1389525"/>
            <a:ext cx="8393100" cy="3444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00"/>
              <a:t>TEAMWORK </a:t>
            </a:r>
            <a:endParaRPr i="1" sz="2000"/>
          </a:p>
          <a:p>
            <a:pPr indent="0" lvl="0" marL="0" rtl="0" algn="l">
              <a:lnSpc>
                <a:spcPct val="115000"/>
              </a:lnSpc>
              <a:spcBef>
                <a:spcPts val="0"/>
              </a:spcBef>
              <a:spcAft>
                <a:spcPts val="0"/>
              </a:spcAft>
              <a:buNone/>
            </a:pPr>
            <a:r>
              <a:t/>
            </a:r>
            <a:endParaRPr i="1" sz="2000"/>
          </a:p>
          <a:p>
            <a:pPr indent="0" lvl="0" marL="0" rtl="0" algn="l">
              <a:lnSpc>
                <a:spcPct val="115000"/>
              </a:lnSpc>
              <a:spcBef>
                <a:spcPts val="0"/>
              </a:spcBef>
              <a:spcAft>
                <a:spcPts val="0"/>
              </a:spcAft>
              <a:buNone/>
            </a:pPr>
            <a:r>
              <a:rPr lang="en-GB" sz="1100"/>
              <a:t>Having the ability to work effectively as part of a team is an important skill to have, as almost every type of workplace entails teamwork on a daily basis. Working together as a team is paramount as it can be a quicker way of reaching a certain goal. When a team comes together and shares ideas, motivates one another, the team can then pool all ideas to create one that is going to be the most efficient. By feeling like a valued member of the team in your workplace, your motivation and job satisfaction increase. (Glassdoor Team, 2021). Team working skills is a foundation to building many other skills in the workplace. It can help improve communication skills, as you are communicating ideas with other team members. </a:t>
            </a:r>
            <a:endParaRPr sz="1100"/>
          </a:p>
          <a:p>
            <a:pPr indent="0" lvl="0" marL="0" rtl="0" algn="l">
              <a:lnSpc>
                <a:spcPct val="115000"/>
              </a:lnSpc>
              <a:spcBef>
                <a:spcPts val="0"/>
              </a:spcBef>
              <a:spcAft>
                <a:spcPts val="0"/>
              </a:spcAft>
              <a:buNone/>
            </a:pPr>
            <a:r>
              <a:rPr lang="en-GB" sz="1100"/>
              <a:t>In the healthcare profession, teamwork is essential in delivering sufficient care. Some patients' needs may be too complex for a person to solely deliver the needed care. It would be more effective and efficient for team members to come together and share different approaches to then form a correct way to deliver quality care.  (J Paediatr, 2014).</a:t>
            </a:r>
            <a:endParaRPr sz="1100"/>
          </a:p>
          <a:p>
            <a:pPr indent="0" lvl="0" marL="0" rtl="0" algn="l">
              <a:lnSpc>
                <a:spcPct val="115000"/>
              </a:lnSpc>
              <a:spcBef>
                <a:spcPts val="0"/>
              </a:spcBef>
              <a:spcAft>
                <a:spcPts val="0"/>
              </a:spcAft>
              <a:buNone/>
            </a:pPr>
            <a:r>
              <a:rPr lang="en-GB" sz="1100"/>
              <a:t>I have developed my team working skills massively while studying. I have completed tasks in a team and have communicated correctly in order to complete the task. This is a skill I would like to transfer into my chosen career, and one that I will continue to develop, as I know it would be highly beneficial for me. </a:t>
            </a:r>
            <a:endParaRPr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1"/>
          <p:cNvSpPr txBox="1"/>
          <p:nvPr/>
        </p:nvSpPr>
        <p:spPr>
          <a:xfrm>
            <a:off x="257725" y="1602450"/>
            <a:ext cx="6544200" cy="1522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1100"/>
              <a:t>References: </a:t>
            </a:r>
            <a:endParaRPr i="1" sz="1100"/>
          </a:p>
          <a:p>
            <a:pPr indent="0" lvl="0" marL="0" rtl="0" algn="l">
              <a:lnSpc>
                <a:spcPct val="115000"/>
              </a:lnSpc>
              <a:spcBef>
                <a:spcPts val="0"/>
              </a:spcBef>
              <a:spcAft>
                <a:spcPts val="0"/>
              </a:spcAft>
              <a:buNone/>
            </a:pPr>
            <a:r>
              <a:rPr i="1" lang="en-GB" sz="1100"/>
              <a:t>Glassdoor Team, Career Experts Advice. Benefits and Examples of Teamwork in the Workplace. 29 June 2021. </a:t>
            </a:r>
            <a:r>
              <a:rPr i="1" lang="en-GB" sz="1100" u="sng">
                <a:solidFill>
                  <a:srgbClr val="1155CC"/>
                </a:solidFill>
                <a:hlinkClick r:id="rId3">
                  <a:extLst>
                    <a:ext uri="{A12FA001-AC4F-418D-AE19-62706E023703}">
                      <ahyp:hlinkClr val="tx"/>
                    </a:ext>
                  </a:extLst>
                </a:hlinkClick>
              </a:rPr>
              <a:t>https://www.glassdoor.com/blog/guide/teamwork-examples/</a:t>
            </a:r>
            <a:endParaRPr i="1" sz="1100"/>
          </a:p>
          <a:p>
            <a:pPr indent="0" lvl="0" marL="0" rtl="0" algn="l">
              <a:lnSpc>
                <a:spcPct val="115000"/>
              </a:lnSpc>
              <a:spcBef>
                <a:spcPts val="0"/>
              </a:spcBef>
              <a:spcAft>
                <a:spcPts val="0"/>
              </a:spcAft>
              <a:buNone/>
            </a:pPr>
            <a:r>
              <a:t/>
            </a:r>
            <a:endParaRPr i="1" sz="1100">
              <a:solidFill>
                <a:srgbClr val="303030"/>
              </a:solidFill>
            </a:endParaRPr>
          </a:p>
          <a:p>
            <a:pPr indent="0" lvl="0" marL="0" rtl="0" algn="l">
              <a:lnSpc>
                <a:spcPct val="115000"/>
              </a:lnSpc>
              <a:spcBef>
                <a:spcPts val="0"/>
              </a:spcBef>
              <a:spcAft>
                <a:spcPts val="0"/>
              </a:spcAft>
              <a:buNone/>
            </a:pPr>
            <a:r>
              <a:rPr i="1" lang="en-GB" sz="1100">
                <a:highlight>
                  <a:srgbClr val="FFFFFF"/>
                </a:highlight>
              </a:rPr>
              <a:t>Babiker, A., El Husseini, M., Al Nemri, A., Al Frayh, A., Al Juryyan, N., Faki, M. O., Assiri, A., Al Saadi, M., Shaikh, F., &amp; Al Zamil, F. (2014). Health care professional development: Working as a team to improve patient care. Sudanese journal of pediatrics, 14(2), 9–16.</a:t>
            </a:r>
            <a:endParaRPr>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2"/>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Adaptability</a:t>
            </a:r>
            <a:endParaRPr/>
          </a:p>
        </p:txBody>
      </p:sp>
      <p:sp>
        <p:nvSpPr>
          <p:cNvPr id="118" name="Google Shape;118;p22"/>
          <p:cNvSpPr txBox="1"/>
          <p:nvPr/>
        </p:nvSpPr>
        <p:spPr>
          <a:xfrm>
            <a:off x="156875" y="1467975"/>
            <a:ext cx="8471700" cy="2878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100"/>
              <a:t>ADAPTABILITY. </a:t>
            </a:r>
            <a:r>
              <a:rPr i="1" lang="en-GB" sz="1000">
                <a:highlight>
                  <a:srgbClr val="FFFFFF"/>
                </a:highlight>
              </a:rPr>
              <a:t>“It is not the strongest of the species that survives, nor the most intelligent, it is the one that is most adaptable to change.” Charles Darwin.</a:t>
            </a:r>
            <a:endParaRPr i="1" sz="1500"/>
          </a:p>
          <a:p>
            <a:pPr indent="0" lvl="0" marL="0" rtl="0" algn="l">
              <a:lnSpc>
                <a:spcPct val="115000"/>
              </a:lnSpc>
              <a:spcBef>
                <a:spcPts val="0"/>
              </a:spcBef>
              <a:spcAft>
                <a:spcPts val="0"/>
              </a:spcAft>
              <a:buNone/>
            </a:pPr>
            <a:r>
              <a:t/>
            </a:r>
            <a:endParaRPr i="1" sz="2100"/>
          </a:p>
          <a:p>
            <a:pPr indent="0" lvl="0" marL="0" rtl="0" algn="l">
              <a:lnSpc>
                <a:spcPct val="115000"/>
              </a:lnSpc>
              <a:spcBef>
                <a:spcPts val="0"/>
              </a:spcBef>
              <a:spcAft>
                <a:spcPts val="0"/>
              </a:spcAft>
              <a:buNone/>
            </a:pPr>
            <a:r>
              <a:rPr lang="en-GB" sz="1100"/>
              <a:t>Adapting to new environments, new homes, new challenges at work. It's something that everyone has to do. Having the ability to adapt to new circumstances and learn from them is an important part of succeeding in your career. Remaining flexible and open to the possibility of success or failure is being adaptable. (Adrianne Moorhouse, 2020). When accepting that there is a possibility of failure, to adapt to that failure and turn it into success by reflecting and learning from it, is how everyone learns. New goals are set in the workplace daily, and having the ability to adapt to the changes is important. </a:t>
            </a:r>
            <a:endParaRPr sz="1100"/>
          </a:p>
          <a:p>
            <a:pPr indent="0" lvl="0" marL="0" rtl="0" algn="l">
              <a:lnSpc>
                <a:spcPct val="115000"/>
              </a:lnSpc>
              <a:spcBef>
                <a:spcPts val="0"/>
              </a:spcBef>
              <a:spcAft>
                <a:spcPts val="0"/>
              </a:spcAft>
              <a:buNone/>
            </a:pPr>
            <a:r>
              <a:rPr lang="en-GB" sz="1100"/>
              <a:t>I have adapted to changes throughout my education, from adapting from  A Level studies to University life where I was given more freedom and responsibility. I aspire to develop this skill further as it would allow me to adapt to changes, critically think and negotiate with my colleagues/ superiors. (Anne Willkomm, 2019). </a:t>
            </a:r>
            <a:endParaRPr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3"/>
          <p:cNvSpPr txBox="1"/>
          <p:nvPr/>
        </p:nvSpPr>
        <p:spPr>
          <a:xfrm>
            <a:off x="212900" y="1636050"/>
            <a:ext cx="7104600" cy="2152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1100"/>
              <a:t>References:</a:t>
            </a:r>
            <a:endParaRPr i="1" sz="1100"/>
          </a:p>
          <a:p>
            <a:pPr indent="0" lvl="0" marL="0" rtl="0" algn="l">
              <a:lnSpc>
                <a:spcPct val="115000"/>
              </a:lnSpc>
              <a:spcBef>
                <a:spcPts val="0"/>
              </a:spcBef>
              <a:spcAft>
                <a:spcPts val="0"/>
              </a:spcAft>
              <a:buNone/>
            </a:pPr>
            <a:r>
              <a:rPr lang="en-GB" sz="1100"/>
              <a:t>Adrianne Moorhouse, The Importance Of Adaptability Skills in the Workplace, 23 March 2020. </a:t>
            </a:r>
            <a:r>
              <a:rPr lang="en-GB" sz="1100" u="sng">
                <a:solidFill>
                  <a:srgbClr val="1155CC"/>
                </a:solidFill>
                <a:hlinkClick r:id="rId3">
                  <a:extLst>
                    <a:ext uri="{A12FA001-AC4F-418D-AE19-62706E023703}">
                      <ahyp:hlinkClr val="tx"/>
                    </a:ext>
                  </a:extLst>
                </a:hlinkClick>
              </a:rPr>
              <a:t>https://www.trainingjournal.com/articles/features/importance-adaptability-skills-workplace</a:t>
            </a:r>
            <a:endParaRPr sz="1100"/>
          </a:p>
          <a:p>
            <a:pPr indent="0" lvl="0" marL="0" rtl="0" algn="l">
              <a:lnSpc>
                <a:spcPct val="115000"/>
              </a:lnSpc>
              <a:spcBef>
                <a:spcPts val="0"/>
              </a:spcBef>
              <a:spcAft>
                <a:spcPts val="0"/>
              </a:spcAft>
              <a:buNone/>
            </a:pPr>
            <a:r>
              <a:t/>
            </a:r>
            <a:endParaRPr sz="1100"/>
          </a:p>
          <a:p>
            <a:pPr indent="0" lvl="0" marL="0" rtl="0" algn="l">
              <a:lnSpc>
                <a:spcPct val="115000"/>
              </a:lnSpc>
              <a:spcBef>
                <a:spcPts val="0"/>
              </a:spcBef>
              <a:spcAft>
                <a:spcPts val="0"/>
              </a:spcAft>
              <a:buNone/>
            </a:pPr>
            <a:r>
              <a:rPr i="1" lang="en-GB" sz="1100"/>
              <a:t>Drexel University Graduate College, </a:t>
            </a:r>
            <a:r>
              <a:rPr lang="en-GB" sz="1100"/>
              <a:t>Anne Willkomm. 4 Ways To Boost Your Adaptablilty Skills. 18 September 2019. </a:t>
            </a:r>
            <a:endParaRPr sz="1100"/>
          </a:p>
          <a:p>
            <a:pPr indent="0" lvl="0" marL="0" rtl="0" algn="l">
              <a:lnSpc>
                <a:spcPct val="115000"/>
              </a:lnSpc>
              <a:spcBef>
                <a:spcPts val="0"/>
              </a:spcBef>
              <a:spcAft>
                <a:spcPts val="0"/>
              </a:spcAft>
              <a:buNone/>
            </a:pPr>
            <a:r>
              <a:rPr lang="en-GB" sz="1100" u="sng">
                <a:solidFill>
                  <a:srgbClr val="1155CC"/>
                </a:solidFill>
                <a:hlinkClick r:id="rId4">
                  <a:extLst>
                    <a:ext uri="{A12FA001-AC4F-418D-AE19-62706E023703}">
                      <ahyp:hlinkClr val="tx"/>
                    </a:ext>
                  </a:extLst>
                </a:hlinkClick>
              </a:rPr>
              <a:t>https://drexel.edu/graduatecollege/professional-development/blog/2019/september/4-ways-to-boost-your-adaptability-skills/</a:t>
            </a:r>
            <a:endParaRPr sz="1100"/>
          </a:p>
          <a:p>
            <a:pPr indent="0" lvl="0" marL="0" rtl="0" algn="l">
              <a:lnSpc>
                <a:spcPct val="115000"/>
              </a:lnSpc>
              <a:spcBef>
                <a:spcPts val="0"/>
              </a:spcBef>
              <a:spcAft>
                <a:spcPts val="0"/>
              </a:spcAft>
              <a:buNone/>
            </a:pPr>
            <a:r>
              <a:t/>
            </a:r>
            <a:endParaRPr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4"/>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Time management</a:t>
            </a:r>
            <a:endParaRPr/>
          </a:p>
        </p:txBody>
      </p:sp>
      <p:sp>
        <p:nvSpPr>
          <p:cNvPr id="129" name="Google Shape;129;p24"/>
          <p:cNvSpPr txBox="1"/>
          <p:nvPr/>
        </p:nvSpPr>
        <p:spPr>
          <a:xfrm>
            <a:off x="168100" y="1524000"/>
            <a:ext cx="7474200" cy="3444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00"/>
              <a:t>TIME MANAGEMENT</a:t>
            </a:r>
            <a:endParaRPr i="1" sz="2000"/>
          </a:p>
          <a:p>
            <a:pPr indent="0" lvl="0" marL="0" rtl="0" algn="l">
              <a:lnSpc>
                <a:spcPct val="115000"/>
              </a:lnSpc>
              <a:spcBef>
                <a:spcPts val="0"/>
              </a:spcBef>
              <a:spcAft>
                <a:spcPts val="0"/>
              </a:spcAft>
              <a:buNone/>
            </a:pPr>
            <a:r>
              <a:t/>
            </a:r>
            <a:endParaRPr i="1" sz="2000"/>
          </a:p>
          <a:p>
            <a:pPr indent="0" lvl="0" marL="0" rtl="0" algn="l">
              <a:lnSpc>
                <a:spcPct val="115000"/>
              </a:lnSpc>
              <a:spcBef>
                <a:spcPts val="0"/>
              </a:spcBef>
              <a:spcAft>
                <a:spcPts val="0"/>
              </a:spcAft>
              <a:buNone/>
            </a:pPr>
            <a:r>
              <a:rPr lang="en-GB" sz="1100"/>
              <a:t>Time management is fundamental to everything that you do, especially in the workplace. Organizing your schedule in order to have plenty of time to meet deadlines is important in order to succeed. Focussing on the more time-consuming tasks and the more difficult tasks first is a more productive way of learning, (Alison Doyle, 2021). In the health care sector, time management is crucial. You are responsible for the care of others, so managing your time and prioritizing patients in greater need is important. </a:t>
            </a:r>
            <a:endParaRPr sz="1100"/>
          </a:p>
          <a:p>
            <a:pPr indent="0" lvl="0" marL="0" rtl="0" algn="l">
              <a:lnSpc>
                <a:spcPct val="115000"/>
              </a:lnSpc>
              <a:spcBef>
                <a:spcPts val="0"/>
              </a:spcBef>
              <a:spcAft>
                <a:spcPts val="0"/>
              </a:spcAft>
              <a:buNone/>
            </a:pPr>
            <a:r>
              <a:rPr lang="en-GB" sz="1100"/>
              <a:t>Time management skill is important for students that are studying. Completing work on time is how you succeed as a student. Therefore, managing your time in order to complete each project is crucial. Making schedules, reducing distractions, rewarding achievement is ways to improve time management. (Sophia Auld, 2015).</a:t>
            </a:r>
            <a:endParaRPr sz="1100"/>
          </a:p>
          <a:p>
            <a:pPr indent="0" lvl="0" marL="0" rtl="0" algn="l">
              <a:lnSpc>
                <a:spcPct val="115000"/>
              </a:lnSpc>
              <a:spcBef>
                <a:spcPts val="0"/>
              </a:spcBef>
              <a:spcAft>
                <a:spcPts val="0"/>
              </a:spcAft>
              <a:buNone/>
            </a:pPr>
            <a:r>
              <a:t/>
            </a:r>
            <a:endParaRPr sz="1100"/>
          </a:p>
          <a:p>
            <a:pPr indent="0" lvl="0" marL="0" rtl="0" algn="l">
              <a:lnSpc>
                <a:spcPct val="115000"/>
              </a:lnSpc>
              <a:spcBef>
                <a:spcPts val="0"/>
              </a:spcBef>
              <a:spcAft>
                <a:spcPts val="0"/>
              </a:spcAft>
              <a:buNone/>
            </a:pPr>
            <a:r>
              <a:rPr lang="en-GB" sz="1100"/>
              <a:t>Time management as a student is an important skill to transfer to work-life. Knowing how and what to prioritize and meeting deadlines can help you to succeed. I have improved on my time management skills by completing tasks efficiently before their deadline. </a:t>
            </a:r>
            <a:endParaRPr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5"/>
          <p:cNvSpPr txBox="1"/>
          <p:nvPr/>
        </p:nvSpPr>
        <p:spPr>
          <a:xfrm>
            <a:off x="246525" y="1479175"/>
            <a:ext cx="6387300" cy="176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1100"/>
              <a:t>References: </a:t>
            </a:r>
            <a:endParaRPr i="1" sz="1100"/>
          </a:p>
          <a:p>
            <a:pPr indent="0" lvl="0" marL="0" rtl="0" algn="l">
              <a:lnSpc>
                <a:spcPct val="115000"/>
              </a:lnSpc>
              <a:spcBef>
                <a:spcPts val="0"/>
              </a:spcBef>
              <a:spcAft>
                <a:spcPts val="0"/>
              </a:spcAft>
              <a:buNone/>
            </a:pPr>
            <a:r>
              <a:rPr i="1" lang="en-GB" sz="1100"/>
              <a:t>Alison Doyle, Important Time Management Skills For Workplace Success. December 16 2021. </a:t>
            </a:r>
            <a:r>
              <a:rPr i="1" lang="en-GB" sz="1100" u="sng">
                <a:solidFill>
                  <a:srgbClr val="1155CC"/>
                </a:solidFill>
                <a:hlinkClick r:id="rId3">
                  <a:extLst>
                    <a:ext uri="{A12FA001-AC4F-418D-AE19-62706E023703}">
                      <ahyp:hlinkClr val="tx"/>
                    </a:ext>
                  </a:extLst>
                </a:hlinkClick>
              </a:rPr>
              <a:t>https://www.thebalancecareers.com/time-management-skills-2063776</a:t>
            </a:r>
            <a:endParaRPr i="1" sz="1100"/>
          </a:p>
          <a:p>
            <a:pPr indent="0" lvl="0" marL="0" rtl="0" algn="l">
              <a:lnSpc>
                <a:spcPct val="115000"/>
              </a:lnSpc>
              <a:spcBef>
                <a:spcPts val="0"/>
              </a:spcBef>
              <a:spcAft>
                <a:spcPts val="0"/>
              </a:spcAft>
              <a:buNone/>
            </a:pPr>
            <a:r>
              <a:t/>
            </a:r>
            <a:endParaRPr i="1" sz="1100"/>
          </a:p>
          <a:p>
            <a:pPr indent="0" lvl="0" marL="0" rtl="0" algn="l">
              <a:lnSpc>
                <a:spcPct val="115000"/>
              </a:lnSpc>
              <a:spcBef>
                <a:spcPts val="0"/>
              </a:spcBef>
              <a:spcAft>
                <a:spcPts val="0"/>
              </a:spcAft>
              <a:buNone/>
            </a:pPr>
            <a:r>
              <a:rPr i="1" lang="en-GB" sz="1100"/>
              <a:t>Sophia Auld, Australian Christian College. Time Management Skills that Improve Student Learning. </a:t>
            </a:r>
            <a:r>
              <a:rPr i="1" lang="en-GB" sz="1100" u="sng">
                <a:solidFill>
                  <a:srgbClr val="1155CC"/>
                </a:solidFill>
                <a:hlinkClick r:id="rId4">
                  <a:extLst>
                    <a:ext uri="{A12FA001-AC4F-418D-AE19-62706E023703}">
                      <ahyp:hlinkClr val="tx"/>
                    </a:ext>
                  </a:extLst>
                </a:hlinkClick>
              </a:rPr>
              <a:t>https://www.acc.edu.au/blog/time-management-skills-student-learning/</a:t>
            </a:r>
            <a:endParaRPr i="1" sz="1100"/>
          </a:p>
          <a:p>
            <a:pPr indent="0" lvl="0" marL="0" rtl="0" algn="l">
              <a:lnSpc>
                <a:spcPct val="115000"/>
              </a:lnSpc>
              <a:spcBef>
                <a:spcPts val="0"/>
              </a:spcBef>
              <a:spcAft>
                <a:spcPts val="0"/>
              </a:spcAft>
              <a:buNone/>
            </a:pPr>
            <a:r>
              <a:t/>
            </a:r>
            <a:endParaRPr i="1" sz="1100"/>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PROACTIVITY</a:t>
            </a:r>
            <a:endParaRPr/>
          </a:p>
        </p:txBody>
      </p:sp>
      <p:sp>
        <p:nvSpPr>
          <p:cNvPr id="140" name="Google Shape;140;p26"/>
          <p:cNvSpPr txBox="1"/>
          <p:nvPr/>
        </p:nvSpPr>
        <p:spPr>
          <a:xfrm>
            <a:off x="201700" y="1535200"/>
            <a:ext cx="7239000" cy="3551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2050">
                <a:highlight>
                  <a:srgbClr val="FFFFFF"/>
                </a:highlight>
              </a:rPr>
              <a:t>PROACTIVITY</a:t>
            </a:r>
            <a:endParaRPr i="1" sz="2050">
              <a:highlight>
                <a:srgbClr val="FFFFFF"/>
              </a:highlight>
            </a:endParaRPr>
          </a:p>
          <a:p>
            <a:pPr indent="0" lvl="0" marL="0" rtl="0" algn="l">
              <a:lnSpc>
                <a:spcPct val="115000"/>
              </a:lnSpc>
              <a:spcBef>
                <a:spcPts val="0"/>
              </a:spcBef>
              <a:spcAft>
                <a:spcPts val="0"/>
              </a:spcAft>
              <a:buNone/>
            </a:pPr>
            <a:r>
              <a:t/>
            </a:r>
            <a:endParaRPr sz="850">
              <a:highlight>
                <a:srgbClr val="FFFFFF"/>
              </a:highlight>
            </a:endParaRPr>
          </a:p>
          <a:p>
            <a:pPr indent="0" lvl="0" marL="0" rtl="0" algn="l">
              <a:lnSpc>
                <a:spcPct val="115000"/>
              </a:lnSpc>
              <a:spcBef>
                <a:spcPts val="0"/>
              </a:spcBef>
              <a:spcAft>
                <a:spcPts val="0"/>
              </a:spcAft>
              <a:buNone/>
            </a:pPr>
            <a:r>
              <a:t/>
            </a:r>
            <a:endParaRPr sz="850">
              <a:highlight>
                <a:srgbClr val="FFFFFF"/>
              </a:highlight>
            </a:endParaRPr>
          </a:p>
          <a:p>
            <a:pPr indent="0" lvl="0" marL="0" rtl="0" algn="l">
              <a:lnSpc>
                <a:spcPct val="115000"/>
              </a:lnSpc>
              <a:spcBef>
                <a:spcPts val="0"/>
              </a:spcBef>
              <a:spcAft>
                <a:spcPts val="0"/>
              </a:spcAft>
              <a:buNone/>
            </a:pPr>
            <a:r>
              <a:t/>
            </a:r>
            <a:endParaRPr sz="850">
              <a:highlight>
                <a:srgbClr val="FFFFFF"/>
              </a:highlight>
            </a:endParaRPr>
          </a:p>
          <a:p>
            <a:pPr indent="0" lvl="0" marL="0" rtl="0" algn="l">
              <a:lnSpc>
                <a:spcPct val="115000"/>
              </a:lnSpc>
              <a:spcBef>
                <a:spcPts val="0"/>
              </a:spcBef>
              <a:spcAft>
                <a:spcPts val="0"/>
              </a:spcAft>
              <a:buNone/>
            </a:pPr>
            <a:r>
              <a:rPr lang="en-GB" sz="1100">
                <a:highlight>
                  <a:srgbClr val="FFFFFF"/>
                </a:highlight>
              </a:rPr>
              <a:t>Pro-activity is commonly preached around the workplace without little context. “The proactive approach” is, in summary, doing things you need to do before you do them; for example changing the oil in your car instead of waiting for your car to break down. (Chrissy Scivicque, 2019). Within the workplace, this means that an individual is always thinking about the future, planning and preparing for what is to come next. More specifically, in health and social care, an example would be to order the correct tests after the presented symptoms to find the problem before the situation escalates. Although proactivity is vital within the workplace, it can go wrong. Evidence suggests that if proclivity isn’t channeled correctly, it can cause unintended negative consequences which have been labeled the ‘proactivity paradox.’ With all this said, there is a right and wrong way to be proactive. After a study of 95 individuals, there were three main elements of proactivity which are; managing yourself, considering others, and aligning with organizational goals. (K.Parker and Wang, 2019).</a:t>
            </a:r>
            <a:endParaRPr sz="1100">
              <a:highlight>
                <a:srgbClr val="FFFFFF"/>
              </a:highlight>
            </a:endParaRPr>
          </a:p>
          <a:p>
            <a:pPr indent="0" lvl="0" marL="0" rtl="0" algn="l">
              <a:lnSpc>
                <a:spcPct val="115000"/>
              </a:lnSpc>
              <a:spcBef>
                <a:spcPts val="0"/>
              </a:spcBef>
              <a:spcAft>
                <a:spcPts val="0"/>
              </a:spcAft>
              <a:buNone/>
            </a:pPr>
            <a:r>
              <a:rPr lang="en-GB" sz="1100">
                <a:highlight>
                  <a:srgbClr val="FFFFFF"/>
                </a:highlight>
              </a:rPr>
              <a:t> In summary, it is vital to have a detailed and accurate proactivity protocol within health and social care settings in order to maintain a good level of professionalism. </a:t>
            </a:r>
            <a:endParaRPr sz="1100">
              <a:highlight>
                <a:srgbClr val="FFFFFF"/>
              </a:highlight>
            </a:endParaRPr>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7"/>
          <p:cNvSpPr txBox="1"/>
          <p:nvPr/>
        </p:nvSpPr>
        <p:spPr>
          <a:xfrm>
            <a:off x="190500" y="1602450"/>
            <a:ext cx="6185700" cy="1763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GB" sz="1100">
                <a:highlight>
                  <a:srgbClr val="FFFFFF"/>
                </a:highlight>
              </a:rPr>
              <a:t>References:</a:t>
            </a:r>
            <a:endParaRPr i="1" sz="1100">
              <a:highlight>
                <a:srgbClr val="FFFFFF"/>
              </a:highlight>
            </a:endParaRPr>
          </a:p>
          <a:p>
            <a:pPr indent="0" lvl="0" marL="0" rtl="0" algn="l">
              <a:lnSpc>
                <a:spcPct val="115000"/>
              </a:lnSpc>
              <a:spcBef>
                <a:spcPts val="0"/>
              </a:spcBef>
              <a:spcAft>
                <a:spcPts val="0"/>
              </a:spcAft>
              <a:buNone/>
            </a:pPr>
            <a:r>
              <a:rPr i="1" lang="en-GB" sz="1100">
                <a:highlight>
                  <a:srgbClr val="FFFFFF"/>
                </a:highlight>
              </a:rPr>
              <a:t>Chrissy Scivicque, Eat Your Career, What Does It Mean To Be Proactive At Work? 26 August 2019. </a:t>
            </a:r>
            <a:r>
              <a:rPr lang="en-GB" sz="1100" u="sng">
                <a:solidFill>
                  <a:srgbClr val="1155CC"/>
                </a:solidFill>
                <a:highlight>
                  <a:srgbClr val="FFFFFF"/>
                </a:highlight>
                <a:hlinkClick r:id="rId3">
                  <a:extLst>
                    <a:ext uri="{A12FA001-AC4F-418D-AE19-62706E023703}">
                      <ahyp:hlinkClr val="tx"/>
                    </a:ext>
                  </a:extLst>
                </a:hlinkClick>
              </a:rPr>
              <a:t>https://eatyourcareer.com/2019/08/what-does-it-really-mean-to-be-proactive-at-work/</a:t>
            </a:r>
            <a:endParaRPr i="1" sz="1100">
              <a:highlight>
                <a:srgbClr val="FFFFFF"/>
              </a:highlight>
            </a:endParaRPr>
          </a:p>
          <a:p>
            <a:pPr indent="0" lvl="0" marL="0" rtl="0" algn="l">
              <a:lnSpc>
                <a:spcPct val="115000"/>
              </a:lnSpc>
              <a:spcBef>
                <a:spcPts val="0"/>
              </a:spcBef>
              <a:spcAft>
                <a:spcPts val="0"/>
              </a:spcAft>
              <a:buNone/>
            </a:pPr>
            <a:r>
              <a:t/>
            </a:r>
            <a:endParaRPr i="1" sz="1100">
              <a:highlight>
                <a:srgbClr val="FFFFFF"/>
              </a:highlight>
            </a:endParaRPr>
          </a:p>
          <a:p>
            <a:pPr indent="0" lvl="0" marL="0" rtl="0" algn="l">
              <a:lnSpc>
                <a:spcPct val="115000"/>
              </a:lnSpc>
              <a:spcBef>
                <a:spcPts val="0"/>
              </a:spcBef>
              <a:spcAft>
                <a:spcPts val="0"/>
              </a:spcAft>
              <a:buNone/>
            </a:pPr>
            <a:r>
              <a:rPr i="1" lang="en-GB" sz="1100">
                <a:highlight>
                  <a:srgbClr val="FFFFFF"/>
                </a:highlight>
              </a:rPr>
              <a:t>Sharan K.Parker and Ying (Lena) Wang, When To Take Initiative at Work, and When Not To. Harvard Business Review. August 2019. </a:t>
            </a:r>
            <a:r>
              <a:rPr lang="en-GB" sz="1100" u="sng">
                <a:solidFill>
                  <a:srgbClr val="1155CC"/>
                </a:solidFill>
                <a:highlight>
                  <a:srgbClr val="FFFFFF"/>
                </a:highlight>
                <a:hlinkClick r:id="rId4">
                  <a:extLst>
                    <a:ext uri="{A12FA001-AC4F-418D-AE19-62706E023703}">
                      <ahyp:hlinkClr val="tx"/>
                    </a:ext>
                  </a:extLst>
                </a:hlinkClick>
              </a:rPr>
              <a:t>https://hbr.org/2019/08/when-to-take-initiative-at-work-and-when-not-to</a:t>
            </a:r>
            <a:r>
              <a:rPr lang="en-GB" sz="1100">
                <a:highlight>
                  <a:srgbClr val="FFFFFF"/>
                </a:highlight>
              </a:rPr>
              <a:t>)</a:t>
            </a:r>
            <a:endParaRPr i="1" sz="1100">
              <a:highlight>
                <a:srgbClr val="FFFFFF"/>
              </a:highlight>
            </a:endParaRPr>
          </a:p>
          <a:p>
            <a:pPr indent="0" lvl="0" marL="0" rtl="0" algn="l">
              <a:spcBef>
                <a:spcPts val="0"/>
              </a:spcBef>
              <a:spcAft>
                <a:spcPts val="0"/>
              </a:spcAft>
              <a:buNone/>
            </a:pPr>
            <a:r>
              <a:t/>
            </a:r>
            <a:endParaRPr>
              <a:latin typeface="Roboto"/>
              <a:ea typeface="Roboto"/>
              <a:cs typeface="Roboto"/>
              <a:sym typeface="Robo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8"/>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LOG OF PROGRAMME </a:t>
            </a:r>
            <a:r>
              <a:rPr lang="en-GB"/>
              <a:t>ENGAGEMENT</a:t>
            </a:r>
            <a:r>
              <a:rPr lang="en-GB"/>
              <a:t> HOURS</a:t>
            </a:r>
            <a:endParaRPr/>
          </a:p>
        </p:txBody>
      </p:sp>
      <p:pic>
        <p:nvPicPr>
          <p:cNvPr id="151" name="Google Shape;151;p28"/>
          <p:cNvPicPr preferRelativeResize="0"/>
          <p:nvPr/>
        </p:nvPicPr>
        <p:blipFill rotWithShape="1">
          <a:blip r:embed="rId3">
            <a:alphaModFix/>
          </a:blip>
          <a:srcRect b="29612" l="0" r="0" t="0"/>
          <a:stretch/>
        </p:blipFill>
        <p:spPr>
          <a:xfrm>
            <a:off x="311725" y="1357576"/>
            <a:ext cx="7714127" cy="33937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9"/>
          <p:cNvSpPr txBox="1"/>
          <p:nvPr>
            <p:ph type="title"/>
          </p:nvPr>
        </p:nvSpPr>
        <p:spPr>
          <a:xfrm>
            <a:off x="2037425" y="0"/>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ACADEMIC INTERVIEW </a:t>
            </a:r>
            <a:endParaRPr/>
          </a:p>
        </p:txBody>
      </p:sp>
      <p:pic>
        <p:nvPicPr>
          <p:cNvPr id="157" name="Google Shape;157;p29"/>
          <p:cNvPicPr preferRelativeResize="0"/>
          <p:nvPr/>
        </p:nvPicPr>
        <p:blipFill rotWithShape="1">
          <a:blip r:embed="rId3">
            <a:alphaModFix/>
          </a:blip>
          <a:srcRect b="5836" l="30411" r="5551" t="21202"/>
          <a:stretch/>
        </p:blipFill>
        <p:spPr>
          <a:xfrm>
            <a:off x="633138" y="530700"/>
            <a:ext cx="7877725" cy="466797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30"/>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ACADEMIC INTERVIEW </a:t>
            </a:r>
            <a:endParaRPr/>
          </a:p>
        </p:txBody>
      </p:sp>
      <p:sp>
        <p:nvSpPr>
          <p:cNvPr id="163" name="Google Shape;163;p30"/>
          <p:cNvSpPr txBox="1"/>
          <p:nvPr/>
        </p:nvSpPr>
        <p:spPr>
          <a:xfrm>
            <a:off x="246525" y="1647275"/>
            <a:ext cx="8382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164" name="Google Shape;164;p30"/>
          <p:cNvSpPr txBox="1"/>
          <p:nvPr/>
        </p:nvSpPr>
        <p:spPr>
          <a:xfrm>
            <a:off x="179300" y="1580025"/>
            <a:ext cx="8090700" cy="1908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latin typeface="Roboto"/>
                <a:ea typeface="Roboto"/>
                <a:cs typeface="Roboto"/>
                <a:sym typeface="Roboto"/>
              </a:rPr>
              <a:t>I am pleased with how my academic </a:t>
            </a:r>
            <a:r>
              <a:rPr lang="en-GB">
                <a:latin typeface="Roboto"/>
                <a:ea typeface="Roboto"/>
                <a:cs typeface="Roboto"/>
                <a:sym typeface="Roboto"/>
              </a:rPr>
              <a:t>interview</a:t>
            </a:r>
            <a:r>
              <a:rPr lang="en-GB">
                <a:latin typeface="Roboto"/>
                <a:ea typeface="Roboto"/>
                <a:cs typeface="Roboto"/>
                <a:sym typeface="Roboto"/>
              </a:rPr>
              <a:t> went, I feel as though I answered all </a:t>
            </a:r>
            <a:r>
              <a:rPr lang="en-GB">
                <a:latin typeface="Roboto"/>
                <a:ea typeface="Roboto"/>
                <a:cs typeface="Roboto"/>
                <a:sym typeface="Roboto"/>
              </a:rPr>
              <a:t>questions</a:t>
            </a:r>
            <a:r>
              <a:rPr lang="en-GB">
                <a:latin typeface="Roboto"/>
                <a:ea typeface="Roboto"/>
                <a:cs typeface="Roboto"/>
                <a:sym typeface="Roboto"/>
              </a:rPr>
              <a:t> with confidence and to the best of my ability. I was well prepared going into the interview. I studied what skills are needed, such as confidence, eye contact, the ability to describe my skills. Some of the skills I described was verbal communication, the importance of being able to communicate and an example of where I use my </a:t>
            </a:r>
            <a:r>
              <a:rPr lang="en-GB">
                <a:latin typeface="Roboto"/>
                <a:ea typeface="Roboto"/>
                <a:cs typeface="Roboto"/>
                <a:sym typeface="Roboto"/>
              </a:rPr>
              <a:t>communication</a:t>
            </a:r>
            <a:r>
              <a:rPr lang="en-GB">
                <a:latin typeface="Roboto"/>
                <a:ea typeface="Roboto"/>
                <a:cs typeface="Roboto"/>
                <a:sym typeface="Roboto"/>
              </a:rPr>
              <a:t> skills. I also described how I reflect on my </a:t>
            </a:r>
            <a:r>
              <a:rPr lang="en-GB">
                <a:latin typeface="Roboto"/>
                <a:ea typeface="Roboto"/>
                <a:cs typeface="Roboto"/>
                <a:sym typeface="Roboto"/>
              </a:rPr>
              <a:t>work in order to improve any skills and to see where I excelled. </a:t>
            </a:r>
            <a:endParaRPr>
              <a:latin typeface="Roboto"/>
              <a:ea typeface="Roboto"/>
              <a:cs typeface="Roboto"/>
              <a:sym typeface="Roboto"/>
            </a:endParaRPr>
          </a:p>
          <a:p>
            <a:pPr indent="0" lvl="0" marL="0" rtl="0" algn="l">
              <a:spcBef>
                <a:spcPts val="0"/>
              </a:spcBef>
              <a:spcAft>
                <a:spcPts val="0"/>
              </a:spcAft>
              <a:buNone/>
            </a:pPr>
            <a:r>
              <a:rPr lang="en-GB">
                <a:latin typeface="Roboto"/>
                <a:ea typeface="Roboto"/>
                <a:cs typeface="Roboto"/>
                <a:sym typeface="Roboto"/>
              </a:rPr>
              <a:t>In order to improve, by reflecting I have realised that next time I would like to elaborate more on my answers, and give deeper reasons to the questions I was asked. </a:t>
            </a:r>
            <a:r>
              <a:rPr lang="en-GB">
                <a:latin typeface="Roboto"/>
                <a:ea typeface="Roboto"/>
                <a:cs typeface="Roboto"/>
                <a:sym typeface="Roboto"/>
              </a:rPr>
              <a:t> </a:t>
            </a:r>
            <a:endParaRPr>
              <a:latin typeface="Roboto"/>
              <a:ea typeface="Roboto"/>
              <a:cs typeface="Roboto"/>
              <a:sym typeface="Roboto"/>
            </a:endParaRPr>
          </a:p>
        </p:txBody>
      </p:sp>
      <p:pic>
        <p:nvPicPr>
          <p:cNvPr id="165" name="Google Shape;165;p30"/>
          <p:cNvPicPr preferRelativeResize="0"/>
          <p:nvPr/>
        </p:nvPicPr>
        <p:blipFill>
          <a:blip r:embed="rId3">
            <a:alphaModFix/>
          </a:blip>
          <a:stretch>
            <a:fillRect/>
          </a:stretch>
        </p:blipFill>
        <p:spPr>
          <a:xfrm>
            <a:off x="6413450" y="3488625"/>
            <a:ext cx="2418884" cy="13500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31"/>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GROUP POSTER </a:t>
            </a:r>
            <a:endParaRPr/>
          </a:p>
        </p:txBody>
      </p:sp>
      <p:sp>
        <p:nvSpPr>
          <p:cNvPr id="171" name="Google Shape;171;p31"/>
          <p:cNvSpPr txBox="1"/>
          <p:nvPr/>
        </p:nvSpPr>
        <p:spPr>
          <a:xfrm>
            <a:off x="7485525" y="1759325"/>
            <a:ext cx="6454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Roboto"/>
              <a:ea typeface="Roboto"/>
              <a:cs typeface="Roboto"/>
              <a:sym typeface="Roboto"/>
            </a:endParaRPr>
          </a:p>
        </p:txBody>
      </p:sp>
      <p:pic>
        <p:nvPicPr>
          <p:cNvPr id="172" name="Google Shape;172;p31"/>
          <p:cNvPicPr preferRelativeResize="0"/>
          <p:nvPr/>
        </p:nvPicPr>
        <p:blipFill rotWithShape="1">
          <a:blip r:embed="rId3">
            <a:alphaModFix/>
          </a:blip>
          <a:srcRect b="3438" l="42127" r="21476" t="25960"/>
          <a:stretch/>
        </p:blipFill>
        <p:spPr>
          <a:xfrm>
            <a:off x="4410250" y="68225"/>
            <a:ext cx="4016549" cy="4869826"/>
          </a:xfrm>
          <a:prstGeom prst="rect">
            <a:avLst/>
          </a:prstGeom>
          <a:noFill/>
          <a:ln>
            <a:noFill/>
          </a:ln>
        </p:spPr>
      </p:pic>
      <p:sp>
        <p:nvSpPr>
          <p:cNvPr id="173" name="Google Shape;173;p31"/>
          <p:cNvSpPr txBox="1"/>
          <p:nvPr/>
        </p:nvSpPr>
        <p:spPr>
          <a:xfrm>
            <a:off x="145675" y="1557625"/>
            <a:ext cx="3496200" cy="203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GB" sz="1200">
                <a:latin typeface="Roboto"/>
                <a:ea typeface="Roboto"/>
                <a:cs typeface="Roboto"/>
                <a:sym typeface="Roboto"/>
              </a:rPr>
              <a:t>References: </a:t>
            </a:r>
            <a:endParaRPr i="1" sz="1200">
              <a:latin typeface="Roboto"/>
              <a:ea typeface="Roboto"/>
              <a:cs typeface="Roboto"/>
              <a:sym typeface="Roboto"/>
            </a:endParaRPr>
          </a:p>
          <a:p>
            <a:pPr indent="0" lvl="0" marL="0" rtl="0" algn="l">
              <a:spcBef>
                <a:spcPts val="0"/>
              </a:spcBef>
              <a:spcAft>
                <a:spcPts val="0"/>
              </a:spcAft>
              <a:buNone/>
            </a:pPr>
            <a:r>
              <a:rPr i="1" lang="en-GB" sz="1200">
                <a:latin typeface="Roboto"/>
                <a:ea typeface="Roboto"/>
                <a:cs typeface="Roboto"/>
                <a:sym typeface="Roboto"/>
              </a:rPr>
              <a:t>National Cancer Institute, Childhood Cancers. 12 April 2021.  </a:t>
            </a:r>
            <a:r>
              <a:rPr i="1" lang="en-GB" sz="1200" u="sng">
                <a:solidFill>
                  <a:schemeClr val="hlink"/>
                </a:solidFill>
                <a:latin typeface="Roboto"/>
                <a:ea typeface="Roboto"/>
                <a:cs typeface="Roboto"/>
                <a:sym typeface="Roboto"/>
                <a:hlinkClick r:id="rId4"/>
              </a:rPr>
              <a:t>https://www.cancer.gov/types/childhood-cancers</a:t>
            </a:r>
            <a:r>
              <a:rPr i="1" lang="en-GB" sz="1200">
                <a:latin typeface="Roboto"/>
                <a:ea typeface="Roboto"/>
                <a:cs typeface="Roboto"/>
                <a:sym typeface="Roboto"/>
              </a:rPr>
              <a:t> </a:t>
            </a:r>
            <a:endParaRPr i="1" sz="1200">
              <a:latin typeface="Roboto"/>
              <a:ea typeface="Roboto"/>
              <a:cs typeface="Roboto"/>
              <a:sym typeface="Roboto"/>
            </a:endParaRPr>
          </a:p>
          <a:p>
            <a:pPr indent="0" lvl="0" marL="0" rtl="0" algn="l">
              <a:spcBef>
                <a:spcPts val="0"/>
              </a:spcBef>
              <a:spcAft>
                <a:spcPts val="0"/>
              </a:spcAft>
              <a:buNone/>
            </a:pPr>
            <a:r>
              <a:t/>
            </a:r>
            <a:endParaRPr i="1" sz="1200">
              <a:latin typeface="Roboto"/>
              <a:ea typeface="Roboto"/>
              <a:cs typeface="Roboto"/>
              <a:sym typeface="Roboto"/>
            </a:endParaRPr>
          </a:p>
          <a:p>
            <a:pPr indent="0" lvl="0" marL="0" rtl="0" algn="l">
              <a:spcBef>
                <a:spcPts val="0"/>
              </a:spcBef>
              <a:spcAft>
                <a:spcPts val="0"/>
              </a:spcAft>
              <a:buNone/>
            </a:pPr>
            <a:r>
              <a:rPr i="1" lang="en-GB" sz="1200">
                <a:latin typeface="Roboto"/>
                <a:ea typeface="Roboto"/>
                <a:cs typeface="Roboto"/>
                <a:sym typeface="Roboto"/>
              </a:rPr>
              <a:t>World Health Organisation, Childhood Cancer. 13 December 2021. </a:t>
            </a:r>
            <a:r>
              <a:rPr i="1" lang="en-GB" sz="1200" u="sng">
                <a:solidFill>
                  <a:schemeClr val="hlink"/>
                </a:solidFill>
                <a:latin typeface="Roboto"/>
                <a:ea typeface="Roboto"/>
                <a:cs typeface="Roboto"/>
                <a:sym typeface="Roboto"/>
                <a:hlinkClick r:id="rId5"/>
              </a:rPr>
              <a:t>https://www.who.int/news-room/fact-sheets/detail/cancer-in-children</a:t>
            </a:r>
            <a:endParaRPr i="1" sz="1200">
              <a:latin typeface="Roboto"/>
              <a:ea typeface="Roboto"/>
              <a:cs typeface="Roboto"/>
              <a:sym typeface="Roboto"/>
            </a:endParaRPr>
          </a:p>
          <a:p>
            <a:pPr indent="0" lvl="0" marL="0" rtl="0" algn="l">
              <a:spcBef>
                <a:spcPts val="0"/>
              </a:spcBef>
              <a:spcAft>
                <a:spcPts val="0"/>
              </a:spcAft>
              <a:buNone/>
            </a:pPr>
            <a:r>
              <a:t/>
            </a:r>
            <a:endParaRPr i="1" sz="1200">
              <a:latin typeface="Roboto"/>
              <a:ea typeface="Roboto"/>
              <a:cs typeface="Roboto"/>
              <a:sym typeface="Roboto"/>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