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76" r:id="rId2"/>
    <p:sldId id="318" r:id="rId3"/>
    <p:sldId id="278" r:id="rId4"/>
    <p:sldId id="274" r:id="rId5"/>
    <p:sldId id="294" r:id="rId6"/>
    <p:sldId id="295" r:id="rId7"/>
    <p:sldId id="292" r:id="rId8"/>
    <p:sldId id="296" r:id="rId9"/>
    <p:sldId id="297" r:id="rId10"/>
    <p:sldId id="301" r:id="rId11"/>
    <p:sldId id="298" r:id="rId12"/>
    <p:sldId id="287" r:id="rId13"/>
    <p:sldId id="299" r:id="rId14"/>
    <p:sldId id="317" r:id="rId15"/>
    <p:sldId id="257" r:id="rId16"/>
    <p:sldId id="300" r:id="rId17"/>
    <p:sldId id="290" r:id="rId18"/>
    <p:sldId id="291" r:id="rId19"/>
    <p:sldId id="273" r:id="rId20"/>
    <p:sldId id="302" r:id="rId21"/>
    <p:sldId id="310" r:id="rId22"/>
    <p:sldId id="311" r:id="rId23"/>
    <p:sldId id="312" r:id="rId24"/>
    <p:sldId id="313" r:id="rId25"/>
    <p:sldId id="289" r:id="rId26"/>
    <p:sldId id="305" r:id="rId27"/>
    <p:sldId id="315" r:id="rId28"/>
    <p:sldId id="316" r:id="rId29"/>
    <p:sldId id="275" r:id="rId30"/>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F19A3"/>
    <a:srgbClr val="59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BBB26F-1EED-47C7-BB4A-358DFAF4FFF8}" type="datetimeFigureOut">
              <a:t>12/11/2023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3D1F9-4537-4533-A427-29C3ACB41256}" type="slidenum">
              <a:t>‹#›</a:t>
            </a:fld>
            <a:endParaRPr lang="en-GB" dirty="0"/>
          </a:p>
        </p:txBody>
      </p:sp>
    </p:spTree>
    <p:extLst>
      <p:ext uri="{BB962C8B-B14F-4D97-AF65-F5344CB8AC3E}">
        <p14:creationId xmlns:p14="http://schemas.microsoft.com/office/powerpoint/2010/main" val="3602966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Despite the positive messages of the current situation being opportunities for growth, for reappraisal of strategic positioning and for calls for sustainability development goals, the world is a less certain, damaged, riskier environment for business.  So where does that leave corporate social responsibility ? For much of the history business and management or commerce, ethics was seen within the academy as a peripheral aspect of business. In recent years,  the stakes have risen dramatically because the world has been destabilised by financial crises, climate change, internet technologies and artificial intelligence, and global health crises.  It is difficult to see how CSR can be a force central to resolving the challenges. </a:t>
            </a:r>
          </a:p>
          <a:p>
            <a:pPr algn="just"/>
            <a:r>
              <a:rPr lang="en-US" dirty="0">
                <a:ea typeface="Calibri"/>
                <a:cs typeface="Calibri"/>
              </a:rPr>
              <a:t>One challenge is to define CSR – and there are very many but in our research we identified two central elements. And we are being very casual for the reason that it is a concept that is very difficult to define; scholars give nuance to meanings but we will be very loose. First CSR is about business gives something back to the society in which is operates. Second CSR is voluntary. And it is the latter that we as authors find interesting and significant.</a:t>
            </a:r>
          </a:p>
        </p:txBody>
      </p:sp>
      <p:sp>
        <p:nvSpPr>
          <p:cNvPr id="4" name="Slide Number Placeholder 3"/>
          <p:cNvSpPr>
            <a:spLocks noGrp="1"/>
          </p:cNvSpPr>
          <p:nvPr>
            <p:ph type="sldNum" sz="quarter" idx="5"/>
          </p:nvPr>
        </p:nvSpPr>
        <p:spPr/>
        <p:txBody>
          <a:bodyPr/>
          <a:lstStyle/>
          <a:p>
            <a:fld id="{0923D1F9-4537-4533-A427-29C3ACB41256}" type="slidenum">
              <a:t>3</a:t>
            </a:fld>
            <a:endParaRPr lang="en-GB" dirty="0"/>
          </a:p>
        </p:txBody>
      </p:sp>
    </p:spTree>
    <p:extLst>
      <p:ext uri="{BB962C8B-B14F-4D97-AF65-F5344CB8AC3E}">
        <p14:creationId xmlns:p14="http://schemas.microsoft.com/office/powerpoint/2010/main" val="1340552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srcRect/>
          <a:stretch/>
        </p:blipFill>
        <p:spPr>
          <a:xfrm>
            <a:off x="5243" y="2859"/>
            <a:ext cx="9133514" cy="5137602"/>
          </a:xfrm>
          <a:prstGeom prst="rect">
            <a:avLst/>
          </a:prstGeom>
        </p:spPr>
      </p:pic>
    </p:spTree>
    <p:extLst>
      <p:ext uri="{BB962C8B-B14F-4D97-AF65-F5344CB8AC3E}">
        <p14:creationId xmlns:p14="http://schemas.microsoft.com/office/powerpoint/2010/main" val="1617299283"/>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srcRect/>
          <a:stretch/>
        </p:blipFill>
        <p:spPr>
          <a:xfrm>
            <a:off x="1" y="2948"/>
            <a:ext cx="9133514" cy="5137602"/>
          </a:xfrm>
          <a:prstGeom prst="rect">
            <a:avLst/>
          </a:prstGeom>
        </p:spPr>
      </p:pic>
    </p:spTree>
    <p:extLst>
      <p:ext uri="{BB962C8B-B14F-4D97-AF65-F5344CB8AC3E}">
        <p14:creationId xmlns:p14="http://schemas.microsoft.com/office/powerpoint/2010/main" val="3286360723"/>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srcRect/>
          <a:stretch/>
        </p:blipFill>
        <p:spPr>
          <a:xfrm>
            <a:off x="1" y="2948"/>
            <a:ext cx="9133514" cy="5137602"/>
          </a:xfrm>
          <a:prstGeom prst="rect">
            <a:avLst/>
          </a:prstGeom>
        </p:spPr>
      </p:pic>
    </p:spTree>
    <p:extLst>
      <p:ext uri="{BB962C8B-B14F-4D97-AF65-F5344CB8AC3E}">
        <p14:creationId xmlns:p14="http://schemas.microsoft.com/office/powerpoint/2010/main" val="3547739513"/>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rcRect/>
          <a:stretch/>
        </p:blipFill>
        <p:spPr>
          <a:xfrm>
            <a:off x="9071" y="2948"/>
            <a:ext cx="9133516" cy="5137602"/>
          </a:xfrm>
          <a:prstGeom prst="rect">
            <a:avLst/>
          </a:prstGeom>
        </p:spPr>
      </p:pic>
      <p:pic>
        <p:nvPicPr>
          <p:cNvPr id="2" name="Picture 1">
            <a:extLst>
              <a:ext uri="{FF2B5EF4-FFF2-40B4-BE49-F238E27FC236}">
                <a16:creationId xmlns:a16="http://schemas.microsoft.com/office/drawing/2014/main" id="{3DD5FE09-736A-7CA7-8DBB-1B0802EDC996}"/>
              </a:ext>
            </a:extLst>
          </p:cNvPr>
          <p:cNvPicPr>
            <a:picLocks noChangeAspect="1"/>
          </p:cNvPicPr>
          <p:nvPr userDrawn="1"/>
        </p:nvPicPr>
        <p:blipFill>
          <a:blip r:embed="rId3"/>
          <a:srcRect/>
          <a:stretch/>
        </p:blipFill>
        <p:spPr>
          <a:xfrm>
            <a:off x="10485" y="5898"/>
            <a:ext cx="9133514" cy="5137602"/>
          </a:xfrm>
          <a:prstGeom prst="rect">
            <a:avLst/>
          </a:prstGeom>
        </p:spPr>
      </p:pic>
    </p:spTree>
    <p:extLst>
      <p:ext uri="{BB962C8B-B14F-4D97-AF65-F5344CB8AC3E}">
        <p14:creationId xmlns:p14="http://schemas.microsoft.com/office/powerpoint/2010/main" val="940245924"/>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rcRect/>
          <a:stretch/>
        </p:blipFill>
        <p:spPr>
          <a:xfrm>
            <a:off x="1" y="2948"/>
            <a:ext cx="9133514" cy="5137602"/>
          </a:xfrm>
          <a:prstGeom prst="rect">
            <a:avLst/>
          </a:prstGeom>
        </p:spPr>
      </p:pic>
      <p:sp>
        <p:nvSpPr>
          <p:cNvPr id="7" name="Slide Number Placeholder 4"/>
          <p:cNvSpPr>
            <a:spLocks noGrp="1"/>
          </p:cNvSpPr>
          <p:nvPr>
            <p:ph type="sldNum" sz="quarter" idx="12"/>
          </p:nvPr>
        </p:nvSpPr>
        <p:spPr>
          <a:xfrm>
            <a:off x="218141" y="4766876"/>
            <a:ext cx="2133600" cy="170035"/>
          </a:xfrm>
        </p:spPr>
        <p:txBody>
          <a:bodyPr/>
          <a:lstStyle>
            <a:lvl1pPr algn="l">
              <a:defRPr b="0" i="0">
                <a:latin typeface="Arial"/>
                <a:cs typeface="Arial"/>
              </a:defRPr>
            </a:lvl1pPr>
          </a:lstStyle>
          <a:p>
            <a:fld id="{F8B81991-A831-BC40-96E0-9C2265E92878}" type="slidenum">
              <a:rPr lang="en-US" smtClean="0"/>
              <a:pPr/>
              <a:t>‹#›</a:t>
            </a:fld>
            <a:endParaRPr lang="en-US" dirty="0"/>
          </a:p>
        </p:txBody>
      </p:sp>
    </p:spTree>
    <p:extLst>
      <p:ext uri="{BB962C8B-B14F-4D97-AF65-F5344CB8AC3E}">
        <p14:creationId xmlns:p14="http://schemas.microsoft.com/office/powerpoint/2010/main" val="2574378886"/>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rcRect/>
          <a:stretch/>
        </p:blipFill>
        <p:spPr>
          <a:xfrm>
            <a:off x="1" y="2948"/>
            <a:ext cx="9133514" cy="5137602"/>
          </a:xfrm>
          <a:prstGeom prst="rect">
            <a:avLst/>
          </a:prstGeom>
        </p:spPr>
      </p:pic>
      <p:sp>
        <p:nvSpPr>
          <p:cNvPr id="7" name="Slide Number Placeholder 4"/>
          <p:cNvSpPr>
            <a:spLocks noGrp="1"/>
          </p:cNvSpPr>
          <p:nvPr>
            <p:ph type="sldNum" sz="quarter" idx="12"/>
          </p:nvPr>
        </p:nvSpPr>
        <p:spPr>
          <a:xfrm>
            <a:off x="218141" y="4766876"/>
            <a:ext cx="2133600" cy="170035"/>
          </a:xfrm>
        </p:spPr>
        <p:txBody>
          <a:bodyPr/>
          <a:lstStyle>
            <a:lvl1pPr algn="l">
              <a:defRPr b="0" i="0">
                <a:latin typeface="Arial"/>
                <a:cs typeface="Arial"/>
              </a:defRPr>
            </a:lvl1pPr>
          </a:lstStyle>
          <a:p>
            <a:fld id="{F8B81991-A831-BC40-96E0-9C2265E92878}" type="slidenum">
              <a:rPr lang="en-US" smtClean="0"/>
              <a:pPr/>
              <a:t>‹#›</a:t>
            </a:fld>
            <a:endParaRPr lang="en-US" dirty="0"/>
          </a:p>
        </p:txBody>
      </p:sp>
    </p:spTree>
    <p:extLst>
      <p:ext uri="{BB962C8B-B14F-4D97-AF65-F5344CB8AC3E}">
        <p14:creationId xmlns:p14="http://schemas.microsoft.com/office/powerpoint/2010/main" val="287909788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rcRect/>
          <a:stretch/>
        </p:blipFill>
        <p:spPr>
          <a:xfrm>
            <a:off x="1" y="2948"/>
            <a:ext cx="9133514" cy="5137602"/>
          </a:xfrm>
          <a:prstGeom prst="rect">
            <a:avLst/>
          </a:prstGeom>
        </p:spPr>
      </p:pic>
      <p:sp>
        <p:nvSpPr>
          <p:cNvPr id="5" name="Slide Number Placeholder 4"/>
          <p:cNvSpPr txBox="1">
            <a:spLocks/>
          </p:cNvSpPr>
          <p:nvPr userDrawn="1"/>
        </p:nvSpPr>
        <p:spPr>
          <a:xfrm>
            <a:off x="218141" y="4766876"/>
            <a:ext cx="2133600" cy="170035"/>
          </a:xfrm>
          <a:prstGeom prst="rect">
            <a:avLst/>
          </a:prstGeom>
        </p:spPr>
        <p:txBody>
          <a:bodyPr vert="horz" lIns="91440" tIns="45720" rIns="91440" bIns="45720" rtlCol="0" anchor="ctr"/>
          <a:lstStyle>
            <a:defPPr>
              <a:defRPr lang="en-US"/>
            </a:defPPr>
            <a:lvl1pPr marL="0" algn="l" defTabSz="457200" rtl="0" eaLnBrk="1" latinLnBrk="0" hangingPunct="1">
              <a:defRPr sz="1200" b="0" i="0" kern="1200">
                <a:solidFill>
                  <a:schemeClr val="tx1">
                    <a:tint val="75000"/>
                  </a:schemeClr>
                </a:solidFill>
                <a:latin typeface="Arial"/>
                <a:ea typeface="+mn-ea"/>
                <a:cs typeface="Arial"/>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8B81991-A831-BC40-96E0-9C2265E92878}" type="slidenum">
              <a:rPr lang="en-US" smtClean="0"/>
              <a:pPr/>
              <a:t>‹#›</a:t>
            </a:fld>
            <a:endParaRPr lang="en-US" dirty="0"/>
          </a:p>
        </p:txBody>
      </p:sp>
    </p:spTree>
    <p:extLst>
      <p:ext uri="{BB962C8B-B14F-4D97-AF65-F5344CB8AC3E}">
        <p14:creationId xmlns:p14="http://schemas.microsoft.com/office/powerpoint/2010/main" val="2871647270"/>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srcRect/>
          <a:stretch/>
        </p:blipFill>
        <p:spPr>
          <a:xfrm>
            <a:off x="1" y="2948"/>
            <a:ext cx="9133514" cy="5137602"/>
          </a:xfrm>
          <a:prstGeom prst="rect">
            <a:avLst/>
          </a:prstGeom>
        </p:spPr>
      </p:pic>
    </p:spTree>
    <p:extLst>
      <p:ext uri="{BB962C8B-B14F-4D97-AF65-F5344CB8AC3E}">
        <p14:creationId xmlns:p14="http://schemas.microsoft.com/office/powerpoint/2010/main" val="2425522229"/>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srcRect/>
          <a:stretch/>
        </p:blipFill>
        <p:spPr>
          <a:xfrm>
            <a:off x="1" y="2948"/>
            <a:ext cx="9133514" cy="5137601"/>
          </a:xfrm>
          <a:prstGeom prst="rect">
            <a:avLst/>
          </a:prstGeom>
        </p:spPr>
      </p:pic>
    </p:spTree>
    <p:extLst>
      <p:ext uri="{BB962C8B-B14F-4D97-AF65-F5344CB8AC3E}">
        <p14:creationId xmlns:p14="http://schemas.microsoft.com/office/powerpoint/2010/main" val="1004491082"/>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7BE7-C694-117C-3E20-7D126DA0EC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42A98F-50D8-E374-D0BB-FF785277D1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A83D80-4716-CAAC-7CBC-8ABFBCB648AB}"/>
              </a:ext>
            </a:extLst>
          </p:cNvPr>
          <p:cNvSpPr>
            <a:spLocks noGrp="1"/>
          </p:cNvSpPr>
          <p:nvPr>
            <p:ph type="dt" sz="half" idx="10"/>
          </p:nvPr>
        </p:nvSpPr>
        <p:spPr/>
        <p:txBody>
          <a:bodyPr/>
          <a:lstStyle/>
          <a:p>
            <a:fld id="{FAED5BC9-6204-4922-8C81-268C9AF547A7}" type="datetimeFigureOut">
              <a:rPr lang="en-GB" smtClean="0"/>
              <a:t>11/12/2023</a:t>
            </a:fld>
            <a:endParaRPr lang="en-GB" dirty="0"/>
          </a:p>
        </p:txBody>
      </p:sp>
      <p:sp>
        <p:nvSpPr>
          <p:cNvPr id="5" name="Footer Placeholder 4">
            <a:extLst>
              <a:ext uri="{FF2B5EF4-FFF2-40B4-BE49-F238E27FC236}">
                <a16:creationId xmlns:a16="http://schemas.microsoft.com/office/drawing/2014/main" id="{398D88D5-B8E6-6676-BDA7-BBA549D478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68DF7A-3F6E-43DF-7851-009278DCB042}"/>
              </a:ext>
            </a:extLst>
          </p:cNvPr>
          <p:cNvSpPr>
            <a:spLocks noGrp="1"/>
          </p:cNvSpPr>
          <p:nvPr>
            <p:ph type="sldNum" sz="quarter" idx="12"/>
          </p:nvPr>
        </p:nvSpPr>
        <p:spPr/>
        <p:txBody>
          <a:bodyPr/>
          <a:lstStyle/>
          <a:p>
            <a:fld id="{D0172737-EF11-4292-8C24-3912D2BE8D98}" type="slidenum">
              <a:rPr lang="en-GB" smtClean="0"/>
              <a:t>‹#›</a:t>
            </a:fld>
            <a:endParaRPr lang="en-GB" dirty="0"/>
          </a:p>
        </p:txBody>
      </p:sp>
    </p:spTree>
    <p:extLst>
      <p:ext uri="{BB962C8B-B14F-4D97-AF65-F5344CB8AC3E}">
        <p14:creationId xmlns:p14="http://schemas.microsoft.com/office/powerpoint/2010/main" val="2615572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F9D22DFF-EAFB-2A44-9002-C6D663C695F8}" type="datetimeFigureOut">
              <a:rPr lang="en-US" smtClean="0"/>
              <a:t>12/11/2023</a:t>
            </a:fld>
            <a:endParaRPr lang="en-US" dirty="0"/>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Cartoon used with permission of Clive Goddard</a:t>
            </a:r>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F8B81991-A831-BC40-96E0-9C2265E92878}" type="slidenum">
              <a:rPr lang="en-US" smtClean="0"/>
              <a:t>‹#›</a:t>
            </a:fld>
            <a:endParaRPr lang="en-US" dirty="0"/>
          </a:p>
        </p:txBody>
      </p:sp>
    </p:spTree>
    <p:extLst>
      <p:ext uri="{BB962C8B-B14F-4D97-AF65-F5344CB8AC3E}">
        <p14:creationId xmlns:p14="http://schemas.microsoft.com/office/powerpoint/2010/main" val="2015632406"/>
      </p:ext>
    </p:extLst>
  </p:cSld>
  <p:clrMap bg1="lt1" tx1="dk1" bg2="lt2" tx2="dk2" accent1="accent1" accent2="accent2" accent3="accent3" accent4="accent4" accent5="accent5" accent6="accent6" hlink="hlink" folHlink="folHlink"/>
  <p:sldLayoutIdLst>
    <p:sldLayoutId id="2147483658" r:id="rId1"/>
    <p:sldLayoutId id="2147483665" r:id="rId2"/>
    <p:sldLayoutId id="2147483659" r:id="rId3"/>
    <p:sldLayoutId id="2147483660" r:id="rId4"/>
    <p:sldLayoutId id="2147483662" r:id="rId5"/>
    <p:sldLayoutId id="2147483667" r:id="rId6"/>
    <p:sldLayoutId id="2147483663" r:id="rId7"/>
    <p:sldLayoutId id="2147483666" r:id="rId8"/>
    <p:sldLayoutId id="2147483668" r:id="rId9"/>
    <p:sldLayoutId id="2147483669" r:id="rId10"/>
  </p:sldLayoutIdLst>
  <p:hf sldNum="0" hd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16/j.jretconser.2020.102345" TargetMode="External"/><Relationship Id="rId3" Type="http://schemas.openxmlformats.org/officeDocument/2006/relationships/hyperlink" Target="file:///C:\Users\steve\OneDrive%20-%20Applied%20Business%20Academy\Desktop\My%20stuff\Publishing\IUMW%20Conference%20papaer%20Gen%20Z%20challenges\CM-Group-Marketing-to-Gen-Z-Report.pdf" TargetMode="External"/><Relationship Id="rId7" Type="http://schemas.openxmlformats.org/officeDocument/2006/relationships/hyperlink" Target="https://www.pewresearch.org/fact-tank/2019/01/17/where-millennials-end-and-generation-z-begins/" TargetMode="External"/><Relationship Id="rId2" Type="http://schemas.openxmlformats.org/officeDocument/2006/relationships/hyperlink" Target="https://www.bbc.com/worklife/article/20220218-are-younger-generations-truly-weaker-than-older-ones" TargetMode="External"/><Relationship Id="rId1" Type="http://schemas.openxmlformats.org/officeDocument/2006/relationships/slideLayout" Target="../slideLayouts/slideLayout7.xml"/><Relationship Id="rId6" Type="http://schemas.openxmlformats.org/officeDocument/2006/relationships/hyperlink" Target="https://www.mckinsey.com/mhi/our-insights/living-longer-in-better-health-six-shifts-needed-for-healthy-aging" TargetMode="External"/><Relationship Id="rId5" Type="http://schemas.openxmlformats.org/officeDocument/2006/relationships/hyperlink" Target="https://www.mckinsey.com/our-people/katherine-linzer" TargetMode="External"/><Relationship Id="rId4" Type="http://schemas.openxmlformats.org/officeDocument/2006/relationships/hyperlink" Target="https://www.mckinsey.com/our-people/martin-dewhurs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forbes.com/sites/jefffromm/2021/01/07/on-youtube-tiktok-and-ben--jerrys-five-undeniable-truths-about-marketing-to-gen-z/" TargetMode="External"/><Relationship Id="rId2" Type="http://schemas.openxmlformats.org/officeDocument/2006/relationships/hyperlink" Target="https://www.mckinsey.com/industries/consumer-packaged-goods/our-insights/true-gen-generation-z-and-its-implications-for-companies" TargetMode="External"/><Relationship Id="rId1" Type="http://schemas.openxmlformats.org/officeDocument/2006/relationships/slideLayout" Target="../slideLayouts/slideLayout7.xml"/><Relationship Id="rId5" Type="http://schemas.openxmlformats.org/officeDocument/2006/relationships/hyperlink" Target="https://scholarcommons.sc.edu/senior_theses/335" TargetMode="External"/><Relationship Id="rId4" Type="http://schemas.openxmlformats.org/officeDocument/2006/relationships/hyperlink" Target="https://blog.gwi.com/chart-of-the-week/gen-z-stereotypes-busted/"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euromonitor.com/article/how-to-win-with-gen-z-beauty-consumers" TargetMode="External"/><Relationship Id="rId2" Type="http://schemas.openxmlformats.org/officeDocument/2006/relationships/hyperlink" Target="https://www.thejakartapost.com/life/2019/03/12/swedish-student-gretas-climate-school-strike-goes-global.html" TargetMode="External"/><Relationship Id="rId1" Type="http://schemas.openxmlformats.org/officeDocument/2006/relationships/slideLayout" Target="../slideLayouts/slideLayout7.xml"/><Relationship Id="rId6" Type="http://schemas.openxmlformats.org/officeDocument/2006/relationships/hyperlink" Target="file:///C:\Users\steve\OneDrive%20-%20Applied%20Business%20Academy\Desktop\My%20stuff\Publishing\IUMW%20Conference%20papaer%20Gen%20Z%20challenges\State-of-Gen-Z-2021-2022-Workforce.pdf" TargetMode="External"/><Relationship Id="rId5" Type="http://schemas.openxmlformats.org/officeDocument/2006/relationships/hyperlink" Target="https://streetartutopia.com/2014/04/16/phone-lovers-banksy-bristol-england/" TargetMode="External"/><Relationship Id="rId4" Type="http://schemas.openxmlformats.org/officeDocument/2006/relationships/hyperlink" Target="https://doi.org/10.1016/j.jretconser.2020.102345"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392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0E33A3-7BFB-E196-A431-AC0E2ECD4D04}"/>
              </a:ext>
            </a:extLst>
          </p:cNvPr>
          <p:cNvSpPr txBox="1"/>
          <p:nvPr/>
        </p:nvSpPr>
        <p:spPr>
          <a:xfrm>
            <a:off x="520390" y="1644428"/>
            <a:ext cx="8318810" cy="2150910"/>
          </a:xfrm>
          <a:prstGeom prst="rect">
            <a:avLst/>
          </a:prstGeom>
          <a:noFill/>
        </p:spPr>
        <p:txBody>
          <a:bodyPr wrap="square">
            <a:spAutoFit/>
          </a:bodyPr>
          <a:lstStyle/>
          <a:p>
            <a:pPr algn="just">
              <a:lnSpc>
                <a:spcPct val="107000"/>
              </a:lnSpc>
              <a:spcAft>
                <a:spcPts val="800"/>
              </a:spcAft>
            </a:pPr>
            <a:r>
              <a:rPr lang="en-GB" sz="2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To cite: </a:t>
            </a:r>
          </a:p>
          <a:p>
            <a:pPr algn="just">
              <a:lnSpc>
                <a:spcPct val="107000"/>
              </a:lnSpc>
              <a:spcAft>
                <a:spcPts val="800"/>
              </a:spcAft>
            </a:pPr>
            <a:r>
              <a:rPr lang="en-GB" sz="24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Sethu</a:t>
            </a:r>
            <a:r>
              <a:rPr lang="en-GB" sz="2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S. and Griffiths, S.L. (2023) </a:t>
            </a:r>
            <a:r>
              <a:rPr lang="en-GB" sz="24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Does Gen-Z present the need for a paradigm change in management?</a:t>
            </a:r>
            <a:r>
              <a:rPr lang="en-GB" sz="2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Proceedings International Conference on Business, Accounting and Finance, Kuala Lumpur, February 2023.</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4205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9342" y="826163"/>
            <a:ext cx="8469595" cy="954107"/>
          </a:xfrm>
          <a:prstGeom prst="rect">
            <a:avLst/>
          </a:prstGeom>
          <a:noFill/>
        </p:spPr>
        <p:txBody>
          <a:bodyPr wrap="square" lIns="91440" tIns="45720" rIns="91440" bIns="45720" rtlCol="0" anchor="t">
            <a:spAutoFit/>
          </a:bodyPr>
          <a:lstStyle/>
          <a:p>
            <a:pPr algn="ctr"/>
            <a:r>
              <a:rPr lang="en-GB" sz="28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Does Gen-Z present the need for a paradigm change in management?</a:t>
            </a:r>
            <a:endParaRPr lang="en-US" sz="2800" dirty="0"/>
          </a:p>
        </p:txBody>
      </p:sp>
      <p:sp>
        <p:nvSpPr>
          <p:cNvPr id="6" name="TextBox 5"/>
          <p:cNvSpPr txBox="1"/>
          <p:nvPr/>
        </p:nvSpPr>
        <p:spPr>
          <a:xfrm>
            <a:off x="104078" y="1864615"/>
            <a:ext cx="2973657" cy="1958998"/>
          </a:xfrm>
          <a:prstGeom prst="rect">
            <a:avLst/>
          </a:prstGeom>
          <a:noFill/>
        </p:spPr>
        <p:txBody>
          <a:bodyPr wrap="square" lIns="91440" tIns="45720" rIns="91440" bIns="45720" rtlCol="0" anchor="t">
            <a:spAutoFit/>
          </a:bodyPr>
          <a:lstStyle/>
          <a:p>
            <a:pPr>
              <a:lnSpc>
                <a:spcPct val="90000"/>
              </a:lnSpc>
              <a:spcAft>
                <a:spcPts val="600"/>
              </a:spcAft>
            </a:pPr>
            <a:r>
              <a:rPr lang="en-US" sz="1600" dirty="0">
                <a:solidFill>
                  <a:schemeClr val="bg1"/>
                </a:solidFill>
                <a:latin typeface="Calibri"/>
                <a:ea typeface="Calibri"/>
                <a:cs typeface="Calibri"/>
              </a:rPr>
              <a:t>Dr Sharmila Sethu, Assoc. Prof. </a:t>
            </a:r>
          </a:p>
          <a:p>
            <a:pPr>
              <a:lnSpc>
                <a:spcPct val="90000"/>
              </a:lnSpc>
              <a:spcAft>
                <a:spcPts val="600"/>
              </a:spcAft>
            </a:pPr>
            <a:r>
              <a:rPr lang="en-US" sz="1600" dirty="0">
                <a:solidFill>
                  <a:schemeClr val="bg1"/>
                </a:solidFill>
                <a:latin typeface="Calibri"/>
                <a:ea typeface="Calibri"/>
                <a:cs typeface="Calibri"/>
              </a:rPr>
              <a:t>(School of Business, IUMW) </a:t>
            </a:r>
          </a:p>
          <a:p>
            <a:pPr>
              <a:lnSpc>
                <a:spcPct val="90000"/>
              </a:lnSpc>
              <a:spcAft>
                <a:spcPts val="600"/>
              </a:spcAft>
            </a:pPr>
            <a:r>
              <a:rPr lang="en-US" sz="1600" dirty="0">
                <a:solidFill>
                  <a:schemeClr val="bg1"/>
                </a:solidFill>
                <a:latin typeface="Calibri"/>
                <a:ea typeface="Calibri"/>
                <a:cs typeface="Calibri"/>
              </a:rPr>
              <a:t>&amp;</a:t>
            </a:r>
          </a:p>
          <a:p>
            <a:pPr>
              <a:lnSpc>
                <a:spcPct val="90000"/>
              </a:lnSpc>
              <a:spcAft>
                <a:spcPts val="600"/>
              </a:spcAft>
            </a:pPr>
            <a:r>
              <a:rPr lang="en-US" sz="1600" dirty="0">
                <a:solidFill>
                  <a:schemeClr val="bg1"/>
                </a:solidFill>
                <a:latin typeface="Calibri"/>
                <a:ea typeface="Calibri"/>
                <a:cs typeface="Calibri"/>
              </a:rPr>
              <a:t> Stephen Griffiths </a:t>
            </a:r>
          </a:p>
          <a:p>
            <a:pPr>
              <a:lnSpc>
                <a:spcPct val="90000"/>
              </a:lnSpc>
              <a:spcAft>
                <a:spcPts val="600"/>
              </a:spcAft>
            </a:pPr>
            <a:r>
              <a:rPr lang="en-US" sz="1600" dirty="0">
                <a:solidFill>
                  <a:schemeClr val="bg1"/>
                </a:solidFill>
                <a:latin typeface="Calibri"/>
                <a:ea typeface="Calibri"/>
                <a:cs typeface="Calibri"/>
              </a:rPr>
              <a:t>(Post Graduate Tutor, Swansea University)</a:t>
            </a:r>
          </a:p>
          <a:p>
            <a:pPr>
              <a:lnSpc>
                <a:spcPct val="90000"/>
              </a:lnSpc>
              <a:spcAft>
                <a:spcPts val="600"/>
              </a:spcAft>
            </a:pPr>
            <a:r>
              <a:rPr lang="en-US" sz="1100" dirty="0">
                <a:solidFill>
                  <a:schemeClr val="bg1"/>
                </a:solidFill>
                <a:latin typeface="Calibri"/>
                <a:cs typeface="Calibri"/>
              </a:rPr>
              <a:t>Final version: 20-02-23.</a:t>
            </a:r>
            <a:endParaRPr lang="en-US" sz="1100" dirty="0">
              <a:solidFill>
                <a:schemeClr val="bg1"/>
              </a:solidFill>
            </a:endParaRPr>
          </a:p>
        </p:txBody>
      </p:sp>
      <p:pic>
        <p:nvPicPr>
          <p:cNvPr id="7" name="Picture 6" descr="A group of people holding signs&#10;&#10;Description automatically generated">
            <a:extLst>
              <a:ext uri="{FF2B5EF4-FFF2-40B4-BE49-F238E27FC236}">
                <a16:creationId xmlns:a16="http://schemas.microsoft.com/office/drawing/2014/main" id="{565CD8DE-98EF-0D3D-C269-6E2FE9F82BFF}"/>
              </a:ext>
            </a:extLst>
          </p:cNvPr>
          <p:cNvPicPr>
            <a:picLocks noChangeAspect="1"/>
          </p:cNvPicPr>
          <p:nvPr/>
        </p:nvPicPr>
        <p:blipFill>
          <a:blip r:embed="rId3"/>
          <a:stretch>
            <a:fillRect/>
          </a:stretch>
        </p:blipFill>
        <p:spPr>
          <a:xfrm>
            <a:off x="3315628" y="2000527"/>
            <a:ext cx="5099825" cy="2715532"/>
          </a:xfrm>
          <a:prstGeom prst="rect">
            <a:avLst/>
          </a:prstGeom>
        </p:spPr>
      </p:pic>
      <p:sp>
        <p:nvSpPr>
          <p:cNvPr id="9" name="TextBox 8">
            <a:extLst>
              <a:ext uri="{FF2B5EF4-FFF2-40B4-BE49-F238E27FC236}">
                <a16:creationId xmlns:a16="http://schemas.microsoft.com/office/drawing/2014/main" id="{D3C0BE1B-9208-2AE1-4F3F-DA171286E921}"/>
              </a:ext>
            </a:extLst>
          </p:cNvPr>
          <p:cNvSpPr txBox="1"/>
          <p:nvPr/>
        </p:nvSpPr>
        <p:spPr>
          <a:xfrm>
            <a:off x="1248937" y="3979924"/>
            <a:ext cx="2338039" cy="671915"/>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Villa et al. (2022).</a:t>
            </a:r>
          </a:p>
        </p:txBody>
      </p:sp>
    </p:spTree>
    <p:extLst>
      <p:ext uri="{BB962C8B-B14F-4D97-AF65-F5344CB8AC3E}">
        <p14:creationId xmlns:p14="http://schemas.microsoft.com/office/powerpoint/2010/main" val="2655438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829516"/>
            <a:ext cx="4572000" cy="475655"/>
          </a:xfrm>
          <a:prstGeom prst="rect">
            <a:avLst/>
          </a:prstGeom>
          <a:noFill/>
        </p:spPr>
        <p:txBody>
          <a:bodyPr wrap="square" rtlCol="0">
            <a:spAutoFit/>
          </a:bodyPr>
          <a:lstStyle/>
          <a:p>
            <a:pPr algn="ctr"/>
            <a:r>
              <a:rPr lang="en-US" sz="2800" dirty="0">
                <a:solidFill>
                  <a:schemeClr val="bg1"/>
                </a:solidFill>
                <a:latin typeface="Arial Black"/>
                <a:cs typeface="Arial Black"/>
              </a:rPr>
              <a:t>Content</a:t>
            </a:r>
          </a:p>
        </p:txBody>
      </p:sp>
      <p:sp>
        <p:nvSpPr>
          <p:cNvPr id="3" name="TextBox 2"/>
          <p:cNvSpPr txBox="1"/>
          <p:nvPr/>
        </p:nvSpPr>
        <p:spPr>
          <a:xfrm>
            <a:off x="5000670" y="163979"/>
            <a:ext cx="3413760" cy="276999"/>
          </a:xfrm>
          <a:prstGeom prst="rect">
            <a:avLst/>
          </a:prstGeom>
          <a:noFill/>
        </p:spPr>
        <p:txBody>
          <a:bodyPr wrap="square" rtlCol="0">
            <a:spAutoFit/>
          </a:bodyPr>
          <a:lstStyle/>
          <a:p>
            <a:r>
              <a:rPr lang="en-US" sz="1200" dirty="0">
                <a:latin typeface="Arial Black"/>
                <a:cs typeface="Arial Black"/>
              </a:rPr>
              <a:t>Introduction</a:t>
            </a:r>
            <a:endParaRPr lang="en-US" sz="1000" dirty="0">
              <a:latin typeface="Arial"/>
              <a:cs typeface="Arial"/>
            </a:endParaRPr>
          </a:p>
        </p:txBody>
      </p:sp>
      <p:sp>
        <p:nvSpPr>
          <p:cNvPr id="5" name="Oval 4"/>
          <p:cNvSpPr/>
          <p:nvPr/>
        </p:nvSpPr>
        <p:spPr>
          <a:xfrm>
            <a:off x="4274701" y="170720"/>
            <a:ext cx="557864" cy="557864"/>
          </a:xfrm>
          <a:prstGeom prst="ellipse">
            <a:avLst/>
          </a:prstGeom>
          <a:solidFill>
            <a:schemeClr val="tx2">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p>
        </p:txBody>
      </p:sp>
      <p:sp>
        <p:nvSpPr>
          <p:cNvPr id="6" name="Oval 5"/>
          <p:cNvSpPr/>
          <p:nvPr/>
        </p:nvSpPr>
        <p:spPr>
          <a:xfrm>
            <a:off x="4293068" y="778413"/>
            <a:ext cx="557864" cy="557864"/>
          </a:xfrm>
          <a:prstGeom prst="ellipse">
            <a:avLst/>
          </a:prstGeom>
          <a:solidFill>
            <a:schemeClr val="accent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p>
        </p:txBody>
      </p:sp>
      <p:sp>
        <p:nvSpPr>
          <p:cNvPr id="7" name="Oval 6"/>
          <p:cNvSpPr/>
          <p:nvPr/>
        </p:nvSpPr>
        <p:spPr>
          <a:xfrm>
            <a:off x="4293068" y="1933429"/>
            <a:ext cx="557864" cy="557864"/>
          </a:xfrm>
          <a:prstGeom prst="ellipse">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endParaRPr>
          </a:p>
          <a:p>
            <a:pPr algn="ctr"/>
            <a:endParaRPr lang="en-US" sz="900" dirty="0">
              <a:solidFill>
                <a:srgbClr val="FFFF00"/>
              </a:solidFill>
              <a:highlight>
                <a:srgbClr val="00FFFF"/>
              </a:highlight>
            </a:endParaRPr>
          </a:p>
        </p:txBody>
      </p:sp>
      <p:sp>
        <p:nvSpPr>
          <p:cNvPr id="8" name="Oval 7"/>
          <p:cNvSpPr/>
          <p:nvPr/>
        </p:nvSpPr>
        <p:spPr>
          <a:xfrm>
            <a:off x="4274701" y="2656008"/>
            <a:ext cx="557864" cy="557864"/>
          </a:xfrm>
          <a:prstGeom prst="ellipse">
            <a:avLst/>
          </a:prstGeom>
          <a:solidFill>
            <a:srgbClr val="00B0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endParaRPr>
          </a:p>
          <a:p>
            <a:pPr algn="ctr"/>
            <a:endParaRPr lang="en-US" sz="900" dirty="0">
              <a:solidFill>
                <a:schemeClr val="tx2">
                  <a:lumMod val="40000"/>
                  <a:lumOff val="60000"/>
                </a:schemeClr>
              </a:solidFill>
            </a:endParaRPr>
          </a:p>
        </p:txBody>
      </p:sp>
      <p:sp>
        <p:nvSpPr>
          <p:cNvPr id="9" name="TextBox 8"/>
          <p:cNvSpPr txBox="1"/>
          <p:nvPr/>
        </p:nvSpPr>
        <p:spPr>
          <a:xfrm>
            <a:off x="5016664" y="863607"/>
            <a:ext cx="3413760" cy="276999"/>
          </a:xfrm>
          <a:prstGeom prst="rect">
            <a:avLst/>
          </a:prstGeom>
          <a:noFill/>
        </p:spPr>
        <p:txBody>
          <a:bodyPr wrap="square" rtlCol="0">
            <a:spAutoFit/>
          </a:bodyPr>
          <a:lstStyle/>
          <a:p>
            <a:r>
              <a:rPr lang="en-US" sz="1200" dirty="0">
                <a:latin typeface="Arial Black"/>
                <a:cs typeface="Arial Black"/>
              </a:rPr>
              <a:t>Problem Statement &amp; Objective</a:t>
            </a:r>
            <a:endParaRPr lang="en-US" sz="1000" dirty="0">
              <a:latin typeface="Arial"/>
              <a:cs typeface="Arial"/>
            </a:endParaRPr>
          </a:p>
        </p:txBody>
      </p:sp>
      <p:sp>
        <p:nvSpPr>
          <p:cNvPr id="10" name="TextBox 9"/>
          <p:cNvSpPr txBox="1"/>
          <p:nvPr/>
        </p:nvSpPr>
        <p:spPr>
          <a:xfrm>
            <a:off x="5000670" y="2003071"/>
            <a:ext cx="3413760" cy="276999"/>
          </a:xfrm>
          <a:prstGeom prst="rect">
            <a:avLst/>
          </a:prstGeom>
          <a:noFill/>
        </p:spPr>
        <p:txBody>
          <a:bodyPr wrap="square" rtlCol="0">
            <a:spAutoFit/>
          </a:bodyPr>
          <a:lstStyle/>
          <a:p>
            <a:r>
              <a:rPr lang="en-US" sz="1200" dirty="0">
                <a:latin typeface="Arial Black"/>
                <a:cs typeface="Arial Black"/>
              </a:rPr>
              <a:t>Research Methods</a:t>
            </a:r>
            <a:endParaRPr lang="en-US" sz="1000" dirty="0">
              <a:latin typeface="Arial"/>
              <a:cs typeface="Arial"/>
            </a:endParaRPr>
          </a:p>
        </p:txBody>
      </p:sp>
      <p:sp>
        <p:nvSpPr>
          <p:cNvPr id="11" name="TextBox 10"/>
          <p:cNvSpPr txBox="1"/>
          <p:nvPr/>
        </p:nvSpPr>
        <p:spPr>
          <a:xfrm>
            <a:off x="4984676" y="3451787"/>
            <a:ext cx="3413760" cy="276999"/>
          </a:xfrm>
          <a:prstGeom prst="rect">
            <a:avLst/>
          </a:prstGeom>
          <a:noFill/>
        </p:spPr>
        <p:txBody>
          <a:bodyPr wrap="square" rtlCol="0">
            <a:spAutoFit/>
          </a:bodyPr>
          <a:lstStyle/>
          <a:p>
            <a:r>
              <a:rPr lang="en-US" sz="1200" dirty="0">
                <a:latin typeface="Arial Black"/>
                <a:cs typeface="Arial Black"/>
              </a:rPr>
              <a:t>Conclusion</a:t>
            </a:r>
            <a:endParaRPr lang="en-US" sz="1000" dirty="0">
              <a:latin typeface="Arial"/>
              <a:cs typeface="Arial"/>
            </a:endParaRPr>
          </a:p>
        </p:txBody>
      </p:sp>
      <p:sp>
        <p:nvSpPr>
          <p:cNvPr id="12" name="TextBox 11"/>
          <p:cNvSpPr txBox="1"/>
          <p:nvPr/>
        </p:nvSpPr>
        <p:spPr>
          <a:xfrm>
            <a:off x="4301656" y="185889"/>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1</a:t>
            </a:r>
          </a:p>
        </p:txBody>
      </p:sp>
      <p:sp>
        <p:nvSpPr>
          <p:cNvPr id="13" name="TextBox 12"/>
          <p:cNvSpPr txBox="1"/>
          <p:nvPr/>
        </p:nvSpPr>
        <p:spPr>
          <a:xfrm>
            <a:off x="4322654" y="787134"/>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2</a:t>
            </a:r>
          </a:p>
        </p:txBody>
      </p:sp>
      <p:sp>
        <p:nvSpPr>
          <p:cNvPr id="14" name="TextBox 13"/>
          <p:cNvSpPr txBox="1"/>
          <p:nvPr/>
        </p:nvSpPr>
        <p:spPr>
          <a:xfrm>
            <a:off x="4317044" y="1968073"/>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3</a:t>
            </a:r>
          </a:p>
        </p:txBody>
      </p:sp>
      <p:sp>
        <p:nvSpPr>
          <p:cNvPr id="15" name="TextBox 14"/>
          <p:cNvSpPr txBox="1"/>
          <p:nvPr/>
        </p:nvSpPr>
        <p:spPr>
          <a:xfrm>
            <a:off x="4274701" y="2640713"/>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4</a:t>
            </a:r>
          </a:p>
        </p:txBody>
      </p:sp>
      <p:sp>
        <p:nvSpPr>
          <p:cNvPr id="16" name="TextBox 15"/>
          <p:cNvSpPr txBox="1"/>
          <p:nvPr/>
        </p:nvSpPr>
        <p:spPr>
          <a:xfrm>
            <a:off x="5032658" y="378303"/>
            <a:ext cx="3381772" cy="400110"/>
          </a:xfrm>
          <a:prstGeom prst="rect">
            <a:avLst/>
          </a:prstGeom>
          <a:noFill/>
        </p:spPr>
        <p:txBody>
          <a:bodyPr wrap="square" lIns="91440" tIns="45720" rIns="91440" bIns="45720" rtlCol="0" anchor="t">
            <a:spAutoFit/>
          </a:bodyPr>
          <a:lstStyle/>
          <a:p>
            <a:pPr algn="just"/>
            <a:r>
              <a:rPr lang="en-US" sz="1000" dirty="0">
                <a:latin typeface="Arial"/>
                <a:cs typeface="Arial"/>
              </a:rPr>
              <a:t>A discussion of the current complexities in the discipline of business and management.</a:t>
            </a:r>
          </a:p>
        </p:txBody>
      </p:sp>
      <p:sp>
        <p:nvSpPr>
          <p:cNvPr id="17" name="TextBox 16"/>
          <p:cNvSpPr txBox="1"/>
          <p:nvPr/>
        </p:nvSpPr>
        <p:spPr>
          <a:xfrm>
            <a:off x="5016664" y="1046292"/>
            <a:ext cx="3381772" cy="1015663"/>
          </a:xfrm>
          <a:prstGeom prst="rect">
            <a:avLst/>
          </a:prstGeom>
          <a:noFill/>
        </p:spPr>
        <p:txBody>
          <a:bodyPr wrap="square" lIns="91440" tIns="45720" rIns="91440" bIns="45720" rtlCol="0" anchor="t">
            <a:spAutoFit/>
          </a:bodyPr>
          <a:lstStyle/>
          <a:p>
            <a:pPr algn="just"/>
            <a:r>
              <a:rPr lang="en-US" sz="1000" dirty="0">
                <a:latin typeface="Arial"/>
                <a:ea typeface="Calibri"/>
                <a:cs typeface="Calibri"/>
              </a:rPr>
              <a:t>Everyone talks about Gen-Z. The consultants and training agencies are selling us support for dealing with Gen-Z. However, the details of who they are, what they really care about, the reality of differences with other generations and whether there is a reality behind the cliches still needs better empirical support.</a:t>
            </a:r>
            <a:endParaRPr lang="en-US" dirty="0">
              <a:latin typeface="Arial"/>
            </a:endParaRPr>
          </a:p>
        </p:txBody>
      </p:sp>
      <p:sp>
        <p:nvSpPr>
          <p:cNvPr id="18" name="TextBox 17"/>
          <p:cNvSpPr txBox="1"/>
          <p:nvPr/>
        </p:nvSpPr>
        <p:spPr>
          <a:xfrm>
            <a:off x="5016664" y="2229683"/>
            <a:ext cx="3381772" cy="400110"/>
          </a:xfrm>
          <a:prstGeom prst="rect">
            <a:avLst/>
          </a:prstGeom>
          <a:noFill/>
        </p:spPr>
        <p:txBody>
          <a:bodyPr wrap="square" lIns="91440" tIns="45720" rIns="91440" bIns="45720" rtlCol="0" anchor="t">
            <a:spAutoFit/>
          </a:bodyPr>
          <a:lstStyle/>
          <a:p>
            <a:pPr algn="just"/>
            <a:r>
              <a:rPr lang="en-US" sz="1000" dirty="0">
                <a:latin typeface="Arial"/>
                <a:cs typeface="Arial"/>
              </a:rPr>
              <a:t>This is a non-empirical  paper focusing on theories and the implications for research in practice.</a:t>
            </a:r>
            <a:endParaRPr lang="en-US" dirty="0"/>
          </a:p>
        </p:txBody>
      </p:sp>
      <p:sp>
        <p:nvSpPr>
          <p:cNvPr id="19" name="TextBox 18"/>
          <p:cNvSpPr txBox="1"/>
          <p:nvPr/>
        </p:nvSpPr>
        <p:spPr>
          <a:xfrm>
            <a:off x="4984676" y="3645492"/>
            <a:ext cx="3381772" cy="1323439"/>
          </a:xfrm>
          <a:prstGeom prst="rect">
            <a:avLst/>
          </a:prstGeom>
          <a:noFill/>
        </p:spPr>
        <p:txBody>
          <a:bodyPr wrap="square" lIns="91440" tIns="45720" rIns="91440" bIns="45720" rtlCol="0" anchor="t">
            <a:spAutoFit/>
          </a:bodyPr>
          <a:lstStyle/>
          <a:p>
            <a:pPr algn="just"/>
            <a:r>
              <a:rPr lang="en-US" sz="1000" dirty="0">
                <a:latin typeface="Arial"/>
                <a:cs typeface="Arial"/>
              </a:rPr>
              <a:t>There is a usefulness in understanding Gen-Z qualities. Like any new generation, it poses challenges for older practitioners who must manage and sell to them. However, the need to change paradigms is not felt proven, assuming that marketers and HR professionals are already listening to stakeholders, sensitive to the need for changes and do not create barriers to these developments. </a:t>
            </a:r>
          </a:p>
        </p:txBody>
      </p:sp>
      <p:sp>
        <p:nvSpPr>
          <p:cNvPr id="21" name="Oval 20">
            <a:extLst>
              <a:ext uri="{FF2B5EF4-FFF2-40B4-BE49-F238E27FC236}">
                <a16:creationId xmlns:a16="http://schemas.microsoft.com/office/drawing/2014/main" id="{929185DE-D638-EA4D-9244-0A8451AC6CA4}"/>
              </a:ext>
            </a:extLst>
          </p:cNvPr>
          <p:cNvSpPr/>
          <p:nvPr/>
        </p:nvSpPr>
        <p:spPr>
          <a:xfrm>
            <a:off x="4269091" y="3512497"/>
            <a:ext cx="557864" cy="557864"/>
          </a:xfrm>
          <a:prstGeom prst="ellipse">
            <a:avLst/>
          </a:prstGeom>
          <a:solidFill>
            <a:schemeClr val="accent5">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endParaRPr>
          </a:p>
          <a:p>
            <a:pPr algn="ctr"/>
            <a:endParaRPr lang="en-US" sz="900" dirty="0">
              <a:solidFill>
                <a:schemeClr val="tx2">
                  <a:lumMod val="40000"/>
                  <a:lumOff val="60000"/>
                </a:schemeClr>
              </a:solidFill>
            </a:endParaRPr>
          </a:p>
        </p:txBody>
      </p:sp>
      <p:sp>
        <p:nvSpPr>
          <p:cNvPr id="23" name="TextBox 22">
            <a:extLst>
              <a:ext uri="{FF2B5EF4-FFF2-40B4-BE49-F238E27FC236}">
                <a16:creationId xmlns:a16="http://schemas.microsoft.com/office/drawing/2014/main" id="{6E794511-DC1E-534B-B1A4-CAF0E608D843}"/>
              </a:ext>
            </a:extLst>
          </p:cNvPr>
          <p:cNvSpPr txBox="1"/>
          <p:nvPr/>
        </p:nvSpPr>
        <p:spPr>
          <a:xfrm>
            <a:off x="4274700" y="3529819"/>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5</a:t>
            </a:r>
          </a:p>
        </p:txBody>
      </p:sp>
      <p:sp>
        <p:nvSpPr>
          <p:cNvPr id="24" name="TextBox 23">
            <a:extLst>
              <a:ext uri="{FF2B5EF4-FFF2-40B4-BE49-F238E27FC236}">
                <a16:creationId xmlns:a16="http://schemas.microsoft.com/office/drawing/2014/main" id="{1BEF5983-C9E8-054D-81A1-DA0AA5ADD529}"/>
              </a:ext>
            </a:extLst>
          </p:cNvPr>
          <p:cNvSpPr txBox="1"/>
          <p:nvPr/>
        </p:nvSpPr>
        <p:spPr>
          <a:xfrm>
            <a:off x="5000670" y="2681286"/>
            <a:ext cx="3413760" cy="276999"/>
          </a:xfrm>
          <a:prstGeom prst="rect">
            <a:avLst/>
          </a:prstGeom>
          <a:noFill/>
        </p:spPr>
        <p:txBody>
          <a:bodyPr wrap="square" rtlCol="0">
            <a:spAutoFit/>
          </a:bodyPr>
          <a:lstStyle/>
          <a:p>
            <a:r>
              <a:rPr lang="en-US" sz="1200" dirty="0">
                <a:latin typeface="Arial Black"/>
                <a:cs typeface="Arial Black"/>
              </a:rPr>
              <a:t>Data Presentation &amp; Analysis</a:t>
            </a:r>
            <a:endParaRPr lang="en-US" sz="1000" dirty="0">
              <a:latin typeface="Arial"/>
              <a:cs typeface="Arial"/>
            </a:endParaRPr>
          </a:p>
        </p:txBody>
      </p:sp>
      <p:sp>
        <p:nvSpPr>
          <p:cNvPr id="25" name="TextBox 24">
            <a:extLst>
              <a:ext uri="{FF2B5EF4-FFF2-40B4-BE49-F238E27FC236}">
                <a16:creationId xmlns:a16="http://schemas.microsoft.com/office/drawing/2014/main" id="{77A50CBE-665B-8F47-8539-855D306A4691}"/>
              </a:ext>
            </a:extLst>
          </p:cNvPr>
          <p:cNvSpPr txBox="1"/>
          <p:nvPr/>
        </p:nvSpPr>
        <p:spPr>
          <a:xfrm>
            <a:off x="5000670" y="2975821"/>
            <a:ext cx="3381772" cy="553998"/>
          </a:xfrm>
          <a:prstGeom prst="rect">
            <a:avLst/>
          </a:prstGeom>
          <a:noFill/>
        </p:spPr>
        <p:txBody>
          <a:bodyPr wrap="square" lIns="91440" tIns="45720" rIns="91440" bIns="45720" rtlCol="0" anchor="t">
            <a:spAutoFit/>
          </a:bodyPr>
          <a:lstStyle/>
          <a:p>
            <a:pPr algn="just"/>
            <a:r>
              <a:rPr lang="en-US" sz="1000" dirty="0">
                <a:latin typeface="Arial"/>
                <a:ea typeface="Calibri"/>
                <a:cs typeface="Calibri"/>
              </a:rPr>
              <a:t>A review and analysis of theory and commentaries is offered to understand the popularity of the concept of Gen-Z and its potential to create a paradigm shift.</a:t>
            </a:r>
            <a:endParaRPr lang="en-US" dirty="0">
              <a:latin typeface="Arial"/>
            </a:endParaRPr>
          </a:p>
        </p:txBody>
      </p:sp>
    </p:spTree>
    <p:extLst>
      <p:ext uri="{BB962C8B-B14F-4D97-AF65-F5344CB8AC3E}">
        <p14:creationId xmlns:p14="http://schemas.microsoft.com/office/powerpoint/2010/main" val="1125400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0FD27-5892-45BD-0B22-E60294CAE864}"/>
              </a:ext>
            </a:extLst>
          </p:cNvPr>
          <p:cNvSpPr txBox="1"/>
          <p:nvPr/>
        </p:nvSpPr>
        <p:spPr>
          <a:xfrm>
            <a:off x="490654" y="1050339"/>
            <a:ext cx="8497229" cy="3700244"/>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idea that we can classify a whole generation as having common tendencies and influences has been evaluated for over 100 years e.g. Hans Jaeger (1977). Generational breaks may result from dramatic events such as wars, disasters, economic transformations. Most historical generational theory relates to economic transformations and the resulting social relationships e.g. the writings of Karl Marx (1867). In past transformations is the outcome of younger generations, who tend to be more independent of their parents, less inhibited, less racist and less sexist. In the past discussion, the generation under review was effectively the “baby boomers” or at best “Gen-X”. These have become the “establishment” group of today, to whom Gen-Z must apply for jobs, be managed and whose marketing decisions they must suffer.</a:t>
            </a:r>
          </a:p>
        </p:txBody>
      </p:sp>
    </p:spTree>
    <p:extLst>
      <p:ext uri="{BB962C8B-B14F-4D97-AF65-F5344CB8AC3E}">
        <p14:creationId xmlns:p14="http://schemas.microsoft.com/office/powerpoint/2010/main" val="1832735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030AA7-A3DE-2719-49B9-59F0D0AE4B31}"/>
              </a:ext>
            </a:extLst>
          </p:cNvPr>
          <p:cNvSpPr txBox="1"/>
          <p:nvPr/>
        </p:nvSpPr>
        <p:spPr>
          <a:xfrm>
            <a:off x="520389" y="754441"/>
            <a:ext cx="8058615" cy="3576107"/>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Is growing up in the Internet Age enough to generate a new generation?</a:t>
            </a:r>
          </a:p>
          <a:p>
            <a:pPr>
              <a:lnSpc>
                <a:spcPct val="107000"/>
              </a:lnSpc>
              <a:spcAft>
                <a:spcPts val="800"/>
              </a:spcAft>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creation of Gen-Z is linked to the Internet’s ubiquitous presence and the “revolution” that digital technologies have had on business operations. There is also great literature on other spheres of human activity such as education, leisure, parenting, health services etc. They all use similar motifs in their appraisals. It might be debated if the internet revolution is as profound as past decisive breaks in the formative environment like the industrial revolution, world wars, world pandemics, imperialism and its demise.</a:t>
            </a:r>
          </a:p>
        </p:txBody>
      </p:sp>
    </p:spTree>
    <p:extLst>
      <p:ext uri="{BB962C8B-B14F-4D97-AF65-F5344CB8AC3E}">
        <p14:creationId xmlns:p14="http://schemas.microsoft.com/office/powerpoint/2010/main" val="3305230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11AB6F-F684-36A8-4EB6-836F38F29EC3}"/>
              </a:ext>
            </a:extLst>
          </p:cNvPr>
          <p:cNvSpPr txBox="1"/>
          <p:nvPr/>
        </p:nvSpPr>
        <p:spPr>
          <a:xfrm>
            <a:off x="832625" y="141573"/>
            <a:ext cx="8025161" cy="2165145"/>
          </a:xfrm>
          <a:prstGeom prst="rect">
            <a:avLst/>
          </a:prstGeom>
          <a:noFill/>
        </p:spPr>
        <p:txBody>
          <a:bodyPr wrap="square">
            <a:spAutoFit/>
          </a:bodyPr>
          <a:lstStyle/>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Definitional issues: Do we require precision?</a:t>
            </a:r>
          </a:p>
          <a:p>
            <a:pPr>
              <a:lnSpc>
                <a:spcPct val="107000"/>
              </a:lnSpc>
              <a:spcAft>
                <a:spcPts val="800"/>
              </a:spcAft>
            </a:pP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There are various definitions, labels and time sequences by different authors in different territories. The literature seems to be dominated by the experience in the USA.</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3E5D940-8E62-8D80-BF8A-ACA8A9356D18}"/>
              </a:ext>
            </a:extLst>
          </p:cNvPr>
          <p:cNvSpPr txBox="1"/>
          <p:nvPr/>
        </p:nvSpPr>
        <p:spPr>
          <a:xfrm>
            <a:off x="832625" y="2402111"/>
            <a:ext cx="8244468" cy="2165145"/>
          </a:xfrm>
          <a:prstGeom prst="rect">
            <a:avLst/>
          </a:prstGeom>
          <a:noFill/>
        </p:spPr>
        <p:txBody>
          <a:bodyPr wrap="square">
            <a:spAutoFit/>
          </a:bodyPr>
          <a:lstStyle/>
          <a:p>
            <a:pPr>
              <a:lnSpc>
                <a:spcPct val="107000"/>
              </a:lnSpc>
              <a:spcAft>
                <a:spcPts val="800"/>
              </a:spcAft>
            </a:pPr>
            <a:r>
              <a:rPr lang="en-GB" sz="1800" b="1" dirty="0">
                <a:solidFill>
                  <a:schemeClr val="bg1"/>
                </a:solidFill>
                <a:effectLst/>
                <a:latin typeface="+mj-lt"/>
                <a:ea typeface="Calibri" panose="020F0502020204030204" pitchFamily="34" charset="0"/>
                <a:cs typeface="Times New Roman" panose="02020603050405020304" pitchFamily="18" charset="0"/>
              </a:rPr>
              <a:t>Names for Gen-Z range from the Covid Generation, the Gen-Selfish, Gen-Isolated, Snowflake Generation, Zoomers, Post Millennial Generation, </a:t>
            </a:r>
            <a:r>
              <a:rPr lang="en-GB" b="1" dirty="0">
                <a:solidFill>
                  <a:schemeClr val="bg1"/>
                </a:solidFill>
                <a:latin typeface="+mj-lt"/>
              </a:rPr>
              <a:t>Tweens, Baby Bloomers, Generation 9/11, Generation XD </a:t>
            </a:r>
            <a:r>
              <a:rPr lang="en-GB" sz="1800" b="1" dirty="0">
                <a:solidFill>
                  <a:schemeClr val="bg1"/>
                </a:solidFill>
                <a:effectLst/>
                <a:latin typeface="+mj-lt"/>
                <a:ea typeface="Calibri" panose="020F0502020204030204" pitchFamily="34" charset="0"/>
                <a:cs typeface="Times New Roman" panose="02020603050405020304" pitchFamily="18" charset="0"/>
              </a:rPr>
              <a:t>and more.</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When the start and finish dates might be can vary with location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Exact characteristics may vary with culture and social history.</a:t>
            </a:r>
          </a:p>
          <a:p>
            <a:pPr>
              <a:lnSpc>
                <a:spcPct val="107000"/>
              </a:lnSpc>
              <a:spcAft>
                <a:spcPts val="800"/>
              </a:spcAft>
            </a:pPr>
            <a:r>
              <a:rPr lang="en-GB" b="1" dirty="0">
                <a:solidFill>
                  <a:schemeClr val="bg1"/>
                </a:solidFill>
                <a:latin typeface="Calibri" panose="020F0502020204030204" pitchFamily="34" charset="0"/>
                <a:ea typeface="Calibri" panose="020F0502020204030204" pitchFamily="34" charset="0"/>
                <a:cs typeface="Times New Roman" panose="02020603050405020304" pitchFamily="18" charset="0"/>
              </a:rPr>
              <a:t>Dangers of cliché and exaggeration.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4847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87A97AD-14B7-AAE3-181B-B9F826EA62DA}"/>
              </a:ext>
            </a:extLst>
          </p:cNvPr>
          <p:cNvGraphicFramePr>
            <a:graphicFrameLocks noGrp="1"/>
          </p:cNvGraphicFramePr>
          <p:nvPr>
            <p:extLst>
              <p:ext uri="{D42A27DB-BD31-4B8C-83A1-F6EECF244321}">
                <p14:modId xmlns:p14="http://schemas.microsoft.com/office/powerpoint/2010/main" val="2868904892"/>
              </p:ext>
            </p:extLst>
          </p:nvPr>
        </p:nvGraphicFramePr>
        <p:xfrm>
          <a:off x="3425275" y="289931"/>
          <a:ext cx="5153478" cy="4125952"/>
        </p:xfrm>
        <a:graphic>
          <a:graphicData uri="http://schemas.openxmlformats.org/drawingml/2006/table">
            <a:tbl>
              <a:tblPr firstRow="1" firstCol="1" bandRow="1">
                <a:tableStyleId>{5C22544A-7EE6-4342-B048-85BDC9FD1C3A}</a:tableStyleId>
              </a:tblPr>
              <a:tblGrid>
                <a:gridCol w="1717826">
                  <a:extLst>
                    <a:ext uri="{9D8B030D-6E8A-4147-A177-3AD203B41FA5}">
                      <a16:colId xmlns:a16="http://schemas.microsoft.com/office/drawing/2014/main" val="1491943934"/>
                    </a:ext>
                  </a:extLst>
                </a:gridCol>
                <a:gridCol w="1717826">
                  <a:extLst>
                    <a:ext uri="{9D8B030D-6E8A-4147-A177-3AD203B41FA5}">
                      <a16:colId xmlns:a16="http://schemas.microsoft.com/office/drawing/2014/main" val="1129783166"/>
                    </a:ext>
                  </a:extLst>
                </a:gridCol>
                <a:gridCol w="1717826">
                  <a:extLst>
                    <a:ext uri="{9D8B030D-6E8A-4147-A177-3AD203B41FA5}">
                      <a16:colId xmlns:a16="http://schemas.microsoft.com/office/drawing/2014/main" val="2739206221"/>
                    </a:ext>
                  </a:extLst>
                </a:gridCol>
              </a:tblGrid>
              <a:tr h="729923">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190500" marR="190500" marT="190500" marB="190500" anchor="ctr"/>
                </a:tc>
                <a:tc>
                  <a:txBody>
                    <a:bodyPr/>
                    <a:lstStyle/>
                    <a:p>
                      <a:pPr>
                        <a:lnSpc>
                          <a:spcPct val="107000"/>
                        </a:lnSpc>
                        <a:spcAft>
                          <a:spcPts val="800"/>
                        </a:spcAft>
                      </a:pPr>
                      <a:r>
                        <a:rPr lang="en-GB" sz="1200" dirty="0">
                          <a:effectLst/>
                        </a:rPr>
                        <a:t>Born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190500" marB="190500" anchor="ctr"/>
                </a:tc>
                <a:tc>
                  <a:txBody>
                    <a:bodyPr/>
                    <a:lstStyle/>
                    <a:p>
                      <a:pPr>
                        <a:lnSpc>
                          <a:spcPct val="107000"/>
                        </a:lnSpc>
                        <a:spcAft>
                          <a:spcPts val="800"/>
                        </a:spcAft>
                      </a:pPr>
                      <a:r>
                        <a:rPr lang="en-GB" sz="1200" dirty="0">
                          <a:effectLst/>
                        </a:rPr>
                        <a:t>Ages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190500" marB="190500" anchor="ctr"/>
                </a:tc>
                <a:extLst>
                  <a:ext uri="{0D108BD9-81ED-4DB2-BD59-A6C34878D82A}">
                    <a16:rowId xmlns:a16="http://schemas.microsoft.com/office/drawing/2014/main" val="1475050665"/>
                  </a:ext>
                </a:extLst>
              </a:tr>
              <a:tr h="485147">
                <a:tc>
                  <a:txBody>
                    <a:bodyPr/>
                    <a:lstStyle/>
                    <a:p>
                      <a:pPr>
                        <a:lnSpc>
                          <a:spcPct val="107000"/>
                        </a:lnSpc>
                        <a:spcAft>
                          <a:spcPts val="800"/>
                        </a:spcAft>
                      </a:pPr>
                      <a:r>
                        <a:rPr lang="en-GB" sz="1200" dirty="0">
                          <a:effectLst/>
                        </a:rPr>
                        <a:t>Gen Z</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1997 – 2012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10 – 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2187020938"/>
                  </a:ext>
                </a:extLst>
              </a:tr>
              <a:tr h="485147">
                <a:tc>
                  <a:txBody>
                    <a:bodyPr/>
                    <a:lstStyle/>
                    <a:p>
                      <a:pPr>
                        <a:lnSpc>
                          <a:spcPct val="107000"/>
                        </a:lnSpc>
                        <a:spcAft>
                          <a:spcPts val="800"/>
                        </a:spcAft>
                      </a:pPr>
                      <a:r>
                        <a:rPr lang="en-GB" sz="1200" dirty="0">
                          <a:effectLst/>
                        </a:rPr>
                        <a:t>Millennials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1981 – 1996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26 – 41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1119727402"/>
                  </a:ext>
                </a:extLst>
              </a:tr>
              <a:tr h="485147">
                <a:tc>
                  <a:txBody>
                    <a:bodyPr/>
                    <a:lstStyle/>
                    <a:p>
                      <a:pPr>
                        <a:lnSpc>
                          <a:spcPct val="107000"/>
                        </a:lnSpc>
                        <a:spcAft>
                          <a:spcPts val="800"/>
                        </a:spcAft>
                      </a:pPr>
                      <a:r>
                        <a:rPr lang="en-GB" sz="1200" dirty="0">
                          <a:effectLst/>
                        </a:rPr>
                        <a:t>Gen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1965 – 1980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42 – 57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1289486925"/>
                  </a:ext>
                </a:extLst>
              </a:tr>
              <a:tr h="485147">
                <a:tc>
                  <a:txBody>
                    <a:bodyPr/>
                    <a:lstStyle/>
                    <a:p>
                      <a:pPr>
                        <a:lnSpc>
                          <a:spcPct val="107000"/>
                        </a:lnSpc>
                        <a:spcAft>
                          <a:spcPts val="800"/>
                        </a:spcAft>
                      </a:pPr>
                      <a:r>
                        <a:rPr lang="en-GB" sz="1200" dirty="0">
                          <a:effectLst/>
                        </a:rPr>
                        <a:t>Boomers II*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1955 – 1964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58 – 67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1739461926"/>
                  </a:ext>
                </a:extLst>
              </a:tr>
              <a:tr h="485147">
                <a:tc>
                  <a:txBody>
                    <a:bodyPr/>
                    <a:lstStyle/>
                    <a:p>
                      <a:pPr>
                        <a:lnSpc>
                          <a:spcPct val="107000"/>
                        </a:lnSpc>
                        <a:spcAft>
                          <a:spcPts val="800"/>
                        </a:spcAft>
                      </a:pPr>
                      <a:r>
                        <a:rPr lang="en-GB" sz="1200" dirty="0">
                          <a:effectLst/>
                        </a:rPr>
                        <a:t>Boomers 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1946 – 1954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68 – 76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2787048312"/>
                  </a:ext>
                </a:extLst>
              </a:tr>
              <a:tr h="485147">
                <a:tc>
                  <a:txBody>
                    <a:bodyPr/>
                    <a:lstStyle/>
                    <a:p>
                      <a:pPr>
                        <a:lnSpc>
                          <a:spcPct val="107000"/>
                        </a:lnSpc>
                        <a:spcAft>
                          <a:spcPts val="800"/>
                        </a:spcAft>
                      </a:pPr>
                      <a:r>
                        <a:rPr lang="en-GB" sz="1200" dirty="0">
                          <a:effectLst/>
                        </a:rPr>
                        <a:t>Post War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1928 – 1945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77 – 94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3328188844"/>
                  </a:ext>
                </a:extLst>
              </a:tr>
              <a:tr h="485147">
                <a:tc>
                  <a:txBody>
                    <a:bodyPr/>
                    <a:lstStyle/>
                    <a:p>
                      <a:pPr>
                        <a:lnSpc>
                          <a:spcPct val="107000"/>
                        </a:lnSpc>
                        <a:spcAft>
                          <a:spcPts val="800"/>
                        </a:spcAft>
                      </a:pPr>
                      <a:r>
                        <a:rPr lang="en-GB" sz="1200" dirty="0">
                          <a:effectLst/>
                        </a:rPr>
                        <a:t>WWII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1922 – 1927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95 – 100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3518120471"/>
                  </a:ext>
                </a:extLst>
              </a:tr>
            </a:tbl>
          </a:graphicData>
        </a:graphic>
      </p:graphicFrame>
      <p:sp>
        <p:nvSpPr>
          <p:cNvPr id="3" name="Rectangle 1">
            <a:extLst>
              <a:ext uri="{FF2B5EF4-FFF2-40B4-BE49-F238E27FC236}">
                <a16:creationId xmlns:a16="http://schemas.microsoft.com/office/drawing/2014/main" id="{C48D01F8-31FA-FDE0-2ABB-59B02AB8EB09}"/>
              </a:ext>
            </a:extLst>
          </p:cNvPr>
          <p:cNvSpPr>
            <a:spLocks noChangeArrowheads="1"/>
          </p:cNvSpPr>
          <p:nvPr/>
        </p:nvSpPr>
        <p:spPr bwMode="auto">
          <a:xfrm>
            <a:off x="624468" y="1198745"/>
            <a:ext cx="2356625"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bg1"/>
                </a:solidFill>
                <a:effectLst/>
                <a:latin typeface="Open Sans" panose="020B0606030504020204" pitchFamily="34" charset="0"/>
                <a:ea typeface="Times New Roman" panose="02020603050405020304" pitchFamily="18" charset="0"/>
                <a:cs typeface="Open Sans" panose="020B0606030504020204" pitchFamily="34" charset="0"/>
              </a:rPr>
              <a:t>Generation names are based on when members of that generation become adults (18-21).</a:t>
            </a:r>
            <a:endParaRPr kumimoji="0" lang="en-GB" altLang="en-US"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US Census Bureau.</a:t>
            </a:r>
            <a:endParaRPr kumimoji="0" lang="en-GB" altLang="en-US"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41847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imeline&#10;&#10;Description automatically generated">
            <a:extLst>
              <a:ext uri="{FF2B5EF4-FFF2-40B4-BE49-F238E27FC236}">
                <a16:creationId xmlns:a16="http://schemas.microsoft.com/office/drawing/2014/main" id="{F3E8EAFB-3E5E-9FAE-4EA9-164B826E159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2498" y="884663"/>
            <a:ext cx="8586439" cy="4059043"/>
          </a:xfrm>
          <a:prstGeom prst="rect">
            <a:avLst/>
          </a:prstGeom>
          <a:noFill/>
          <a:ln>
            <a:noFill/>
          </a:ln>
        </p:spPr>
      </p:pic>
      <p:sp>
        <p:nvSpPr>
          <p:cNvPr id="4" name="TextBox 3">
            <a:extLst>
              <a:ext uri="{FF2B5EF4-FFF2-40B4-BE49-F238E27FC236}">
                <a16:creationId xmlns:a16="http://schemas.microsoft.com/office/drawing/2014/main" id="{2DEA577B-D915-C735-C868-98536AEA6863}"/>
              </a:ext>
            </a:extLst>
          </p:cNvPr>
          <p:cNvSpPr txBox="1"/>
          <p:nvPr/>
        </p:nvSpPr>
        <p:spPr>
          <a:xfrm>
            <a:off x="4382430" y="302877"/>
            <a:ext cx="4572000"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Pew Research Centre (2019)</a:t>
            </a:r>
          </a:p>
        </p:txBody>
      </p:sp>
    </p:spTree>
    <p:extLst>
      <p:ext uri="{BB962C8B-B14F-4D97-AF65-F5344CB8AC3E}">
        <p14:creationId xmlns:p14="http://schemas.microsoft.com/office/powerpoint/2010/main" val="2428618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nerations at a Glance">
            <a:extLst>
              <a:ext uri="{FF2B5EF4-FFF2-40B4-BE49-F238E27FC236}">
                <a16:creationId xmlns:a16="http://schemas.microsoft.com/office/drawing/2014/main" id="{A8BE7329-C9BE-5542-45DD-85A87A52BC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32624"/>
            <a:ext cx="9144000" cy="4310876"/>
          </a:xfrm>
          <a:prstGeom prst="rect">
            <a:avLst/>
          </a:prstGeom>
          <a:noFill/>
          <a:ln>
            <a:noFill/>
          </a:ln>
        </p:spPr>
      </p:pic>
      <p:sp>
        <p:nvSpPr>
          <p:cNvPr id="4" name="TextBox 3">
            <a:extLst>
              <a:ext uri="{FF2B5EF4-FFF2-40B4-BE49-F238E27FC236}">
                <a16:creationId xmlns:a16="http://schemas.microsoft.com/office/drawing/2014/main" id="{EE315354-0346-E780-9BA0-3BEB3F4C456F}"/>
              </a:ext>
            </a:extLst>
          </p:cNvPr>
          <p:cNvSpPr txBox="1"/>
          <p:nvPr/>
        </p:nvSpPr>
        <p:spPr>
          <a:xfrm>
            <a:off x="3442011" y="78279"/>
            <a:ext cx="5553306" cy="646331"/>
          </a:xfrm>
          <a:prstGeom prst="rect">
            <a:avLst/>
          </a:prstGeom>
          <a:noFill/>
        </p:spPr>
        <p:txBody>
          <a:bodyPr wrap="square">
            <a:spAutoFit/>
          </a:bodyPr>
          <a:lstStyle/>
          <a:p>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literature seems to be dominated by experience in the USA. Source: Fromm (2021)</a:t>
            </a:r>
            <a:endParaRPr lang="en-GB" dirty="0"/>
          </a:p>
        </p:txBody>
      </p:sp>
    </p:spTree>
    <p:extLst>
      <p:ext uri="{BB962C8B-B14F-4D97-AF65-F5344CB8AC3E}">
        <p14:creationId xmlns:p14="http://schemas.microsoft.com/office/powerpoint/2010/main" val="2560225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570082-7C26-DF00-40FC-78D4DB3FEAAE}"/>
              </a:ext>
            </a:extLst>
          </p:cNvPr>
          <p:cNvSpPr txBox="1"/>
          <p:nvPr/>
        </p:nvSpPr>
        <p:spPr>
          <a:xfrm>
            <a:off x="327103" y="1932811"/>
            <a:ext cx="8274205" cy="2862322"/>
          </a:xfrm>
          <a:prstGeom prst="rect">
            <a:avLst/>
          </a:prstGeom>
          <a:noFill/>
        </p:spPr>
        <p:txBody>
          <a:bodyPr wrap="square">
            <a:spAutoFit/>
          </a:bodyPr>
          <a:lstStyle/>
          <a:p>
            <a:pPr algn="just" fontAlgn="base"/>
            <a:r>
              <a:rPr lang="en-GB" dirty="0">
                <a:solidFill>
                  <a:schemeClr val="bg1"/>
                </a:solidFill>
                <a:effectLst/>
                <a:latin typeface="+mj-lt"/>
                <a:ea typeface="Times New Roman" panose="02020603050405020304" pitchFamily="18" charset="0"/>
              </a:rPr>
              <a:t>Duffy (2021) says we must break through the clichés and analyse more deeply population segments to find the reality of how to manage each. Underneath the sensationalism, </a:t>
            </a:r>
            <a:r>
              <a:rPr lang="en-GB" dirty="0">
                <a:solidFill>
                  <a:schemeClr val="bg1"/>
                </a:solidFill>
                <a:latin typeface="+mj-lt"/>
                <a:ea typeface="Times New Roman" panose="02020603050405020304" pitchFamily="18" charset="0"/>
              </a:rPr>
              <a:t>he </a:t>
            </a:r>
            <a:r>
              <a:rPr lang="en-GB" dirty="0">
                <a:solidFill>
                  <a:schemeClr val="bg1"/>
                </a:solidFill>
                <a:effectLst/>
                <a:latin typeface="+mj-lt"/>
                <a:ea typeface="Times New Roman" panose="02020603050405020304" pitchFamily="18" charset="0"/>
              </a:rPr>
              <a:t>sees influences on attitude development and sharing across age groups, which are embedded. He also mentions the formative impact of the Covid-19 pandemic as a catalyst enhancing impact on generations’ attitudes. He even coined the phrase Generation Covid.</a:t>
            </a:r>
          </a:p>
          <a:p>
            <a:pPr fontAlgn="base"/>
            <a:endParaRPr lang="en-GB" dirty="0">
              <a:solidFill>
                <a:schemeClr val="bg1"/>
              </a:solidFill>
              <a:latin typeface="+mj-lt"/>
              <a:ea typeface="Times New Roman" panose="02020603050405020304" pitchFamily="18" charset="0"/>
            </a:endParaRPr>
          </a:p>
          <a:p>
            <a:pPr fontAlgn="base"/>
            <a:r>
              <a:rPr lang="en-GB" dirty="0">
                <a:solidFill>
                  <a:schemeClr val="bg1"/>
                </a:solidFill>
                <a:effectLst/>
                <a:latin typeface="+mj-lt"/>
                <a:ea typeface="Times New Roman" panose="02020603050405020304" pitchFamily="18" charset="0"/>
              </a:rPr>
              <a:t>We recognise the generation therefore need to manage it. (</a:t>
            </a:r>
            <a:r>
              <a:rPr lang="en-GB" sz="1800" dirty="0">
                <a:solidFill>
                  <a:schemeClr val="bg1"/>
                </a:solidFill>
                <a:effectLst/>
                <a:latin typeface="Arial" panose="020B0604020202020204" pitchFamily="34" charset="0"/>
                <a:ea typeface="Calibri" panose="020F0502020204030204" pitchFamily="34" charset="0"/>
              </a:rPr>
              <a:t>Çora</a:t>
            </a:r>
            <a:r>
              <a:rPr lang="en-GB" dirty="0">
                <a:solidFill>
                  <a:schemeClr val="bg1"/>
                </a:solidFill>
                <a:latin typeface="Arial" panose="020B0604020202020204" pitchFamily="34" charset="0"/>
                <a:ea typeface="Calibri" panose="020F0502020204030204" pitchFamily="34" charset="0"/>
              </a:rPr>
              <a:t>, </a:t>
            </a:r>
            <a:r>
              <a:rPr lang="en-GB" sz="1800" dirty="0">
                <a:solidFill>
                  <a:schemeClr val="bg1"/>
                </a:solidFill>
                <a:effectLst/>
                <a:latin typeface="Arial" panose="020B0604020202020204" pitchFamily="34" charset="0"/>
                <a:ea typeface="Calibri" panose="020F0502020204030204" pitchFamily="34" charset="0"/>
              </a:rPr>
              <a:t>2019). </a:t>
            </a:r>
            <a:endParaRPr lang="en-GB" dirty="0">
              <a:solidFill>
                <a:schemeClr val="bg1"/>
              </a:solidFill>
              <a:effectLst/>
              <a:latin typeface="+mj-lt"/>
              <a:ea typeface="Times New Roman" panose="02020603050405020304" pitchFamily="18" charset="0"/>
            </a:endParaRPr>
          </a:p>
          <a:p>
            <a:pPr fontAlgn="base"/>
            <a:endParaRPr lang="en-GB" dirty="0">
              <a:solidFill>
                <a:schemeClr val="bg1"/>
              </a:solidFill>
              <a:latin typeface="+mj-lt"/>
              <a:ea typeface="Times New Roman" panose="02020603050405020304" pitchFamily="18" charset="0"/>
            </a:endParaRPr>
          </a:p>
          <a:p>
            <a:pPr fontAlgn="base"/>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4EEB8742-813B-94C0-8312-7DF0D45973C2}"/>
              </a:ext>
            </a:extLst>
          </p:cNvPr>
          <p:cNvSpPr txBox="1"/>
          <p:nvPr/>
        </p:nvSpPr>
        <p:spPr>
          <a:xfrm>
            <a:off x="3531220" y="178485"/>
            <a:ext cx="5166731" cy="1477328"/>
          </a:xfrm>
          <a:prstGeom prst="rect">
            <a:avLst/>
          </a:prstGeom>
          <a:noFill/>
        </p:spPr>
        <p:txBody>
          <a:bodyPr wrap="square">
            <a:spAutoFit/>
          </a:bodyPr>
          <a:lstStyle/>
          <a:p>
            <a:pPr fontAlgn="base"/>
            <a:r>
              <a:rPr lang="en-GB" dirty="0">
                <a:solidFill>
                  <a:schemeClr val="bg1"/>
                </a:solidFill>
                <a:effectLst/>
                <a:latin typeface="+mj-lt"/>
                <a:ea typeface="Times New Roman" panose="02020603050405020304" pitchFamily="18" charset="0"/>
              </a:rPr>
              <a:t>Three main forces of time that shape people’s experiences: </a:t>
            </a:r>
          </a:p>
          <a:p>
            <a:pPr marL="342900" lvl="0" indent="-342900" fontAlgn="base">
              <a:buFont typeface="Symbol" panose="05050102010706020507" pitchFamily="18" charset="2"/>
              <a:buChar char=""/>
            </a:pPr>
            <a:r>
              <a:rPr lang="en-GB" dirty="0">
                <a:solidFill>
                  <a:schemeClr val="bg1"/>
                </a:solidFill>
                <a:effectLst/>
                <a:latin typeface="+mj-lt"/>
                <a:ea typeface="Times New Roman" panose="02020603050405020304" pitchFamily="18" charset="0"/>
              </a:rPr>
              <a:t>the period in which they live, </a:t>
            </a:r>
          </a:p>
          <a:p>
            <a:pPr marL="342900" lvl="0" indent="-342900" fontAlgn="base">
              <a:buFont typeface="Symbol" panose="05050102010706020507" pitchFamily="18" charset="2"/>
              <a:buChar char=""/>
            </a:pPr>
            <a:r>
              <a:rPr lang="en-GB" dirty="0">
                <a:solidFill>
                  <a:schemeClr val="bg1"/>
                </a:solidFill>
                <a:effectLst/>
                <a:latin typeface="+mj-lt"/>
                <a:ea typeface="Times New Roman" panose="02020603050405020304" pitchFamily="18" charset="0"/>
              </a:rPr>
              <a:t>the cohort into which they are born and </a:t>
            </a:r>
          </a:p>
          <a:p>
            <a:pPr marL="342900" lvl="0" indent="-342900" fontAlgn="base">
              <a:buFont typeface="Symbol" panose="05050102010706020507" pitchFamily="18" charset="2"/>
              <a:buChar char=""/>
            </a:pPr>
            <a:r>
              <a:rPr lang="en-GB" dirty="0">
                <a:solidFill>
                  <a:schemeClr val="bg1"/>
                </a:solidFill>
                <a:effectLst/>
                <a:latin typeface="+mj-lt"/>
                <a:ea typeface="Times New Roman" panose="02020603050405020304" pitchFamily="18" charset="0"/>
              </a:rPr>
              <a:t>the lifecycle stages through which we progress.</a:t>
            </a:r>
          </a:p>
        </p:txBody>
      </p:sp>
    </p:spTree>
    <p:extLst>
      <p:ext uri="{BB962C8B-B14F-4D97-AF65-F5344CB8AC3E}">
        <p14:creationId xmlns:p14="http://schemas.microsoft.com/office/powerpoint/2010/main" val="3998281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bar chart&#10;&#10;Description automatically generated">
            <a:extLst>
              <a:ext uri="{FF2B5EF4-FFF2-40B4-BE49-F238E27FC236}">
                <a16:creationId xmlns:a16="http://schemas.microsoft.com/office/drawing/2014/main" id="{B6B1E6C5-E34D-5DC4-C9AD-D55E99D8B2D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7282" y="1113728"/>
            <a:ext cx="2331720" cy="2514600"/>
          </a:xfrm>
          <a:prstGeom prst="rect">
            <a:avLst/>
          </a:prstGeom>
          <a:noFill/>
          <a:ln>
            <a:noFill/>
          </a:ln>
        </p:spPr>
      </p:pic>
      <p:sp>
        <p:nvSpPr>
          <p:cNvPr id="4" name="TextBox 3">
            <a:extLst>
              <a:ext uri="{FF2B5EF4-FFF2-40B4-BE49-F238E27FC236}">
                <a16:creationId xmlns:a16="http://schemas.microsoft.com/office/drawing/2014/main" id="{A013653A-6974-BCFC-DC5C-034092AA6123}"/>
              </a:ext>
            </a:extLst>
          </p:cNvPr>
          <p:cNvSpPr txBox="1"/>
          <p:nvPr/>
        </p:nvSpPr>
        <p:spPr>
          <a:xfrm>
            <a:off x="486937" y="3789492"/>
            <a:ext cx="2650273"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CM Group (2022)</a:t>
            </a:r>
          </a:p>
        </p:txBody>
      </p:sp>
      <p:sp>
        <p:nvSpPr>
          <p:cNvPr id="6" name="TextBox 5">
            <a:extLst>
              <a:ext uri="{FF2B5EF4-FFF2-40B4-BE49-F238E27FC236}">
                <a16:creationId xmlns:a16="http://schemas.microsoft.com/office/drawing/2014/main" id="{9265ADDF-7199-3E44-41F5-CAD26658FE4F}"/>
              </a:ext>
            </a:extLst>
          </p:cNvPr>
          <p:cNvSpPr txBox="1"/>
          <p:nvPr/>
        </p:nvSpPr>
        <p:spPr>
          <a:xfrm>
            <a:off x="3653883" y="702420"/>
            <a:ext cx="4572000" cy="3905428"/>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Brands are tuning into Gen-Z needs.</a:t>
            </a:r>
          </a:p>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Witt and Baird (2018) point to the generation’s ease and love of information and mobile technology makes them different. Their demographic size estimated at 40% of Europe, USA and BRIC countries makes them impossible to ignore, as both consumers and employees.</a:t>
            </a:r>
          </a:p>
          <a:p>
            <a:pPr>
              <a:lnSpc>
                <a:spcPct val="107000"/>
              </a:lnSpc>
              <a:spcAft>
                <a:spcPts val="8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Employees are being managed online in digital environments.</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1353F5E-1572-97F9-E365-AD542CDC3B51}"/>
              </a:ext>
            </a:extLst>
          </p:cNvPr>
          <p:cNvSpPr txBox="1"/>
          <p:nvPr/>
        </p:nvSpPr>
        <p:spPr>
          <a:xfrm>
            <a:off x="3739375" y="131891"/>
            <a:ext cx="4572000" cy="470000"/>
          </a:xfrm>
          <a:prstGeom prst="rect">
            <a:avLst/>
          </a:prstGeom>
          <a:noFill/>
        </p:spPr>
        <p:txBody>
          <a:bodyPr wrap="square">
            <a:spAutoFit/>
          </a:bodyPr>
          <a:lstStyle/>
          <a:p>
            <a:pPr>
              <a:lnSpc>
                <a:spcPct val="107000"/>
              </a:lnSpc>
              <a:spcAft>
                <a:spcPts val="800"/>
              </a:spcAft>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Evidence?</a:t>
            </a:r>
          </a:p>
        </p:txBody>
      </p:sp>
    </p:spTree>
    <p:extLst>
      <p:ext uri="{BB962C8B-B14F-4D97-AF65-F5344CB8AC3E}">
        <p14:creationId xmlns:p14="http://schemas.microsoft.com/office/powerpoint/2010/main" val="1525750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D13482-DD6F-99DD-D834-982E499C3DDE}"/>
              </a:ext>
            </a:extLst>
          </p:cNvPr>
          <p:cNvSpPr txBox="1"/>
          <p:nvPr/>
        </p:nvSpPr>
        <p:spPr>
          <a:xfrm>
            <a:off x="4174273" y="228663"/>
            <a:ext cx="4572000" cy="375296"/>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Why are we responding?</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Graphical user interface&#10;&#10;Description automatically generated">
            <a:extLst>
              <a:ext uri="{FF2B5EF4-FFF2-40B4-BE49-F238E27FC236}">
                <a16:creationId xmlns:a16="http://schemas.microsoft.com/office/drawing/2014/main" id="{E49D4D32-50CE-BAD2-1187-76A6FFFF91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6839" y="883602"/>
            <a:ext cx="8110654" cy="3376295"/>
          </a:xfrm>
          <a:prstGeom prst="rect">
            <a:avLst/>
          </a:prstGeom>
          <a:noFill/>
          <a:ln>
            <a:noFill/>
          </a:ln>
        </p:spPr>
      </p:pic>
      <p:sp>
        <p:nvSpPr>
          <p:cNvPr id="6" name="TextBox 5">
            <a:extLst>
              <a:ext uri="{FF2B5EF4-FFF2-40B4-BE49-F238E27FC236}">
                <a16:creationId xmlns:a16="http://schemas.microsoft.com/office/drawing/2014/main" id="{234389FB-DEF2-CA4D-2A32-A630885D3E86}"/>
              </a:ext>
            </a:extLst>
          </p:cNvPr>
          <p:cNvSpPr txBox="1"/>
          <p:nvPr/>
        </p:nvSpPr>
        <p:spPr>
          <a:xfrm>
            <a:off x="762001" y="4259897"/>
            <a:ext cx="4572000"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Euromonitor (2023) </a:t>
            </a:r>
          </a:p>
        </p:txBody>
      </p:sp>
    </p:spTree>
    <p:extLst>
      <p:ext uri="{BB962C8B-B14F-4D97-AF65-F5344CB8AC3E}">
        <p14:creationId xmlns:p14="http://schemas.microsoft.com/office/powerpoint/2010/main" val="25275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67C6A7-DBB8-C4BF-50BD-EF70691FF566}"/>
              </a:ext>
            </a:extLst>
          </p:cNvPr>
          <p:cNvSpPr txBox="1"/>
          <p:nvPr/>
        </p:nvSpPr>
        <p:spPr>
          <a:xfrm>
            <a:off x="624468" y="291318"/>
            <a:ext cx="8251903" cy="4247317"/>
          </a:xfrm>
          <a:prstGeom prst="rect">
            <a:avLst/>
          </a:prstGeom>
          <a:noFill/>
        </p:spPr>
        <p:txBody>
          <a:bodyPr wrap="square">
            <a:spAutoFit/>
          </a:bodyPr>
          <a:lstStyle/>
          <a:p>
            <a:r>
              <a:rPr lang="en-GB" sz="1800" dirty="0">
                <a:solidFill>
                  <a:schemeClr val="bg1"/>
                </a:solidFill>
                <a:effectLst/>
                <a:latin typeface="Arial" panose="020B0604020202020204" pitchFamily="34" charset="0"/>
                <a:ea typeface="Calibri" panose="020F0502020204030204" pitchFamily="34" charset="0"/>
              </a:rPr>
              <a:t>                                                                             Is it quite this easy?</a:t>
            </a:r>
            <a:endParaRPr lang="en-GB" sz="16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rPr>
              <a:t> </a:t>
            </a:r>
            <a:endParaRPr lang="en-GB" sz="1600" dirty="0">
              <a:solidFill>
                <a:schemeClr val="bg1"/>
              </a:solidFill>
              <a:effectLst/>
              <a:latin typeface="Times New Roman" panose="02020603050405020304" pitchFamily="18" charset="0"/>
              <a:ea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1. The dates covering each generation do vary significantly.</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 The formative experiences impacting on young people vary.</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3. The access to digital technologies varies, leading to a significant ‘digital divide’ within and between nations.</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4. Traditional social, religious, cultural and communication media may still be very powerful.</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5. Even in nations where the Gen-Z appears a viable segment, demographics are challenging if this was to change the mainstream paradigm.</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rPr>
              <a:t> </a:t>
            </a:r>
            <a:endParaRPr lang="en-GB" sz="16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rPr>
              <a:t>See next slide showing aging populations from Dewhurst et al. (McKinsey Health)</a:t>
            </a:r>
            <a:endParaRPr lang="en-GB" sz="16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31700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8D2F-FA56-E6EA-AE2A-37F90DD5377E}"/>
              </a:ext>
            </a:extLst>
          </p:cNvPr>
          <p:cNvSpPr>
            <a:spLocks noGrp="1"/>
          </p:cNvSpPr>
          <p:nvPr>
            <p:ph type="title"/>
          </p:nvPr>
        </p:nvSpPr>
        <p:spPr/>
        <p:txBody>
          <a:bodyPr/>
          <a:lstStyle/>
          <a:p>
            <a:endParaRPr lang="en-GB" dirty="0"/>
          </a:p>
        </p:txBody>
      </p:sp>
      <p:pic>
        <p:nvPicPr>
          <p:cNvPr id="4" name="Content Placeholder 3" descr="Some 'superaged' societies will see old-age dependency ratios increase substantially through 2040.">
            <a:extLst>
              <a:ext uri="{FF2B5EF4-FFF2-40B4-BE49-F238E27FC236}">
                <a16:creationId xmlns:a16="http://schemas.microsoft.com/office/drawing/2014/main" id="{0078DE06-EB0B-40C7-CACE-A5A902868CA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8644" y="273844"/>
            <a:ext cx="8286750" cy="4662488"/>
          </a:xfrm>
          <a:prstGeom prst="rect">
            <a:avLst/>
          </a:prstGeom>
          <a:noFill/>
          <a:ln>
            <a:noFill/>
          </a:ln>
        </p:spPr>
      </p:pic>
    </p:spTree>
    <p:extLst>
      <p:ext uri="{BB962C8B-B14F-4D97-AF65-F5344CB8AC3E}">
        <p14:creationId xmlns:p14="http://schemas.microsoft.com/office/powerpoint/2010/main" val="3420815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6F4DE8-17B5-9AAE-2475-20B0DB60E7D2}"/>
              </a:ext>
            </a:extLst>
          </p:cNvPr>
          <p:cNvSpPr txBox="1"/>
          <p:nvPr/>
        </p:nvSpPr>
        <p:spPr>
          <a:xfrm>
            <a:off x="594732" y="1490540"/>
            <a:ext cx="8088351" cy="1570623"/>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How are we to respond?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It depends on the analysis of Gen-Z qualities and preferences.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Francis and Hoefel (2018) for McKinsey &amp; Co. seem to summarise it well.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90202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10;&#10;Description automatically generated">
            <a:extLst>
              <a:ext uri="{FF2B5EF4-FFF2-40B4-BE49-F238E27FC236}">
                <a16:creationId xmlns:a16="http://schemas.microsoft.com/office/drawing/2014/main" id="{190163EA-DCC0-8C98-5C1C-A8C164A448E2}"/>
              </a:ext>
            </a:extLst>
          </p:cNvPr>
          <p:cNvPicPr>
            <a:picLocks noChangeAspect="1"/>
          </p:cNvPicPr>
          <p:nvPr/>
        </p:nvPicPr>
        <p:blipFill>
          <a:blip r:embed="rId2"/>
          <a:stretch>
            <a:fillRect/>
          </a:stretch>
        </p:blipFill>
        <p:spPr>
          <a:xfrm>
            <a:off x="-2301240" y="-838200"/>
            <a:ext cx="12984480" cy="5890259"/>
          </a:xfrm>
          <a:prstGeom prst="rect">
            <a:avLst/>
          </a:prstGeom>
        </p:spPr>
      </p:pic>
    </p:spTree>
    <p:extLst>
      <p:ext uri="{BB962C8B-B14F-4D97-AF65-F5344CB8AC3E}">
        <p14:creationId xmlns:p14="http://schemas.microsoft.com/office/powerpoint/2010/main" val="816231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B3798874-597B-C9D1-ABD2-5F91DA87BF9D}"/>
              </a:ext>
            </a:extLst>
          </p:cNvPr>
          <p:cNvPicPr>
            <a:picLocks noChangeAspect="1"/>
          </p:cNvPicPr>
          <p:nvPr/>
        </p:nvPicPr>
        <p:blipFill>
          <a:blip r:embed="rId2"/>
          <a:stretch>
            <a:fillRect/>
          </a:stretch>
        </p:blipFill>
        <p:spPr>
          <a:xfrm>
            <a:off x="-1382751" y="-1409700"/>
            <a:ext cx="11909502" cy="7795260"/>
          </a:xfrm>
          <a:prstGeom prst="rect">
            <a:avLst/>
          </a:prstGeom>
        </p:spPr>
      </p:pic>
    </p:spTree>
    <p:extLst>
      <p:ext uri="{BB962C8B-B14F-4D97-AF65-F5344CB8AC3E}">
        <p14:creationId xmlns:p14="http://schemas.microsoft.com/office/powerpoint/2010/main" val="4146461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226720"/>
            <a:ext cx="9143999" cy="523220"/>
          </a:xfrm>
          <a:prstGeom prst="rect">
            <a:avLst/>
          </a:prstGeom>
          <a:noFill/>
        </p:spPr>
        <p:txBody>
          <a:bodyPr wrap="square" lIns="91440" tIns="45720" rIns="91440" bIns="45720" rtlCol="0" anchor="t">
            <a:spAutoFit/>
          </a:bodyPr>
          <a:lstStyle/>
          <a:p>
            <a:pPr algn="ctr"/>
            <a:r>
              <a:rPr lang="en-US" sz="2800" dirty="0">
                <a:solidFill>
                  <a:schemeClr val="bg1"/>
                </a:solidFill>
                <a:latin typeface="Arial Black"/>
                <a:cs typeface="Arial Black"/>
              </a:rPr>
              <a:t>Paradigm shift?</a:t>
            </a:r>
          </a:p>
        </p:txBody>
      </p:sp>
      <p:sp>
        <p:nvSpPr>
          <p:cNvPr id="2" name="AutoShape 2" descr="Thomas Kuhn Paradigm Shift - Simply Psychology">
            <a:extLst>
              <a:ext uri="{FF2B5EF4-FFF2-40B4-BE49-F238E27FC236}">
                <a16:creationId xmlns:a16="http://schemas.microsoft.com/office/drawing/2014/main" id="{8467130D-693D-2552-9270-6E55E6D20E8B}"/>
              </a:ext>
            </a:extLst>
          </p:cNvPr>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a:extLst>
              <a:ext uri="{FF2B5EF4-FFF2-40B4-BE49-F238E27FC236}">
                <a16:creationId xmlns:a16="http://schemas.microsoft.com/office/drawing/2014/main" id="{0D25E4D9-0BA5-69C0-0C45-975A843D4B15}"/>
              </a:ext>
            </a:extLst>
          </p:cNvPr>
          <p:cNvPicPr>
            <a:picLocks noChangeAspect="1"/>
          </p:cNvPicPr>
          <p:nvPr/>
        </p:nvPicPr>
        <p:blipFill>
          <a:blip r:embed="rId2"/>
          <a:stretch>
            <a:fillRect/>
          </a:stretch>
        </p:blipFill>
        <p:spPr>
          <a:xfrm>
            <a:off x="0" y="802888"/>
            <a:ext cx="9144000" cy="4340612"/>
          </a:xfrm>
          <a:prstGeom prst="rect">
            <a:avLst/>
          </a:prstGeom>
        </p:spPr>
      </p:pic>
      <p:sp>
        <p:nvSpPr>
          <p:cNvPr id="6" name="TextBox 5">
            <a:extLst>
              <a:ext uri="{FF2B5EF4-FFF2-40B4-BE49-F238E27FC236}">
                <a16:creationId xmlns:a16="http://schemas.microsoft.com/office/drawing/2014/main" id="{E1574405-1692-53C4-5D9F-DD4EA32044AE}"/>
              </a:ext>
            </a:extLst>
          </p:cNvPr>
          <p:cNvSpPr txBox="1"/>
          <p:nvPr/>
        </p:nvSpPr>
        <p:spPr>
          <a:xfrm>
            <a:off x="232317" y="3755430"/>
            <a:ext cx="2258122" cy="646331"/>
          </a:xfrm>
          <a:prstGeom prst="rect">
            <a:avLst/>
          </a:prstGeom>
          <a:noFill/>
        </p:spPr>
        <p:txBody>
          <a:bodyPr wrap="square">
            <a:spAutoFit/>
          </a:bodyPr>
          <a:lstStyle/>
          <a:p>
            <a:r>
              <a:rPr lang="en-GB" sz="1800" dirty="0">
                <a:solidFill>
                  <a:schemeClr val="bg1"/>
                </a:solidFill>
                <a:effectLst/>
                <a:latin typeface="Arial" panose="020B0604020202020204" pitchFamily="34" charset="0"/>
                <a:ea typeface="Calibri" panose="020F0502020204030204" pitchFamily="34" charset="0"/>
              </a:rPr>
              <a:t>Thomas</a:t>
            </a:r>
            <a:r>
              <a:rPr lang="en-GB" dirty="0">
                <a:solidFill>
                  <a:schemeClr val="bg1"/>
                </a:solidFill>
                <a:latin typeface="Arial" panose="020B0604020202020204" pitchFamily="34" charset="0"/>
                <a:ea typeface="Calibri" panose="020F0502020204030204" pitchFamily="34" charset="0"/>
              </a:rPr>
              <a:t> </a:t>
            </a:r>
            <a:r>
              <a:rPr lang="en-GB" sz="1800" dirty="0">
                <a:solidFill>
                  <a:schemeClr val="bg1"/>
                </a:solidFill>
                <a:effectLst/>
                <a:latin typeface="Arial" panose="020B0604020202020204" pitchFamily="34" charset="0"/>
                <a:ea typeface="Calibri" panose="020F0502020204030204" pitchFamily="34" charset="0"/>
              </a:rPr>
              <a:t>and Suleiman (2019)</a:t>
            </a:r>
            <a:r>
              <a:rPr lang="en-GB" sz="1800" kern="1800" dirty="0">
                <a:solidFill>
                  <a:schemeClr val="bg1"/>
                </a:solidFill>
                <a:effectLst/>
                <a:latin typeface="Arial" panose="020B0604020202020204" pitchFamily="34" charset="0"/>
                <a:ea typeface="Times New Roman" panose="02020603050405020304" pitchFamily="18" charset="0"/>
              </a:rPr>
              <a:t> </a:t>
            </a:r>
            <a:endParaRPr lang="en-GB" dirty="0">
              <a:solidFill>
                <a:schemeClr val="bg1"/>
              </a:solidFill>
            </a:endParaRPr>
          </a:p>
        </p:txBody>
      </p:sp>
    </p:spTree>
    <p:extLst>
      <p:ext uri="{BB962C8B-B14F-4D97-AF65-F5344CB8AC3E}">
        <p14:creationId xmlns:p14="http://schemas.microsoft.com/office/powerpoint/2010/main" val="3267889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2C53F1-415F-1B23-E76F-579CAF33A854}"/>
              </a:ext>
            </a:extLst>
          </p:cNvPr>
          <p:cNvSpPr txBox="1"/>
          <p:nvPr/>
        </p:nvSpPr>
        <p:spPr>
          <a:xfrm>
            <a:off x="3185532" y="655392"/>
            <a:ext cx="4572000" cy="523220"/>
          </a:xfrm>
          <a:prstGeom prst="rect">
            <a:avLst/>
          </a:prstGeom>
          <a:noFill/>
        </p:spPr>
        <p:txBody>
          <a:bodyPr wrap="square">
            <a:spAutoFit/>
          </a:bodyPr>
          <a:lstStyle/>
          <a:p>
            <a:pPr algn="ctr"/>
            <a:r>
              <a:rPr lang="en-US" sz="2800" dirty="0">
                <a:solidFill>
                  <a:schemeClr val="bg1"/>
                </a:solidFill>
                <a:ea typeface="+mn-lt"/>
                <a:cs typeface="+mn-lt"/>
              </a:rPr>
              <a:t>Paradigm Shift for Gen-Z?</a:t>
            </a:r>
            <a:endParaRPr lang="en-US" sz="2800" dirty="0">
              <a:solidFill>
                <a:schemeClr val="bg1"/>
              </a:solidFill>
            </a:endParaRPr>
          </a:p>
        </p:txBody>
      </p:sp>
      <p:sp>
        <p:nvSpPr>
          <p:cNvPr id="5" name="TextBox 4">
            <a:extLst>
              <a:ext uri="{FF2B5EF4-FFF2-40B4-BE49-F238E27FC236}">
                <a16:creationId xmlns:a16="http://schemas.microsoft.com/office/drawing/2014/main" id="{3A7D7793-313F-546F-D03B-5F68F82E3880}"/>
              </a:ext>
            </a:extLst>
          </p:cNvPr>
          <p:cNvSpPr txBox="1"/>
          <p:nvPr/>
        </p:nvSpPr>
        <p:spPr>
          <a:xfrm>
            <a:off x="394010" y="1496770"/>
            <a:ext cx="8489795" cy="2862322"/>
          </a:xfrm>
          <a:prstGeom prst="rect">
            <a:avLst/>
          </a:prstGeom>
          <a:noFill/>
        </p:spPr>
        <p:txBody>
          <a:bodyPr wrap="square">
            <a:spAutoFit/>
          </a:bodyPr>
          <a:lstStyle/>
          <a:p>
            <a:pPr algn="just"/>
            <a:r>
              <a:rPr lang="en-US" sz="2000" kern="1200" dirty="0">
                <a:solidFill>
                  <a:schemeClr val="bg1"/>
                </a:solidFill>
                <a:effectLst/>
                <a:latin typeface="Calibri" panose="020F0502020204030204" pitchFamily="34" charset="0"/>
                <a:ea typeface="Calibri" panose="020F0502020204030204" pitchFamily="34" charset="0"/>
              </a:rPr>
              <a:t>Self evidently there are always going to be new generations, influenced by their environment while being socialized. The Internet is ubiquitous and profound in its impact. Are standard models of marketing /HR now redundant? Is there model drift let alone crisis? Where is the revolution?</a:t>
            </a:r>
            <a:endParaRPr lang="en-GB" sz="2000" dirty="0">
              <a:solidFill>
                <a:schemeClr val="bg1"/>
              </a:solidFill>
              <a:effectLst/>
              <a:latin typeface="Times New Roman" panose="02020603050405020304" pitchFamily="18" charset="0"/>
              <a:ea typeface="Times New Roman" panose="02020603050405020304" pitchFamily="18" charset="0"/>
            </a:endParaRPr>
          </a:p>
          <a:p>
            <a:pPr algn="just"/>
            <a:r>
              <a:rPr lang="en-US" sz="2000" kern="1200" dirty="0">
                <a:solidFill>
                  <a:schemeClr val="bg1"/>
                </a:solidFill>
                <a:effectLst/>
                <a:latin typeface="Calibri" panose="020F0502020204030204" pitchFamily="34" charset="0"/>
                <a:ea typeface="Calibri" panose="020F0502020204030204" pitchFamily="34" charset="0"/>
              </a:rPr>
              <a:t> </a:t>
            </a:r>
            <a:endParaRPr lang="en-GB" sz="2000" dirty="0">
              <a:solidFill>
                <a:schemeClr val="bg1"/>
              </a:solidFill>
              <a:effectLst/>
              <a:latin typeface="Times New Roman" panose="02020603050405020304" pitchFamily="18" charset="0"/>
              <a:ea typeface="Times New Roman" panose="02020603050405020304" pitchFamily="18" charset="0"/>
            </a:endParaRPr>
          </a:p>
          <a:p>
            <a:pPr algn="just"/>
            <a:r>
              <a:rPr lang="en-US" sz="2000" kern="1200" dirty="0">
                <a:solidFill>
                  <a:schemeClr val="bg1"/>
                </a:solidFill>
                <a:effectLst/>
                <a:latin typeface="Calibri" panose="020F0502020204030204" pitchFamily="34" charset="0"/>
                <a:ea typeface="Calibri" panose="020F0502020204030204" pitchFamily="34" charset="0"/>
              </a:rPr>
              <a:t>Adaptation seems to predominate. We have 4 generations potentially in the economy. There is evidence of conflict and poor relationships between them. However, Baby Boomers and Gen-Y seem to have adapted to younger cohorts, with evolving e-Commerce and e-Business models.</a:t>
            </a:r>
            <a:endParaRPr lang="en-GB" sz="2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8578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01CD1-13A7-AD1F-3DFA-8BF00C65AF17}"/>
              </a:ext>
            </a:extLst>
          </p:cNvPr>
          <p:cNvSpPr txBox="1"/>
          <p:nvPr/>
        </p:nvSpPr>
        <p:spPr>
          <a:xfrm>
            <a:off x="2286000" y="-989291"/>
            <a:ext cx="4572000" cy="369332"/>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71E75E8C-2229-F254-CFA8-B1F9C6FE5D1C}"/>
              </a:ext>
            </a:extLst>
          </p:cNvPr>
          <p:cNvSpPr txBox="1"/>
          <p:nvPr/>
        </p:nvSpPr>
        <p:spPr>
          <a:xfrm>
            <a:off x="215590" y="229909"/>
            <a:ext cx="8601308" cy="3970318"/>
          </a:xfrm>
          <a:prstGeom prst="rect">
            <a:avLst/>
          </a:prstGeom>
          <a:noFill/>
        </p:spPr>
        <p:txBody>
          <a:bodyPr wrap="square">
            <a:spAutoFit/>
          </a:bodyPr>
          <a:lstStyle/>
          <a:p>
            <a:pPr algn="just"/>
            <a:r>
              <a:rPr lang="en-GB" sz="1800" b="1" dirty="0">
                <a:solidFill>
                  <a:schemeClr val="bg1"/>
                </a:solidFill>
                <a:effectLst/>
                <a:latin typeface="Arial" panose="020B0604020202020204" pitchFamily="34" charset="0"/>
                <a:ea typeface="Times New Roman" panose="02020603050405020304" pitchFamily="18" charset="0"/>
              </a:rPr>
              <a:t>                                                                    Some aspects of Gen-Z perceptions</a:t>
            </a:r>
            <a:r>
              <a:rPr lang="en-GB" sz="1800"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It is difficult to disentangle the clichés from the truth about the qualities of Gen-Z members and the way business should respond to them if they are significantly different. Business must also factor in local influences such as culture, religion, legal freedoms, family structures, economic opportunities and political ideologies.</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It is also the case that some features are not exclusive to Gen-Z but were in evidence in previous generations. Also not all members would identify with others in their generation.</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bg1"/>
                </a:solidFill>
                <a:effectLst/>
                <a:latin typeface="Arial" panose="020B0604020202020204" pitchFamily="34" charset="0"/>
                <a:ea typeface="Times New Roman" panose="02020603050405020304" pitchFamily="18" charset="0"/>
              </a:rPr>
              <a:t>Digital skills and online communications clearly are a feature. However we “Silver Surfers” of the Baby Boomers and following generations are functioning in this environment</a:t>
            </a:r>
            <a:endParaRPr lang="en-GB" dirty="0"/>
          </a:p>
        </p:txBody>
      </p:sp>
    </p:spTree>
    <p:extLst>
      <p:ext uri="{BB962C8B-B14F-4D97-AF65-F5344CB8AC3E}">
        <p14:creationId xmlns:p14="http://schemas.microsoft.com/office/powerpoint/2010/main" val="2566733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Entrepreneurship">
            <a:extLst>
              <a:ext uri="{FF2B5EF4-FFF2-40B4-BE49-F238E27FC236}">
                <a16:creationId xmlns:a16="http://schemas.microsoft.com/office/drawing/2014/main" id="{494DA99F-C80D-E9E0-A6A9-FD4F96F502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365" y="832624"/>
            <a:ext cx="4780157" cy="4152622"/>
          </a:xfrm>
          <a:prstGeom prst="rect">
            <a:avLst/>
          </a:prstGeom>
          <a:noFill/>
          <a:ln>
            <a:noFill/>
          </a:ln>
        </p:spPr>
      </p:pic>
      <p:sp>
        <p:nvSpPr>
          <p:cNvPr id="4" name="TextBox 3">
            <a:extLst>
              <a:ext uri="{FF2B5EF4-FFF2-40B4-BE49-F238E27FC236}">
                <a16:creationId xmlns:a16="http://schemas.microsoft.com/office/drawing/2014/main" id="{9E1732B2-E807-7CDA-1B29-9985BED8BED6}"/>
              </a:ext>
            </a:extLst>
          </p:cNvPr>
          <p:cNvSpPr txBox="1"/>
          <p:nvPr/>
        </p:nvSpPr>
        <p:spPr>
          <a:xfrm>
            <a:off x="5449229" y="263426"/>
            <a:ext cx="3501483" cy="2585323"/>
          </a:xfrm>
          <a:prstGeom prst="rect">
            <a:avLst/>
          </a:prstGeom>
          <a:noFill/>
        </p:spPr>
        <p:txBody>
          <a:bodyPr wrap="square">
            <a:spAutoFit/>
          </a:bodyPr>
          <a:lstStyle/>
          <a:p>
            <a:pPr marL="285750" lvl="0" indent="-285750">
              <a:buFont typeface="Arial" panose="020B0604020202020204" pitchFamily="34" charset="0"/>
              <a:buChar char="•"/>
            </a:pPr>
            <a:r>
              <a:rPr lang="en-GB" sz="1800" dirty="0">
                <a:solidFill>
                  <a:schemeClr val="bg1"/>
                </a:solidFill>
                <a:effectLst/>
                <a:latin typeface="Arial" panose="020B0604020202020204" pitchFamily="34" charset="0"/>
                <a:ea typeface="Times New Roman" panose="02020603050405020304" pitchFamily="18" charset="0"/>
              </a:rPr>
              <a:t>Creativity and entrepreneurialism, are highlights but was also present in previous generations.</a:t>
            </a:r>
          </a:p>
          <a:p>
            <a:pPr lvl="0"/>
            <a:endParaRPr lang="en-GB" dirty="0">
              <a:solidFill>
                <a:schemeClr val="bg1"/>
              </a:solidFill>
              <a:latin typeface="Arial" panose="020B0604020202020204" pitchFamily="34" charset="0"/>
              <a:ea typeface="Times New Roman" panose="02020603050405020304" pitchFamily="18" charset="0"/>
            </a:endParaRPr>
          </a:p>
          <a:p>
            <a:pPr lvl="0"/>
            <a:r>
              <a:rPr lang="en-GB" sz="1800" dirty="0">
                <a:solidFill>
                  <a:schemeClr val="bg1"/>
                </a:solidFill>
                <a:effectLst/>
                <a:latin typeface="Arial" panose="020B0604020202020204" pitchFamily="34" charset="0"/>
                <a:ea typeface="Times New Roman" panose="02020603050405020304" pitchFamily="18" charset="0"/>
              </a:rPr>
              <a:t>Perhaps they are “Post Millennials”, rather than requiring a paradigm shift?</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73E64532-5412-544E-A3D9-C89B2737D67B}"/>
              </a:ext>
            </a:extLst>
          </p:cNvPr>
          <p:cNvSpPr txBox="1"/>
          <p:nvPr/>
        </p:nvSpPr>
        <p:spPr>
          <a:xfrm>
            <a:off x="5449229" y="3569577"/>
            <a:ext cx="3025698" cy="369332"/>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Source: Gilsenan (2019).</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27878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tatue of a person and person&#10;&#10;Description automatically generated with low confidence">
            <a:extLst>
              <a:ext uri="{FF2B5EF4-FFF2-40B4-BE49-F238E27FC236}">
                <a16:creationId xmlns:a16="http://schemas.microsoft.com/office/drawing/2014/main" id="{BB17A50C-33A1-5921-D6D2-544FB0B8DF7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508" y="876222"/>
            <a:ext cx="4419492" cy="3956050"/>
          </a:xfrm>
          <a:prstGeom prst="rect">
            <a:avLst/>
          </a:prstGeom>
          <a:noFill/>
          <a:ln>
            <a:noFill/>
          </a:ln>
        </p:spPr>
      </p:pic>
      <p:sp>
        <p:nvSpPr>
          <p:cNvPr id="4" name="TextBox 3">
            <a:extLst>
              <a:ext uri="{FF2B5EF4-FFF2-40B4-BE49-F238E27FC236}">
                <a16:creationId xmlns:a16="http://schemas.microsoft.com/office/drawing/2014/main" id="{A252648A-E189-0F50-66B2-5CEF60D764C0}"/>
              </a:ext>
            </a:extLst>
          </p:cNvPr>
          <p:cNvSpPr txBox="1"/>
          <p:nvPr/>
        </p:nvSpPr>
        <p:spPr>
          <a:xfrm>
            <a:off x="1137424" y="4832272"/>
            <a:ext cx="2925336" cy="246221"/>
          </a:xfrm>
          <a:prstGeom prst="rect">
            <a:avLst/>
          </a:prstGeom>
          <a:noFill/>
        </p:spPr>
        <p:txBody>
          <a:bodyPr wrap="square">
            <a:spAutoFit/>
          </a:bodyPr>
          <a:lstStyle/>
          <a:p>
            <a:pPr algn="just"/>
            <a:r>
              <a:rPr lang="en-GB" sz="1000" dirty="0">
                <a:solidFill>
                  <a:schemeClr val="bg1"/>
                </a:solidFill>
                <a:effectLst/>
                <a:latin typeface="Arial" panose="020B0604020202020204" pitchFamily="34" charset="0"/>
                <a:ea typeface="Times New Roman" panose="02020603050405020304" pitchFamily="18" charset="0"/>
              </a:rPr>
              <a:t>Source: Street Art Utopia (2014)</a:t>
            </a:r>
            <a:endParaRPr lang="en-GB" sz="1000" dirty="0">
              <a:solidFill>
                <a:schemeClr val="bg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659E426B-D9C0-A466-822F-B8D9FD0FCA6E}"/>
              </a:ext>
            </a:extLst>
          </p:cNvPr>
          <p:cNvSpPr txBox="1"/>
          <p:nvPr/>
        </p:nvSpPr>
        <p:spPr>
          <a:xfrm>
            <a:off x="4705815" y="246622"/>
            <a:ext cx="4166839" cy="2862322"/>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Gen-Z does seem to be wedded to mobile devices. It allows the speedy communication, networking and fast action. However it also witnesses a technological atomism of society, with a dangerous lack of human warmth. The generation’s problems with mental health and alienation, features large in the literature. It is illustrated by street artist Banksy.</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65F3A23C-5C16-9D04-B8E7-35AC13F95B70}"/>
              </a:ext>
            </a:extLst>
          </p:cNvPr>
          <p:cNvSpPr txBox="1"/>
          <p:nvPr/>
        </p:nvSpPr>
        <p:spPr>
          <a:xfrm>
            <a:off x="4757854" y="3154889"/>
            <a:ext cx="4114800" cy="1477328"/>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However the phenomenon is not a new feature of digital technology. Being “Alone Together” was ably discussed by Prof Turkle in 2011. (Turkle, 2011).</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46144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7B236E-FD0C-F441-8384-9FA553BF1425}"/>
              </a:ext>
            </a:extLst>
          </p:cNvPr>
          <p:cNvSpPr txBox="1"/>
          <p:nvPr/>
        </p:nvSpPr>
        <p:spPr>
          <a:xfrm>
            <a:off x="397727" y="1049908"/>
            <a:ext cx="4572000" cy="3416320"/>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Gen-Z does seem to have a global perspective and is pessimistic about climate degradation, perhaps a function of the fact that they will suffer and be tasked with developing solutions to the problems they will inherit. This is witnessed by the global school strikes of September 2019.</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Gen-Z is subject to influencer leads. Marketers and HR are already exploiting this to target segments and recruits/human resource developments.</a:t>
            </a:r>
            <a:endParaRPr lang="en-GB" sz="1800" dirty="0">
              <a:solidFill>
                <a:schemeClr val="bg1"/>
              </a:solidFill>
              <a:effectLst/>
              <a:latin typeface="Times New Roman" panose="02020603050405020304" pitchFamily="18" charset="0"/>
              <a:ea typeface="Times New Roman" panose="02020603050405020304" pitchFamily="18" charset="0"/>
            </a:endParaRPr>
          </a:p>
        </p:txBody>
      </p:sp>
      <p:pic>
        <p:nvPicPr>
          <p:cNvPr id="1026" name="Picture 2" descr="Swedish student Greta's climate 'school strike' goes global - Environment -  The Jakarta Post">
            <a:extLst>
              <a:ext uri="{FF2B5EF4-FFF2-40B4-BE49-F238E27FC236}">
                <a16:creationId xmlns:a16="http://schemas.microsoft.com/office/drawing/2014/main" id="{63035673-29FE-BDEE-D02C-7534CD9D88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5844" y="677272"/>
            <a:ext cx="3620429" cy="34163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5ABD83-E17F-65CD-1BD0-CF2C6FCEC947}"/>
              </a:ext>
            </a:extLst>
          </p:cNvPr>
          <p:cNvSpPr txBox="1"/>
          <p:nvPr/>
        </p:nvSpPr>
        <p:spPr>
          <a:xfrm>
            <a:off x="6460273" y="4158451"/>
            <a:ext cx="4572000" cy="307777"/>
          </a:xfrm>
          <a:prstGeom prst="rect">
            <a:avLst/>
          </a:prstGeom>
          <a:noFill/>
        </p:spPr>
        <p:txBody>
          <a:bodyPr wrap="square">
            <a:spAutoFit/>
          </a:bodyPr>
          <a:lstStyle/>
          <a:p>
            <a:pPr algn="just"/>
            <a:r>
              <a:rPr lang="en-GB" sz="1400" dirty="0">
                <a:solidFill>
                  <a:schemeClr val="bg1"/>
                </a:solidFill>
                <a:effectLst/>
                <a:latin typeface="Arial" panose="020B0604020202020204" pitchFamily="34" charset="0"/>
                <a:ea typeface="Times New Roman" panose="02020603050405020304" pitchFamily="18" charset="0"/>
              </a:rPr>
              <a:t>Source: Jakarta Post (2019)</a:t>
            </a:r>
            <a:endParaRPr lang="en-GB" sz="14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00276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8114FD-2D35-39AD-7035-8E947B819256}"/>
              </a:ext>
            </a:extLst>
          </p:cNvPr>
          <p:cNvSpPr txBox="1"/>
          <p:nvPr/>
        </p:nvSpPr>
        <p:spPr>
          <a:xfrm>
            <a:off x="260195" y="1073811"/>
            <a:ext cx="8623609" cy="3542573"/>
          </a:xfrm>
          <a:prstGeom prst="rect">
            <a:avLst/>
          </a:prstGeom>
          <a:noFill/>
        </p:spPr>
        <p:txBody>
          <a:bodyPr wrap="square">
            <a:spAutoFit/>
          </a:bodyPr>
          <a:lstStyle/>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Marketing and HR theory state that good marketers and managers of human resources should know those they have to interact with. The fact that customers might be more promiscuous, less brand loyal, must impact on product/service promotions and delivery. The fact that workers, managers and teams demand rationales for policies and implementation plans, should be built into the systems of progressive corporations.</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However the debate on generations does stimulate reworking, testing and adaption of well-worn paradigms of managerial practice. This process can only be positive and lead top adaptive strategies, which are more likely to be successful and generate sustainable organisations.</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4810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5D246C-1631-59F0-1C9F-01A7433BE83D}"/>
              </a:ext>
            </a:extLst>
          </p:cNvPr>
          <p:cNvSpPr txBox="1"/>
          <p:nvPr/>
        </p:nvSpPr>
        <p:spPr>
          <a:xfrm>
            <a:off x="438614" y="826053"/>
            <a:ext cx="8266771" cy="3901068"/>
          </a:xfrm>
          <a:prstGeom prst="rect">
            <a:avLst/>
          </a:prstGeom>
          <a:noFill/>
        </p:spPr>
        <p:txBody>
          <a:bodyPr wrap="square">
            <a:spAutoFit/>
          </a:bodyPr>
          <a:lstStyle/>
          <a:p>
            <a:pPr>
              <a:spcAft>
                <a:spcPts val="3300"/>
              </a:spcAft>
            </a:pPr>
            <a:r>
              <a:rPr lang="en-GB" sz="1000" kern="1800" spc="-9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Bishop, K. (2022) Are younger generations truly weaker than older ones? BBC. 23 February.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2"/>
              </a:rPr>
              <a:t>https://www.bbc.com/worklife/article/20220218-are-younger-generations-truly-weaker-than-older-ones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09-09-22).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CM Group (2022)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Marketing to Gen Z</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CM-Group-Marketing-to-Gen-Z-Report.pdf</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01-12-22).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Çora, H. (2019). The Effects of Characteristics of Generation Z on 21st Century Business Strategies. KAUJEASF, 10(20), 909-926.</a:t>
            </a:r>
          </a:p>
          <a:p>
            <a:pPr>
              <a:spcAft>
                <a:spcPts val="3300"/>
              </a:spcAft>
            </a:pPr>
            <a:r>
              <a:rPr lang="en-GB" sz="1000" strike="noStrike"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Dewhurst</a:t>
            </a:r>
            <a:r>
              <a:rPr lang="en-GB" sz="1000" dirty="0">
                <a:effectLst/>
                <a:latin typeface="Arial" panose="020B0604020202020204" pitchFamily="34" charset="0"/>
                <a:ea typeface="Calibri" panose="020F0502020204030204" pitchFamily="34" charset="0"/>
                <a:cs typeface="Arial" panose="020B0604020202020204" pitchFamily="34" charset="0"/>
              </a:rPr>
              <a:t>, M., </a:t>
            </a:r>
            <a:r>
              <a:rPr lang="en-GB" sz="1000" strike="noStrike"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Linzer</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K.,  Madeline, M. and Sandler C. (2022)</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Living longer in better health: Six shifts needed for healthy aging.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McKinsey Health</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11 November.</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https://www.mckinsey.com/mhi/our-insights/living-longer-in-better-health-six-shifts-needed-for-healthy-aging</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04-01-23).</a:t>
            </a: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Dimock, M. (2019) </a:t>
            </a:r>
            <a:r>
              <a:rPr lang="en-GB" sz="1000" i="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Defining generations: Where Millennials end and Generation Z begins</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Pew Research Centre.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7"/>
              </a:rPr>
              <a:t>https://www.pewresearch.org/fact-tank/2019/01/17/where-millennials-end-and-generation-z-begins/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12.02.22).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Djafarova E. and Bowes T. (2021) Instagram made Me buy it: Generation Z impulse purchases in fashion industry.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Retailing and Consumer Services.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2021;59:102345. DOI: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8" tooltip="Persistent link using digital object identifier"/>
              </a:rPr>
              <a:t>https://doi.org/10.1016/j.jretconser.2020.102345</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30C2FC4-6347-E176-ACEF-4666147306CF}"/>
              </a:ext>
            </a:extLst>
          </p:cNvPr>
          <p:cNvSpPr txBox="1"/>
          <p:nvPr/>
        </p:nvSpPr>
        <p:spPr>
          <a:xfrm>
            <a:off x="3802566" y="148560"/>
            <a:ext cx="4572000" cy="467629"/>
          </a:xfrm>
          <a:prstGeom prst="rect">
            <a:avLst/>
          </a:prstGeom>
          <a:noFill/>
        </p:spPr>
        <p:txBody>
          <a:bodyPr wrap="square">
            <a:spAutoFit/>
          </a:bodyPr>
          <a:lstStyle/>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Bibliography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8233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6C3B50-4D51-B11D-3D68-AE4E94A6B2BA}"/>
              </a:ext>
            </a:extLst>
          </p:cNvPr>
          <p:cNvSpPr txBox="1"/>
          <p:nvPr/>
        </p:nvSpPr>
        <p:spPr>
          <a:xfrm>
            <a:off x="260196" y="993049"/>
            <a:ext cx="8460058" cy="2917081"/>
          </a:xfrm>
          <a:prstGeom prst="rect">
            <a:avLst/>
          </a:prstGeom>
          <a:noFill/>
        </p:spPr>
        <p:txBody>
          <a:bodyPr wrap="square">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Duffy, B. (2021) The Generations Myth, New York: Atlantic Books.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Francis, T. and Hoefel, F. (2018) ‘True Gen’: Generation Z and its implications for companies. McKinsey &amp; Co. 12 November.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https://www.mckinsey.com/industries/consumer-packaged-goods/our-insights/true-gen-generation-z-and-its-implications-for-companies</a:t>
            </a:r>
            <a:r>
              <a:rPr lang="en-GB" sz="1000" dirty="0">
                <a:effectLst/>
                <a:latin typeface="Arial" panose="020B0604020202020204" pitchFamily="34" charset="0"/>
                <a:ea typeface="Calibri" panose="020F0502020204030204" pitchFamily="34" charset="0"/>
                <a:cs typeface="Times New Roman" panose="02020603050405020304" pitchFamily="18" charset="0"/>
              </a:rPr>
              <a:t>  (Accessed 10-10-22).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800"/>
              </a:spcAft>
            </a:pPr>
            <a:r>
              <a:rPr lang="en-GB" sz="1000" kern="18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Fromm, J. (2021) Five Undeniable Truths About Marketing To Gen-Z. Forbes. 7 January.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https://www.forbes.com/sites/jefffromm/2021/01/07/on-youtube-tiktok-and-ben--jerrys-five-undeniable-truths-about-marketing-to-gen-z/</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10-09-22).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Gilsenan, K. (2019) 6 Gen-Z Stereotypes Busted. Global Web Index. 24 September.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https://blog.gwi.com/chart-of-the-week/gen-z-stereotypes-busted/</a:t>
            </a:r>
            <a:r>
              <a:rPr lang="en-GB" sz="1000" dirty="0">
                <a:effectLst/>
                <a:latin typeface="Arial" panose="020B0604020202020204" pitchFamily="34" charset="0"/>
                <a:ea typeface="Calibri" panose="020F0502020204030204" pitchFamily="34" charset="0"/>
                <a:cs typeface="Times New Roman" panose="02020603050405020304" pitchFamily="18" charset="0"/>
              </a:rPr>
              <a:t> (Accessed 02-01-23).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Harris, K. (2020) "A New Generation of Workers: Preparing for Generation Z in the Workplace" (2020).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Senior Theses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335.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https://scholarcommons.sc.edu/senior_theses/335</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Jaeger. H. (1977) Generations in history: Reflections on a controversial concept, </a:t>
            </a:r>
            <a:r>
              <a:rPr lang="en-GB" sz="1000" i="1" dirty="0">
                <a:effectLst/>
                <a:latin typeface="Arial" panose="020B0604020202020204" pitchFamily="34" charset="0"/>
                <a:ea typeface="Calibri" panose="020F0502020204030204" pitchFamily="34" charset="0"/>
                <a:cs typeface="Times New Roman" panose="02020603050405020304" pitchFamily="18" charset="0"/>
              </a:rPr>
              <a:t>History and Theory</a:t>
            </a:r>
            <a:r>
              <a:rPr lang="en-GB" sz="1000" dirty="0">
                <a:effectLst/>
                <a:latin typeface="Arial" panose="020B0604020202020204" pitchFamily="34" charset="0"/>
                <a:ea typeface="Calibri" panose="020F0502020204030204" pitchFamily="34" charset="0"/>
                <a:cs typeface="Times New Roman" panose="02020603050405020304" pitchFamily="18" charset="0"/>
              </a:rPr>
              <a:t> 24:3 (Oct. 1985), pp. 273-292. (Originally published as Generationen in der Geschichte: Oberlegungen zu einer umstrittenen Konzeption, Geschichte und Gesellschaft 3, 1977, 429-452).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72766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40BE-0299-1DB6-84B9-7F4CC6C405CE}"/>
              </a:ext>
            </a:extLst>
          </p:cNvPr>
          <p:cNvSpPr txBox="1"/>
          <p:nvPr/>
        </p:nvSpPr>
        <p:spPr>
          <a:xfrm>
            <a:off x="230459" y="793341"/>
            <a:ext cx="8437756" cy="4695644"/>
          </a:xfrm>
          <a:prstGeom prst="rect">
            <a:avLst/>
          </a:prstGeom>
          <a:noFill/>
        </p:spPr>
        <p:txBody>
          <a:bodyPr wrap="square">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Jakarta Post (2019)</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Swedish student Greta's climate 'school strike' goes global</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12 March.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https://www.thejakartapost.com/life/2019/03/12/swedish-student-gretas-climate-school-strike-goes-global.html</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kern="1800" dirty="0">
                <a:effectLst/>
                <a:latin typeface="Arial" panose="020B0604020202020204" pitchFamily="34" charset="0"/>
                <a:ea typeface="Times New Roman" panose="02020603050405020304" pitchFamily="18" charset="0"/>
                <a:cs typeface="Times New Roman" panose="02020603050405020304" pitchFamily="18" charset="0"/>
              </a:rPr>
              <a:t>Lee, O. (2023) How to Win with Gen Z Beauty Consumers, Euromonitor, 25 January. </a:t>
            </a:r>
            <a:r>
              <a:rPr lang="en-GB" sz="1000" u="sng" kern="18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https://www.euromonitor.com/article/how-to-win-with-gen-z-beauty-consumers</a:t>
            </a:r>
            <a:r>
              <a:rPr lang="en-GB" sz="1000" kern="1800" dirty="0">
                <a:effectLst/>
                <a:latin typeface="Arial" panose="020B0604020202020204" pitchFamily="34" charset="0"/>
                <a:ea typeface="Times New Roman" panose="02020603050405020304" pitchFamily="18" charset="0"/>
                <a:cs typeface="Times New Roman" panose="02020603050405020304" pitchFamily="18" charset="0"/>
              </a:rPr>
              <a:t> (Accessed 27-01-23)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Marx, K. (2013) Capital. London: </a:t>
            </a:r>
            <a:r>
              <a:rPr lang="en-GB" sz="1000" dirty="0">
                <a:solidFill>
                  <a:srgbClr val="0F1111"/>
                </a:solidFill>
                <a:effectLst/>
                <a:latin typeface="Arial" panose="020B0604020202020204" pitchFamily="34" charset="0"/>
                <a:ea typeface="Calibri" panose="020F0502020204030204" pitchFamily="34" charset="0"/>
                <a:cs typeface="Times New Roman" panose="02020603050405020304" pitchFamily="18" charset="0"/>
              </a:rPr>
              <a:t>Wordsworth Editions. (Originally published 1867).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Sakdiyakorn M., Golubovskaya M. and Solnet D. (2021) Understanding Generation Z through collective consciousness: Impacts for hospitality work and employment.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94:1–13. DOI: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https://doi.org/10.1016/j.jretconser.2020.102345</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Street Art Utopia (2014) Phone Lovers–By Banksy in Bristol, England</a:t>
            </a:r>
            <a:r>
              <a:rPr lang="en-GB" sz="1000" dirty="0">
                <a:effectLst/>
                <a:latin typeface="Times New Roman" panose="02020603050405020304" pitchFamily="18" charset="0"/>
                <a:ea typeface="Times New Roman" panose="02020603050405020304" pitchFamily="18" charset="0"/>
              </a:rPr>
              <a:t>, </a:t>
            </a:r>
            <a:r>
              <a:rPr lang="en-GB" sz="1000" u="sng" dirty="0">
                <a:solidFill>
                  <a:srgbClr val="0000FF"/>
                </a:solidFill>
                <a:effectLst/>
                <a:latin typeface="Times New Roman" panose="02020603050405020304" pitchFamily="18" charset="0"/>
                <a:ea typeface="Times New Roman" panose="02020603050405020304" pitchFamily="18" charset="0"/>
                <a:hlinkClick r:id="rId5"/>
              </a:rPr>
              <a:t>https://streetartutopia.com/2014/04/16/phone-lovers-banksy-bristol-england/</a:t>
            </a:r>
            <a:r>
              <a:rPr lang="en-GB" sz="1000" dirty="0">
                <a:effectLst/>
                <a:latin typeface="Times New Roman" panose="02020603050405020304" pitchFamily="18" charset="0"/>
                <a:ea typeface="Times New Roman" panose="02020603050405020304" pitchFamily="18" charset="0"/>
              </a:rPr>
              <a:t> (Accessed 10-01-23).</a:t>
            </a:r>
          </a:p>
          <a:p>
            <a:endParaRPr lang="en-GB" sz="1000" dirty="0">
              <a:latin typeface="Times New Roman" panose="02020603050405020304" pitchFamily="18" charset="0"/>
              <a:ea typeface="Times New Roman" panose="02020603050405020304" pitchFamily="18" charset="0"/>
            </a:endParaRPr>
          </a:p>
          <a:p>
            <a:endParaRPr lang="en-GB" sz="10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J. and Suleiman, S.M. (2019)</a:t>
            </a: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Kuhn's Paradigm Shift and Social Science: A Theoretical Analysis.</a:t>
            </a: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Comparative Studies in International Relations and Development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p-ISSN: 2354-4198 | e-ISSN: 2354-4201 Volume 5, Number 1 December. 84-95.</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Turkle, S. (2011) </a:t>
            </a:r>
            <a:r>
              <a:rPr lang="en-GB" sz="1000" i="1" dirty="0">
                <a:solidFill>
                  <a:srgbClr val="000000"/>
                </a:solidFill>
                <a:effectLst/>
                <a:latin typeface="Arial" panose="020B0604020202020204" pitchFamily="34" charset="0"/>
                <a:ea typeface="Times New Roman" panose="02020603050405020304" pitchFamily="18" charset="0"/>
              </a:rPr>
              <a:t>Alone Together.</a:t>
            </a:r>
            <a:r>
              <a:rPr lang="en-GB" sz="1000" dirty="0">
                <a:solidFill>
                  <a:srgbClr val="000000"/>
                </a:solidFill>
                <a:effectLst/>
                <a:latin typeface="Arial" panose="020B0604020202020204" pitchFamily="34" charset="0"/>
                <a:ea typeface="Times New Roman" panose="02020603050405020304" pitchFamily="18" charset="0"/>
              </a:rPr>
              <a:t> New York: Basic Books.</a:t>
            </a:r>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US Census Bureau (2014) The Baby Boom Cohort in the United States: 2012 to 2060. US-Census-The-Baby-Boom-Cohort-in-US-2012-to-2060.pdf. (Accessed 12.12.22)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Villa, D., Dorsey, J. and Boucher, J. (2022) Gen Z as Employees and Workforce Trendsetters. The Center for Generational Kinetics.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6"/>
              </a:rPr>
              <a:t>State-of-Gen-Z-2021-2022-Workforce.pdf</a:t>
            </a:r>
            <a:r>
              <a:rPr lang="en-GB" sz="1000" dirty="0">
                <a:effectLst/>
                <a:latin typeface="Arial" panose="020B0604020202020204" pitchFamily="34" charset="0"/>
                <a:ea typeface="Calibri" panose="020F0502020204030204" pitchFamily="34" charset="0"/>
                <a:cs typeface="Times New Roman" panose="02020603050405020304" pitchFamily="18" charset="0"/>
              </a:rPr>
              <a:t> (Accessed 08-09-22).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Witt, G.L. and Baird, D.E. (2018) </a:t>
            </a:r>
            <a:r>
              <a:rPr lang="en-GB" sz="1000" i="1"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The Gen Z Frequency: How Brands Tune In and Build Credibility</a:t>
            </a: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London: Kogan Page.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latin typeface="Times New Roman" panose="02020603050405020304" pitchFamily="18" charset="0"/>
              <a:ea typeface="Times New Roman" panose="02020603050405020304" pitchFamily="18" charset="0"/>
            </a:endParaRPr>
          </a:p>
          <a:p>
            <a:endParaRPr lang="en-GB" sz="900" dirty="0">
              <a:effectLst/>
              <a:latin typeface="Times New Roman" panose="02020603050405020304" pitchFamily="18" charset="0"/>
              <a:ea typeface="Times New Roman" panose="02020603050405020304" pitchFamily="18" charset="0"/>
            </a:endParaRPr>
          </a:p>
          <a:p>
            <a:endParaRPr lang="en-GB" sz="900" dirty="0">
              <a:latin typeface="Times New Roman" panose="02020603050405020304" pitchFamily="18" charset="0"/>
              <a:ea typeface="Times New Roman" panose="02020603050405020304" pitchFamily="18" charset="0"/>
            </a:endParaRPr>
          </a:p>
          <a:p>
            <a:endParaRPr lang="en-GB" sz="9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63939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9713" y="2027096"/>
            <a:ext cx="4644573" cy="1015663"/>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6000" b="1" spc="50" dirty="0">
                <a:ln w="11430"/>
                <a:solidFill>
                  <a:schemeClr val="bg1"/>
                </a:solidFill>
                <a:effectLst>
                  <a:outerShdw blurRad="76200" dist="50800" dir="5400000" algn="tl" rotWithShape="0">
                    <a:srgbClr val="000000">
                      <a:alpha val="65000"/>
                    </a:srgbClr>
                  </a:outerShdw>
                </a:effectLst>
                <a:latin typeface="Arial Black"/>
                <a:cs typeface="Arial Black"/>
              </a:rPr>
              <a:t>Thank you</a:t>
            </a:r>
          </a:p>
        </p:txBody>
      </p:sp>
    </p:spTree>
    <p:extLst>
      <p:ext uri="{BB962C8B-B14F-4D97-AF65-F5344CB8AC3E}">
        <p14:creationId xmlns:p14="http://schemas.microsoft.com/office/powerpoint/2010/main" val="2166086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996</TotalTime>
  <Words>2708</Words>
  <Application>Microsoft Office PowerPoint</Application>
  <PresentationFormat>On-screen Show (16:9)</PresentationFormat>
  <Paragraphs>186</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Arial Black</vt:lpstr>
      <vt:lpstr>Calibri</vt:lpstr>
      <vt:lpstr>Open Sans</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IUMW</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IUMW-MARKETING MARKETING</dc:creator>
  <cp:lastModifiedBy>Steve  Griffiths</cp:lastModifiedBy>
  <cp:revision>578</cp:revision>
  <dcterms:created xsi:type="dcterms:W3CDTF">2020-03-12T14:07:33Z</dcterms:created>
  <dcterms:modified xsi:type="dcterms:W3CDTF">2023-12-11T18:09:38Z</dcterms:modified>
</cp:coreProperties>
</file>