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8" r:id="rId2"/>
    <p:sldId id="313" r:id="rId3"/>
    <p:sldId id="261" r:id="rId4"/>
    <p:sldId id="260" r:id="rId5"/>
    <p:sldId id="321" r:id="rId6"/>
    <p:sldId id="322" r:id="rId7"/>
    <p:sldId id="323" r:id="rId8"/>
    <p:sldId id="324" r:id="rId9"/>
    <p:sldId id="326" r:id="rId10"/>
    <p:sldId id="264" r:id="rId11"/>
    <p:sldId id="263" r:id="rId12"/>
    <p:sldId id="265" r:id="rId13"/>
    <p:sldId id="266" r:id="rId14"/>
    <p:sldId id="267" r:id="rId15"/>
    <p:sldId id="268" r:id="rId16"/>
    <p:sldId id="269" r:id="rId17"/>
    <p:sldId id="270" r:id="rId18"/>
    <p:sldId id="315" r:id="rId19"/>
    <p:sldId id="271" r:id="rId20"/>
    <p:sldId id="328" r:id="rId21"/>
    <p:sldId id="272" r:id="rId22"/>
    <p:sldId id="329" r:id="rId23"/>
    <p:sldId id="273" r:id="rId24"/>
    <p:sldId id="330" r:id="rId25"/>
    <p:sldId id="310" r:id="rId26"/>
    <p:sldId id="274" r:id="rId27"/>
    <p:sldId id="275" r:id="rId28"/>
    <p:sldId id="276" r:id="rId29"/>
    <p:sldId id="277" r:id="rId30"/>
    <p:sldId id="289" r:id="rId31"/>
    <p:sldId id="291" r:id="rId32"/>
    <p:sldId id="292" r:id="rId33"/>
    <p:sldId id="316"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0FE4AB0A-8DCC-4F8F-A860-D582BC91B731}" type="datetimeFigureOut">
              <a:rPr lang="en-US"/>
              <a:pPr/>
              <a:t>3/23/2018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6150E49-F525-49DB-9F74-176617550D30}" type="slidenum">
              <a:rPr lang="en-GB"/>
              <a:pPr/>
              <a:t>‹#›</a:t>
            </a:fld>
            <a:endParaRPr lang="en-GB"/>
          </a:p>
        </p:txBody>
      </p:sp>
    </p:spTree>
    <p:extLst>
      <p:ext uri="{BB962C8B-B14F-4D97-AF65-F5344CB8AC3E}">
        <p14:creationId xmlns:p14="http://schemas.microsoft.com/office/powerpoint/2010/main" val="105625632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88A68E15-F2DA-417A-B71F-637536EE3FDC}" type="slidenum">
              <a:rPr lang="en-GB"/>
              <a:pPr/>
              <a:t>1</a:t>
            </a:fld>
            <a:endParaRPr lang="en-GB"/>
          </a:p>
        </p:txBody>
      </p:sp>
    </p:spTree>
    <p:extLst>
      <p:ext uri="{BB962C8B-B14F-4D97-AF65-F5344CB8AC3E}">
        <p14:creationId xmlns:p14="http://schemas.microsoft.com/office/powerpoint/2010/main" val="2283288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GB" dirty="0"/>
          </a:p>
          <a:p>
            <a:pPr>
              <a:spcBef>
                <a:spcPct val="0"/>
              </a:spcBef>
            </a:pPr>
            <a:endParaRPr lang="en-GB" dirty="0"/>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B4D111C6-B0B7-4307-B067-14788BCD02C8}" type="slidenum">
              <a:rPr lang="en-GB"/>
              <a:pPr/>
              <a:t>2</a:t>
            </a:fld>
            <a:endParaRPr lang="en-GB"/>
          </a:p>
        </p:txBody>
      </p:sp>
    </p:spTree>
    <p:extLst>
      <p:ext uri="{BB962C8B-B14F-4D97-AF65-F5344CB8AC3E}">
        <p14:creationId xmlns:p14="http://schemas.microsoft.com/office/powerpoint/2010/main" val="30032211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GB" dirty="0"/>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7E82AF53-96D7-4A11-BC93-482D41151A2B}" type="slidenum">
              <a:rPr lang="en-GB"/>
              <a:pPr/>
              <a:t>3</a:t>
            </a:fld>
            <a:endParaRPr lang="en-GB"/>
          </a:p>
        </p:txBody>
      </p:sp>
    </p:spTree>
    <p:extLst>
      <p:ext uri="{BB962C8B-B14F-4D97-AF65-F5344CB8AC3E}">
        <p14:creationId xmlns:p14="http://schemas.microsoft.com/office/powerpoint/2010/main" val="19091644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695AD28-934A-486E-AB8A-0B1B120F406E}" type="slidenum">
              <a:rPr lang="en-GB"/>
              <a:pPr/>
              <a:t>4</a:t>
            </a:fld>
            <a:endParaRPr lang="en-GB"/>
          </a:p>
        </p:txBody>
      </p:sp>
    </p:spTree>
    <p:extLst>
      <p:ext uri="{BB962C8B-B14F-4D97-AF65-F5344CB8AC3E}">
        <p14:creationId xmlns:p14="http://schemas.microsoft.com/office/powerpoint/2010/main" val="15338317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8177C6FC-A435-4BE2-A06F-EC68CB6365A7}" type="slidenum">
              <a:rPr lang="en-GB"/>
              <a:pPr/>
              <a:t>10</a:t>
            </a:fld>
            <a:endParaRPr lang="en-GB"/>
          </a:p>
        </p:txBody>
      </p:sp>
    </p:spTree>
    <p:extLst>
      <p:ext uri="{BB962C8B-B14F-4D97-AF65-F5344CB8AC3E}">
        <p14:creationId xmlns:p14="http://schemas.microsoft.com/office/powerpoint/2010/main" val="12465226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A78B0166-2473-46F5-9DE8-FF1B50D23A64}" type="slidenum">
              <a:rPr lang="en-GB"/>
              <a:pPr/>
              <a:t>11</a:t>
            </a:fld>
            <a:endParaRPr lang="en-GB"/>
          </a:p>
        </p:txBody>
      </p:sp>
    </p:spTree>
    <p:extLst>
      <p:ext uri="{BB962C8B-B14F-4D97-AF65-F5344CB8AC3E}">
        <p14:creationId xmlns:p14="http://schemas.microsoft.com/office/powerpoint/2010/main" val="790368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B0CBA51-6394-48E6-9B73-CC5D382E975F}" type="slidenum">
              <a:rPr lang="en-GB"/>
              <a:pPr/>
              <a:t>12</a:t>
            </a:fld>
            <a:endParaRPr lang="en-GB"/>
          </a:p>
        </p:txBody>
      </p:sp>
    </p:spTree>
    <p:extLst>
      <p:ext uri="{BB962C8B-B14F-4D97-AF65-F5344CB8AC3E}">
        <p14:creationId xmlns:p14="http://schemas.microsoft.com/office/powerpoint/2010/main" val="16601892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696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2E18D686-696B-48E9-8373-264D8D22A401}" type="slidenum">
              <a:rPr lang="en-GB"/>
              <a:pPr/>
              <a:t>13</a:t>
            </a:fld>
            <a:endParaRPr lang="en-GB"/>
          </a:p>
        </p:txBody>
      </p:sp>
    </p:spTree>
    <p:extLst>
      <p:ext uri="{BB962C8B-B14F-4D97-AF65-F5344CB8AC3E}">
        <p14:creationId xmlns:p14="http://schemas.microsoft.com/office/powerpoint/2010/main" val="2510344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06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06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02FAFF3-F2DF-4077-8FCD-1B8136DED247}" type="slidenum">
              <a:rPr lang="en-GB"/>
              <a:pPr/>
              <a:t>14</a:t>
            </a:fld>
            <a:endParaRPr lang="en-GB"/>
          </a:p>
        </p:txBody>
      </p:sp>
    </p:spTree>
    <p:extLst>
      <p:ext uri="{BB962C8B-B14F-4D97-AF65-F5344CB8AC3E}">
        <p14:creationId xmlns:p14="http://schemas.microsoft.com/office/powerpoint/2010/main" val="31456477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16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302B571B-78A1-4485-80D2-B91CF383BB86}" type="slidenum">
              <a:rPr lang="en-GB"/>
              <a:pPr/>
              <a:t>16</a:t>
            </a:fld>
            <a:endParaRPr lang="en-GB"/>
          </a:p>
        </p:txBody>
      </p:sp>
    </p:spTree>
    <p:extLst>
      <p:ext uri="{BB962C8B-B14F-4D97-AF65-F5344CB8AC3E}">
        <p14:creationId xmlns:p14="http://schemas.microsoft.com/office/powerpoint/2010/main" val="39336726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27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27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5C354FF8-F373-4749-9EC8-F574EA761900}" type="slidenum">
              <a:rPr lang="en-GB"/>
              <a:pPr/>
              <a:t>18</a:t>
            </a:fld>
            <a:endParaRPr lang="en-GB"/>
          </a:p>
        </p:txBody>
      </p:sp>
    </p:spTree>
    <p:extLst>
      <p:ext uri="{BB962C8B-B14F-4D97-AF65-F5344CB8AC3E}">
        <p14:creationId xmlns:p14="http://schemas.microsoft.com/office/powerpoint/2010/main" val="19132163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37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18B41AB0-C00B-4E7E-89C8-2134858CA9F7}" type="slidenum">
              <a:rPr lang="en-GB"/>
              <a:pPr/>
              <a:t>19</a:t>
            </a:fld>
            <a:endParaRPr lang="en-GB"/>
          </a:p>
        </p:txBody>
      </p:sp>
    </p:spTree>
    <p:extLst>
      <p:ext uri="{BB962C8B-B14F-4D97-AF65-F5344CB8AC3E}">
        <p14:creationId xmlns:p14="http://schemas.microsoft.com/office/powerpoint/2010/main" val="2859552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47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47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D712E599-48BB-4C2E-8DB9-4541F39634D7}" type="slidenum">
              <a:rPr lang="en-GB"/>
              <a:pPr/>
              <a:t>21</a:t>
            </a:fld>
            <a:endParaRPr lang="en-GB"/>
          </a:p>
        </p:txBody>
      </p:sp>
    </p:spTree>
    <p:extLst>
      <p:ext uri="{BB962C8B-B14F-4D97-AF65-F5344CB8AC3E}">
        <p14:creationId xmlns:p14="http://schemas.microsoft.com/office/powerpoint/2010/main" val="20604263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57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37910C53-C4BB-45DB-9DF2-ABA7C58253FC}" type="slidenum">
              <a:rPr lang="en-GB"/>
              <a:pPr/>
              <a:t>23</a:t>
            </a:fld>
            <a:endParaRPr lang="en-GB"/>
          </a:p>
        </p:txBody>
      </p:sp>
    </p:spTree>
    <p:extLst>
      <p:ext uri="{BB962C8B-B14F-4D97-AF65-F5344CB8AC3E}">
        <p14:creationId xmlns:p14="http://schemas.microsoft.com/office/powerpoint/2010/main" val="21718376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68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68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813CCA41-C33B-48FC-9D1E-56D626A18B8B}" type="slidenum">
              <a:rPr lang="en-GB"/>
              <a:pPr/>
              <a:t>25</a:t>
            </a:fld>
            <a:endParaRPr lang="en-GB"/>
          </a:p>
        </p:txBody>
      </p:sp>
    </p:spTree>
    <p:extLst>
      <p:ext uri="{BB962C8B-B14F-4D97-AF65-F5344CB8AC3E}">
        <p14:creationId xmlns:p14="http://schemas.microsoft.com/office/powerpoint/2010/main" val="26271152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78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194B5DDD-D06C-44D7-92F6-AA4943F1D52F}" type="slidenum">
              <a:rPr lang="en-GB"/>
              <a:pPr/>
              <a:t>27</a:t>
            </a:fld>
            <a:endParaRPr lang="en-GB"/>
          </a:p>
        </p:txBody>
      </p:sp>
    </p:spTree>
    <p:extLst>
      <p:ext uri="{BB962C8B-B14F-4D97-AF65-F5344CB8AC3E}">
        <p14:creationId xmlns:p14="http://schemas.microsoft.com/office/powerpoint/2010/main" val="17324043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88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88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76438869-1C2B-4DAA-8358-21ECE7845F86}" type="slidenum">
              <a:rPr lang="en-GB"/>
              <a:pPr/>
              <a:t>28</a:t>
            </a:fld>
            <a:endParaRPr lang="en-GB"/>
          </a:p>
        </p:txBody>
      </p:sp>
    </p:spTree>
    <p:extLst>
      <p:ext uri="{BB962C8B-B14F-4D97-AF65-F5344CB8AC3E}">
        <p14:creationId xmlns:p14="http://schemas.microsoft.com/office/powerpoint/2010/main" val="569579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798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90AE877B-9891-4509-9912-9F1B97D7AE97}" type="slidenum">
              <a:rPr lang="en-GB"/>
              <a:pPr/>
              <a:t>29</a:t>
            </a:fld>
            <a:endParaRPr lang="en-GB"/>
          </a:p>
        </p:txBody>
      </p:sp>
    </p:spTree>
    <p:extLst>
      <p:ext uri="{BB962C8B-B14F-4D97-AF65-F5344CB8AC3E}">
        <p14:creationId xmlns:p14="http://schemas.microsoft.com/office/powerpoint/2010/main" val="22577527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08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809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CB95FEAF-B13A-4AEA-BDAB-1EDAAFBF6471}" type="slidenum">
              <a:rPr lang="en-GB"/>
              <a:pPr/>
              <a:t>30</a:t>
            </a:fld>
            <a:endParaRPr lang="en-GB"/>
          </a:p>
        </p:txBody>
      </p:sp>
    </p:spTree>
    <p:extLst>
      <p:ext uri="{BB962C8B-B14F-4D97-AF65-F5344CB8AC3E}">
        <p14:creationId xmlns:p14="http://schemas.microsoft.com/office/powerpoint/2010/main" val="19229741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819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AECA7E99-EA22-4809-8060-83AA0148E033}" type="slidenum">
              <a:rPr lang="en-GB"/>
              <a:pPr/>
              <a:t>31</a:t>
            </a:fld>
            <a:endParaRPr lang="en-GB"/>
          </a:p>
        </p:txBody>
      </p:sp>
    </p:spTree>
    <p:extLst>
      <p:ext uri="{BB962C8B-B14F-4D97-AF65-F5344CB8AC3E}">
        <p14:creationId xmlns:p14="http://schemas.microsoft.com/office/powerpoint/2010/main" val="35333353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29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829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3647FC04-904F-4588-B34C-8CA2A7CBF8A0}" type="slidenum">
              <a:rPr lang="en-GB"/>
              <a:pPr/>
              <a:t>32</a:t>
            </a:fld>
            <a:endParaRPr lang="en-GB"/>
          </a:p>
        </p:txBody>
      </p:sp>
    </p:spTree>
    <p:extLst>
      <p:ext uri="{BB962C8B-B14F-4D97-AF65-F5344CB8AC3E}">
        <p14:creationId xmlns:p14="http://schemas.microsoft.com/office/powerpoint/2010/main" val="7466720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r>
              <a:rPr lang="en-GB"/>
              <a:t>Welcome to Lecture 2</a:t>
            </a:r>
          </a:p>
          <a:p>
            <a:pPr>
              <a:spcBef>
                <a:spcPct val="0"/>
              </a:spcBef>
            </a:pPr>
            <a:endParaRPr lang="en-GB"/>
          </a:p>
          <a:p>
            <a:pPr>
              <a:spcBef>
                <a:spcPct val="0"/>
              </a:spcBef>
            </a:pPr>
            <a:r>
              <a:rPr lang="en-GB"/>
              <a:t>Things to note:</a:t>
            </a:r>
          </a:p>
          <a:p>
            <a:pPr>
              <a:spcBef>
                <a:spcPct val="0"/>
              </a:spcBef>
            </a:pPr>
            <a:endParaRPr lang="en-GB"/>
          </a:p>
          <a:p>
            <a:pPr>
              <a:spcBef>
                <a:spcPct val="0"/>
              </a:spcBef>
            </a:pPr>
            <a:r>
              <a:rPr lang="en-GB"/>
              <a:t>Module Guide has been updated with amendments to schedule</a:t>
            </a:r>
            <a:endParaRPr lang="en-US"/>
          </a:p>
        </p:txBody>
      </p:sp>
      <p:sp>
        <p:nvSpPr>
          <p:cNvPr id="1095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fld id="{44300F23-6DF5-4B0F-98BF-DFC3B1250F68}" type="slidenum">
              <a:rPr lang="en-GB"/>
              <a:pPr/>
              <a:t>33</a:t>
            </a:fld>
            <a:endParaRPr lang="en-GB"/>
          </a:p>
        </p:txBody>
      </p:sp>
    </p:spTree>
    <p:extLst>
      <p:ext uri="{BB962C8B-B14F-4D97-AF65-F5344CB8AC3E}">
        <p14:creationId xmlns:p14="http://schemas.microsoft.com/office/powerpoint/2010/main" val="3790974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fld id="{F6F551E8-8518-4065-923C-E68B0C8F0301}" type="datetimeFigureOut">
              <a:rPr lang="en-US"/>
              <a:pPr/>
              <a:t>3/23/2018</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3F6230CD-E69E-42AE-B507-E5D608D1E495}" type="slidenum">
              <a:rPr lang="en-GB"/>
              <a:pPr/>
              <a:t>‹#›</a:t>
            </a:fld>
            <a:endParaRPr lang="en-GB"/>
          </a:p>
        </p:txBody>
      </p:sp>
    </p:spTree>
    <p:extLst>
      <p:ext uri="{BB962C8B-B14F-4D97-AF65-F5344CB8AC3E}">
        <p14:creationId xmlns:p14="http://schemas.microsoft.com/office/powerpoint/2010/main" val="11956123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1E425F2B-49AC-48D5-A054-682324CDD571}" type="datetimeFigureOut">
              <a:rPr lang="en-US"/>
              <a:pPr/>
              <a:t>3/23/2018</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B0A4DD3E-835D-4936-98CB-AD34C2B6DCE6}" type="slidenum">
              <a:rPr lang="en-GB"/>
              <a:pPr/>
              <a:t>‹#›</a:t>
            </a:fld>
            <a:endParaRPr lang="en-GB"/>
          </a:p>
        </p:txBody>
      </p:sp>
    </p:spTree>
    <p:extLst>
      <p:ext uri="{BB962C8B-B14F-4D97-AF65-F5344CB8AC3E}">
        <p14:creationId xmlns:p14="http://schemas.microsoft.com/office/powerpoint/2010/main" val="37286863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0904183F-8A3F-46AF-A9AE-148028A4B95C}" type="datetimeFigureOut">
              <a:rPr lang="en-US"/>
              <a:pPr/>
              <a:t>3/23/2018</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857D97B4-41BA-4CFF-84F9-01EBA9588204}" type="slidenum">
              <a:rPr lang="en-GB"/>
              <a:pPr/>
              <a:t>‹#›</a:t>
            </a:fld>
            <a:endParaRPr lang="en-GB"/>
          </a:p>
        </p:txBody>
      </p:sp>
    </p:spTree>
    <p:extLst>
      <p:ext uri="{BB962C8B-B14F-4D97-AF65-F5344CB8AC3E}">
        <p14:creationId xmlns:p14="http://schemas.microsoft.com/office/powerpoint/2010/main" val="1667411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p:cNvSpPr>
            <a:spLocks noGrp="1"/>
          </p:cNvSpPr>
          <p:nvPr>
            <p:ph type="dt" sz="half" idx="10"/>
          </p:nvPr>
        </p:nvSpPr>
        <p:spPr/>
        <p:txBody>
          <a:bodyPr/>
          <a:lstStyle>
            <a:lvl1pPr>
              <a:defRPr/>
            </a:lvl1pPr>
          </a:lstStyle>
          <a:p>
            <a:fld id="{DDD34ED2-FAD3-4014-AB0C-102AFA39ADC8}" type="datetimeFigureOut">
              <a:rPr lang="en-US"/>
              <a:pPr/>
              <a:t>3/23/2018</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79491CBF-5B02-4956-89B1-A03EA25E653D}" type="slidenum">
              <a:rPr lang="en-GB"/>
              <a:pPr/>
              <a:t>‹#›</a:t>
            </a:fld>
            <a:endParaRPr lang="en-GB"/>
          </a:p>
        </p:txBody>
      </p:sp>
    </p:spTree>
    <p:extLst>
      <p:ext uri="{BB962C8B-B14F-4D97-AF65-F5344CB8AC3E}">
        <p14:creationId xmlns:p14="http://schemas.microsoft.com/office/powerpoint/2010/main" val="2256028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p:cNvSpPr>
            <a:spLocks noGrp="1"/>
          </p:cNvSpPr>
          <p:nvPr>
            <p:ph type="dt" sz="half" idx="10"/>
          </p:nvPr>
        </p:nvSpPr>
        <p:spPr/>
        <p:txBody>
          <a:bodyPr/>
          <a:lstStyle>
            <a:lvl1pPr>
              <a:defRPr/>
            </a:lvl1pPr>
          </a:lstStyle>
          <a:p>
            <a:fld id="{8DF9E23E-001A-4FF7-BB2C-B492AF3A8A50}" type="datetimeFigureOut">
              <a:rPr lang="en-US"/>
              <a:pPr/>
              <a:t>3/23/2018</a:t>
            </a:fld>
            <a:endParaRPr lang="en-GB"/>
          </a:p>
        </p:txBody>
      </p:sp>
      <p:sp>
        <p:nvSpPr>
          <p:cNvPr id="8" name="Footer Placeholder 4"/>
          <p:cNvSpPr>
            <a:spLocks noGrp="1"/>
          </p:cNvSpPr>
          <p:nvPr>
            <p:ph type="ftr" sz="quarter" idx="11"/>
          </p:nvPr>
        </p:nvSpPr>
        <p:spPr/>
        <p:txBody>
          <a:bodyPr/>
          <a:lstStyle>
            <a:lvl1pPr>
              <a:defRPr/>
            </a:lvl1pPr>
          </a:lstStyle>
          <a:p>
            <a:endParaRPr lang="en-GB"/>
          </a:p>
        </p:txBody>
      </p:sp>
      <p:sp>
        <p:nvSpPr>
          <p:cNvPr id="9" name="Slide Number Placeholder 5"/>
          <p:cNvSpPr>
            <a:spLocks noGrp="1"/>
          </p:cNvSpPr>
          <p:nvPr>
            <p:ph type="sldNum" sz="quarter" idx="12"/>
          </p:nvPr>
        </p:nvSpPr>
        <p:spPr/>
        <p:txBody>
          <a:bodyPr/>
          <a:lstStyle>
            <a:lvl1pPr>
              <a:defRPr/>
            </a:lvl1pPr>
          </a:lstStyle>
          <a:p>
            <a:fld id="{500BCBA8-78D8-4FAB-ACB6-FAFE639F29C7}" type="slidenum">
              <a:rPr lang="en-GB"/>
              <a:pPr/>
              <a:t>‹#›</a:t>
            </a:fld>
            <a:endParaRPr lang="en-GB"/>
          </a:p>
        </p:txBody>
      </p:sp>
    </p:spTree>
    <p:extLst>
      <p:ext uri="{BB962C8B-B14F-4D97-AF65-F5344CB8AC3E}">
        <p14:creationId xmlns:p14="http://schemas.microsoft.com/office/powerpoint/2010/main" val="1922908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p:cNvSpPr>
            <a:spLocks noGrp="1"/>
          </p:cNvSpPr>
          <p:nvPr>
            <p:ph type="dt" sz="half" idx="10"/>
          </p:nvPr>
        </p:nvSpPr>
        <p:spPr/>
        <p:txBody>
          <a:bodyPr/>
          <a:lstStyle>
            <a:lvl1pPr>
              <a:defRPr/>
            </a:lvl1pPr>
          </a:lstStyle>
          <a:p>
            <a:fld id="{7BC88E8C-B6D0-412A-B1B6-E72CE479844B}" type="datetimeFigureOut">
              <a:rPr lang="en-US"/>
              <a:pPr/>
              <a:t>3/23/2018</a:t>
            </a:fld>
            <a:endParaRPr lang="en-GB"/>
          </a:p>
        </p:txBody>
      </p:sp>
      <p:sp>
        <p:nvSpPr>
          <p:cNvPr id="4" name="Footer Placeholder 4"/>
          <p:cNvSpPr>
            <a:spLocks noGrp="1"/>
          </p:cNvSpPr>
          <p:nvPr>
            <p:ph type="ftr" sz="quarter" idx="11"/>
          </p:nvPr>
        </p:nvSpPr>
        <p:spPr/>
        <p:txBody>
          <a:bodyPr/>
          <a:lstStyle>
            <a:lvl1pPr>
              <a:defRPr/>
            </a:lvl1pPr>
          </a:lstStyle>
          <a:p>
            <a:endParaRPr lang="en-GB"/>
          </a:p>
        </p:txBody>
      </p:sp>
      <p:sp>
        <p:nvSpPr>
          <p:cNvPr id="5" name="Slide Number Placeholder 5"/>
          <p:cNvSpPr>
            <a:spLocks noGrp="1"/>
          </p:cNvSpPr>
          <p:nvPr>
            <p:ph type="sldNum" sz="quarter" idx="12"/>
          </p:nvPr>
        </p:nvSpPr>
        <p:spPr/>
        <p:txBody>
          <a:bodyPr/>
          <a:lstStyle>
            <a:lvl1pPr>
              <a:defRPr/>
            </a:lvl1pPr>
          </a:lstStyle>
          <a:p>
            <a:fld id="{68364254-5264-4AB1-A6EF-3067A36BF4CC}" type="slidenum">
              <a:rPr lang="en-GB"/>
              <a:pPr/>
              <a:t>‹#›</a:t>
            </a:fld>
            <a:endParaRPr lang="en-GB"/>
          </a:p>
        </p:txBody>
      </p:sp>
    </p:spTree>
    <p:extLst>
      <p:ext uri="{BB962C8B-B14F-4D97-AF65-F5344CB8AC3E}">
        <p14:creationId xmlns:p14="http://schemas.microsoft.com/office/powerpoint/2010/main" val="3509154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6F4C589D-91F7-456D-B2E1-14BD632F6F70}" type="datetimeFigureOut">
              <a:rPr lang="en-US"/>
              <a:pPr/>
              <a:t>3/23/2018</a:t>
            </a:fld>
            <a:endParaRPr lang="en-GB"/>
          </a:p>
        </p:txBody>
      </p:sp>
      <p:sp>
        <p:nvSpPr>
          <p:cNvPr id="3" name="Footer Placeholder 4"/>
          <p:cNvSpPr>
            <a:spLocks noGrp="1"/>
          </p:cNvSpPr>
          <p:nvPr>
            <p:ph type="ftr" sz="quarter" idx="11"/>
          </p:nvPr>
        </p:nvSpPr>
        <p:spPr/>
        <p:txBody>
          <a:bodyPr/>
          <a:lstStyle>
            <a:lvl1pPr>
              <a:defRPr/>
            </a:lvl1pPr>
          </a:lstStyle>
          <a:p>
            <a:endParaRPr lang="en-GB"/>
          </a:p>
        </p:txBody>
      </p:sp>
      <p:sp>
        <p:nvSpPr>
          <p:cNvPr id="4" name="Slide Number Placeholder 5"/>
          <p:cNvSpPr>
            <a:spLocks noGrp="1"/>
          </p:cNvSpPr>
          <p:nvPr>
            <p:ph type="sldNum" sz="quarter" idx="12"/>
          </p:nvPr>
        </p:nvSpPr>
        <p:spPr/>
        <p:txBody>
          <a:bodyPr/>
          <a:lstStyle>
            <a:lvl1pPr>
              <a:defRPr/>
            </a:lvl1pPr>
          </a:lstStyle>
          <a:p>
            <a:fld id="{7EFE69FC-2223-449A-A05B-28F7B349665C}" type="slidenum">
              <a:rPr lang="en-GB"/>
              <a:pPr/>
              <a:t>‹#›</a:t>
            </a:fld>
            <a:endParaRPr lang="en-GB"/>
          </a:p>
        </p:txBody>
      </p:sp>
    </p:spTree>
    <p:extLst>
      <p:ext uri="{BB962C8B-B14F-4D97-AF65-F5344CB8AC3E}">
        <p14:creationId xmlns:p14="http://schemas.microsoft.com/office/powerpoint/2010/main" val="1092636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61D6D4EC-4AA0-49B6-A77E-149E37209A37}" type="datetimeFigureOut">
              <a:rPr lang="en-US"/>
              <a:pPr/>
              <a:t>3/23/2018</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9D46F4D0-173B-470F-8ECE-942C4391E6B2}" type="slidenum">
              <a:rPr lang="en-GB"/>
              <a:pPr/>
              <a:t>‹#›</a:t>
            </a:fld>
            <a:endParaRPr lang="en-GB"/>
          </a:p>
        </p:txBody>
      </p:sp>
    </p:spTree>
    <p:extLst>
      <p:ext uri="{BB962C8B-B14F-4D97-AF65-F5344CB8AC3E}">
        <p14:creationId xmlns:p14="http://schemas.microsoft.com/office/powerpoint/2010/main" val="192986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fld id="{28BCA28D-0A58-4504-A2D4-FA1AFEE8500E}" type="datetimeFigureOut">
              <a:rPr lang="en-US"/>
              <a:pPr/>
              <a:t>3/23/2018</a:t>
            </a:fld>
            <a:endParaRPr lang="en-GB"/>
          </a:p>
        </p:txBody>
      </p:sp>
      <p:sp>
        <p:nvSpPr>
          <p:cNvPr id="6" name="Footer Placeholder 4"/>
          <p:cNvSpPr>
            <a:spLocks noGrp="1"/>
          </p:cNvSpPr>
          <p:nvPr>
            <p:ph type="ftr" sz="quarter" idx="11"/>
          </p:nvPr>
        </p:nvSpPr>
        <p:spPr/>
        <p:txBody>
          <a:bodyPr/>
          <a:lstStyle>
            <a:lvl1pPr>
              <a:defRPr/>
            </a:lvl1pPr>
          </a:lstStyle>
          <a:p>
            <a:endParaRPr lang="en-GB"/>
          </a:p>
        </p:txBody>
      </p:sp>
      <p:sp>
        <p:nvSpPr>
          <p:cNvPr id="7" name="Slide Number Placeholder 5"/>
          <p:cNvSpPr>
            <a:spLocks noGrp="1"/>
          </p:cNvSpPr>
          <p:nvPr>
            <p:ph type="sldNum" sz="quarter" idx="12"/>
          </p:nvPr>
        </p:nvSpPr>
        <p:spPr/>
        <p:txBody>
          <a:bodyPr/>
          <a:lstStyle>
            <a:lvl1pPr>
              <a:defRPr/>
            </a:lvl1pPr>
          </a:lstStyle>
          <a:p>
            <a:fld id="{6602A266-C555-4423-9150-D19859DF8208}" type="slidenum">
              <a:rPr lang="en-GB"/>
              <a:pPr/>
              <a:t>‹#›</a:t>
            </a:fld>
            <a:endParaRPr lang="en-GB"/>
          </a:p>
        </p:txBody>
      </p:sp>
    </p:spTree>
    <p:extLst>
      <p:ext uri="{BB962C8B-B14F-4D97-AF65-F5344CB8AC3E}">
        <p14:creationId xmlns:p14="http://schemas.microsoft.com/office/powerpoint/2010/main" val="298169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B9A40D17-30C3-4CEA-85EB-618E9D1B3013}" type="datetimeFigureOut">
              <a:rPr lang="en-US"/>
              <a:pPr/>
              <a:t>3/23/2018</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E2A8A70B-2AE4-4A41-B0EC-3713D7BF602E}" type="slidenum">
              <a:rPr lang="en-GB"/>
              <a:pPr/>
              <a:t>‹#›</a:t>
            </a:fld>
            <a:endParaRPr lang="en-GB"/>
          </a:p>
        </p:txBody>
      </p:sp>
    </p:spTree>
    <p:extLst>
      <p:ext uri="{BB962C8B-B14F-4D97-AF65-F5344CB8AC3E}">
        <p14:creationId xmlns:p14="http://schemas.microsoft.com/office/powerpoint/2010/main" val="38464790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fld id="{533C582A-806E-4243-A152-2444FA0D5E48}" type="datetimeFigureOut">
              <a:rPr lang="en-US"/>
              <a:pPr/>
              <a:t>3/23/2018</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12F26924-A10A-4410-AC0D-8033C936B9E0}" type="slidenum">
              <a:rPr lang="en-GB"/>
              <a:pPr/>
              <a:t>‹#›</a:t>
            </a:fld>
            <a:endParaRPr lang="en-GB"/>
          </a:p>
        </p:txBody>
      </p:sp>
    </p:spTree>
    <p:extLst>
      <p:ext uri="{BB962C8B-B14F-4D97-AF65-F5344CB8AC3E}">
        <p14:creationId xmlns:p14="http://schemas.microsoft.com/office/powerpoint/2010/main" val="21601312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EFBB0B7D-CE43-4A9F-9003-231D175514B8}" type="datetimeFigureOut">
              <a:rPr lang="en-US"/>
              <a:pPr/>
              <a:t>3/23/2018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0A9F3001-CF49-4373-839B-829732E159FD}"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wmf"/><Relationship Id="rId5" Type="http://schemas.openxmlformats.org/officeDocument/2006/relationships/image" Target="../media/image3.wmf"/><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hyperlink" Target="http://www.youtube.com/watch?v=gDO3XMsgnl0"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357188" y="428625"/>
            <a:ext cx="8462962" cy="5214938"/>
          </a:xfrm>
        </p:spPr>
        <p:txBody>
          <a:bodyPr/>
          <a:lstStyle/>
          <a:p>
            <a:r>
              <a:rPr lang="en-GB" sz="6000" dirty="0"/>
              <a:t>Enterprise Databases</a:t>
            </a:r>
            <a:r>
              <a:rPr lang="en-GB" sz="6600" dirty="0"/>
              <a:t/>
            </a:r>
            <a:br>
              <a:rPr lang="en-GB" sz="6600" dirty="0"/>
            </a:br>
            <a:endParaRPr lang="en-US" sz="3200" dirty="0"/>
          </a:p>
        </p:txBody>
      </p:sp>
      <p:sp>
        <p:nvSpPr>
          <p:cNvPr id="2051"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053"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endParaRPr lang="en-US" sz="3200" dirty="0">
              <a:solidFill>
                <a:srgbClr val="C00000"/>
              </a:solidFill>
              <a:latin typeface="Microsoft Sans Serif" pitchFamily="34" charset="0"/>
              <a:cs typeface="Microsoft Sans Serif"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0063" y="1143000"/>
            <a:ext cx="7786687" cy="4572000"/>
          </a:xfrm>
        </p:spPr>
        <p:txBody>
          <a:bodyPr anchor="t">
            <a:normAutofit/>
          </a:bodyPr>
          <a:lstStyle/>
          <a:p>
            <a:pPr marL="712788" indent="-355600" algn="l"/>
            <a:r>
              <a:rPr lang="en-GB" sz="3200" dirty="0"/>
              <a:t>Discuss:</a:t>
            </a:r>
            <a:br>
              <a:rPr lang="en-GB" sz="3200" dirty="0"/>
            </a:br>
            <a:r>
              <a:rPr lang="en-GB" sz="2800" dirty="0"/>
              <a:t>What a Transaction is?</a:t>
            </a:r>
            <a:br>
              <a:rPr lang="en-GB" sz="2800" dirty="0"/>
            </a:br>
            <a:r>
              <a:rPr lang="en-GB" sz="2800" dirty="0"/>
              <a:t>Issues for DBMS in handling them</a:t>
            </a:r>
            <a:br>
              <a:rPr lang="en-GB" sz="2800" dirty="0"/>
            </a:br>
            <a:r>
              <a:rPr lang="en-GB" sz="2800" dirty="0"/>
              <a:t>Scheduling and Interleaving</a:t>
            </a:r>
            <a:br>
              <a:rPr lang="en-GB" sz="2800" dirty="0"/>
            </a:br>
            <a:r>
              <a:rPr lang="en-GB" sz="2800" dirty="0"/>
              <a:t>Concurrency Control</a:t>
            </a:r>
            <a:br>
              <a:rPr lang="en-GB" sz="2800" dirty="0"/>
            </a:br>
            <a:r>
              <a:rPr lang="en-GB" sz="2800" dirty="0"/>
              <a:t>Locking and Deadlocks</a:t>
            </a:r>
            <a:br>
              <a:rPr lang="en-GB" sz="2800" dirty="0"/>
            </a:br>
            <a:r>
              <a:rPr lang="en-GB" sz="2800" dirty="0"/>
              <a:t>Non-lock based Concurrent Processing</a:t>
            </a:r>
            <a:br>
              <a:rPr lang="en-GB" sz="2800" dirty="0"/>
            </a:br>
            <a:endParaRPr lang="en-GB" sz="2800" dirty="0"/>
          </a:p>
        </p:txBody>
      </p:sp>
      <p:sp>
        <p:nvSpPr>
          <p:cNvPr id="3075"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3077"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6CB7D87D-4375-49D1-B29D-216E17F45BEE}"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76438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a:t>Learning Objectives</a:t>
            </a:r>
            <a:endParaRPr lang="en-US" sz="6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descr="C:\Users\Paul\AppData\Local\Microsoft\Windows\Temporary Internet Files\Content.IE5\8X503FFG\MPj043871900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2701925"/>
            <a:ext cx="1928813" cy="192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0" name="Picture 6" descr="C:\Users\Paul\AppData\Local\Microsoft\Windows\Temporary Internet Files\Content.IE5\8X503FFG\MPj0442286000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0688" y="976313"/>
            <a:ext cx="1214437" cy="161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5126"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3834A4AC-D5C1-477A-82AA-888350AFC3B6}"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76438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a:t>Transaction</a:t>
            </a:r>
            <a:endParaRPr lang="en-US" sz="6000"/>
          </a:p>
        </p:txBody>
      </p:sp>
      <p:pic>
        <p:nvPicPr>
          <p:cNvPr id="5128" name="Picture 2" descr="C:\Users\Paul\AppData\Local\Microsoft\Windows\Temporary Internet Files\Content.IE5\IEZ9408A\MCj04404960000[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4213" y="1811338"/>
            <a:ext cx="15875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9" name="Picture 3" descr="C:\Users\Paul\AppData\Local\Microsoft\Windows\Temporary Internet Files\Content.IE5\8Y3WT3ZS\MCj04404900000[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715125" y="1785938"/>
            <a:ext cx="1447800"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403648" y="4941168"/>
            <a:ext cx="6035377" cy="369332"/>
          </a:xfrm>
          <a:prstGeom prst="rect">
            <a:avLst/>
          </a:prstGeom>
          <a:noFill/>
        </p:spPr>
        <p:txBody>
          <a:bodyPr wrap="square" rtlCol="0">
            <a:spAutoFit/>
          </a:bodyPr>
          <a:lstStyle/>
          <a:p>
            <a:r>
              <a:rPr lang="en-GB" dirty="0"/>
              <a:t>Transaction – A meaningful unit of work.</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path" presetSubtype="0" accel="50000" decel="50000" fill="hold" nodeType="clickEffect">
                                  <p:stCondLst>
                                    <p:cond delay="0"/>
                                  </p:stCondLst>
                                  <p:childTnLst>
                                    <p:animMotion origin="layout" path="M 1.38889E-6 4.44444E-6 L -0.37049 0.00092 " pathEditMode="relative" rAng="0" ptsTypes="AA">
                                      <p:cBhvr>
                                        <p:cTn id="6" dur="2000" fill="hold"/>
                                        <p:tgtEl>
                                          <p:spTgt spid="1030"/>
                                        </p:tgtEl>
                                        <p:attrNameLst>
                                          <p:attrName>ppt_x</p:attrName>
                                          <p:attrName>ppt_y</p:attrName>
                                        </p:attrNameLst>
                                      </p:cBhvr>
                                      <p:rCtr x="-18524" y="46"/>
                                    </p:animMotion>
                                  </p:childTnLst>
                                </p:cTn>
                              </p:par>
                              <p:par>
                                <p:cTn id="7" presetID="63" presetClass="path" presetSubtype="0" accel="50000" decel="50000" fill="hold" nodeType="withEffect">
                                  <p:stCondLst>
                                    <p:cond delay="0"/>
                                  </p:stCondLst>
                                  <p:childTnLst>
                                    <p:animMotion origin="layout" path="M -0.05034 -0.00301 L 0.30417 -0.00301 " pathEditMode="relative" rAng="0" ptsTypes="AA">
                                      <p:cBhvr>
                                        <p:cTn id="8" dur="2000" fill="hold"/>
                                        <p:tgtEl>
                                          <p:spTgt spid="1029"/>
                                        </p:tgtEl>
                                        <p:attrNameLst>
                                          <p:attrName>ppt_x</p:attrName>
                                          <p:attrName>ppt_y</p:attrName>
                                        </p:attrNameLst>
                                      </p:cBhvr>
                                      <p:rCtr x="1772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14375" y="1357313"/>
            <a:ext cx="7786688" cy="4071937"/>
          </a:xfrm>
        </p:spPr>
        <p:txBody>
          <a:bodyPr anchor="t">
            <a:normAutofit/>
          </a:bodyPr>
          <a:lstStyle/>
          <a:p>
            <a:pPr algn="l"/>
            <a:r>
              <a:rPr lang="en-GB" sz="4000"/>
              <a:t>Database Terms</a:t>
            </a:r>
            <a:r>
              <a:rPr lang="en-GB" sz="1800"/>
              <a:t/>
            </a:r>
            <a:br>
              <a:rPr lang="en-GB" sz="1800"/>
            </a:br>
            <a:r>
              <a:rPr lang="en-GB" sz="1800"/>
              <a:t/>
            </a:r>
            <a:br>
              <a:rPr lang="en-GB" sz="1800"/>
            </a:br>
            <a:r>
              <a:rPr lang="en-GB" sz="4000"/>
              <a:t>A unit of interaction with a Database Management System (DBMS) or similar.</a:t>
            </a:r>
            <a:br>
              <a:rPr lang="en-GB" sz="4000"/>
            </a:br>
            <a:r>
              <a:rPr lang="en-GB" sz="4000"/>
              <a:t>Consists of a number of actions.</a:t>
            </a:r>
            <a:br>
              <a:rPr lang="en-GB" sz="4000"/>
            </a:br>
            <a:endParaRPr lang="en-GB" sz="4000"/>
          </a:p>
        </p:txBody>
      </p:sp>
      <p:sp>
        <p:nvSpPr>
          <p:cNvPr id="7171"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7173"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D2F44A57-4F74-4D3D-B796-881E1EF8D5C2}"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76438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a:t>Transaction</a:t>
            </a:r>
            <a:endParaRPr lang="en-US" sz="60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b="1" dirty="0">
                <a:solidFill>
                  <a:srgbClr val="FF0000"/>
                </a:solidFill>
                <a:cs typeface="Times New Roman" charset="0"/>
              </a:rPr>
              <a:t>Concept of a Transaction</a:t>
            </a:r>
            <a:endParaRPr lang="en-GB" altLang="en-US" dirty="0">
              <a:solidFill>
                <a:srgbClr val="FF0000"/>
              </a:solidFill>
              <a:cs typeface="Times New Roman" charset="0"/>
            </a:endParaRPr>
          </a:p>
        </p:txBody>
      </p:sp>
      <p:sp>
        <p:nvSpPr>
          <p:cNvPr id="9219" name="Rectangle 3"/>
          <p:cNvSpPr>
            <a:spLocks noGrp="1" noChangeArrowheads="1"/>
          </p:cNvSpPr>
          <p:nvPr>
            <p:ph type="body" idx="1"/>
          </p:nvPr>
        </p:nvSpPr>
        <p:spPr/>
        <p:txBody>
          <a:bodyPr/>
          <a:lstStyle/>
          <a:p>
            <a:pPr eaLnBrk="1" hangingPunct="1">
              <a:lnSpc>
                <a:spcPct val="90000"/>
              </a:lnSpc>
              <a:buFont typeface="Wingdings" pitchFamily="2" charset="2"/>
              <a:buNone/>
            </a:pPr>
            <a:r>
              <a:rPr lang="en-GB" altLang="en-US" sz="2400" b="1" dirty="0">
                <a:cs typeface="Times New Roman" charset="0"/>
              </a:rPr>
              <a:t> 	</a:t>
            </a:r>
            <a:r>
              <a:rPr lang="en-GB" altLang="en-US" sz="2400" dirty="0">
                <a:cs typeface="Times New Roman" charset="0"/>
              </a:rPr>
              <a:t>From the system's viewpoint:</a:t>
            </a:r>
          </a:p>
          <a:p>
            <a:pPr eaLnBrk="1" hangingPunct="1">
              <a:lnSpc>
                <a:spcPct val="90000"/>
              </a:lnSpc>
              <a:buFont typeface="Wingdings" pitchFamily="2" charset="2"/>
              <a:buNone/>
            </a:pPr>
            <a:r>
              <a:rPr lang="en-GB" altLang="en-US" sz="2400" dirty="0">
                <a:cs typeface="Times New Roman" charset="0"/>
              </a:rPr>
              <a:t> </a:t>
            </a:r>
          </a:p>
          <a:p>
            <a:pPr eaLnBrk="1" hangingPunct="1">
              <a:lnSpc>
                <a:spcPct val="90000"/>
              </a:lnSpc>
              <a:buFont typeface="Wingdings" pitchFamily="2" charset="2"/>
              <a:buNone/>
            </a:pPr>
            <a:r>
              <a:rPr lang="en-GB" altLang="en-US" sz="2400" dirty="0">
                <a:cs typeface="Times New Roman" charset="0"/>
              </a:rPr>
              <a:t>	A sequence of actions designed and executed so that it either completes satisfactorily or makes no change to the database.</a:t>
            </a:r>
          </a:p>
          <a:p>
            <a:pPr eaLnBrk="1" hangingPunct="1">
              <a:lnSpc>
                <a:spcPct val="90000"/>
              </a:lnSpc>
              <a:buFont typeface="Wingdings" pitchFamily="2" charset="2"/>
              <a:buNone/>
            </a:pPr>
            <a:r>
              <a:rPr lang="en-GB" altLang="en-US" sz="2400" dirty="0">
                <a:cs typeface="Times New Roman" charset="0"/>
              </a:rPr>
              <a:t> </a:t>
            </a:r>
          </a:p>
          <a:p>
            <a:pPr eaLnBrk="1" hangingPunct="1">
              <a:lnSpc>
                <a:spcPct val="90000"/>
              </a:lnSpc>
              <a:buFont typeface="Wingdings" pitchFamily="2" charset="2"/>
              <a:buNone/>
            </a:pPr>
            <a:r>
              <a:rPr lang="en-GB" altLang="en-US" sz="2400" dirty="0">
                <a:cs typeface="Times New Roman" charset="0"/>
              </a:rPr>
              <a:t>	From the end-user's viewpoint:</a:t>
            </a:r>
          </a:p>
          <a:p>
            <a:pPr eaLnBrk="1" hangingPunct="1">
              <a:lnSpc>
                <a:spcPct val="90000"/>
              </a:lnSpc>
              <a:buFont typeface="Wingdings" pitchFamily="2" charset="2"/>
              <a:buNone/>
            </a:pPr>
            <a:r>
              <a:rPr lang="en-GB" altLang="en-US" sz="2400" dirty="0">
                <a:cs typeface="Times New Roman" charset="0"/>
              </a:rPr>
              <a:t> </a:t>
            </a:r>
          </a:p>
          <a:p>
            <a:pPr eaLnBrk="1" hangingPunct="1">
              <a:lnSpc>
                <a:spcPct val="90000"/>
              </a:lnSpc>
              <a:buFont typeface="Wingdings" pitchFamily="2" charset="2"/>
              <a:buNone/>
            </a:pPr>
            <a:r>
              <a:rPr lang="en-GB" altLang="en-US" sz="2400" dirty="0">
                <a:cs typeface="Times New Roman" charset="0"/>
              </a:rPr>
              <a:t>	A set of actions that result in a </a:t>
            </a:r>
            <a:r>
              <a:rPr lang="en-GB" altLang="en-US" sz="2400" b="1" dirty="0">
                <a:cs typeface="Times New Roman" charset="0"/>
              </a:rPr>
              <a:t>meaningful unit of work,</a:t>
            </a:r>
            <a:r>
              <a:rPr lang="en-GB" altLang="en-US" sz="2400" dirty="0">
                <a:cs typeface="Times New Roman" charset="0"/>
              </a:rPr>
              <a:t> such as reserving a seat on a flight.</a:t>
            </a:r>
          </a:p>
          <a:p>
            <a:pPr eaLnBrk="1" hangingPunct="1">
              <a:lnSpc>
                <a:spcPct val="90000"/>
              </a:lnSpc>
              <a:buFont typeface="Wingdings" pitchFamily="2" charset="2"/>
              <a:buNone/>
            </a:pPr>
            <a:endParaRPr lang="en-GB" altLang="en-US" sz="2400" dirty="0"/>
          </a:p>
        </p:txBody>
      </p:sp>
    </p:spTree>
    <p:extLst>
      <p:ext uri="{BB962C8B-B14F-4D97-AF65-F5344CB8AC3E}">
        <p14:creationId xmlns:p14="http://schemas.microsoft.com/office/powerpoint/2010/main" val="1982436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en-US" dirty="0">
                <a:solidFill>
                  <a:srgbClr val="FF0000"/>
                </a:solidFill>
              </a:rPr>
              <a:t>DBMS’s Viewpoint of a Trans</a:t>
            </a:r>
            <a:r>
              <a:rPr lang="en-US" altLang="en-US" dirty="0"/>
              <a:t>action</a:t>
            </a:r>
          </a:p>
        </p:txBody>
      </p:sp>
      <p:sp>
        <p:nvSpPr>
          <p:cNvPr id="10243" name="Rectangle 3"/>
          <p:cNvSpPr>
            <a:spLocks noGrp="1" noChangeArrowheads="1"/>
          </p:cNvSpPr>
          <p:nvPr>
            <p:ph type="body" idx="1"/>
          </p:nvPr>
        </p:nvSpPr>
        <p:spPr/>
        <p:txBody>
          <a:bodyPr/>
          <a:lstStyle/>
          <a:p>
            <a:pPr eaLnBrk="1" hangingPunct="1">
              <a:buFont typeface="Wingdings" pitchFamily="2" charset="2"/>
              <a:buNone/>
            </a:pPr>
            <a:r>
              <a:rPr lang="en-GB" altLang="en-US" dirty="0">
                <a:cs typeface="Times New Roman" charset="0"/>
              </a:rPr>
              <a:t>	 </a:t>
            </a:r>
          </a:p>
          <a:p>
            <a:pPr eaLnBrk="1" hangingPunct="1">
              <a:buFont typeface="Wingdings" pitchFamily="2" charset="2"/>
              <a:buNone/>
            </a:pPr>
            <a:r>
              <a:rPr lang="en-GB" altLang="en-US" dirty="0">
                <a:cs typeface="Times New Roman" charset="0"/>
              </a:rPr>
              <a:t>	A transaction is equivalent to a logical unit of work, which includes all SQL statements since you either logged on, last committed or last rolled back your work.  Thus a transaction can encompass one SQL statement only, or numerous SQL statements.</a:t>
            </a:r>
          </a:p>
          <a:p>
            <a:pPr eaLnBrk="1" hangingPunct="1">
              <a:buFont typeface="Wingdings" pitchFamily="2" charset="2"/>
              <a:buNone/>
            </a:pPr>
            <a:endParaRPr lang="en-GB" altLang="en-US" dirty="0"/>
          </a:p>
        </p:txBody>
      </p:sp>
    </p:spTree>
    <p:extLst>
      <p:ext uri="{BB962C8B-B14F-4D97-AF65-F5344CB8AC3E}">
        <p14:creationId xmlns:p14="http://schemas.microsoft.com/office/powerpoint/2010/main" val="3431376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endParaRPr lang="en-US" altLang="en-US"/>
          </a:p>
        </p:txBody>
      </p:sp>
      <p:sp>
        <p:nvSpPr>
          <p:cNvPr id="11267" name="Rectangle 3"/>
          <p:cNvSpPr>
            <a:spLocks noGrp="1" noChangeArrowheads="1"/>
          </p:cNvSpPr>
          <p:nvPr>
            <p:ph type="body" idx="1"/>
          </p:nvPr>
        </p:nvSpPr>
        <p:spPr/>
        <p:txBody>
          <a:bodyPr/>
          <a:lstStyle/>
          <a:p>
            <a:pPr marL="533400" indent="-533400" eaLnBrk="1" hangingPunct="1">
              <a:buFont typeface="Wingdings" pitchFamily="2" charset="2"/>
              <a:buNone/>
            </a:pPr>
            <a:r>
              <a:rPr lang="en-GB" altLang="en-US" dirty="0">
                <a:solidFill>
                  <a:srgbClr val="FF0000"/>
                </a:solidFill>
              </a:rPr>
              <a:t>For example:</a:t>
            </a:r>
          </a:p>
          <a:p>
            <a:pPr marL="533400" indent="-533400" eaLnBrk="1" hangingPunct="1">
              <a:buFont typeface="Wingdings" pitchFamily="2" charset="2"/>
              <a:buNone/>
            </a:pPr>
            <a:endParaRPr lang="en-GB" altLang="en-US" dirty="0"/>
          </a:p>
          <a:p>
            <a:pPr marL="533400" indent="-533400" eaLnBrk="1" hangingPunct="1">
              <a:buFont typeface="Wingdings" pitchFamily="2" charset="2"/>
              <a:buNone/>
            </a:pPr>
            <a:r>
              <a:rPr lang="en-GB" altLang="en-US" dirty="0"/>
              <a:t>	A transaction to book a flight on a plane may involve the following sequence of actions:-</a:t>
            </a:r>
          </a:p>
          <a:p>
            <a:pPr marL="533400" indent="-533400" eaLnBrk="1" hangingPunct="1">
              <a:buFont typeface="Wingdings" pitchFamily="2" charset="2"/>
              <a:buNone/>
            </a:pPr>
            <a:r>
              <a:rPr lang="en-GB" altLang="en-US" dirty="0"/>
              <a:t>	1.	Book the flight</a:t>
            </a:r>
          </a:p>
          <a:p>
            <a:pPr marL="533400" indent="-533400" eaLnBrk="1" hangingPunct="1">
              <a:buFont typeface="Wingdings" pitchFamily="2" charset="2"/>
              <a:buNone/>
            </a:pPr>
            <a:r>
              <a:rPr lang="en-GB" altLang="en-US" dirty="0"/>
              <a:t>	2.	Update the customer file</a:t>
            </a:r>
          </a:p>
          <a:p>
            <a:pPr marL="533400" indent="-533400" eaLnBrk="1" hangingPunct="1">
              <a:buFont typeface="Wingdings" pitchFamily="2" charset="2"/>
              <a:buNone/>
            </a:pPr>
            <a:r>
              <a:rPr lang="en-GB" altLang="en-US" dirty="0"/>
              <a:t>	3.	Remove seat’s availability</a:t>
            </a:r>
          </a:p>
        </p:txBody>
      </p:sp>
    </p:spTree>
    <p:extLst>
      <p:ext uri="{BB962C8B-B14F-4D97-AF65-F5344CB8AC3E}">
        <p14:creationId xmlns:p14="http://schemas.microsoft.com/office/powerpoint/2010/main" val="3629341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endParaRPr lang="en-US" altLang="en-US"/>
          </a:p>
        </p:txBody>
      </p:sp>
      <p:sp>
        <p:nvSpPr>
          <p:cNvPr id="12291" name="Rectangle 3"/>
          <p:cNvSpPr>
            <a:spLocks noGrp="1" noChangeArrowheads="1"/>
          </p:cNvSpPr>
          <p:nvPr>
            <p:ph type="body" idx="1"/>
          </p:nvPr>
        </p:nvSpPr>
        <p:spPr/>
        <p:txBody>
          <a:bodyPr/>
          <a:lstStyle/>
          <a:p>
            <a:pPr eaLnBrk="1" hangingPunct="1">
              <a:buFont typeface="Wingdings" pitchFamily="2" charset="2"/>
              <a:buNone/>
            </a:pPr>
            <a:r>
              <a:rPr lang="en-GB" altLang="en-US" dirty="0"/>
              <a:t>	If the system “goes down” before the third task is complete, you would get repeated bookings for the same seat.  Therefore all three stages in the above sequence to together as a “</a:t>
            </a:r>
            <a:r>
              <a:rPr lang="en-GB" altLang="en-US" dirty="0">
                <a:solidFill>
                  <a:srgbClr val="FF0000"/>
                </a:solidFill>
              </a:rPr>
              <a:t>meaningful unit of work</a:t>
            </a:r>
            <a:r>
              <a:rPr lang="en-GB" altLang="en-US" dirty="0"/>
              <a:t>”.  All three stages have to be completed and if this does not happen the whole transaction has to be rolled back and started again.</a:t>
            </a:r>
          </a:p>
        </p:txBody>
      </p:sp>
    </p:spTree>
    <p:extLst>
      <p:ext uri="{BB962C8B-B14F-4D97-AF65-F5344CB8AC3E}">
        <p14:creationId xmlns:p14="http://schemas.microsoft.com/office/powerpoint/2010/main" val="23542350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dirty="0">
                <a:solidFill>
                  <a:srgbClr val="FF0000"/>
                </a:solidFill>
              </a:rPr>
              <a:t>ROLLBACK</a:t>
            </a:r>
          </a:p>
        </p:txBody>
      </p:sp>
      <p:sp>
        <p:nvSpPr>
          <p:cNvPr id="14339" name="Rectangle 3"/>
          <p:cNvSpPr>
            <a:spLocks noGrp="1" noChangeArrowheads="1"/>
          </p:cNvSpPr>
          <p:nvPr>
            <p:ph type="body" idx="1"/>
          </p:nvPr>
        </p:nvSpPr>
        <p:spPr/>
        <p:txBody>
          <a:bodyPr/>
          <a:lstStyle/>
          <a:p>
            <a:pPr eaLnBrk="1" hangingPunct="1">
              <a:lnSpc>
                <a:spcPct val="90000"/>
              </a:lnSpc>
              <a:buFont typeface="Wingdings" pitchFamily="2" charset="2"/>
              <a:buNone/>
            </a:pPr>
            <a:r>
              <a:rPr lang="en-GB" altLang="en-US" sz="2400"/>
              <a:t>	Rollback will lose all changes to the database since the last commit.</a:t>
            </a:r>
          </a:p>
          <a:p>
            <a:pPr eaLnBrk="1" hangingPunct="1">
              <a:lnSpc>
                <a:spcPct val="90000"/>
              </a:lnSpc>
              <a:buFont typeface="Wingdings" pitchFamily="2" charset="2"/>
              <a:buNone/>
            </a:pPr>
            <a:endParaRPr lang="en-GB" altLang="en-US" sz="2400"/>
          </a:p>
          <a:p>
            <a:pPr eaLnBrk="1" hangingPunct="1">
              <a:lnSpc>
                <a:spcPct val="90000"/>
              </a:lnSpc>
              <a:buFont typeface="Wingdings" pitchFamily="2" charset="2"/>
              <a:buNone/>
            </a:pPr>
            <a:r>
              <a:rPr lang="en-GB" altLang="en-US" sz="2400"/>
              <a:t>	If an error occurs during an transaction, then the system can ROLLBACK and start again.  For example a bank customer wants to take surplus money from a current account at the end of the month and transfer the money to a savings account.  If an error occurs during the transfer the transaction must be rollbacked and started again – otherwise the customer would not be very happy if money is taken from a current account and lost …..</a:t>
            </a:r>
          </a:p>
        </p:txBody>
      </p:sp>
    </p:spTree>
    <p:extLst>
      <p:ext uri="{BB962C8B-B14F-4D97-AF65-F5344CB8AC3E}">
        <p14:creationId xmlns:p14="http://schemas.microsoft.com/office/powerpoint/2010/main" val="25675814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ctrTitle"/>
          </p:nvPr>
        </p:nvSpPr>
        <p:spPr>
          <a:xfrm>
            <a:off x="428625" y="1357313"/>
            <a:ext cx="8215313" cy="4071937"/>
          </a:xfrm>
        </p:spPr>
        <p:txBody>
          <a:bodyPr anchor="t"/>
          <a:lstStyle/>
          <a:p>
            <a:pPr algn="l"/>
            <a:r>
              <a:rPr lang="en-GB" dirty="0"/>
              <a:t/>
            </a:r>
            <a:br>
              <a:rPr lang="en-GB" dirty="0"/>
            </a:br>
            <a:r>
              <a:rPr lang="en-GB" dirty="0"/>
              <a:t>Effective resource use – Disk and CPU</a:t>
            </a:r>
            <a:br>
              <a:rPr lang="en-GB" dirty="0"/>
            </a:br>
            <a:r>
              <a:rPr lang="en-GB" dirty="0"/>
              <a:t>Increased system throughput</a:t>
            </a:r>
            <a:br>
              <a:rPr lang="en-GB" dirty="0"/>
            </a:br>
            <a:r>
              <a:rPr lang="en-GB" dirty="0"/>
              <a:t>Reduce response times – faster queries.</a:t>
            </a:r>
          </a:p>
        </p:txBody>
      </p:sp>
      <p:sp>
        <p:nvSpPr>
          <p:cNvPr id="9219"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9221"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1A17EB9D-5357-4825-843E-3E2BCB61148E}"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a:t>Concurrency - Motivation</a:t>
            </a:r>
            <a:endParaRPr lang="en-US" sz="6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ctrTitle"/>
          </p:nvPr>
        </p:nvSpPr>
        <p:spPr>
          <a:xfrm>
            <a:off x="428625" y="1357313"/>
            <a:ext cx="8429625" cy="928687"/>
          </a:xfrm>
        </p:spPr>
        <p:txBody>
          <a:bodyPr anchor="t"/>
          <a:lstStyle/>
          <a:p>
            <a:pPr marL="357188" indent="-357188" algn="l"/>
            <a:r>
              <a:rPr lang="en-GB"/>
              <a:t>Four key properties of transactions</a:t>
            </a:r>
            <a:br>
              <a:rPr lang="en-GB"/>
            </a:br>
            <a:endParaRPr lang="en-GB"/>
          </a:p>
        </p:txBody>
      </p:sp>
      <p:sp>
        <p:nvSpPr>
          <p:cNvPr id="10243"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10245"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0B2DB018-A0A5-46F1-BF82-AE1B94391F99}"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76438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a:t>ACID</a:t>
            </a:r>
            <a:endParaRPr lang="en-US" sz="6000"/>
          </a:p>
        </p:txBody>
      </p:sp>
      <p:sp>
        <p:nvSpPr>
          <p:cNvPr id="10247" name="TextBox 7"/>
          <p:cNvSpPr txBox="1">
            <a:spLocks noChangeArrowheads="1"/>
          </p:cNvSpPr>
          <p:nvPr/>
        </p:nvSpPr>
        <p:spPr bwMode="auto">
          <a:xfrm>
            <a:off x="1071563" y="2571750"/>
            <a:ext cx="4286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A</a:t>
            </a:r>
          </a:p>
        </p:txBody>
      </p:sp>
      <p:sp>
        <p:nvSpPr>
          <p:cNvPr id="9" name="TextBox 8"/>
          <p:cNvSpPr txBox="1">
            <a:spLocks noChangeArrowheads="1"/>
          </p:cNvSpPr>
          <p:nvPr/>
        </p:nvSpPr>
        <p:spPr bwMode="auto">
          <a:xfrm>
            <a:off x="1428750" y="2571750"/>
            <a:ext cx="15716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solidFill>
                  <a:schemeClr val="bg1"/>
                </a:solidFill>
              </a:rPr>
              <a:t>tomic</a:t>
            </a:r>
          </a:p>
        </p:txBody>
      </p:sp>
      <p:sp>
        <p:nvSpPr>
          <p:cNvPr id="10249" name="TextBox 9"/>
          <p:cNvSpPr txBox="1">
            <a:spLocks noChangeArrowheads="1"/>
          </p:cNvSpPr>
          <p:nvPr/>
        </p:nvSpPr>
        <p:spPr bwMode="auto">
          <a:xfrm>
            <a:off x="1071563" y="3286125"/>
            <a:ext cx="4286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C</a:t>
            </a:r>
          </a:p>
        </p:txBody>
      </p:sp>
      <p:sp>
        <p:nvSpPr>
          <p:cNvPr id="11" name="TextBox 10"/>
          <p:cNvSpPr txBox="1">
            <a:spLocks noChangeArrowheads="1"/>
          </p:cNvSpPr>
          <p:nvPr/>
        </p:nvSpPr>
        <p:spPr bwMode="auto">
          <a:xfrm>
            <a:off x="1357313" y="3286125"/>
            <a:ext cx="25003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solidFill>
                  <a:schemeClr val="bg1"/>
                </a:solidFill>
              </a:rPr>
              <a:t>onsistent</a:t>
            </a:r>
          </a:p>
        </p:txBody>
      </p:sp>
      <p:sp>
        <p:nvSpPr>
          <p:cNvPr id="10251" name="TextBox 11"/>
          <p:cNvSpPr txBox="1">
            <a:spLocks noChangeArrowheads="1"/>
          </p:cNvSpPr>
          <p:nvPr/>
        </p:nvSpPr>
        <p:spPr bwMode="auto">
          <a:xfrm>
            <a:off x="1071563" y="4000500"/>
            <a:ext cx="4286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I</a:t>
            </a:r>
          </a:p>
        </p:txBody>
      </p:sp>
      <p:sp>
        <p:nvSpPr>
          <p:cNvPr id="13" name="TextBox 12"/>
          <p:cNvSpPr txBox="1">
            <a:spLocks noChangeArrowheads="1"/>
          </p:cNvSpPr>
          <p:nvPr/>
        </p:nvSpPr>
        <p:spPr bwMode="auto">
          <a:xfrm>
            <a:off x="1214438" y="4000500"/>
            <a:ext cx="21431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dirty="0" err="1">
                <a:solidFill>
                  <a:schemeClr val="bg1"/>
                </a:solidFill>
              </a:rPr>
              <a:t>solated</a:t>
            </a:r>
            <a:endParaRPr lang="en-GB" sz="4400" dirty="0">
              <a:solidFill>
                <a:schemeClr val="bg1"/>
              </a:solidFill>
            </a:endParaRPr>
          </a:p>
        </p:txBody>
      </p:sp>
      <p:sp>
        <p:nvSpPr>
          <p:cNvPr id="10253" name="TextBox 13"/>
          <p:cNvSpPr txBox="1">
            <a:spLocks noChangeArrowheads="1"/>
          </p:cNvSpPr>
          <p:nvPr/>
        </p:nvSpPr>
        <p:spPr bwMode="auto">
          <a:xfrm>
            <a:off x="1071563" y="4714875"/>
            <a:ext cx="4286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dirty="0"/>
              <a:t>D</a:t>
            </a:r>
          </a:p>
        </p:txBody>
      </p:sp>
      <p:sp>
        <p:nvSpPr>
          <p:cNvPr id="15" name="TextBox 14"/>
          <p:cNvSpPr txBox="1">
            <a:spLocks noChangeArrowheads="1"/>
          </p:cNvSpPr>
          <p:nvPr/>
        </p:nvSpPr>
        <p:spPr bwMode="auto">
          <a:xfrm>
            <a:off x="1428750" y="4714875"/>
            <a:ext cx="178593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solidFill>
                  <a:schemeClr val="bg1"/>
                </a:solidFill>
              </a:rPr>
              <a:t>urable</a:t>
            </a:r>
          </a:p>
        </p:txBody>
      </p:sp>
      <p:sp>
        <p:nvSpPr>
          <p:cNvPr id="16" name="TextBox 15"/>
          <p:cNvSpPr txBox="1"/>
          <p:nvPr/>
        </p:nvSpPr>
        <p:spPr>
          <a:xfrm>
            <a:off x="3429000" y="2643188"/>
            <a:ext cx="6386513" cy="646112"/>
          </a:xfrm>
          <a:prstGeom prst="rect">
            <a:avLst/>
          </a:prstGeom>
          <a:noFill/>
        </p:spPr>
        <p:txBody>
          <a:bodyPr>
            <a:spAutoFit/>
          </a:bodyPr>
          <a:lstStyle/>
          <a:p>
            <a:pPr fontAlgn="auto">
              <a:spcBef>
                <a:spcPts val="0"/>
              </a:spcBef>
              <a:spcAft>
                <a:spcPts val="0"/>
              </a:spcAft>
              <a:defRPr/>
            </a:pPr>
            <a:r>
              <a:rPr lang="en-GB" sz="3600" dirty="0">
                <a:solidFill>
                  <a:schemeClr val="accent2">
                    <a:lumMod val="75000"/>
                  </a:schemeClr>
                </a:solidFill>
                <a:latin typeface="+mn-lt"/>
                <a:cs typeface="+mn-cs"/>
              </a:rPr>
              <a:t>All actions OR no actions valid</a:t>
            </a:r>
          </a:p>
        </p:txBody>
      </p:sp>
      <p:sp>
        <p:nvSpPr>
          <p:cNvPr id="17" name="TextBox 16"/>
          <p:cNvSpPr txBox="1"/>
          <p:nvPr/>
        </p:nvSpPr>
        <p:spPr>
          <a:xfrm>
            <a:off x="3849688" y="3357563"/>
            <a:ext cx="5722937" cy="646112"/>
          </a:xfrm>
          <a:prstGeom prst="rect">
            <a:avLst/>
          </a:prstGeom>
          <a:noFill/>
        </p:spPr>
        <p:txBody>
          <a:bodyPr>
            <a:spAutoFit/>
          </a:bodyPr>
          <a:lstStyle/>
          <a:p>
            <a:pPr fontAlgn="auto">
              <a:spcBef>
                <a:spcPts val="0"/>
              </a:spcBef>
              <a:spcAft>
                <a:spcPts val="0"/>
              </a:spcAft>
              <a:defRPr/>
            </a:pPr>
            <a:r>
              <a:rPr lang="en-GB" sz="3600" dirty="0">
                <a:solidFill>
                  <a:schemeClr val="accent2">
                    <a:lumMod val="75000"/>
                  </a:schemeClr>
                </a:solidFill>
                <a:latin typeface="+mn-lt"/>
                <a:cs typeface="+mn-cs"/>
              </a:rPr>
              <a:t>Preserve database integrity</a:t>
            </a:r>
          </a:p>
        </p:txBody>
      </p:sp>
      <p:sp>
        <p:nvSpPr>
          <p:cNvPr id="18" name="TextBox 17"/>
          <p:cNvSpPr txBox="1"/>
          <p:nvPr/>
        </p:nvSpPr>
        <p:spPr>
          <a:xfrm>
            <a:off x="3524250" y="4071938"/>
            <a:ext cx="5976938" cy="646112"/>
          </a:xfrm>
          <a:prstGeom prst="rect">
            <a:avLst/>
          </a:prstGeom>
          <a:noFill/>
        </p:spPr>
        <p:txBody>
          <a:bodyPr>
            <a:spAutoFit/>
          </a:bodyPr>
          <a:lstStyle/>
          <a:p>
            <a:pPr fontAlgn="auto">
              <a:spcBef>
                <a:spcPts val="0"/>
              </a:spcBef>
              <a:spcAft>
                <a:spcPts val="0"/>
              </a:spcAft>
              <a:defRPr/>
            </a:pPr>
            <a:r>
              <a:rPr lang="en-GB" sz="3600" dirty="0">
                <a:solidFill>
                  <a:schemeClr val="accent2">
                    <a:lumMod val="75000"/>
                  </a:schemeClr>
                </a:solidFill>
                <a:latin typeface="+mn-lt"/>
                <a:cs typeface="+mn-cs"/>
              </a:rPr>
              <a:t>Protect from action of others</a:t>
            </a:r>
          </a:p>
        </p:txBody>
      </p:sp>
      <p:sp>
        <p:nvSpPr>
          <p:cNvPr id="19" name="TextBox 18"/>
          <p:cNvSpPr txBox="1"/>
          <p:nvPr/>
        </p:nvSpPr>
        <p:spPr>
          <a:xfrm>
            <a:off x="3163888" y="4786313"/>
            <a:ext cx="6337300" cy="646112"/>
          </a:xfrm>
          <a:prstGeom prst="rect">
            <a:avLst/>
          </a:prstGeom>
          <a:noFill/>
        </p:spPr>
        <p:txBody>
          <a:bodyPr>
            <a:spAutoFit/>
          </a:bodyPr>
          <a:lstStyle/>
          <a:p>
            <a:pPr fontAlgn="auto">
              <a:spcBef>
                <a:spcPts val="0"/>
              </a:spcBef>
              <a:spcAft>
                <a:spcPts val="0"/>
              </a:spcAft>
              <a:defRPr/>
            </a:pPr>
            <a:r>
              <a:rPr lang="en-GB" sz="3600" dirty="0">
                <a:solidFill>
                  <a:schemeClr val="accent2">
                    <a:lumMod val="75000"/>
                  </a:schemeClr>
                </a:solidFill>
                <a:latin typeface="+mn-lt"/>
                <a:cs typeface="+mn-cs"/>
              </a:rPr>
              <a:t>Completed transactions persist</a:t>
            </a:r>
          </a:p>
        </p:txBody>
      </p:sp>
      <p:sp>
        <p:nvSpPr>
          <p:cNvPr id="21" name="Rectangle 20"/>
          <p:cNvSpPr/>
          <p:nvPr/>
        </p:nvSpPr>
        <p:spPr>
          <a:xfrm>
            <a:off x="0" y="3214688"/>
            <a:ext cx="9144000" cy="857250"/>
          </a:xfrm>
          <a:prstGeom prst="rect">
            <a:avLst/>
          </a:prstGeom>
          <a:solidFill>
            <a:schemeClr val="accent2">
              <a:lumMod val="40000"/>
              <a:lumOff val="60000"/>
              <a:alpha val="25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endParaRPr>
          </a:p>
        </p:txBody>
      </p:sp>
      <p:sp>
        <p:nvSpPr>
          <p:cNvPr id="5" name="TextBox 4"/>
          <p:cNvSpPr txBox="1"/>
          <p:nvPr/>
        </p:nvSpPr>
        <p:spPr>
          <a:xfrm>
            <a:off x="229384" y="3226094"/>
            <a:ext cx="842154" cy="829471"/>
          </a:xfrm>
          <a:prstGeom prst="rect">
            <a:avLst/>
          </a:prstGeom>
          <a:noFill/>
        </p:spPr>
        <p:txBody>
          <a:bodyPr vert="wordArtVert">
            <a:spAutoFit/>
          </a:bodyPr>
          <a:lstStyle/>
          <a:p>
            <a:pPr fontAlgn="auto">
              <a:spcBef>
                <a:spcPts val="0"/>
              </a:spcBef>
              <a:spcAft>
                <a:spcPts val="0"/>
              </a:spcAft>
              <a:defRPr/>
            </a:pPr>
            <a:r>
              <a:rPr lang="en-GB" sz="1000" dirty="0">
                <a:latin typeface="+mn-lt"/>
                <a:cs typeface="+mn-cs"/>
              </a:rPr>
              <a:t>USER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mph" presetSubtype="2" fill="hold" nodeType="clickEffect">
                                  <p:stCondLst>
                                    <p:cond delay="0"/>
                                  </p:stCondLst>
                                  <p:childTnLst>
                                    <p:animClr clrSpc="rgb" dir="cw">
                                      <p:cBhvr override="childStyle">
                                        <p:cTn id="6" dur="500" fill="hold"/>
                                        <p:tgtEl>
                                          <p:spTgt spid="9">
                                            <p:txEl>
                                              <p:pRg st="0" end="0"/>
                                            </p:txEl>
                                          </p:spTgt>
                                        </p:tgtEl>
                                        <p:attrNameLst>
                                          <p:attrName>style.color</p:attrName>
                                        </p:attrNameLst>
                                      </p:cBhvr>
                                      <p:to>
                                        <a:schemeClr val="tx1"/>
                                      </p:to>
                                    </p:animClr>
                                  </p:childTnLst>
                                </p:cTn>
                              </p:par>
                            </p:childTnLst>
                          </p:cTn>
                        </p:par>
                      </p:childTnLst>
                    </p:cTn>
                  </p:par>
                  <p:par>
                    <p:cTn id="7" fill="hold" nodeType="clickPar">
                      <p:stCondLst>
                        <p:cond delay="indefinite"/>
                      </p:stCondLst>
                      <p:childTnLst>
                        <p:par>
                          <p:cTn id="8" fill="hold" nodeType="withGroup">
                            <p:stCondLst>
                              <p:cond delay="0"/>
                            </p:stCondLst>
                            <p:childTnLst>
                              <p:par>
                                <p:cTn id="9" presetID="3" presetClass="emph" presetSubtype="2" fill="hold" nodeType="clickEffect">
                                  <p:stCondLst>
                                    <p:cond delay="0"/>
                                  </p:stCondLst>
                                  <p:childTnLst>
                                    <p:animClr clrSpc="rgb" dir="cw">
                                      <p:cBhvr override="childStyle">
                                        <p:cTn id="10" dur="500" fill="hold"/>
                                        <p:tgtEl>
                                          <p:spTgt spid="11">
                                            <p:txEl>
                                              <p:pRg st="0" end="0"/>
                                            </p:txEl>
                                          </p:spTgt>
                                        </p:tgtEl>
                                        <p:attrNameLst>
                                          <p:attrName>style.color</p:attrName>
                                        </p:attrNameLst>
                                      </p:cBhvr>
                                      <p:to>
                                        <a:schemeClr val="tx1"/>
                                      </p:to>
                                    </p:animClr>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mph" presetSubtype="2" fill="hold" nodeType="clickEffect">
                                  <p:stCondLst>
                                    <p:cond delay="0"/>
                                  </p:stCondLst>
                                  <p:childTnLst>
                                    <p:animClr clrSpc="rgb" dir="cw">
                                      <p:cBhvr override="childStyle">
                                        <p:cTn id="14" dur="500" fill="hold"/>
                                        <p:tgtEl>
                                          <p:spTgt spid="13">
                                            <p:txEl>
                                              <p:pRg st="0" end="0"/>
                                            </p:txEl>
                                          </p:spTgt>
                                        </p:tgtEl>
                                        <p:attrNameLst>
                                          <p:attrName>style.color</p:attrName>
                                        </p:attrNameLst>
                                      </p:cBhvr>
                                      <p:to>
                                        <a:schemeClr val="tx1"/>
                                      </p:to>
                                    </p:animClr>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mph" presetSubtype="2" fill="hold" nodeType="clickEffect">
                                  <p:stCondLst>
                                    <p:cond delay="0"/>
                                  </p:stCondLst>
                                  <p:childTnLst>
                                    <p:animClr clrSpc="rgb" dir="cw">
                                      <p:cBhvr override="childStyle">
                                        <p:cTn id="18" dur="500" fill="hold"/>
                                        <p:tgtEl>
                                          <p:spTgt spid="15">
                                            <p:txEl>
                                              <p:pRg st="0" end="0"/>
                                            </p:txEl>
                                          </p:spTgt>
                                        </p:tgtEl>
                                        <p:attrNameLst>
                                          <p:attrName>style.color</p:attrName>
                                        </p:attrNameLst>
                                      </p:cBhvr>
                                      <p:to>
                                        <a:schemeClr val="tx1"/>
                                      </p:to>
                                    </p:animClr>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2000"/>
                                        <p:tgtEl>
                                          <p:spTgt spid="16"/>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2000"/>
                                        <p:tgtEl>
                                          <p:spTgt spid="17"/>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2000"/>
                                        <p:tgtEl>
                                          <p:spTgt spid="1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2000"/>
                                        <p:tgtEl>
                                          <p:spTgt spid="19"/>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55" presetClass="entr" presetSubtype="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p:cTn id="43" dur="1000" fill="hold"/>
                                        <p:tgtEl>
                                          <p:spTgt spid="21"/>
                                        </p:tgtEl>
                                        <p:attrNameLst>
                                          <p:attrName>ppt_w</p:attrName>
                                        </p:attrNameLst>
                                      </p:cBhvr>
                                      <p:tavLst>
                                        <p:tav tm="0">
                                          <p:val>
                                            <p:strVal val="#ppt_w*0.70"/>
                                          </p:val>
                                        </p:tav>
                                        <p:tav tm="100000">
                                          <p:val>
                                            <p:strVal val="#ppt_w"/>
                                          </p:val>
                                        </p:tav>
                                      </p:tavLst>
                                    </p:anim>
                                    <p:anim calcmode="lin" valueType="num">
                                      <p:cBhvr>
                                        <p:cTn id="44" dur="1000" fill="hold"/>
                                        <p:tgtEl>
                                          <p:spTgt spid="21"/>
                                        </p:tgtEl>
                                        <p:attrNameLst>
                                          <p:attrName>ppt_h</p:attrName>
                                        </p:attrNameLst>
                                      </p:cBhvr>
                                      <p:tavLst>
                                        <p:tav tm="0">
                                          <p:val>
                                            <p:strVal val="#ppt_h"/>
                                          </p:val>
                                        </p:tav>
                                        <p:tav tm="100000">
                                          <p:val>
                                            <p:strVal val="#ppt_h"/>
                                          </p:val>
                                        </p:tav>
                                      </p:tavLst>
                                    </p:anim>
                                    <p:animEffect transition="in" filter="fade">
                                      <p:cBhvr>
                                        <p:cTn id="45" dur="1000"/>
                                        <p:tgtEl>
                                          <p:spTgt spid="21"/>
                                        </p:tgtEl>
                                      </p:cBhvr>
                                    </p:animEffect>
                                  </p:childTnLst>
                                </p:cTn>
                              </p:par>
                              <p:par>
                                <p:cTn id="46" presetID="1" presetClass="entr" presetSubtype="0" fill="hold" nodeType="withEffect">
                                  <p:stCondLst>
                                    <p:cond delay="0"/>
                                  </p:stCondLst>
                                  <p:childTnLst>
                                    <p:set>
                                      <p:cBhvr>
                                        <p:cTn id="47"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ctrTitle"/>
          </p:nvPr>
        </p:nvSpPr>
        <p:spPr>
          <a:xfrm>
            <a:off x="395536" y="1220928"/>
            <a:ext cx="8215313" cy="4714875"/>
          </a:xfrm>
        </p:spPr>
        <p:txBody>
          <a:bodyPr anchor="t"/>
          <a:lstStyle/>
          <a:p>
            <a:pPr algn="l"/>
            <a:r>
              <a:rPr lang="en-GB" sz="4000" dirty="0"/>
              <a:t>A Transaction is a set of actions</a:t>
            </a:r>
            <a:br>
              <a:rPr lang="en-GB" sz="4000" dirty="0"/>
            </a:br>
            <a:r>
              <a:rPr lang="en-GB" sz="4000" dirty="0"/>
              <a:t/>
            </a:r>
            <a:br>
              <a:rPr lang="en-GB" sz="4000" dirty="0"/>
            </a:br>
            <a:r>
              <a:rPr lang="en-GB" sz="4000" dirty="0"/>
              <a:t>Reads and writes of database objects</a:t>
            </a:r>
            <a:br>
              <a:rPr lang="en-GB" sz="4000" dirty="0"/>
            </a:br>
            <a:r>
              <a:rPr lang="en-GB" sz="4000" dirty="0"/>
              <a:t/>
            </a:r>
            <a:br>
              <a:rPr lang="en-GB" sz="4000" dirty="0"/>
            </a:br>
            <a:r>
              <a:rPr lang="en-GB" sz="4000" dirty="0"/>
              <a:t>Transaction final action is </a:t>
            </a:r>
            <a:r>
              <a:rPr lang="en-GB" sz="4000" b="1" dirty="0"/>
              <a:t>commit</a:t>
            </a:r>
            <a:r>
              <a:rPr lang="en-GB" sz="4000" dirty="0"/>
              <a:t> (success) or </a:t>
            </a:r>
            <a:r>
              <a:rPr lang="en-GB" sz="4000" b="1" dirty="0"/>
              <a:t>abort</a:t>
            </a:r>
            <a:r>
              <a:rPr lang="en-GB" sz="4000" dirty="0"/>
              <a:t> (failure)</a:t>
            </a:r>
            <a:r>
              <a:rPr lang="en-GB" sz="2000" dirty="0"/>
              <a:t/>
            </a:r>
            <a:br>
              <a:rPr lang="en-GB" sz="2000" dirty="0"/>
            </a:br>
            <a:r>
              <a:rPr lang="en-GB" sz="2000" dirty="0"/>
              <a:t>   </a:t>
            </a:r>
            <a:br>
              <a:rPr lang="en-GB" sz="2000" dirty="0"/>
            </a:br>
            <a:r>
              <a:rPr lang="en-GB" sz="2000" dirty="0"/>
              <a:t>                                </a:t>
            </a:r>
            <a:r>
              <a:rPr lang="en-GB" sz="3200" dirty="0">
                <a:solidFill>
                  <a:srgbClr val="FF0000"/>
                </a:solidFill>
              </a:rPr>
              <a:t>The A in ACID</a:t>
            </a:r>
          </a:p>
        </p:txBody>
      </p:sp>
      <p:sp>
        <p:nvSpPr>
          <p:cNvPr id="11267"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11269"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6FDDF17C-204F-4568-B1B5-4CDAD6523029}"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dirty="0"/>
              <a:t>Transaction &amp; Schedules</a:t>
            </a:r>
            <a:endParaRPr lang="en-US" sz="6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285875"/>
            <a:ext cx="8215313" cy="4714875"/>
          </a:xfrm>
        </p:spPr>
        <p:txBody>
          <a:bodyPr anchor="t">
            <a:normAutofit/>
          </a:bodyPr>
          <a:lstStyle/>
          <a:p>
            <a:pPr algn="l">
              <a:tabLst>
                <a:tab pos="357188" algn="l"/>
              </a:tabLst>
            </a:pPr>
            <a:r>
              <a:rPr lang="en-GB" sz="4000" dirty="0"/>
              <a:t>Nomenclature</a:t>
            </a:r>
            <a:r>
              <a:rPr lang="en-GB" sz="1800" dirty="0"/>
              <a:t/>
            </a:r>
            <a:br>
              <a:rPr lang="en-GB" sz="1800" dirty="0"/>
            </a:br>
            <a:r>
              <a:rPr lang="en-GB" sz="1800" dirty="0"/>
              <a:t/>
            </a:r>
            <a:br>
              <a:rPr lang="en-GB" sz="1800" dirty="0"/>
            </a:br>
            <a:r>
              <a:rPr lang="en-GB" sz="3200" dirty="0"/>
              <a:t>Given object </a:t>
            </a:r>
            <a:r>
              <a:rPr lang="en-GB" sz="3200" i="1" dirty="0">
                <a:latin typeface="Times New Roman" pitchFamily="18" charset="0"/>
                <a:cs typeface="Times New Roman" pitchFamily="18" charset="0"/>
              </a:rPr>
              <a:t>O</a:t>
            </a:r>
            <a:r>
              <a:rPr lang="en-GB" sz="3200" dirty="0"/>
              <a:t> and Transaction </a:t>
            </a:r>
            <a:r>
              <a:rPr lang="en-GB" sz="3200" i="1" dirty="0">
                <a:latin typeface="Times New Roman" pitchFamily="18" charset="0"/>
                <a:cs typeface="Times New Roman" pitchFamily="18" charset="0"/>
              </a:rPr>
              <a:t>T</a:t>
            </a:r>
            <a:r>
              <a:rPr lang="en-GB" sz="3200" dirty="0"/>
              <a:t>:</a:t>
            </a:r>
            <a:br>
              <a:rPr lang="en-GB" sz="3200" dirty="0"/>
            </a:br>
            <a:r>
              <a:rPr lang="en-GB" sz="3200" dirty="0"/>
              <a:t>	Read by </a:t>
            </a:r>
            <a:r>
              <a:rPr lang="en-GB" sz="3200" i="1" dirty="0">
                <a:latin typeface="Times New Roman" pitchFamily="18" charset="0"/>
                <a:cs typeface="Times New Roman" pitchFamily="18" charset="0"/>
              </a:rPr>
              <a:t>T</a:t>
            </a:r>
            <a:r>
              <a:rPr lang="en-GB" sz="3200" dirty="0"/>
              <a:t> of </a:t>
            </a:r>
            <a:r>
              <a:rPr lang="en-GB" sz="3200" i="1" dirty="0">
                <a:latin typeface="Times New Roman" pitchFamily="18" charset="0"/>
                <a:cs typeface="Times New Roman" pitchFamily="18" charset="0"/>
              </a:rPr>
              <a:t>O</a:t>
            </a:r>
            <a:r>
              <a:rPr lang="en-GB" sz="3200" dirty="0"/>
              <a:t> denoted as </a:t>
            </a:r>
            <a:r>
              <a:rPr lang="en-GB" sz="3200" i="1" dirty="0">
                <a:latin typeface="Times New Roman" pitchFamily="18" charset="0"/>
                <a:cs typeface="Times New Roman" pitchFamily="18" charset="0"/>
              </a:rPr>
              <a:t>R</a:t>
            </a:r>
            <a:r>
              <a:rPr lang="en-GB" sz="3200" i="1" baseline="-25000" dirty="0">
                <a:latin typeface="Times New Roman" pitchFamily="18" charset="0"/>
                <a:cs typeface="Times New Roman" pitchFamily="18" charset="0"/>
              </a:rPr>
              <a:t>T</a:t>
            </a:r>
            <a:r>
              <a:rPr lang="en-GB" sz="3200" i="1" dirty="0">
                <a:latin typeface="Times New Roman" pitchFamily="18" charset="0"/>
                <a:cs typeface="Times New Roman" pitchFamily="18" charset="0"/>
              </a:rPr>
              <a:t>(O)</a:t>
            </a:r>
            <a:br>
              <a:rPr lang="en-GB" sz="3200" i="1" dirty="0">
                <a:latin typeface="Times New Roman" pitchFamily="18" charset="0"/>
                <a:cs typeface="Times New Roman" pitchFamily="18" charset="0"/>
              </a:rPr>
            </a:br>
            <a:r>
              <a:rPr lang="en-GB" sz="3200" i="1" dirty="0">
                <a:latin typeface="Times New Roman" pitchFamily="18" charset="0"/>
                <a:cs typeface="Times New Roman" pitchFamily="18" charset="0"/>
              </a:rPr>
              <a:t>	</a:t>
            </a:r>
            <a:r>
              <a:rPr lang="en-GB" sz="3200" dirty="0"/>
              <a:t>Write by </a:t>
            </a:r>
            <a:r>
              <a:rPr lang="en-GB" sz="3200" i="1" dirty="0">
                <a:latin typeface="Times New Roman" pitchFamily="18" charset="0"/>
                <a:cs typeface="Times New Roman" pitchFamily="18" charset="0"/>
              </a:rPr>
              <a:t>T</a:t>
            </a:r>
            <a:r>
              <a:rPr lang="en-GB" sz="3200" dirty="0"/>
              <a:t> of </a:t>
            </a:r>
            <a:r>
              <a:rPr lang="en-GB" sz="3200" i="1" dirty="0">
                <a:latin typeface="Times New Roman" pitchFamily="18" charset="0"/>
                <a:cs typeface="Times New Roman" pitchFamily="18" charset="0"/>
              </a:rPr>
              <a:t>O</a:t>
            </a:r>
            <a:r>
              <a:rPr lang="en-GB" sz="3200" dirty="0"/>
              <a:t> denoted as </a:t>
            </a:r>
            <a:r>
              <a:rPr lang="en-GB" sz="3200" i="1" dirty="0">
                <a:latin typeface="Times New Roman" pitchFamily="18" charset="0"/>
                <a:cs typeface="Times New Roman" pitchFamily="18" charset="0"/>
              </a:rPr>
              <a:t>W</a:t>
            </a:r>
            <a:r>
              <a:rPr lang="en-GB" sz="3200" i="1" baseline="-25000" dirty="0">
                <a:latin typeface="Times New Roman" pitchFamily="18" charset="0"/>
                <a:cs typeface="Times New Roman" pitchFamily="18" charset="0"/>
              </a:rPr>
              <a:t>T</a:t>
            </a:r>
            <a:r>
              <a:rPr lang="en-GB" sz="3200" i="1" dirty="0">
                <a:latin typeface="Times New Roman" pitchFamily="18" charset="0"/>
                <a:cs typeface="Times New Roman" pitchFamily="18" charset="0"/>
              </a:rPr>
              <a:t>(O) </a:t>
            </a:r>
            <a:r>
              <a:rPr lang="en-GB" sz="3200" dirty="0"/>
              <a:t/>
            </a:r>
            <a:br>
              <a:rPr lang="en-GB" sz="3200" dirty="0"/>
            </a:br>
            <a:r>
              <a:rPr lang="en-GB" sz="3200" dirty="0"/>
              <a:t/>
            </a:r>
            <a:br>
              <a:rPr lang="en-GB" sz="3200" dirty="0"/>
            </a:br>
            <a:r>
              <a:rPr lang="en-GB" sz="3200" dirty="0"/>
              <a:t>If transaction operating is obvious, omit T,</a:t>
            </a:r>
            <a:br>
              <a:rPr lang="en-GB" sz="3200" dirty="0"/>
            </a:br>
            <a:r>
              <a:rPr lang="en-GB" sz="3200" dirty="0"/>
              <a:t>	i.e. </a:t>
            </a:r>
            <a:r>
              <a:rPr lang="en-GB" sz="3200" i="1" dirty="0">
                <a:latin typeface="Times New Roman" pitchFamily="18" charset="0"/>
                <a:cs typeface="Times New Roman" pitchFamily="18" charset="0"/>
              </a:rPr>
              <a:t>W(O)</a:t>
            </a:r>
            <a:br>
              <a:rPr lang="en-GB" sz="3200" i="1" dirty="0">
                <a:latin typeface="Times New Roman" pitchFamily="18" charset="0"/>
                <a:cs typeface="Times New Roman" pitchFamily="18" charset="0"/>
              </a:rPr>
            </a:br>
            <a:r>
              <a:rPr lang="en-GB" sz="1800" i="1" dirty="0">
                <a:latin typeface="Times New Roman" pitchFamily="18" charset="0"/>
                <a:cs typeface="Times New Roman" pitchFamily="18" charset="0"/>
              </a:rPr>
              <a:t/>
            </a:r>
            <a:br>
              <a:rPr lang="en-GB" sz="1800" i="1" dirty="0">
                <a:latin typeface="Times New Roman" pitchFamily="18" charset="0"/>
                <a:cs typeface="Times New Roman" pitchFamily="18" charset="0"/>
              </a:rPr>
            </a:br>
            <a:r>
              <a:rPr lang="en-GB" sz="3200" i="1" dirty="0">
                <a:latin typeface="Times New Roman" pitchFamily="18" charset="0"/>
                <a:cs typeface="Times New Roman" pitchFamily="18" charset="0"/>
              </a:rPr>
              <a:t> </a:t>
            </a:r>
            <a:r>
              <a:rPr lang="en-GB" sz="3200" dirty="0">
                <a:cs typeface="Times New Roman" pitchFamily="18" charset="0"/>
              </a:rPr>
              <a:t>Also note, </a:t>
            </a:r>
            <a:r>
              <a:rPr lang="en-GB" sz="3200" i="1" dirty="0" err="1">
                <a:latin typeface="Times New Roman" pitchFamily="18" charset="0"/>
                <a:cs typeface="Times New Roman" pitchFamily="18" charset="0"/>
              </a:rPr>
              <a:t>Commit</a:t>
            </a:r>
            <a:r>
              <a:rPr lang="en-GB" sz="2800" i="1" baseline="-25000" dirty="0" err="1">
                <a:latin typeface="Times New Roman" pitchFamily="18" charset="0"/>
                <a:cs typeface="Times New Roman" pitchFamily="18" charset="0"/>
              </a:rPr>
              <a:t>T</a:t>
            </a:r>
            <a:r>
              <a:rPr lang="en-GB" sz="3200" dirty="0">
                <a:cs typeface="Times New Roman" pitchFamily="18" charset="0"/>
              </a:rPr>
              <a:t> &amp; </a:t>
            </a:r>
            <a:r>
              <a:rPr lang="en-GB" sz="3200" i="1" dirty="0" err="1">
                <a:latin typeface="Times New Roman" pitchFamily="18" charset="0"/>
                <a:cs typeface="Times New Roman" pitchFamily="18" charset="0"/>
              </a:rPr>
              <a:t>Abort</a:t>
            </a:r>
            <a:r>
              <a:rPr lang="en-GB" sz="3200" i="1" baseline="-25000" dirty="0" err="1">
                <a:latin typeface="Times New Roman" pitchFamily="18" charset="0"/>
                <a:cs typeface="Times New Roman" pitchFamily="18" charset="0"/>
              </a:rPr>
              <a:t>T</a:t>
            </a:r>
            <a:endParaRPr lang="en-GB" sz="3200" i="1" baseline="-25000" dirty="0">
              <a:latin typeface="Times New Roman" pitchFamily="18" charset="0"/>
              <a:cs typeface="Times New Roman" pitchFamily="18" charset="0"/>
            </a:endParaRPr>
          </a:p>
        </p:txBody>
      </p:sp>
      <p:sp>
        <p:nvSpPr>
          <p:cNvPr id="12291"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12293"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6D4970F1-9C18-4D73-86B0-9C0B1244E995}"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a:t>Transaction &amp; Schedules</a:t>
            </a:r>
            <a:endParaRPr lang="en-US" sz="60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5536" y="1124744"/>
            <a:ext cx="8501063" cy="4714875"/>
          </a:xfrm>
        </p:spPr>
        <p:txBody>
          <a:bodyPr anchor="t">
            <a:noAutofit/>
          </a:bodyPr>
          <a:lstStyle/>
          <a:p>
            <a:pPr algn="l">
              <a:tabLst>
                <a:tab pos="357188" algn="l"/>
              </a:tabLst>
            </a:pPr>
            <a:r>
              <a:rPr lang="en-GB" sz="3600" dirty="0">
                <a:cs typeface="Times New Roman" pitchFamily="18" charset="0"/>
              </a:rPr>
              <a:t>Schedule is a list of actions from </a:t>
            </a:r>
            <a:r>
              <a:rPr lang="en-GB" sz="3600" b="1" dirty="0">
                <a:cs typeface="Times New Roman" pitchFamily="18" charset="0"/>
              </a:rPr>
              <a:t>multiple</a:t>
            </a:r>
            <a:r>
              <a:rPr lang="en-GB" sz="3600" dirty="0">
                <a:cs typeface="Times New Roman" pitchFamily="18" charset="0"/>
              </a:rPr>
              <a:t> transactions</a:t>
            </a:r>
            <a:br>
              <a:rPr lang="en-GB" sz="3600" dirty="0">
                <a:cs typeface="Times New Roman" pitchFamily="18" charset="0"/>
              </a:rPr>
            </a:br>
            <a:r>
              <a:rPr lang="en-GB" sz="3600" dirty="0">
                <a:cs typeface="Times New Roman" pitchFamily="18" charset="0"/>
              </a:rPr>
              <a:t/>
            </a:r>
            <a:br>
              <a:rPr lang="en-GB" sz="3600" dirty="0">
                <a:cs typeface="Times New Roman" pitchFamily="18" charset="0"/>
              </a:rPr>
            </a:br>
            <a:r>
              <a:rPr lang="en-GB" sz="3600" dirty="0">
                <a:cs typeface="Times New Roman" pitchFamily="18" charset="0"/>
              </a:rPr>
              <a:t>Order of actions in single transaction is retained</a:t>
            </a:r>
            <a:br>
              <a:rPr lang="en-GB" sz="3600" dirty="0">
                <a:cs typeface="Times New Roman" pitchFamily="18" charset="0"/>
              </a:rPr>
            </a:br>
            <a:r>
              <a:rPr lang="en-GB" sz="3600" dirty="0">
                <a:cs typeface="Times New Roman" pitchFamily="18" charset="0"/>
              </a:rPr>
              <a:t/>
            </a:r>
            <a:br>
              <a:rPr lang="en-GB" sz="3600" dirty="0">
                <a:cs typeface="Times New Roman" pitchFamily="18" charset="0"/>
              </a:rPr>
            </a:br>
            <a:r>
              <a:rPr lang="en-GB" sz="3600" dirty="0">
                <a:cs typeface="Times New Roman" pitchFamily="18" charset="0"/>
              </a:rPr>
              <a:t>Actions from multiple transactions are interleaved</a:t>
            </a:r>
            <a:r>
              <a:rPr lang="en-GB" sz="4000" dirty="0">
                <a:cs typeface="Times New Roman" pitchFamily="18" charset="0"/>
              </a:rPr>
              <a:t/>
            </a:r>
            <a:br>
              <a:rPr lang="en-GB" sz="4000" dirty="0">
                <a:cs typeface="Times New Roman" pitchFamily="18" charset="0"/>
              </a:rPr>
            </a:br>
            <a:r>
              <a:rPr lang="en-GB" sz="4000" dirty="0">
                <a:cs typeface="Times New Roman" pitchFamily="18" charset="0"/>
              </a:rPr>
              <a:t/>
            </a:r>
            <a:br>
              <a:rPr lang="en-GB" sz="4000" dirty="0">
                <a:cs typeface="Times New Roman" pitchFamily="18" charset="0"/>
              </a:rPr>
            </a:br>
            <a:endParaRPr lang="en-GB" sz="4000" baseline="-25000" dirty="0">
              <a:cs typeface="Times New Roman" pitchFamily="18" charset="0"/>
            </a:endParaRPr>
          </a:p>
        </p:txBody>
      </p:sp>
      <p:sp>
        <p:nvSpPr>
          <p:cNvPr id="13315"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13317"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33A31EDA-0A44-4B20-89B3-C95C2B4C8259}"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a:t>Schedule</a:t>
            </a:r>
            <a:endParaRPr lang="en-US" sz="6000"/>
          </a:p>
        </p:txBody>
      </p:sp>
      <p:sp>
        <p:nvSpPr>
          <p:cNvPr id="3" name="Rectangle 2"/>
          <p:cNvSpPr/>
          <p:nvPr/>
        </p:nvSpPr>
        <p:spPr>
          <a:xfrm>
            <a:off x="3419872" y="5215754"/>
            <a:ext cx="3744416" cy="646331"/>
          </a:xfrm>
          <a:prstGeom prst="rect">
            <a:avLst/>
          </a:prstGeom>
        </p:spPr>
        <p:txBody>
          <a:bodyPr wrap="square">
            <a:spAutoFit/>
          </a:bodyPr>
          <a:lstStyle/>
          <a:p>
            <a:r>
              <a:rPr lang="en-GB" sz="3600" dirty="0">
                <a:solidFill>
                  <a:srgbClr val="FF0000"/>
                </a:solidFill>
              </a:rPr>
              <a:t>Note: the I in ACID</a:t>
            </a:r>
            <a:endParaRPr lang="en-GB" sz="3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p:nvPr/>
        </p:nvCxnSpPr>
        <p:spPr>
          <a:xfrm rot="5400000">
            <a:off x="678657" y="3321844"/>
            <a:ext cx="4786312" cy="0"/>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3679032" y="3178969"/>
            <a:ext cx="4500562"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929063" y="1500188"/>
            <a:ext cx="4143375"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4341" name="TextBox 23"/>
          <p:cNvSpPr txBox="1">
            <a:spLocks noChangeArrowheads="1"/>
          </p:cNvSpPr>
          <p:nvPr/>
        </p:nvSpPr>
        <p:spPr bwMode="auto">
          <a:xfrm>
            <a:off x="4643438" y="1000125"/>
            <a:ext cx="439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T1</a:t>
            </a:r>
          </a:p>
        </p:txBody>
      </p:sp>
      <p:sp>
        <p:nvSpPr>
          <p:cNvPr id="14342" name="TextBox 24"/>
          <p:cNvSpPr txBox="1">
            <a:spLocks noChangeArrowheads="1"/>
          </p:cNvSpPr>
          <p:nvPr/>
        </p:nvSpPr>
        <p:spPr bwMode="auto">
          <a:xfrm>
            <a:off x="6858000" y="1000125"/>
            <a:ext cx="439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T2</a:t>
            </a:r>
          </a:p>
        </p:txBody>
      </p:sp>
      <p:sp>
        <p:nvSpPr>
          <p:cNvPr id="14343" name="TextBox 28"/>
          <p:cNvSpPr txBox="1">
            <a:spLocks noChangeArrowheads="1"/>
          </p:cNvSpPr>
          <p:nvPr/>
        </p:nvSpPr>
        <p:spPr bwMode="auto">
          <a:xfrm>
            <a:off x="0" y="0"/>
            <a:ext cx="43576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000"/>
              <a:t>Serialised Schedule </a:t>
            </a:r>
          </a:p>
        </p:txBody>
      </p:sp>
      <p:sp>
        <p:nvSpPr>
          <p:cNvPr id="14344"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Advanced Databases - TP</a:t>
            </a:r>
            <a:endParaRPr lang="en-US">
              <a:solidFill>
                <a:srgbClr val="C00000"/>
              </a:solidFill>
            </a:endParaRPr>
          </a:p>
        </p:txBody>
      </p:sp>
      <p:sp>
        <p:nvSpPr>
          <p:cNvPr id="14346" name="TextBox 26"/>
          <p:cNvSpPr txBox="1">
            <a:spLocks noChangeArrowheads="1"/>
          </p:cNvSpPr>
          <p:nvPr/>
        </p:nvSpPr>
        <p:spPr bwMode="auto">
          <a:xfrm>
            <a:off x="5929313" y="1500188"/>
            <a:ext cx="1571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endParaRPr lang="en-GB"/>
          </a:p>
        </p:txBody>
      </p:sp>
      <p:sp>
        <p:nvSpPr>
          <p:cNvPr id="14347" name="TextBox 27"/>
          <p:cNvSpPr txBox="1">
            <a:spLocks noChangeArrowheads="1"/>
          </p:cNvSpPr>
          <p:nvPr/>
        </p:nvSpPr>
        <p:spPr bwMode="auto">
          <a:xfrm>
            <a:off x="3929063" y="1500188"/>
            <a:ext cx="200025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2400" i="1">
                <a:latin typeface="Times New Roman" pitchFamily="18" charset="0"/>
                <a:cs typeface="Times New Roman" pitchFamily="18" charset="0"/>
              </a:rPr>
              <a:t>R(A)</a:t>
            </a:r>
          </a:p>
          <a:p>
            <a:pPr algn="ctr"/>
            <a:r>
              <a:rPr lang="en-GB" sz="2400" i="1">
                <a:latin typeface="Times New Roman" pitchFamily="18" charset="0"/>
                <a:cs typeface="Times New Roman" pitchFamily="18" charset="0"/>
              </a:rPr>
              <a:t>W(A)</a:t>
            </a: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r>
              <a:rPr lang="en-GB" sz="2400" i="1">
                <a:latin typeface="Times New Roman" pitchFamily="18" charset="0"/>
                <a:cs typeface="Times New Roman" pitchFamily="18" charset="0"/>
              </a:rPr>
              <a:t>R(C)</a:t>
            </a:r>
          </a:p>
          <a:p>
            <a:pPr algn="ctr"/>
            <a:r>
              <a:rPr lang="en-GB" sz="2400" i="1">
                <a:latin typeface="Times New Roman" pitchFamily="18" charset="0"/>
                <a:cs typeface="Times New Roman" pitchFamily="18" charset="0"/>
              </a:rPr>
              <a:t>W(C)</a:t>
            </a:r>
          </a:p>
          <a:p>
            <a:pPr algn="ctr"/>
            <a:endParaRPr lang="en-GB" sz="2400" i="1">
              <a:latin typeface="Times New Roman" pitchFamily="18" charset="0"/>
              <a:cs typeface="Times New Roman" pitchFamily="18" charset="0"/>
            </a:endParaRPr>
          </a:p>
          <a:p>
            <a:pPr algn="ctr"/>
            <a:r>
              <a:rPr lang="en-GB" sz="2400" i="1">
                <a:latin typeface="Times New Roman" pitchFamily="18" charset="0"/>
                <a:cs typeface="Times New Roman" pitchFamily="18" charset="0"/>
              </a:rPr>
              <a:t>Commit</a:t>
            </a:r>
          </a:p>
        </p:txBody>
      </p:sp>
      <p:sp>
        <p:nvSpPr>
          <p:cNvPr id="14348" name="TextBox 40"/>
          <p:cNvSpPr txBox="1">
            <a:spLocks noChangeArrowheads="1"/>
          </p:cNvSpPr>
          <p:nvPr/>
        </p:nvSpPr>
        <p:spPr bwMode="auto">
          <a:xfrm>
            <a:off x="5929313" y="1500188"/>
            <a:ext cx="200025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r>
              <a:rPr lang="en-GB" sz="2400" i="1">
                <a:latin typeface="Times New Roman" pitchFamily="18" charset="0"/>
                <a:cs typeface="Times New Roman" pitchFamily="18" charset="0"/>
              </a:rPr>
              <a:t>R(B)</a:t>
            </a:r>
          </a:p>
          <a:p>
            <a:pPr algn="ctr"/>
            <a:r>
              <a:rPr lang="en-GB" sz="2400" i="1">
                <a:latin typeface="Times New Roman" pitchFamily="18" charset="0"/>
                <a:cs typeface="Times New Roman" pitchFamily="18" charset="0"/>
              </a:rPr>
              <a:t>W(B)</a:t>
            </a: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r>
              <a:rPr lang="en-GB" sz="2400" i="1">
                <a:latin typeface="Times New Roman" pitchFamily="18" charset="0"/>
                <a:cs typeface="Times New Roman" pitchFamily="18" charset="0"/>
              </a:rPr>
              <a:t>Commit</a:t>
            </a:r>
          </a:p>
        </p:txBody>
      </p:sp>
      <p:cxnSp>
        <p:nvCxnSpPr>
          <p:cNvPr id="14" name="Elbow Connector 13"/>
          <p:cNvCxnSpPr/>
          <p:nvPr/>
        </p:nvCxnSpPr>
        <p:spPr>
          <a:xfrm>
            <a:off x="4929188" y="2357438"/>
            <a:ext cx="1643062" cy="142875"/>
          </a:xfrm>
          <a:prstGeom prst="bentConnector3">
            <a:avLst>
              <a:gd name="adj1" fmla="val 27"/>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4" name="Elbow Connector 33"/>
          <p:cNvCxnSpPr/>
          <p:nvPr/>
        </p:nvCxnSpPr>
        <p:spPr>
          <a:xfrm rot="10800000" flipV="1">
            <a:off x="5286375" y="3000375"/>
            <a:ext cx="1500188" cy="214313"/>
          </a:xfrm>
          <a:prstGeom prst="bentConnector3">
            <a:avLst>
              <a:gd name="adj1" fmla="val 243"/>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flipV="1">
            <a:off x="2143125" y="2500313"/>
            <a:ext cx="2928938" cy="142875"/>
          </a:xfrm>
          <a:prstGeom prst="straightConnector1">
            <a:avLst/>
          </a:prstGeom>
          <a:ln w="6350">
            <a:solidFill>
              <a:schemeClr val="accent2">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a:off x="2143125" y="2786063"/>
            <a:ext cx="4143375" cy="428625"/>
          </a:xfrm>
          <a:prstGeom prst="straightConnector1">
            <a:avLst/>
          </a:prstGeom>
          <a:ln w="6350">
            <a:solidFill>
              <a:schemeClr val="accent2">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59" name="TextBox 58"/>
          <p:cNvSpPr txBox="1"/>
          <p:nvPr/>
        </p:nvSpPr>
        <p:spPr>
          <a:xfrm>
            <a:off x="857250" y="2357438"/>
            <a:ext cx="1246188" cy="646112"/>
          </a:xfrm>
          <a:prstGeom prst="rect">
            <a:avLst/>
          </a:prstGeom>
          <a:noFill/>
        </p:spPr>
        <p:txBody>
          <a:bodyPr wrap="none">
            <a:spAutoFit/>
          </a:bodyPr>
          <a:lstStyle/>
          <a:p>
            <a:pPr algn="ctr" fontAlgn="auto">
              <a:spcBef>
                <a:spcPts val="0"/>
              </a:spcBef>
              <a:spcAft>
                <a:spcPts val="0"/>
              </a:spcAft>
              <a:defRPr/>
            </a:pPr>
            <a:r>
              <a:rPr lang="en-GB" dirty="0">
                <a:solidFill>
                  <a:schemeClr val="accent2">
                    <a:lumMod val="75000"/>
                  </a:schemeClr>
                </a:solidFill>
                <a:latin typeface="+mn-lt"/>
                <a:cs typeface="+mn-cs"/>
              </a:rPr>
              <a:t>Interleaved</a:t>
            </a:r>
          </a:p>
          <a:p>
            <a:pPr algn="ctr" fontAlgn="auto">
              <a:spcBef>
                <a:spcPts val="0"/>
              </a:spcBef>
              <a:spcAft>
                <a:spcPts val="0"/>
              </a:spcAft>
              <a:defRPr/>
            </a:pPr>
            <a:r>
              <a:rPr lang="en-GB" dirty="0">
                <a:solidFill>
                  <a:schemeClr val="accent2">
                    <a:lumMod val="75000"/>
                  </a:schemeClr>
                </a:solidFill>
                <a:latin typeface="+mn-lt"/>
                <a:cs typeface="+mn-cs"/>
              </a:rPr>
              <a:t>Execution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2000"/>
                                        <p:tgtEl>
                                          <p:spTgt spid="14"/>
                                        </p:tgtEl>
                                      </p:cBhvr>
                                    </p:animEffect>
                                  </p:childTnLst>
                                </p:cTn>
                              </p:par>
                              <p:par>
                                <p:cTn id="8" presetID="10"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animEffect transition="in" filter="fade">
                                      <p:cBhvr>
                                        <p:cTn id="10" dur="2000"/>
                                        <p:tgtEl>
                                          <p:spTgt spid="3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2000"/>
                                        <p:tgtEl>
                                          <p:spTgt spid="59"/>
                                        </p:tgtEl>
                                      </p:cBhvr>
                                    </p:animEffect>
                                  </p:childTnLst>
                                </p:cTn>
                              </p:par>
                              <p:par>
                                <p:cTn id="14" presetID="10" presetClass="entr" presetSubtype="0" fill="hold" nodeType="withEffect">
                                  <p:stCondLst>
                                    <p:cond delay="0"/>
                                  </p:stCondLst>
                                  <p:childTnLst>
                                    <p:set>
                                      <p:cBhvr>
                                        <p:cTn id="15" dur="1" fill="hold">
                                          <p:stCondLst>
                                            <p:cond delay="0"/>
                                          </p:stCondLst>
                                        </p:cTn>
                                        <p:tgtEl>
                                          <p:spTgt spid="50"/>
                                        </p:tgtEl>
                                        <p:attrNameLst>
                                          <p:attrName>style.visibility</p:attrName>
                                        </p:attrNameLst>
                                      </p:cBhvr>
                                      <p:to>
                                        <p:strVal val="visible"/>
                                      </p:to>
                                    </p:set>
                                    <p:animEffect transition="in" filter="fade">
                                      <p:cBhvr>
                                        <p:cTn id="16" dur="2000"/>
                                        <p:tgtEl>
                                          <p:spTgt spid="50"/>
                                        </p:tgtEl>
                                      </p:cBhvr>
                                    </p:animEffect>
                                  </p:childTnLst>
                                </p:cTn>
                              </p:par>
                              <p:par>
                                <p:cTn id="17" presetID="10" presetClass="entr" presetSubtype="0"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2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285875"/>
            <a:ext cx="8501063" cy="4714875"/>
          </a:xfrm>
        </p:spPr>
        <p:txBody>
          <a:bodyPr anchor="t">
            <a:noAutofit/>
          </a:bodyPr>
          <a:lstStyle/>
          <a:p>
            <a:pPr algn="l">
              <a:tabLst>
                <a:tab pos="357188" algn="l"/>
              </a:tabLst>
            </a:pPr>
            <a:r>
              <a:rPr lang="en-GB" sz="4000">
                <a:cs typeface="Times New Roman" pitchFamily="18" charset="0"/>
              </a:rPr>
              <a:t/>
            </a:r>
            <a:br>
              <a:rPr lang="en-GB" sz="4000">
                <a:cs typeface="Times New Roman" pitchFamily="18" charset="0"/>
              </a:rPr>
            </a:br>
            <a:r>
              <a:rPr lang="en-GB" sz="4000">
                <a:cs typeface="Times New Roman" pitchFamily="18" charset="0"/>
              </a:rPr>
              <a:t>A schedule involves interleaved execution</a:t>
            </a:r>
            <a:br>
              <a:rPr lang="en-GB" sz="4000">
                <a:cs typeface="Times New Roman" pitchFamily="18" charset="0"/>
              </a:rPr>
            </a:br>
            <a:r>
              <a:rPr lang="en-GB" sz="4000">
                <a:cs typeface="Times New Roman" pitchFamily="18" charset="0"/>
              </a:rPr>
              <a:t/>
            </a:r>
            <a:br>
              <a:rPr lang="en-GB" sz="4000">
                <a:cs typeface="Times New Roman" pitchFamily="18" charset="0"/>
              </a:rPr>
            </a:br>
            <a:r>
              <a:rPr lang="en-GB" sz="4000">
                <a:cs typeface="Times New Roman" pitchFamily="18" charset="0"/>
              </a:rPr>
              <a:t>Conflict – two actions from different transactions, if one is a write </a:t>
            </a:r>
            <a:r>
              <a:rPr lang="en-GB" sz="4000" i="1">
                <a:latin typeface="Times New Roman" pitchFamily="18" charset="0"/>
                <a:cs typeface="Times New Roman" pitchFamily="18" charset="0"/>
              </a:rPr>
              <a:t>W</a:t>
            </a:r>
            <a:r>
              <a:rPr lang="en-GB" sz="4000" i="1" baseline="-25000">
                <a:latin typeface="Times New Roman" pitchFamily="18" charset="0"/>
                <a:cs typeface="Times New Roman" pitchFamily="18" charset="0"/>
              </a:rPr>
              <a:t>Tn</a:t>
            </a:r>
            <a:r>
              <a:rPr lang="en-GB" sz="4000" i="1">
                <a:latin typeface="Times New Roman" pitchFamily="18" charset="0"/>
                <a:cs typeface="Times New Roman" pitchFamily="18" charset="0"/>
              </a:rPr>
              <a:t>(O)</a:t>
            </a:r>
            <a:br>
              <a:rPr lang="en-GB" sz="4000" i="1">
                <a:latin typeface="Times New Roman" pitchFamily="18" charset="0"/>
                <a:cs typeface="Times New Roman" pitchFamily="18" charset="0"/>
              </a:rPr>
            </a:br>
            <a:r>
              <a:rPr lang="en-GB" sz="4000">
                <a:cs typeface="Times New Roman" pitchFamily="18" charset="0"/>
              </a:rPr>
              <a:t/>
            </a:r>
            <a:br>
              <a:rPr lang="en-GB" sz="4000">
                <a:cs typeface="Times New Roman" pitchFamily="18" charset="0"/>
              </a:rPr>
            </a:br>
            <a:r>
              <a:rPr lang="en-GB" sz="4000">
                <a:cs typeface="Times New Roman" pitchFamily="18" charset="0"/>
              </a:rPr>
              <a:t/>
            </a:r>
            <a:br>
              <a:rPr lang="en-GB" sz="4000">
                <a:cs typeface="Times New Roman" pitchFamily="18" charset="0"/>
              </a:rPr>
            </a:br>
            <a:endParaRPr lang="en-GB" sz="4000" baseline="-25000">
              <a:cs typeface="Times New Roman" pitchFamily="18" charset="0"/>
            </a:endParaRPr>
          </a:p>
        </p:txBody>
      </p:sp>
      <p:sp>
        <p:nvSpPr>
          <p:cNvPr id="15363"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15365"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34FA840A-5D78-40D9-B021-BF54F2EECC8D}"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Interleaved Execution – Anomolies </a:t>
            </a:r>
            <a:endParaRPr lang="en-US" sz="440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p:nvPr/>
        </p:nvCxnSpPr>
        <p:spPr>
          <a:xfrm rot="5400000">
            <a:off x="1035844" y="3321844"/>
            <a:ext cx="4786312" cy="0"/>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3679032" y="3178969"/>
            <a:ext cx="4500562"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929063" y="1500188"/>
            <a:ext cx="4143375"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6389" name="TextBox 23"/>
          <p:cNvSpPr txBox="1">
            <a:spLocks noChangeArrowheads="1"/>
          </p:cNvSpPr>
          <p:nvPr/>
        </p:nvSpPr>
        <p:spPr bwMode="auto">
          <a:xfrm>
            <a:off x="4643438" y="1000125"/>
            <a:ext cx="439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T1</a:t>
            </a:r>
          </a:p>
        </p:txBody>
      </p:sp>
      <p:sp>
        <p:nvSpPr>
          <p:cNvPr id="16390" name="TextBox 24"/>
          <p:cNvSpPr txBox="1">
            <a:spLocks noChangeArrowheads="1"/>
          </p:cNvSpPr>
          <p:nvPr/>
        </p:nvSpPr>
        <p:spPr bwMode="auto">
          <a:xfrm>
            <a:off x="6858000" y="1000125"/>
            <a:ext cx="439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T2</a:t>
            </a:r>
          </a:p>
        </p:txBody>
      </p:sp>
      <p:sp>
        <p:nvSpPr>
          <p:cNvPr id="16391" name="TextBox 28"/>
          <p:cNvSpPr txBox="1">
            <a:spLocks noChangeArrowheads="1"/>
          </p:cNvSpPr>
          <p:nvPr/>
        </p:nvSpPr>
        <p:spPr bwMode="auto">
          <a:xfrm>
            <a:off x="0" y="0"/>
            <a:ext cx="74295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000"/>
              <a:t>Anomalous Schedule</a:t>
            </a:r>
          </a:p>
        </p:txBody>
      </p:sp>
      <p:sp>
        <p:nvSpPr>
          <p:cNvPr id="16392"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Advanced Databases - TP</a:t>
            </a:r>
            <a:endParaRPr lang="en-US">
              <a:solidFill>
                <a:srgbClr val="C00000"/>
              </a:solidFill>
            </a:endParaRPr>
          </a:p>
        </p:txBody>
      </p:sp>
      <p:sp>
        <p:nvSpPr>
          <p:cNvPr id="16394" name="TextBox 26"/>
          <p:cNvSpPr txBox="1">
            <a:spLocks noChangeArrowheads="1"/>
          </p:cNvSpPr>
          <p:nvPr/>
        </p:nvSpPr>
        <p:spPr bwMode="auto">
          <a:xfrm>
            <a:off x="5929313" y="1500188"/>
            <a:ext cx="1571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endParaRPr lang="en-GB"/>
          </a:p>
        </p:txBody>
      </p:sp>
      <p:sp>
        <p:nvSpPr>
          <p:cNvPr id="28" name="TextBox 27"/>
          <p:cNvSpPr txBox="1">
            <a:spLocks noChangeArrowheads="1"/>
          </p:cNvSpPr>
          <p:nvPr/>
        </p:nvSpPr>
        <p:spPr bwMode="auto">
          <a:xfrm>
            <a:off x="3929063" y="1500188"/>
            <a:ext cx="2000250"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2400" i="1">
                <a:latin typeface="Times New Roman" pitchFamily="18" charset="0"/>
                <a:cs typeface="Times New Roman" pitchFamily="18" charset="0"/>
              </a:rPr>
              <a:t>R(A)</a:t>
            </a:r>
          </a:p>
          <a:p>
            <a:pPr algn="ctr"/>
            <a:r>
              <a:rPr lang="en-GB" sz="2400" i="1">
                <a:latin typeface="Times New Roman" pitchFamily="18" charset="0"/>
                <a:cs typeface="Times New Roman" pitchFamily="18" charset="0"/>
              </a:rPr>
              <a:t>W(A)</a:t>
            </a: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r>
              <a:rPr lang="en-GB" sz="2400" i="1">
                <a:latin typeface="Times New Roman" pitchFamily="18" charset="0"/>
                <a:cs typeface="Times New Roman" pitchFamily="18" charset="0"/>
              </a:rPr>
              <a:t>R(B)</a:t>
            </a:r>
          </a:p>
          <a:p>
            <a:pPr algn="ctr"/>
            <a:r>
              <a:rPr lang="en-GB" sz="2400" i="1">
                <a:latin typeface="Times New Roman" pitchFamily="18" charset="0"/>
                <a:cs typeface="Times New Roman" pitchFamily="18" charset="0"/>
              </a:rPr>
              <a:t>W(B)</a:t>
            </a:r>
          </a:p>
          <a:p>
            <a:pPr algn="ctr"/>
            <a:r>
              <a:rPr lang="en-GB" sz="2400" i="1">
                <a:latin typeface="Times New Roman" pitchFamily="18" charset="0"/>
                <a:cs typeface="Times New Roman" pitchFamily="18" charset="0"/>
              </a:rPr>
              <a:t>Commit</a:t>
            </a:r>
          </a:p>
        </p:txBody>
      </p:sp>
      <p:sp>
        <p:nvSpPr>
          <p:cNvPr id="41" name="TextBox 40"/>
          <p:cNvSpPr txBox="1">
            <a:spLocks noChangeArrowheads="1"/>
          </p:cNvSpPr>
          <p:nvPr/>
        </p:nvSpPr>
        <p:spPr bwMode="auto">
          <a:xfrm>
            <a:off x="5929313" y="1500188"/>
            <a:ext cx="200025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r>
              <a:rPr lang="en-GB" sz="2400" i="1">
                <a:latin typeface="Times New Roman" pitchFamily="18" charset="0"/>
                <a:cs typeface="Times New Roman" pitchFamily="18" charset="0"/>
              </a:rPr>
              <a:t>R(A)</a:t>
            </a:r>
          </a:p>
          <a:p>
            <a:pPr algn="ctr"/>
            <a:r>
              <a:rPr lang="en-GB" sz="2400" i="1">
                <a:latin typeface="Times New Roman" pitchFamily="18" charset="0"/>
                <a:cs typeface="Times New Roman" pitchFamily="18" charset="0"/>
              </a:rPr>
              <a:t>W(A)</a:t>
            </a:r>
          </a:p>
          <a:p>
            <a:pPr algn="ctr"/>
            <a:r>
              <a:rPr lang="en-GB" sz="2400" i="1">
                <a:latin typeface="Times New Roman" pitchFamily="18" charset="0"/>
                <a:cs typeface="Times New Roman" pitchFamily="18" charset="0"/>
              </a:rPr>
              <a:t>R(B)</a:t>
            </a:r>
          </a:p>
          <a:p>
            <a:pPr algn="ctr"/>
            <a:r>
              <a:rPr lang="en-GB" sz="2400" i="1">
                <a:latin typeface="Times New Roman" pitchFamily="18" charset="0"/>
                <a:cs typeface="Times New Roman" pitchFamily="18" charset="0"/>
              </a:rPr>
              <a:t>W(B)</a:t>
            </a:r>
          </a:p>
          <a:p>
            <a:pPr algn="ctr"/>
            <a:r>
              <a:rPr lang="en-GB" sz="2400" i="1">
                <a:latin typeface="Times New Roman" pitchFamily="18" charset="0"/>
                <a:cs typeface="Times New Roman" pitchFamily="18" charset="0"/>
              </a:rPr>
              <a:t>Commit</a:t>
            </a:r>
          </a:p>
        </p:txBody>
      </p:sp>
      <p:sp>
        <p:nvSpPr>
          <p:cNvPr id="18" name="Rectangle 17"/>
          <p:cNvSpPr/>
          <p:nvPr/>
        </p:nvSpPr>
        <p:spPr>
          <a:xfrm>
            <a:off x="1285875" y="4214813"/>
            <a:ext cx="714375" cy="500062"/>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endParaRPr>
          </a:p>
        </p:txBody>
      </p:sp>
      <p:sp>
        <p:nvSpPr>
          <p:cNvPr id="16398" name="TextBox 25"/>
          <p:cNvSpPr txBox="1">
            <a:spLocks noChangeArrowheads="1"/>
          </p:cNvSpPr>
          <p:nvPr/>
        </p:nvSpPr>
        <p:spPr bwMode="auto">
          <a:xfrm>
            <a:off x="142875" y="1214438"/>
            <a:ext cx="3214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T1 – transfer 100 from A to B</a:t>
            </a:r>
          </a:p>
        </p:txBody>
      </p:sp>
      <p:sp>
        <p:nvSpPr>
          <p:cNvPr id="16399" name="TextBox 31"/>
          <p:cNvSpPr txBox="1">
            <a:spLocks noChangeArrowheads="1"/>
          </p:cNvSpPr>
          <p:nvPr/>
        </p:nvSpPr>
        <p:spPr bwMode="auto">
          <a:xfrm>
            <a:off x="1500188" y="3786188"/>
            <a:ext cx="317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t>A</a:t>
            </a:r>
          </a:p>
        </p:txBody>
      </p:sp>
      <p:sp>
        <p:nvSpPr>
          <p:cNvPr id="16400" name="TextBox 32"/>
          <p:cNvSpPr txBox="1">
            <a:spLocks noChangeArrowheads="1"/>
          </p:cNvSpPr>
          <p:nvPr/>
        </p:nvSpPr>
        <p:spPr bwMode="auto">
          <a:xfrm>
            <a:off x="2214563" y="3786188"/>
            <a:ext cx="317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t>B</a:t>
            </a:r>
          </a:p>
        </p:txBody>
      </p:sp>
      <p:sp>
        <p:nvSpPr>
          <p:cNvPr id="42" name="Rectangle 41"/>
          <p:cNvSpPr/>
          <p:nvPr/>
        </p:nvSpPr>
        <p:spPr>
          <a:xfrm>
            <a:off x="2000250" y="4214813"/>
            <a:ext cx="714375" cy="500062"/>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endParaRPr>
          </a:p>
        </p:txBody>
      </p:sp>
      <p:sp>
        <p:nvSpPr>
          <p:cNvPr id="45" name="TextBox 44"/>
          <p:cNvSpPr txBox="1">
            <a:spLocks noChangeArrowheads="1"/>
          </p:cNvSpPr>
          <p:nvPr/>
        </p:nvSpPr>
        <p:spPr bwMode="auto">
          <a:xfrm>
            <a:off x="1285875"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400</a:t>
            </a:r>
          </a:p>
        </p:txBody>
      </p:sp>
      <p:sp>
        <p:nvSpPr>
          <p:cNvPr id="46" name="TextBox 45"/>
          <p:cNvSpPr txBox="1">
            <a:spLocks noChangeArrowheads="1"/>
          </p:cNvSpPr>
          <p:nvPr/>
        </p:nvSpPr>
        <p:spPr bwMode="auto">
          <a:xfrm>
            <a:off x="2000250"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200</a:t>
            </a:r>
          </a:p>
        </p:txBody>
      </p:sp>
      <p:sp>
        <p:nvSpPr>
          <p:cNvPr id="16404" name="TextBox 48"/>
          <p:cNvSpPr txBox="1">
            <a:spLocks noChangeArrowheads="1"/>
          </p:cNvSpPr>
          <p:nvPr/>
        </p:nvSpPr>
        <p:spPr bwMode="auto">
          <a:xfrm>
            <a:off x="142875" y="1571625"/>
            <a:ext cx="3214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T2 – increase A and B by 10%</a:t>
            </a:r>
          </a:p>
        </p:txBody>
      </p:sp>
      <p:sp>
        <p:nvSpPr>
          <p:cNvPr id="51" name="TextBox 50"/>
          <p:cNvSpPr txBox="1">
            <a:spLocks noChangeArrowheads="1"/>
          </p:cNvSpPr>
          <p:nvPr/>
        </p:nvSpPr>
        <p:spPr bwMode="auto">
          <a:xfrm>
            <a:off x="1285875"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300</a:t>
            </a:r>
          </a:p>
        </p:txBody>
      </p:sp>
      <p:sp>
        <p:nvSpPr>
          <p:cNvPr id="57" name="TextBox 56"/>
          <p:cNvSpPr txBox="1">
            <a:spLocks noChangeArrowheads="1"/>
          </p:cNvSpPr>
          <p:nvPr/>
        </p:nvSpPr>
        <p:spPr bwMode="auto">
          <a:xfrm>
            <a:off x="2000250"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220</a:t>
            </a:r>
          </a:p>
        </p:txBody>
      </p:sp>
      <p:sp>
        <p:nvSpPr>
          <p:cNvPr id="58" name="TextBox 57"/>
          <p:cNvSpPr txBox="1">
            <a:spLocks noChangeArrowheads="1"/>
          </p:cNvSpPr>
          <p:nvPr/>
        </p:nvSpPr>
        <p:spPr bwMode="auto">
          <a:xfrm>
            <a:off x="2000250"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320</a:t>
            </a:r>
          </a:p>
        </p:txBody>
      </p:sp>
      <p:sp>
        <p:nvSpPr>
          <p:cNvPr id="60" name="TextBox 59"/>
          <p:cNvSpPr txBox="1">
            <a:spLocks noChangeArrowheads="1"/>
          </p:cNvSpPr>
          <p:nvPr/>
        </p:nvSpPr>
        <p:spPr bwMode="auto">
          <a:xfrm>
            <a:off x="1285875"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330</a:t>
            </a:r>
          </a:p>
        </p:txBody>
      </p:sp>
      <p:sp>
        <p:nvSpPr>
          <p:cNvPr id="16409" name="TextBox 61"/>
          <p:cNvSpPr txBox="1">
            <a:spLocks noChangeArrowheads="1"/>
          </p:cNvSpPr>
          <p:nvPr/>
        </p:nvSpPr>
        <p:spPr bwMode="auto">
          <a:xfrm>
            <a:off x="142875" y="2143125"/>
            <a:ext cx="3046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t>T1 then T2: A 400 – 300 – 330</a:t>
            </a:r>
          </a:p>
          <a:p>
            <a:r>
              <a:rPr lang="en-GB"/>
              <a:t>	    B 200 – 300 – 330 </a:t>
            </a:r>
          </a:p>
        </p:txBody>
      </p:sp>
      <p:sp>
        <p:nvSpPr>
          <p:cNvPr id="16410" name="TextBox 62"/>
          <p:cNvSpPr txBox="1">
            <a:spLocks noChangeArrowheads="1"/>
          </p:cNvSpPr>
          <p:nvPr/>
        </p:nvSpPr>
        <p:spPr bwMode="auto">
          <a:xfrm>
            <a:off x="142875" y="2786063"/>
            <a:ext cx="30464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t>T2 then T1: A 400 – 440 – 340</a:t>
            </a:r>
          </a:p>
          <a:p>
            <a:r>
              <a:rPr lang="en-GB"/>
              <a:t>	    B 200 – 220 – 320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mph" presetSubtype="2" fill="hold" nodeType="clickEffect">
                                  <p:stCondLst>
                                    <p:cond delay="0"/>
                                  </p:stCondLst>
                                  <p:childTnLst>
                                    <p:animClr clrSpc="rgb" dir="cw">
                                      <p:cBhvr override="childStyle">
                                        <p:cTn id="6" dur="1000" fill="hold"/>
                                        <p:tgtEl>
                                          <p:spTgt spid="28">
                                            <p:txEl>
                                              <p:pRg st="0" end="0"/>
                                            </p:txEl>
                                          </p:spTgt>
                                        </p:tgtEl>
                                        <p:attrNameLst>
                                          <p:attrName>style.color</p:attrName>
                                        </p:attrNameLst>
                                      </p:cBhvr>
                                      <p:to>
                                        <a:schemeClr val="hlink"/>
                                      </p:to>
                                    </p:animClr>
                                  </p:childTnLst>
                                </p:cTn>
                              </p:par>
                              <p:par>
                                <p:cTn id="7" presetID="3" presetClass="emph" presetSubtype="2" fill="hold" nodeType="withEffect">
                                  <p:stCondLst>
                                    <p:cond delay="0"/>
                                  </p:stCondLst>
                                  <p:childTnLst>
                                    <p:animClr clrSpc="rgb" dir="cw">
                                      <p:cBhvr override="childStyle">
                                        <p:cTn id="8" dur="1000" fill="hold"/>
                                        <p:tgtEl>
                                          <p:spTgt spid="45">
                                            <p:txEl>
                                              <p:pRg st="0" end="0"/>
                                            </p:txEl>
                                          </p:spTgt>
                                        </p:tgtEl>
                                        <p:attrNameLst>
                                          <p:attrName>style.color</p:attrName>
                                        </p:attrNameLst>
                                      </p:cBhvr>
                                      <p:to>
                                        <a:schemeClr val="hlink"/>
                                      </p:to>
                                    </p:animClr>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mph" presetSubtype="2" fill="hold" nodeType="clickEffect">
                                  <p:stCondLst>
                                    <p:cond delay="0"/>
                                  </p:stCondLst>
                                  <p:childTnLst>
                                    <p:animClr clrSpc="rgb" dir="cw">
                                      <p:cBhvr override="childStyle">
                                        <p:cTn id="12" dur="1000" fill="hold"/>
                                        <p:tgtEl>
                                          <p:spTgt spid="28">
                                            <p:txEl>
                                              <p:pRg st="0" end="0"/>
                                            </p:txEl>
                                          </p:spTgt>
                                        </p:tgtEl>
                                        <p:attrNameLst>
                                          <p:attrName>style.color</p:attrName>
                                        </p:attrNameLst>
                                      </p:cBhvr>
                                      <p:to>
                                        <a:schemeClr val="tx1"/>
                                      </p:to>
                                    </p:animClr>
                                  </p:childTnLst>
                                </p:cTn>
                              </p:par>
                              <p:par>
                                <p:cTn id="13" presetID="3" presetClass="emph" presetSubtype="2" fill="hold" nodeType="withEffect">
                                  <p:stCondLst>
                                    <p:cond delay="0"/>
                                  </p:stCondLst>
                                  <p:childTnLst>
                                    <p:animClr clrSpc="rgb" dir="cw">
                                      <p:cBhvr override="childStyle">
                                        <p:cTn id="14" dur="1000" fill="hold"/>
                                        <p:tgtEl>
                                          <p:spTgt spid="28">
                                            <p:txEl>
                                              <p:pRg st="1" end="1"/>
                                            </p:txEl>
                                          </p:spTgt>
                                        </p:tgtEl>
                                        <p:attrNameLst>
                                          <p:attrName>style.color</p:attrName>
                                        </p:attrNameLst>
                                      </p:cBhvr>
                                      <p:to>
                                        <a:schemeClr val="hlink"/>
                                      </p:to>
                                    </p:animClr>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xit" presetSubtype="0" fill="hold" nodeType="clickEffect">
                                  <p:stCondLst>
                                    <p:cond delay="0"/>
                                  </p:stCondLst>
                                  <p:childTnLst>
                                    <p:animEffect transition="out" filter="fade">
                                      <p:cBhvr>
                                        <p:cTn id="18" dur="2000"/>
                                        <p:tgtEl>
                                          <p:spTgt spid="45">
                                            <p:txEl>
                                              <p:pRg st="0" end="0"/>
                                            </p:txEl>
                                          </p:spTgt>
                                        </p:tgtEl>
                                      </p:cBhvr>
                                    </p:animEffect>
                                    <p:set>
                                      <p:cBhvr>
                                        <p:cTn id="19" dur="1" fill="hold">
                                          <p:stCondLst>
                                            <p:cond delay="1999"/>
                                          </p:stCondLst>
                                        </p:cTn>
                                        <p:tgtEl>
                                          <p:spTgt spid="45">
                                            <p:txEl>
                                              <p:pRg st="0" end="0"/>
                                            </p:txEl>
                                          </p:spTgt>
                                        </p:tgtEl>
                                        <p:attrNameLst>
                                          <p:attrName>style.visibility</p:attrName>
                                        </p:attrNameLst>
                                      </p:cBhvr>
                                      <p:to>
                                        <p:strVal val="hidden"/>
                                      </p:to>
                                    </p:set>
                                  </p:childTnLst>
                                </p:cTn>
                              </p:par>
                              <p:par>
                                <p:cTn id="20" presetID="10" presetClass="entr" presetSubtype="0" fill="hold" grpId="0" nodeType="withEffect">
                                  <p:stCondLst>
                                    <p:cond delay="0"/>
                                  </p:stCondLst>
                                  <p:childTnLst>
                                    <p:set>
                                      <p:cBhvr>
                                        <p:cTn id="21" dur="1" fill="hold">
                                          <p:stCondLst>
                                            <p:cond delay="0"/>
                                          </p:stCondLst>
                                        </p:cTn>
                                        <p:tgtEl>
                                          <p:spTgt spid="51">
                                            <p:txEl>
                                              <p:pRg st="0" end="0"/>
                                            </p:txEl>
                                          </p:spTgt>
                                        </p:tgtEl>
                                        <p:attrNameLst>
                                          <p:attrName>style.visibility</p:attrName>
                                        </p:attrNameLst>
                                      </p:cBhvr>
                                      <p:to>
                                        <p:strVal val="visible"/>
                                      </p:to>
                                    </p:set>
                                    <p:animEffect transition="in" filter="fade">
                                      <p:cBhvr>
                                        <p:cTn id="22" dur="2000"/>
                                        <p:tgtEl>
                                          <p:spTgt spid="51">
                                            <p:txEl>
                                              <p:pRg st="0" end="0"/>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mph" presetSubtype="2" fill="hold" nodeType="clickEffect">
                                  <p:stCondLst>
                                    <p:cond delay="0"/>
                                  </p:stCondLst>
                                  <p:childTnLst>
                                    <p:animClr clrSpc="rgb" dir="cw">
                                      <p:cBhvr override="childStyle">
                                        <p:cTn id="26" dur="1000" fill="hold"/>
                                        <p:tgtEl>
                                          <p:spTgt spid="28">
                                            <p:txEl>
                                              <p:pRg st="1" end="1"/>
                                            </p:txEl>
                                          </p:spTgt>
                                        </p:tgtEl>
                                        <p:attrNameLst>
                                          <p:attrName>style.color</p:attrName>
                                        </p:attrNameLst>
                                      </p:cBhvr>
                                      <p:to>
                                        <a:schemeClr val="tx1"/>
                                      </p:to>
                                    </p:animClr>
                                  </p:childTnLst>
                                </p:cTn>
                              </p:par>
                              <p:par>
                                <p:cTn id="27" presetID="3" presetClass="emph" presetSubtype="2" fill="hold" nodeType="withEffect">
                                  <p:stCondLst>
                                    <p:cond delay="0"/>
                                  </p:stCondLst>
                                  <p:childTnLst>
                                    <p:animClr clrSpc="rgb" dir="cw">
                                      <p:cBhvr override="childStyle">
                                        <p:cTn id="28" dur="1000" fill="hold"/>
                                        <p:tgtEl>
                                          <p:spTgt spid="41">
                                            <p:txEl>
                                              <p:pRg st="2" end="2"/>
                                            </p:txEl>
                                          </p:spTgt>
                                        </p:tgtEl>
                                        <p:attrNameLst>
                                          <p:attrName>style.color</p:attrName>
                                        </p:attrNameLst>
                                      </p:cBhvr>
                                      <p:to>
                                        <a:schemeClr val="hlink"/>
                                      </p:to>
                                    </p:animClr>
                                  </p:childTnLst>
                                </p:cTn>
                              </p:par>
                              <p:par>
                                <p:cTn id="29" presetID="3" presetClass="emph" presetSubtype="2" fill="hold" grpId="2" nodeType="withEffect">
                                  <p:stCondLst>
                                    <p:cond delay="0"/>
                                  </p:stCondLst>
                                  <p:childTnLst>
                                    <p:animClr clrSpc="rgb" dir="cw">
                                      <p:cBhvr override="childStyle">
                                        <p:cTn id="30" dur="2000" fill="hold"/>
                                        <p:tgtEl>
                                          <p:spTgt spid="51">
                                            <p:txEl>
                                              <p:pRg st="0" end="0"/>
                                            </p:txEl>
                                          </p:spTgt>
                                        </p:tgtEl>
                                        <p:attrNameLst>
                                          <p:attrName>style.color</p:attrName>
                                        </p:attrNameLst>
                                      </p:cBhvr>
                                      <p:to>
                                        <a:schemeClr val="hlink"/>
                                      </p:to>
                                    </p:animClr>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mph" presetSubtype="2" fill="hold" nodeType="clickEffect">
                                  <p:stCondLst>
                                    <p:cond delay="0"/>
                                  </p:stCondLst>
                                  <p:childTnLst>
                                    <p:animClr clrSpc="rgb" dir="cw">
                                      <p:cBhvr override="childStyle">
                                        <p:cTn id="34" dur="2000" fill="hold"/>
                                        <p:tgtEl>
                                          <p:spTgt spid="41">
                                            <p:txEl>
                                              <p:pRg st="2" end="2"/>
                                            </p:txEl>
                                          </p:spTgt>
                                        </p:tgtEl>
                                        <p:attrNameLst>
                                          <p:attrName>style.color</p:attrName>
                                        </p:attrNameLst>
                                      </p:cBhvr>
                                      <p:to>
                                        <a:schemeClr val="tx1"/>
                                      </p:to>
                                    </p:animClr>
                                  </p:childTnLst>
                                </p:cTn>
                              </p:par>
                              <p:par>
                                <p:cTn id="35" presetID="3" presetClass="emph" presetSubtype="2" fill="hold" nodeType="withEffect">
                                  <p:stCondLst>
                                    <p:cond delay="0"/>
                                  </p:stCondLst>
                                  <p:childTnLst>
                                    <p:animClr clrSpc="rgb" dir="cw">
                                      <p:cBhvr override="childStyle">
                                        <p:cTn id="36" dur="2000" fill="hold"/>
                                        <p:tgtEl>
                                          <p:spTgt spid="41">
                                            <p:txEl>
                                              <p:pRg st="3" end="3"/>
                                            </p:txEl>
                                          </p:spTgt>
                                        </p:tgtEl>
                                        <p:attrNameLst>
                                          <p:attrName>style.color</p:attrName>
                                        </p:attrNameLst>
                                      </p:cBhvr>
                                      <p:to>
                                        <a:schemeClr val="hlink"/>
                                      </p:to>
                                    </p:animClr>
                                  </p:childTnLst>
                                </p:cTn>
                              </p:par>
                              <p:par>
                                <p:cTn id="37" presetID="10" presetClass="exit" presetSubtype="0" fill="hold" grpId="1" nodeType="withEffect">
                                  <p:stCondLst>
                                    <p:cond delay="0"/>
                                  </p:stCondLst>
                                  <p:childTnLst>
                                    <p:animEffect transition="out" filter="fade">
                                      <p:cBhvr>
                                        <p:cTn id="38" dur="2000"/>
                                        <p:tgtEl>
                                          <p:spTgt spid="51">
                                            <p:txEl>
                                              <p:pRg st="0" end="0"/>
                                            </p:txEl>
                                          </p:spTgt>
                                        </p:tgtEl>
                                      </p:cBhvr>
                                    </p:animEffect>
                                    <p:set>
                                      <p:cBhvr>
                                        <p:cTn id="39" dur="1" fill="hold">
                                          <p:stCondLst>
                                            <p:cond delay="1999"/>
                                          </p:stCondLst>
                                        </p:cTn>
                                        <p:tgtEl>
                                          <p:spTgt spid="51">
                                            <p:txEl>
                                              <p:pRg st="0" end="0"/>
                                            </p:txEl>
                                          </p:spTgt>
                                        </p:tgtEl>
                                        <p:attrNameLst>
                                          <p:attrName>style.visibility</p:attrName>
                                        </p:attrNameLst>
                                      </p:cBhvr>
                                      <p:to>
                                        <p:strVal val="hidden"/>
                                      </p:to>
                                    </p:set>
                                  </p:childTnLst>
                                </p:cTn>
                              </p:par>
                              <p:par>
                                <p:cTn id="40" presetID="10" presetClass="entr" presetSubtype="0" fill="hold" grpId="0" nodeType="withEffect">
                                  <p:stCondLst>
                                    <p:cond delay="0"/>
                                  </p:stCondLst>
                                  <p:childTnLst>
                                    <p:set>
                                      <p:cBhvr>
                                        <p:cTn id="41" dur="1" fill="hold">
                                          <p:stCondLst>
                                            <p:cond delay="0"/>
                                          </p:stCondLst>
                                        </p:cTn>
                                        <p:tgtEl>
                                          <p:spTgt spid="60">
                                            <p:txEl>
                                              <p:pRg st="0" end="0"/>
                                            </p:txEl>
                                          </p:spTgt>
                                        </p:tgtEl>
                                        <p:attrNameLst>
                                          <p:attrName>style.visibility</p:attrName>
                                        </p:attrNameLst>
                                      </p:cBhvr>
                                      <p:to>
                                        <p:strVal val="visible"/>
                                      </p:to>
                                    </p:set>
                                    <p:animEffect transition="in" filter="fade">
                                      <p:cBhvr>
                                        <p:cTn id="42" dur="2000"/>
                                        <p:tgtEl>
                                          <p:spTgt spid="60">
                                            <p:txEl>
                                              <p:pRg st="0" end="0"/>
                                            </p:txEl>
                                          </p:spTgt>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mph" presetSubtype="2" fill="hold" nodeType="clickEffect">
                                  <p:stCondLst>
                                    <p:cond delay="0"/>
                                  </p:stCondLst>
                                  <p:childTnLst>
                                    <p:animClr clrSpc="rgb" dir="cw">
                                      <p:cBhvr override="childStyle">
                                        <p:cTn id="46" dur="2000" fill="hold"/>
                                        <p:tgtEl>
                                          <p:spTgt spid="41">
                                            <p:txEl>
                                              <p:pRg st="3" end="3"/>
                                            </p:txEl>
                                          </p:spTgt>
                                        </p:tgtEl>
                                        <p:attrNameLst>
                                          <p:attrName>style.color</p:attrName>
                                        </p:attrNameLst>
                                      </p:cBhvr>
                                      <p:to>
                                        <a:schemeClr val="tx1"/>
                                      </p:to>
                                    </p:animClr>
                                  </p:childTnLst>
                                </p:cTn>
                              </p:par>
                              <p:par>
                                <p:cTn id="47" presetID="3" presetClass="emph" presetSubtype="2" fill="hold" nodeType="withEffect">
                                  <p:stCondLst>
                                    <p:cond delay="0"/>
                                  </p:stCondLst>
                                  <p:childTnLst>
                                    <p:animClr clrSpc="rgb" dir="cw">
                                      <p:cBhvr override="childStyle">
                                        <p:cTn id="48" dur="2000" fill="hold"/>
                                        <p:tgtEl>
                                          <p:spTgt spid="41">
                                            <p:txEl>
                                              <p:pRg st="4" end="4"/>
                                            </p:txEl>
                                          </p:spTgt>
                                        </p:tgtEl>
                                        <p:attrNameLst>
                                          <p:attrName>style.color</p:attrName>
                                        </p:attrNameLst>
                                      </p:cBhvr>
                                      <p:to>
                                        <a:schemeClr val="hlink"/>
                                      </p:to>
                                    </p:animClr>
                                  </p:childTnLst>
                                </p:cTn>
                              </p:par>
                              <p:par>
                                <p:cTn id="49" presetID="3" presetClass="emph" presetSubtype="2" fill="hold" grpId="1" nodeType="withEffect">
                                  <p:stCondLst>
                                    <p:cond delay="0"/>
                                  </p:stCondLst>
                                  <p:childTnLst>
                                    <p:animClr clrSpc="rgb" dir="cw">
                                      <p:cBhvr override="childStyle">
                                        <p:cTn id="50" dur="2000" fill="hold"/>
                                        <p:tgtEl>
                                          <p:spTgt spid="46"/>
                                        </p:tgtEl>
                                        <p:attrNameLst>
                                          <p:attrName>style.color</p:attrName>
                                        </p:attrNameLst>
                                      </p:cBhvr>
                                      <p:to>
                                        <a:schemeClr val="hlink"/>
                                      </p:to>
                                    </p:animClr>
                                  </p:childTnLst>
                                </p:cTn>
                              </p:par>
                            </p:childTnLst>
                          </p:cTn>
                        </p:par>
                      </p:childTnLst>
                    </p:cTn>
                  </p:par>
                  <p:par>
                    <p:cTn id="51" fill="hold" nodeType="clickPar">
                      <p:stCondLst>
                        <p:cond delay="indefinite"/>
                      </p:stCondLst>
                      <p:childTnLst>
                        <p:par>
                          <p:cTn id="52" fill="hold" nodeType="withGroup">
                            <p:stCondLst>
                              <p:cond delay="0"/>
                            </p:stCondLst>
                            <p:childTnLst>
                              <p:par>
                                <p:cTn id="53" presetID="3" presetClass="emph" presetSubtype="2" fill="hold" nodeType="clickEffect">
                                  <p:stCondLst>
                                    <p:cond delay="0"/>
                                  </p:stCondLst>
                                  <p:childTnLst>
                                    <p:animClr clrSpc="rgb" dir="cw">
                                      <p:cBhvr override="childStyle">
                                        <p:cTn id="54" dur="2000" fill="hold"/>
                                        <p:tgtEl>
                                          <p:spTgt spid="41">
                                            <p:txEl>
                                              <p:pRg st="4" end="4"/>
                                            </p:txEl>
                                          </p:spTgt>
                                        </p:tgtEl>
                                        <p:attrNameLst>
                                          <p:attrName>style.color</p:attrName>
                                        </p:attrNameLst>
                                      </p:cBhvr>
                                      <p:to>
                                        <a:schemeClr val="tx1"/>
                                      </p:to>
                                    </p:animClr>
                                  </p:childTnLst>
                                </p:cTn>
                              </p:par>
                              <p:par>
                                <p:cTn id="55" presetID="3" presetClass="emph" presetSubtype="2" fill="hold" nodeType="withEffect">
                                  <p:stCondLst>
                                    <p:cond delay="0"/>
                                  </p:stCondLst>
                                  <p:childTnLst>
                                    <p:animClr clrSpc="rgb" dir="cw">
                                      <p:cBhvr override="childStyle">
                                        <p:cTn id="56" dur="2000" fill="hold"/>
                                        <p:tgtEl>
                                          <p:spTgt spid="41">
                                            <p:txEl>
                                              <p:pRg st="5" end="5"/>
                                            </p:txEl>
                                          </p:spTgt>
                                        </p:tgtEl>
                                        <p:attrNameLst>
                                          <p:attrName>style.color</p:attrName>
                                        </p:attrNameLst>
                                      </p:cBhvr>
                                      <p:to>
                                        <a:schemeClr val="hlink"/>
                                      </p:to>
                                    </p:animClr>
                                  </p:childTnLst>
                                </p:cTn>
                              </p:par>
                            </p:childTnLst>
                          </p:cTn>
                        </p:par>
                      </p:childTnLst>
                    </p:cTn>
                  </p:par>
                  <p:par>
                    <p:cTn id="57" fill="hold" nodeType="clickPar">
                      <p:stCondLst>
                        <p:cond delay="indefinite"/>
                      </p:stCondLst>
                      <p:childTnLst>
                        <p:par>
                          <p:cTn id="58" fill="hold" nodeType="withGroup">
                            <p:stCondLst>
                              <p:cond delay="0"/>
                            </p:stCondLst>
                            <p:childTnLst>
                              <p:par>
                                <p:cTn id="59" presetID="10" presetClass="exit" presetSubtype="0" fill="hold" grpId="0" nodeType="clickEffect">
                                  <p:stCondLst>
                                    <p:cond delay="0"/>
                                  </p:stCondLst>
                                  <p:childTnLst>
                                    <p:animEffect transition="out" filter="fade">
                                      <p:cBhvr>
                                        <p:cTn id="60" dur="2000"/>
                                        <p:tgtEl>
                                          <p:spTgt spid="46"/>
                                        </p:tgtEl>
                                      </p:cBhvr>
                                    </p:animEffect>
                                    <p:set>
                                      <p:cBhvr>
                                        <p:cTn id="61" dur="1" fill="hold">
                                          <p:stCondLst>
                                            <p:cond delay="1999"/>
                                          </p:stCondLst>
                                        </p:cTn>
                                        <p:tgtEl>
                                          <p:spTgt spid="46"/>
                                        </p:tgtEl>
                                        <p:attrNameLst>
                                          <p:attrName>style.visibility</p:attrName>
                                        </p:attrNameLst>
                                      </p:cBhvr>
                                      <p:to>
                                        <p:strVal val="hidden"/>
                                      </p:to>
                                    </p:set>
                                  </p:childTnLst>
                                </p:cTn>
                              </p:par>
                              <p:par>
                                <p:cTn id="62" presetID="10" presetClass="entr" presetSubtype="0" fill="hold" grpId="0" nodeType="withEffect">
                                  <p:stCondLst>
                                    <p:cond delay="0"/>
                                  </p:stCondLst>
                                  <p:childTnLst>
                                    <p:set>
                                      <p:cBhvr>
                                        <p:cTn id="63" dur="1" fill="hold">
                                          <p:stCondLst>
                                            <p:cond delay="0"/>
                                          </p:stCondLst>
                                        </p:cTn>
                                        <p:tgtEl>
                                          <p:spTgt spid="57">
                                            <p:txEl>
                                              <p:pRg st="0" end="0"/>
                                            </p:txEl>
                                          </p:spTgt>
                                        </p:tgtEl>
                                        <p:attrNameLst>
                                          <p:attrName>style.visibility</p:attrName>
                                        </p:attrNameLst>
                                      </p:cBhvr>
                                      <p:to>
                                        <p:strVal val="visible"/>
                                      </p:to>
                                    </p:set>
                                    <p:animEffect transition="in" filter="fade">
                                      <p:cBhvr>
                                        <p:cTn id="64" dur="2000"/>
                                        <p:tgtEl>
                                          <p:spTgt spid="57">
                                            <p:txEl>
                                              <p:pRg st="0" end="0"/>
                                            </p:txEl>
                                          </p:spTgt>
                                        </p:tgtEl>
                                      </p:cBhvr>
                                    </p:animEffect>
                                  </p:childTnLst>
                                </p:cTn>
                              </p:par>
                            </p:childTnLst>
                          </p:cTn>
                        </p:par>
                      </p:childTnLst>
                    </p:cTn>
                  </p:par>
                  <p:par>
                    <p:cTn id="65" fill="hold" nodeType="clickPar">
                      <p:stCondLst>
                        <p:cond delay="indefinite"/>
                      </p:stCondLst>
                      <p:childTnLst>
                        <p:par>
                          <p:cTn id="66" fill="hold" nodeType="withGroup">
                            <p:stCondLst>
                              <p:cond delay="0"/>
                            </p:stCondLst>
                            <p:childTnLst>
                              <p:par>
                                <p:cTn id="67" presetID="3" presetClass="emph" presetSubtype="2" fill="hold" nodeType="clickEffect">
                                  <p:stCondLst>
                                    <p:cond delay="0"/>
                                  </p:stCondLst>
                                  <p:childTnLst>
                                    <p:animClr clrSpc="rgb" dir="cw">
                                      <p:cBhvr override="childStyle">
                                        <p:cTn id="68" dur="2000" fill="hold"/>
                                        <p:tgtEl>
                                          <p:spTgt spid="41">
                                            <p:txEl>
                                              <p:pRg st="5" end="5"/>
                                            </p:txEl>
                                          </p:spTgt>
                                        </p:tgtEl>
                                        <p:attrNameLst>
                                          <p:attrName>style.color</p:attrName>
                                        </p:attrNameLst>
                                      </p:cBhvr>
                                      <p:to>
                                        <a:schemeClr val="tx1"/>
                                      </p:to>
                                    </p:animClr>
                                  </p:childTnLst>
                                </p:cTn>
                              </p:par>
                              <p:par>
                                <p:cTn id="69" presetID="3" presetClass="emph" presetSubtype="2" fill="hold" nodeType="withEffect">
                                  <p:stCondLst>
                                    <p:cond delay="0"/>
                                  </p:stCondLst>
                                  <p:childTnLst>
                                    <p:animClr clrSpc="rgb" dir="cw">
                                      <p:cBhvr override="childStyle">
                                        <p:cTn id="70" dur="2000" fill="hold"/>
                                        <p:tgtEl>
                                          <p:spTgt spid="41">
                                            <p:txEl>
                                              <p:pRg st="6" end="6"/>
                                            </p:txEl>
                                          </p:spTgt>
                                        </p:tgtEl>
                                        <p:attrNameLst>
                                          <p:attrName>style.color</p:attrName>
                                        </p:attrNameLst>
                                      </p:cBhvr>
                                      <p:to>
                                        <a:schemeClr val="hlink"/>
                                      </p:to>
                                    </p:animClr>
                                  </p:childTnLst>
                                </p:cTn>
                              </p:par>
                            </p:childTnLst>
                          </p:cTn>
                        </p:par>
                      </p:childTnLst>
                    </p:cTn>
                  </p:par>
                  <p:par>
                    <p:cTn id="71" fill="hold" nodeType="clickPar">
                      <p:stCondLst>
                        <p:cond delay="indefinite"/>
                      </p:stCondLst>
                      <p:childTnLst>
                        <p:par>
                          <p:cTn id="72" fill="hold" nodeType="withGroup">
                            <p:stCondLst>
                              <p:cond delay="0"/>
                            </p:stCondLst>
                            <p:childTnLst>
                              <p:par>
                                <p:cTn id="73" presetID="3" presetClass="emph" presetSubtype="2" fill="hold" nodeType="clickEffect">
                                  <p:stCondLst>
                                    <p:cond delay="0"/>
                                  </p:stCondLst>
                                  <p:childTnLst>
                                    <p:animClr clrSpc="rgb" dir="cw">
                                      <p:cBhvr override="childStyle">
                                        <p:cTn id="74" dur="2000" fill="hold"/>
                                        <p:tgtEl>
                                          <p:spTgt spid="41">
                                            <p:txEl>
                                              <p:pRg st="6" end="6"/>
                                            </p:txEl>
                                          </p:spTgt>
                                        </p:tgtEl>
                                        <p:attrNameLst>
                                          <p:attrName>style.color</p:attrName>
                                        </p:attrNameLst>
                                      </p:cBhvr>
                                      <p:to>
                                        <a:schemeClr val="tx1"/>
                                      </p:to>
                                    </p:animClr>
                                  </p:childTnLst>
                                </p:cTn>
                              </p:par>
                              <p:par>
                                <p:cTn id="75" presetID="3" presetClass="emph" presetSubtype="2" fill="hold" nodeType="withEffect">
                                  <p:stCondLst>
                                    <p:cond delay="0"/>
                                  </p:stCondLst>
                                  <p:childTnLst>
                                    <p:animClr clrSpc="rgb" dir="cw">
                                      <p:cBhvr override="childStyle">
                                        <p:cTn id="76" dur="2000" fill="hold"/>
                                        <p:tgtEl>
                                          <p:spTgt spid="28">
                                            <p:txEl>
                                              <p:pRg st="7" end="7"/>
                                            </p:txEl>
                                          </p:spTgt>
                                        </p:tgtEl>
                                        <p:attrNameLst>
                                          <p:attrName>style.color</p:attrName>
                                        </p:attrNameLst>
                                      </p:cBhvr>
                                      <p:to>
                                        <a:schemeClr val="hlink"/>
                                      </p:to>
                                    </p:animClr>
                                  </p:childTnLst>
                                </p:cTn>
                              </p:par>
                              <p:par>
                                <p:cTn id="77" presetID="3" presetClass="emph" presetSubtype="2" fill="hold" grpId="1" nodeType="withEffect">
                                  <p:stCondLst>
                                    <p:cond delay="0"/>
                                  </p:stCondLst>
                                  <p:childTnLst>
                                    <p:animClr clrSpc="rgb" dir="cw">
                                      <p:cBhvr override="childStyle">
                                        <p:cTn id="78" dur="2000" fill="hold"/>
                                        <p:tgtEl>
                                          <p:spTgt spid="57">
                                            <p:txEl>
                                              <p:pRg st="0" end="0"/>
                                            </p:txEl>
                                          </p:spTgt>
                                        </p:tgtEl>
                                        <p:attrNameLst>
                                          <p:attrName>style.color</p:attrName>
                                        </p:attrNameLst>
                                      </p:cBhvr>
                                      <p:to>
                                        <a:schemeClr val="hlink"/>
                                      </p:to>
                                    </p:animClr>
                                  </p:childTnLst>
                                </p:cTn>
                              </p:par>
                            </p:childTnLst>
                          </p:cTn>
                        </p:par>
                      </p:childTnLst>
                    </p:cTn>
                  </p:par>
                  <p:par>
                    <p:cTn id="79" fill="hold" nodeType="clickPar">
                      <p:stCondLst>
                        <p:cond delay="indefinite"/>
                      </p:stCondLst>
                      <p:childTnLst>
                        <p:par>
                          <p:cTn id="80" fill="hold" nodeType="withGroup">
                            <p:stCondLst>
                              <p:cond delay="0"/>
                            </p:stCondLst>
                            <p:childTnLst>
                              <p:par>
                                <p:cTn id="81" presetID="3" presetClass="emph" presetSubtype="2" fill="hold" nodeType="clickEffect">
                                  <p:stCondLst>
                                    <p:cond delay="0"/>
                                  </p:stCondLst>
                                  <p:childTnLst>
                                    <p:animClr clrSpc="rgb" dir="cw">
                                      <p:cBhvr override="childStyle">
                                        <p:cTn id="82" dur="2000" fill="hold"/>
                                        <p:tgtEl>
                                          <p:spTgt spid="28">
                                            <p:txEl>
                                              <p:pRg st="7" end="7"/>
                                            </p:txEl>
                                          </p:spTgt>
                                        </p:tgtEl>
                                        <p:attrNameLst>
                                          <p:attrName>style.color</p:attrName>
                                        </p:attrNameLst>
                                      </p:cBhvr>
                                      <p:to>
                                        <a:schemeClr val="tx1"/>
                                      </p:to>
                                    </p:animClr>
                                  </p:childTnLst>
                                </p:cTn>
                              </p:par>
                              <p:par>
                                <p:cTn id="83" presetID="3" presetClass="emph" presetSubtype="2" fill="hold" nodeType="withEffect">
                                  <p:stCondLst>
                                    <p:cond delay="0"/>
                                  </p:stCondLst>
                                  <p:childTnLst>
                                    <p:animClr clrSpc="rgb" dir="cw">
                                      <p:cBhvr override="childStyle">
                                        <p:cTn id="84" dur="2000" fill="hold"/>
                                        <p:tgtEl>
                                          <p:spTgt spid="28">
                                            <p:txEl>
                                              <p:pRg st="8" end="8"/>
                                            </p:txEl>
                                          </p:spTgt>
                                        </p:tgtEl>
                                        <p:attrNameLst>
                                          <p:attrName>style.color</p:attrName>
                                        </p:attrNameLst>
                                      </p:cBhvr>
                                      <p:to>
                                        <a:schemeClr val="hlink"/>
                                      </p:to>
                                    </p:animClr>
                                  </p:childTnLst>
                                </p:cTn>
                              </p:par>
                            </p:childTnLst>
                          </p:cTn>
                        </p:par>
                      </p:childTnLst>
                    </p:cTn>
                  </p:par>
                  <p:par>
                    <p:cTn id="85" fill="hold" nodeType="clickPar">
                      <p:stCondLst>
                        <p:cond delay="indefinite"/>
                      </p:stCondLst>
                      <p:childTnLst>
                        <p:par>
                          <p:cTn id="86" fill="hold" nodeType="withGroup">
                            <p:stCondLst>
                              <p:cond delay="0"/>
                            </p:stCondLst>
                            <p:childTnLst>
                              <p:par>
                                <p:cTn id="87" presetID="10" presetClass="exit" presetSubtype="0" fill="hold" grpId="2" nodeType="clickEffect">
                                  <p:stCondLst>
                                    <p:cond delay="0"/>
                                  </p:stCondLst>
                                  <p:childTnLst>
                                    <p:animEffect transition="out" filter="fade">
                                      <p:cBhvr>
                                        <p:cTn id="88" dur="2000"/>
                                        <p:tgtEl>
                                          <p:spTgt spid="57">
                                            <p:txEl>
                                              <p:pRg st="0" end="0"/>
                                            </p:txEl>
                                          </p:spTgt>
                                        </p:tgtEl>
                                      </p:cBhvr>
                                    </p:animEffect>
                                    <p:set>
                                      <p:cBhvr>
                                        <p:cTn id="89" dur="1" fill="hold">
                                          <p:stCondLst>
                                            <p:cond delay="1999"/>
                                          </p:stCondLst>
                                        </p:cTn>
                                        <p:tgtEl>
                                          <p:spTgt spid="57">
                                            <p:txEl>
                                              <p:pRg st="0" end="0"/>
                                            </p:txEl>
                                          </p:spTgt>
                                        </p:tgtEl>
                                        <p:attrNameLst>
                                          <p:attrName>style.visibility</p:attrName>
                                        </p:attrNameLst>
                                      </p:cBhvr>
                                      <p:to>
                                        <p:strVal val="hidden"/>
                                      </p:to>
                                    </p:set>
                                  </p:childTnLst>
                                </p:cTn>
                              </p:par>
                              <p:par>
                                <p:cTn id="90" presetID="10" presetClass="entr" presetSubtype="0" fill="hold" grpId="0" nodeType="withEffect">
                                  <p:stCondLst>
                                    <p:cond delay="0"/>
                                  </p:stCondLst>
                                  <p:childTnLst>
                                    <p:set>
                                      <p:cBhvr>
                                        <p:cTn id="91" dur="1" fill="hold">
                                          <p:stCondLst>
                                            <p:cond delay="0"/>
                                          </p:stCondLst>
                                        </p:cTn>
                                        <p:tgtEl>
                                          <p:spTgt spid="58">
                                            <p:txEl>
                                              <p:pRg st="0" end="0"/>
                                            </p:txEl>
                                          </p:spTgt>
                                        </p:tgtEl>
                                        <p:attrNameLst>
                                          <p:attrName>style.visibility</p:attrName>
                                        </p:attrNameLst>
                                      </p:cBhvr>
                                      <p:to>
                                        <p:strVal val="visible"/>
                                      </p:to>
                                    </p:set>
                                    <p:animEffect transition="in" filter="fade">
                                      <p:cBhvr>
                                        <p:cTn id="92" dur="2000"/>
                                        <p:tgtEl>
                                          <p:spTgt spid="58">
                                            <p:txEl>
                                              <p:pRg st="0" end="0"/>
                                            </p:txEl>
                                          </p:spTgt>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3" presetClass="emph" presetSubtype="2" fill="hold" nodeType="clickEffect">
                                  <p:stCondLst>
                                    <p:cond delay="0"/>
                                  </p:stCondLst>
                                  <p:childTnLst>
                                    <p:animClr clrSpc="rgb" dir="cw">
                                      <p:cBhvr override="childStyle">
                                        <p:cTn id="96" dur="2000" fill="hold"/>
                                        <p:tgtEl>
                                          <p:spTgt spid="28">
                                            <p:txEl>
                                              <p:pRg st="8" end="8"/>
                                            </p:txEl>
                                          </p:spTgt>
                                        </p:tgtEl>
                                        <p:attrNameLst>
                                          <p:attrName>style.color</p:attrName>
                                        </p:attrNameLst>
                                      </p:cBhvr>
                                      <p:to>
                                        <a:schemeClr val="tx1"/>
                                      </p:to>
                                    </p:animClr>
                                  </p:childTnLst>
                                </p:cTn>
                              </p:par>
                              <p:par>
                                <p:cTn id="97" presetID="3" presetClass="emph" presetSubtype="2" fill="hold" nodeType="withEffect">
                                  <p:stCondLst>
                                    <p:cond delay="0"/>
                                  </p:stCondLst>
                                  <p:childTnLst>
                                    <p:animClr clrSpc="rgb" dir="cw">
                                      <p:cBhvr override="childStyle">
                                        <p:cTn id="98" dur="2000" fill="hold"/>
                                        <p:tgtEl>
                                          <p:spTgt spid="28">
                                            <p:txEl>
                                              <p:pRg st="9" end="9"/>
                                            </p:txEl>
                                          </p:spTgt>
                                        </p:tgtEl>
                                        <p:attrNameLst>
                                          <p:attrName>style.color</p:attrName>
                                        </p:attrNameLst>
                                      </p:cBhvr>
                                      <p:to>
                                        <a:schemeClr val="hlink"/>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6" grpId="1"/>
      <p:bldP spid="51" grpId="0" build="allAtOnce"/>
      <p:bldP spid="51" grpId="1" build="allAtOnce"/>
      <p:bldP spid="51" grpId="2" build="allAtOnce"/>
      <p:bldP spid="57" grpId="0" build="allAtOnce"/>
      <p:bldP spid="57" grpId="1" build="allAtOnce"/>
      <p:bldP spid="57" grpId="2" build="allAtOnce"/>
      <p:bldP spid="58" grpId="0" build="allAtOnce"/>
      <p:bldP spid="60" grpId="0" build="allAtOnce"/>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285875"/>
            <a:ext cx="8501063" cy="4714875"/>
          </a:xfrm>
        </p:spPr>
        <p:txBody>
          <a:bodyPr anchor="t">
            <a:noAutofit/>
          </a:bodyPr>
          <a:lstStyle/>
          <a:p>
            <a:pPr algn="l">
              <a:tabLst>
                <a:tab pos="357188" algn="l"/>
              </a:tabLst>
            </a:pPr>
            <a:r>
              <a:rPr lang="en-GB" sz="3600">
                <a:cs typeface="Times New Roman" pitchFamily="18" charset="0"/>
              </a:rPr>
              <a:t>Interleaving of reads and writes by a number of transactions </a:t>
            </a:r>
            <a:br>
              <a:rPr lang="en-GB" sz="3600">
                <a:cs typeface="Times New Roman" pitchFamily="18" charset="0"/>
              </a:rPr>
            </a:br>
            <a:r>
              <a:rPr lang="en-GB" sz="3600">
                <a:cs typeface="Times New Roman" pitchFamily="18" charset="0"/>
              </a:rPr>
              <a:t/>
            </a:r>
            <a:br>
              <a:rPr lang="en-GB" sz="3600">
                <a:cs typeface="Times New Roman" pitchFamily="18" charset="0"/>
              </a:rPr>
            </a:br>
            <a:r>
              <a:rPr lang="en-GB" sz="3600">
                <a:cs typeface="Times New Roman" pitchFamily="18" charset="0"/>
              </a:rPr>
              <a:t>Generally a transaction will read before writing.</a:t>
            </a:r>
            <a:br>
              <a:rPr lang="en-GB" sz="3600">
                <a:cs typeface="Times New Roman" pitchFamily="18" charset="0"/>
              </a:rPr>
            </a:br>
            <a:r>
              <a:rPr lang="en-GB" sz="3600">
                <a:cs typeface="Times New Roman" pitchFamily="18" charset="0"/>
              </a:rPr>
              <a:t/>
            </a:r>
            <a:br>
              <a:rPr lang="en-GB" sz="3600">
                <a:cs typeface="Times New Roman" pitchFamily="18" charset="0"/>
              </a:rPr>
            </a:br>
            <a:r>
              <a:rPr lang="en-GB" sz="3600">
                <a:cs typeface="Times New Roman" pitchFamily="18" charset="0"/>
              </a:rPr>
              <a:t>Writing without reading first is a </a:t>
            </a:r>
            <a:r>
              <a:rPr lang="en-GB" sz="3600" b="1">
                <a:cs typeface="Times New Roman" pitchFamily="18" charset="0"/>
              </a:rPr>
              <a:t>blind write</a:t>
            </a:r>
            <a:r>
              <a:rPr lang="en-GB" sz="4000" i="1">
                <a:solidFill>
                  <a:srgbClr val="953735"/>
                </a:solidFill>
                <a:cs typeface="Times New Roman" pitchFamily="18" charset="0"/>
              </a:rPr>
              <a:t/>
            </a:r>
            <a:br>
              <a:rPr lang="en-GB" sz="4000" i="1">
                <a:solidFill>
                  <a:srgbClr val="953735"/>
                </a:solidFill>
                <a:cs typeface="Times New Roman" pitchFamily="18" charset="0"/>
              </a:rPr>
            </a:br>
            <a:endParaRPr lang="en-GB" sz="4000" baseline="-25000">
              <a:cs typeface="Times New Roman" pitchFamily="18" charset="0"/>
            </a:endParaRPr>
          </a:p>
        </p:txBody>
      </p:sp>
      <p:sp>
        <p:nvSpPr>
          <p:cNvPr id="17411"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17413"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3CE1F811-7D97-4DA3-B5BF-072B4C23B112}"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Interleaved Execution</a:t>
            </a:r>
            <a:endParaRPr lang="en-US" sz="4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285875"/>
            <a:ext cx="8501063" cy="4714875"/>
          </a:xfrm>
        </p:spPr>
        <p:txBody>
          <a:bodyPr anchor="t">
            <a:noAutofit/>
          </a:bodyPr>
          <a:lstStyle/>
          <a:p>
            <a:pPr algn="l">
              <a:tabLst>
                <a:tab pos="357188" algn="l"/>
              </a:tabLst>
            </a:pPr>
            <a:r>
              <a:rPr lang="en-GB" sz="4000" dirty="0">
                <a:cs typeface="Times New Roman" pitchFamily="18" charset="0"/>
              </a:rPr>
              <a:t>Dirty Read :</a:t>
            </a:r>
            <a:br>
              <a:rPr lang="en-GB" sz="4000" dirty="0">
                <a:cs typeface="Times New Roman" pitchFamily="18" charset="0"/>
              </a:rPr>
            </a:br>
            <a:r>
              <a:rPr lang="en-GB" sz="4000" dirty="0">
                <a:cs typeface="Times New Roman" pitchFamily="18" charset="0"/>
              </a:rPr>
              <a:t/>
            </a:r>
            <a:br>
              <a:rPr lang="en-GB" sz="4000" dirty="0">
                <a:cs typeface="Times New Roman" pitchFamily="18" charset="0"/>
              </a:rPr>
            </a:br>
            <a:r>
              <a:rPr lang="en-GB" sz="4000" dirty="0">
                <a:cs typeface="Times New Roman" pitchFamily="18" charset="0"/>
              </a:rPr>
              <a:t>Read following uncommitted write</a:t>
            </a:r>
            <a:br>
              <a:rPr lang="en-GB" sz="4000" dirty="0">
                <a:cs typeface="Times New Roman" pitchFamily="18" charset="0"/>
              </a:rPr>
            </a:br>
            <a:r>
              <a:rPr lang="en-GB" sz="4000" dirty="0">
                <a:cs typeface="Times New Roman" pitchFamily="18" charset="0"/>
              </a:rPr>
              <a:t/>
            </a:r>
            <a:br>
              <a:rPr lang="en-GB" sz="4000" dirty="0">
                <a:cs typeface="Times New Roman" pitchFamily="18" charset="0"/>
              </a:rPr>
            </a:br>
            <a:r>
              <a:rPr lang="en-GB" sz="4000" dirty="0">
                <a:cs typeface="Times New Roman" pitchFamily="18" charset="0"/>
              </a:rPr>
              <a:t>Problem: Commit or Abort option</a:t>
            </a:r>
            <a:br>
              <a:rPr lang="en-GB" sz="4000" dirty="0">
                <a:cs typeface="Times New Roman" pitchFamily="18" charset="0"/>
              </a:rPr>
            </a:br>
            <a:r>
              <a:rPr lang="en-GB" sz="4000" dirty="0">
                <a:cs typeface="Times New Roman" pitchFamily="18" charset="0"/>
              </a:rPr>
              <a:t/>
            </a:r>
            <a:br>
              <a:rPr lang="en-GB" sz="4000" dirty="0">
                <a:cs typeface="Times New Roman" pitchFamily="18" charset="0"/>
              </a:rPr>
            </a:br>
            <a:r>
              <a:rPr lang="en-GB" sz="4000" i="1" dirty="0">
                <a:solidFill>
                  <a:srgbClr val="953735"/>
                </a:solidFill>
                <a:cs typeface="Times New Roman" pitchFamily="18" charset="0"/>
              </a:rPr>
              <a:t>Cannot happen in Serial execution</a:t>
            </a:r>
            <a:br>
              <a:rPr lang="en-GB" sz="4000" i="1" dirty="0">
                <a:solidFill>
                  <a:srgbClr val="953735"/>
                </a:solidFill>
                <a:cs typeface="Times New Roman" pitchFamily="18" charset="0"/>
              </a:rPr>
            </a:br>
            <a:endParaRPr lang="en-GB" sz="4000" baseline="-25000" dirty="0">
              <a:cs typeface="Times New Roman" pitchFamily="18" charset="0"/>
            </a:endParaRPr>
          </a:p>
        </p:txBody>
      </p:sp>
      <p:sp>
        <p:nvSpPr>
          <p:cNvPr id="18435"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18437"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997A3EAA-89BC-494E-A3FD-CD54A781FD53}"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Interleaved Execution – Anomaly 1 </a:t>
            </a:r>
            <a:endParaRPr lang="en-US" sz="4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53958"/>
            <a:ext cx="7859216" cy="1012974"/>
          </a:xfrm>
        </p:spPr>
        <p:txBody>
          <a:bodyPr/>
          <a:lstStyle/>
          <a:p>
            <a:r>
              <a:rPr lang="en-GB" dirty="0" smtClean="0"/>
              <a:t>Dirty Read</a:t>
            </a:r>
            <a:endParaRPr lang="en-GB" dirty="0"/>
          </a:p>
        </p:txBody>
      </p:sp>
      <p:cxnSp>
        <p:nvCxnSpPr>
          <p:cNvPr id="38" name="Straight Connector 37"/>
          <p:cNvCxnSpPr/>
          <p:nvPr/>
        </p:nvCxnSpPr>
        <p:spPr>
          <a:xfrm rot="5400000">
            <a:off x="1546771" y="3465867"/>
            <a:ext cx="4786312" cy="0"/>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39" name="TextBox 23"/>
          <p:cNvSpPr txBox="1">
            <a:spLocks noChangeArrowheads="1"/>
          </p:cNvSpPr>
          <p:nvPr/>
        </p:nvSpPr>
        <p:spPr bwMode="auto">
          <a:xfrm>
            <a:off x="4643438" y="1000125"/>
            <a:ext cx="439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solidFill>
                  <a:prstClr val="black"/>
                </a:solidFill>
              </a:rPr>
              <a:t>T1</a:t>
            </a:r>
          </a:p>
        </p:txBody>
      </p:sp>
      <p:sp>
        <p:nvSpPr>
          <p:cNvPr id="40" name="TextBox 24"/>
          <p:cNvSpPr txBox="1">
            <a:spLocks noChangeArrowheads="1"/>
          </p:cNvSpPr>
          <p:nvPr/>
        </p:nvSpPr>
        <p:spPr bwMode="auto">
          <a:xfrm>
            <a:off x="6858000" y="1000125"/>
            <a:ext cx="439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solidFill>
                  <a:prstClr val="black"/>
                </a:solidFill>
              </a:rPr>
              <a:t>T2</a:t>
            </a:r>
          </a:p>
        </p:txBody>
      </p:sp>
      <p:sp>
        <p:nvSpPr>
          <p:cNvPr id="41" name="TextBox 40"/>
          <p:cNvSpPr txBox="1">
            <a:spLocks noChangeArrowheads="1"/>
          </p:cNvSpPr>
          <p:nvPr/>
        </p:nvSpPr>
        <p:spPr bwMode="auto">
          <a:xfrm>
            <a:off x="3934093" y="1449122"/>
            <a:ext cx="2421561"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2400" i="1" dirty="0" smtClean="0">
                <a:solidFill>
                  <a:prstClr val="black"/>
                </a:solidFill>
                <a:latin typeface="Times New Roman" pitchFamily="18" charset="0"/>
                <a:cs typeface="Times New Roman" pitchFamily="18" charset="0"/>
              </a:rPr>
              <a:t>R(A)</a:t>
            </a:r>
          </a:p>
          <a:p>
            <a:pPr algn="ctr"/>
            <a:r>
              <a:rPr lang="en-GB" sz="2400" i="1" dirty="0" smtClean="0">
                <a:solidFill>
                  <a:prstClr val="black"/>
                </a:solidFill>
                <a:latin typeface="Times New Roman" pitchFamily="18" charset="0"/>
                <a:cs typeface="Times New Roman" pitchFamily="18" charset="0"/>
              </a:rPr>
              <a:t>A=A+100</a:t>
            </a:r>
          </a:p>
          <a:p>
            <a:pPr algn="ctr"/>
            <a:r>
              <a:rPr lang="en-GB" sz="2400" i="1" dirty="0" smtClean="0">
                <a:solidFill>
                  <a:prstClr val="black"/>
                </a:solidFill>
                <a:latin typeface="Times New Roman" pitchFamily="18" charset="0"/>
                <a:cs typeface="Times New Roman" pitchFamily="18" charset="0"/>
              </a:rPr>
              <a:t>W(A)</a:t>
            </a: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smtClean="0">
              <a:solidFill>
                <a:prstClr val="black"/>
              </a:solidFill>
              <a:latin typeface="Times New Roman" pitchFamily="18" charset="0"/>
              <a:cs typeface="Times New Roman" pitchFamily="18" charset="0"/>
            </a:endParaRPr>
          </a:p>
          <a:p>
            <a:pPr algn="ctr"/>
            <a:endParaRPr lang="en-GB" sz="2400" i="1" dirty="0" smtClean="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Abort</a:t>
            </a:r>
            <a:endParaRPr lang="en-GB" sz="2400" i="1" dirty="0">
              <a:solidFill>
                <a:prstClr val="black"/>
              </a:solidFill>
              <a:latin typeface="Times New Roman" pitchFamily="18" charset="0"/>
              <a:cs typeface="Times New Roman" pitchFamily="18" charset="0"/>
            </a:endParaRPr>
          </a:p>
        </p:txBody>
      </p:sp>
      <p:sp>
        <p:nvSpPr>
          <p:cNvPr id="42" name="TextBox 41"/>
          <p:cNvSpPr txBox="1">
            <a:spLocks noChangeArrowheads="1"/>
          </p:cNvSpPr>
          <p:nvPr/>
        </p:nvSpPr>
        <p:spPr bwMode="auto">
          <a:xfrm>
            <a:off x="6444208" y="1542246"/>
            <a:ext cx="2315095"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R(A)</a:t>
            </a:r>
          </a:p>
          <a:p>
            <a:pPr algn="ctr"/>
            <a:r>
              <a:rPr lang="en-GB" sz="2400" i="1" dirty="0" smtClean="0">
                <a:solidFill>
                  <a:prstClr val="black"/>
                </a:solidFill>
                <a:latin typeface="Times New Roman" pitchFamily="18" charset="0"/>
                <a:cs typeface="Times New Roman" pitchFamily="18" charset="0"/>
              </a:rPr>
              <a:t>A=A-400</a:t>
            </a:r>
            <a:endParaRPr lang="en-GB" sz="2400" i="1" dirty="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W(A)</a:t>
            </a: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r>
              <a:rPr lang="en-GB" sz="2400" i="1" dirty="0">
                <a:solidFill>
                  <a:prstClr val="black"/>
                </a:solidFill>
                <a:latin typeface="Times New Roman" pitchFamily="18" charset="0"/>
                <a:cs typeface="Times New Roman" pitchFamily="18" charset="0"/>
              </a:rPr>
              <a:t>Commit</a:t>
            </a:r>
          </a:p>
        </p:txBody>
      </p:sp>
      <p:sp>
        <p:nvSpPr>
          <p:cNvPr id="43" name="TextBox 25"/>
          <p:cNvSpPr txBox="1">
            <a:spLocks noChangeArrowheads="1"/>
          </p:cNvSpPr>
          <p:nvPr/>
        </p:nvSpPr>
        <p:spPr bwMode="auto">
          <a:xfrm>
            <a:off x="-66873" y="1249067"/>
            <a:ext cx="39959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T1 </a:t>
            </a:r>
            <a:r>
              <a:rPr lang="en-GB" sz="2000">
                <a:solidFill>
                  <a:prstClr val="black"/>
                </a:solidFill>
              </a:rPr>
              <a:t>– </a:t>
            </a:r>
            <a:r>
              <a:rPr lang="en-GB" sz="2000" smtClean="0">
                <a:solidFill>
                  <a:prstClr val="black"/>
                </a:solidFill>
              </a:rPr>
              <a:t>Credit </a:t>
            </a:r>
            <a:r>
              <a:rPr lang="en-GB" sz="2000" dirty="0" smtClean="0">
                <a:solidFill>
                  <a:prstClr val="black"/>
                </a:solidFill>
              </a:rPr>
              <a:t>with £100</a:t>
            </a:r>
            <a:endParaRPr lang="en-GB" sz="2000" dirty="0">
              <a:solidFill>
                <a:prstClr val="black"/>
              </a:solidFill>
            </a:endParaRPr>
          </a:p>
        </p:txBody>
      </p:sp>
      <p:sp>
        <p:nvSpPr>
          <p:cNvPr id="44" name="TextBox 48"/>
          <p:cNvSpPr txBox="1">
            <a:spLocks noChangeArrowheads="1"/>
          </p:cNvSpPr>
          <p:nvPr/>
        </p:nvSpPr>
        <p:spPr bwMode="auto">
          <a:xfrm>
            <a:off x="0" y="1571625"/>
            <a:ext cx="33575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T2 – </a:t>
            </a:r>
            <a:r>
              <a:rPr lang="en-GB" sz="2000" dirty="0" smtClean="0">
                <a:solidFill>
                  <a:prstClr val="black"/>
                </a:solidFill>
              </a:rPr>
              <a:t>Deduct £400</a:t>
            </a:r>
            <a:endParaRPr lang="en-GB" sz="2000" dirty="0">
              <a:solidFill>
                <a:prstClr val="black"/>
              </a:solidFill>
            </a:endParaRPr>
          </a:p>
        </p:txBody>
      </p:sp>
      <p:cxnSp>
        <p:nvCxnSpPr>
          <p:cNvPr id="47" name="Straight Connector 46"/>
          <p:cNvCxnSpPr/>
          <p:nvPr/>
        </p:nvCxnSpPr>
        <p:spPr>
          <a:xfrm rot="5400000">
            <a:off x="4105374" y="3250406"/>
            <a:ext cx="4500562"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4283968" y="1481118"/>
            <a:ext cx="4143375"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49" name="Rectangle 48"/>
          <p:cNvSpPr/>
          <p:nvPr/>
        </p:nvSpPr>
        <p:spPr>
          <a:xfrm>
            <a:off x="1250156" y="4214813"/>
            <a:ext cx="785813" cy="500062"/>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endParaRPr>
          </a:p>
        </p:txBody>
      </p:sp>
      <p:sp>
        <p:nvSpPr>
          <p:cNvPr id="50" name="TextBox 31"/>
          <p:cNvSpPr txBox="1">
            <a:spLocks noChangeArrowheads="1"/>
          </p:cNvSpPr>
          <p:nvPr/>
        </p:nvSpPr>
        <p:spPr bwMode="auto">
          <a:xfrm>
            <a:off x="1017627" y="3639919"/>
            <a:ext cx="17541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dirty="0" smtClean="0">
                <a:solidFill>
                  <a:prstClr val="black"/>
                </a:solidFill>
              </a:rPr>
              <a:t>Local Buffer</a:t>
            </a:r>
          </a:p>
          <a:p>
            <a:endParaRPr lang="en-GB" dirty="0">
              <a:solidFill>
                <a:prstClr val="black"/>
              </a:solidFill>
            </a:endParaRPr>
          </a:p>
        </p:txBody>
      </p:sp>
      <p:graphicFrame>
        <p:nvGraphicFramePr>
          <p:cNvPr id="55" name="Table 54"/>
          <p:cNvGraphicFramePr>
            <a:graphicFrameLocks noGrp="1"/>
          </p:cNvGraphicFramePr>
          <p:nvPr>
            <p:extLst/>
          </p:nvPr>
        </p:nvGraphicFramePr>
        <p:xfrm>
          <a:off x="1041958" y="2452532"/>
          <a:ext cx="1988022" cy="829518"/>
        </p:xfrm>
        <a:graphic>
          <a:graphicData uri="http://schemas.openxmlformats.org/drawingml/2006/table">
            <a:tbl>
              <a:tblPr firstRow="1" bandRow="1">
                <a:tableStyleId>{21E4AEA4-8DFA-4A89-87EB-49C32662AFE0}</a:tableStyleId>
              </a:tblPr>
              <a:tblGrid>
                <a:gridCol w="1988022">
                  <a:extLst>
                    <a:ext uri="{9D8B030D-6E8A-4147-A177-3AD203B41FA5}">
                      <a16:colId xmlns:a16="http://schemas.microsoft.com/office/drawing/2014/main" val="20000"/>
                    </a:ext>
                  </a:extLst>
                </a:gridCol>
              </a:tblGrid>
              <a:tr h="414759">
                <a:tc>
                  <a:txBody>
                    <a:bodyPr/>
                    <a:lstStyle/>
                    <a:p>
                      <a:r>
                        <a:rPr lang="en-GB" dirty="0" smtClean="0"/>
                        <a:t>Net</a:t>
                      </a:r>
                      <a:r>
                        <a:rPr lang="en-GB" baseline="0" dirty="0" smtClean="0"/>
                        <a:t> Balance   (A)</a:t>
                      </a:r>
                      <a:endParaRPr lang="en-GB" dirty="0"/>
                    </a:p>
                  </a:txBody>
                  <a:tcPr/>
                </a:tc>
                <a:extLst>
                  <a:ext uri="{0D108BD9-81ED-4DB2-BD59-A6C34878D82A}">
                    <a16:rowId xmlns:a16="http://schemas.microsoft.com/office/drawing/2014/main" val="10000"/>
                  </a:ext>
                </a:extLst>
              </a:tr>
              <a:tr h="414759">
                <a:tc>
                  <a:txBody>
                    <a:bodyPr/>
                    <a:lstStyle/>
                    <a:p>
                      <a:r>
                        <a:rPr lang="en-GB" dirty="0" smtClean="0"/>
                        <a:t>500</a:t>
                      </a:r>
                      <a:endParaRPr lang="en-GB" dirty="0"/>
                    </a:p>
                  </a:txBody>
                  <a:tcPr/>
                </a:tc>
                <a:extLst>
                  <a:ext uri="{0D108BD9-81ED-4DB2-BD59-A6C34878D82A}">
                    <a16:rowId xmlns:a16="http://schemas.microsoft.com/office/drawing/2014/main" val="10001"/>
                  </a:ext>
                </a:extLst>
              </a:tr>
            </a:tbl>
          </a:graphicData>
        </a:graphic>
      </p:graphicFrame>
      <p:sp>
        <p:nvSpPr>
          <p:cNvPr id="4" name="TextBox 3"/>
          <p:cNvSpPr txBox="1"/>
          <p:nvPr/>
        </p:nvSpPr>
        <p:spPr>
          <a:xfrm>
            <a:off x="1357393" y="4225535"/>
            <a:ext cx="704329" cy="369332"/>
          </a:xfrm>
          <a:prstGeom prst="rect">
            <a:avLst/>
          </a:prstGeom>
          <a:noFill/>
        </p:spPr>
        <p:txBody>
          <a:bodyPr wrap="square" rtlCol="0">
            <a:spAutoFit/>
          </a:bodyPr>
          <a:lstStyle/>
          <a:p>
            <a:r>
              <a:rPr lang="en-GB" dirty="0" smtClean="0">
                <a:solidFill>
                  <a:prstClr val="black"/>
                </a:solidFill>
              </a:rPr>
              <a:t>500</a:t>
            </a:r>
            <a:endParaRPr lang="en-GB" dirty="0">
              <a:solidFill>
                <a:prstClr val="black"/>
              </a:solidFill>
            </a:endParaRPr>
          </a:p>
        </p:txBody>
      </p:sp>
      <p:sp>
        <p:nvSpPr>
          <p:cNvPr id="5" name="TextBox 4"/>
          <p:cNvSpPr txBox="1"/>
          <p:nvPr/>
        </p:nvSpPr>
        <p:spPr>
          <a:xfrm>
            <a:off x="2339752" y="5373216"/>
            <a:ext cx="690228" cy="369332"/>
          </a:xfrm>
          <a:prstGeom prst="rect">
            <a:avLst/>
          </a:prstGeom>
          <a:noFill/>
        </p:spPr>
        <p:txBody>
          <a:bodyPr wrap="square" rtlCol="0">
            <a:spAutoFit/>
          </a:bodyPr>
          <a:lstStyle/>
          <a:p>
            <a:endParaRPr lang="en-GB" dirty="0">
              <a:solidFill>
                <a:prstClr val="black"/>
              </a:solidFill>
            </a:endParaRPr>
          </a:p>
        </p:txBody>
      </p:sp>
      <p:sp>
        <p:nvSpPr>
          <p:cNvPr id="18" name="TextBox 31"/>
          <p:cNvSpPr txBox="1">
            <a:spLocks noGrp="1" noChangeArrowheads="1"/>
          </p:cNvSpPr>
          <p:nvPr>
            <p:ph idx="1"/>
          </p:nvPr>
        </p:nvSpPr>
        <p:spPr bwMode="auto">
          <a:xfrm>
            <a:off x="457200" y="1600200"/>
            <a:ext cx="8229600" cy="1175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0" indent="0">
              <a:buNone/>
            </a:pPr>
            <a:endParaRPr lang="en-GB" dirty="0" smtClean="0"/>
          </a:p>
          <a:p>
            <a:endParaRPr lang="en-GB" dirty="0"/>
          </a:p>
        </p:txBody>
      </p:sp>
      <p:sp>
        <p:nvSpPr>
          <p:cNvPr id="7" name="TextBox 6"/>
          <p:cNvSpPr txBox="1"/>
          <p:nvPr/>
        </p:nvSpPr>
        <p:spPr>
          <a:xfrm>
            <a:off x="1288958" y="4214813"/>
            <a:ext cx="873795" cy="369332"/>
          </a:xfrm>
          <a:prstGeom prst="rect">
            <a:avLst/>
          </a:prstGeom>
          <a:noFill/>
        </p:spPr>
        <p:txBody>
          <a:bodyPr wrap="square" rtlCol="0">
            <a:spAutoFit/>
          </a:bodyPr>
          <a:lstStyle/>
          <a:p>
            <a:r>
              <a:rPr lang="en-GB" dirty="0" smtClean="0">
                <a:solidFill>
                  <a:prstClr val="black"/>
                </a:solidFill>
              </a:rPr>
              <a:t>200</a:t>
            </a:r>
            <a:endParaRPr lang="en-GB" dirty="0">
              <a:solidFill>
                <a:prstClr val="black"/>
              </a:solidFill>
            </a:endParaRPr>
          </a:p>
        </p:txBody>
      </p:sp>
      <p:sp>
        <p:nvSpPr>
          <p:cNvPr id="6" name="TextBox 5"/>
          <p:cNvSpPr txBox="1"/>
          <p:nvPr/>
        </p:nvSpPr>
        <p:spPr>
          <a:xfrm>
            <a:off x="1345398" y="4214813"/>
            <a:ext cx="537321" cy="380054"/>
          </a:xfrm>
          <a:prstGeom prst="rect">
            <a:avLst/>
          </a:prstGeom>
          <a:noFill/>
        </p:spPr>
        <p:txBody>
          <a:bodyPr wrap="square" rtlCol="0">
            <a:spAutoFit/>
          </a:bodyPr>
          <a:lstStyle/>
          <a:p>
            <a:r>
              <a:rPr lang="en-GB" dirty="0" smtClean="0">
                <a:solidFill>
                  <a:prstClr val="black"/>
                </a:solidFill>
              </a:rPr>
              <a:t>600</a:t>
            </a:r>
            <a:endParaRPr lang="en-GB" dirty="0">
              <a:solidFill>
                <a:prstClr val="black"/>
              </a:solidFill>
            </a:endParaRPr>
          </a:p>
        </p:txBody>
      </p:sp>
    </p:spTree>
    <p:extLst>
      <p:ext uri="{BB962C8B-B14F-4D97-AF65-F5344CB8AC3E}">
        <p14:creationId xmlns:p14="http://schemas.microsoft.com/office/powerpoint/2010/main" val="3345709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1">
                                            <p:txEl>
                                              <p:pRg st="0" end="0"/>
                                            </p:txEl>
                                          </p:spTgt>
                                        </p:tgtEl>
                                        <p:attrNameLst>
                                          <p:attrName>style.color</p:attrName>
                                        </p:attrNameLst>
                                      </p:cBhvr>
                                      <p:to>
                                        <a:schemeClr val="hlink"/>
                                      </p:to>
                                    </p:animClr>
                                  </p:childTnLst>
                                </p:cTn>
                              </p:par>
                              <p:par>
                                <p:cTn id="7" presetID="10"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fade">
                                      <p:cBhvr>
                                        <p:cTn id="9" dur="3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mph" presetSubtype="2" fill="hold" nodeType="clickEffect">
                                  <p:stCondLst>
                                    <p:cond delay="0"/>
                                  </p:stCondLst>
                                  <p:childTnLst>
                                    <p:animClr clrSpc="rgb" dir="cw">
                                      <p:cBhvr override="childStyle">
                                        <p:cTn id="13" dur="2000" fill="hold"/>
                                        <p:tgtEl>
                                          <p:spTgt spid="41">
                                            <p:txEl>
                                              <p:pRg st="1" end="1"/>
                                            </p:txEl>
                                          </p:spTgt>
                                        </p:tgtEl>
                                        <p:attrNameLst>
                                          <p:attrName>style.color</p:attrName>
                                        </p:attrNameLst>
                                      </p:cBhvr>
                                      <p:to>
                                        <a:schemeClr val="hlink"/>
                                      </p:to>
                                    </p:animClr>
                                  </p:childTnLst>
                                </p:cTn>
                              </p:par>
                            </p:childTnLst>
                          </p:cTn>
                        </p:par>
                      </p:childTnLst>
                    </p:cTn>
                  </p:par>
                  <p:par>
                    <p:cTn id="14" fill="hold">
                      <p:stCondLst>
                        <p:cond delay="indefinite"/>
                      </p:stCondLst>
                      <p:childTnLst>
                        <p:par>
                          <p:cTn id="15" fill="hold">
                            <p:stCondLst>
                              <p:cond delay="0"/>
                            </p:stCondLst>
                            <p:childTnLst>
                              <p:par>
                                <p:cTn id="16" presetID="3" presetClass="emph" presetSubtype="2" fill="hold" nodeType="clickEffect">
                                  <p:stCondLst>
                                    <p:cond delay="0"/>
                                  </p:stCondLst>
                                  <p:childTnLst>
                                    <p:animClr clrSpc="rgb" dir="cw">
                                      <p:cBhvr override="childStyle">
                                        <p:cTn id="17" dur="2000" fill="hold"/>
                                        <p:tgtEl>
                                          <p:spTgt spid="41">
                                            <p:txEl>
                                              <p:pRg st="2" end="2"/>
                                            </p:txEl>
                                          </p:spTgt>
                                        </p:tgtEl>
                                        <p:attrNameLst>
                                          <p:attrName>style.color</p:attrName>
                                        </p:attrNameLst>
                                      </p:cBhvr>
                                      <p:to>
                                        <a:schemeClr val="hlink"/>
                                      </p:to>
                                    </p:animClr>
                                  </p:childTnLst>
                                </p:cTn>
                              </p:par>
                              <p:par>
                                <p:cTn id="18" presetID="1" presetClass="exit" presetSubtype="0" fill="hold" grpId="1" nodeType="withEffect">
                                  <p:stCondLst>
                                    <p:cond delay="0"/>
                                  </p:stCondLst>
                                  <p:childTnLst>
                                    <p:set>
                                      <p:cBhvr>
                                        <p:cTn id="19" dur="1" fill="hold">
                                          <p:stCondLst>
                                            <p:cond delay="0"/>
                                          </p:stCondLst>
                                        </p:cTn>
                                        <p:tgtEl>
                                          <p:spTgt spid="4"/>
                                        </p:tgtEl>
                                        <p:attrNameLst>
                                          <p:attrName>style.visibility</p:attrName>
                                        </p:attrNameLst>
                                      </p:cBhvr>
                                      <p:to>
                                        <p:strVal val="hidden"/>
                                      </p:to>
                                    </p:se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3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mph" presetSubtype="2" fill="hold" nodeType="clickEffect">
                                  <p:stCondLst>
                                    <p:cond delay="0"/>
                                  </p:stCondLst>
                                  <p:childTnLst>
                                    <p:animClr clrSpc="rgb" dir="cw">
                                      <p:cBhvr override="childStyle">
                                        <p:cTn id="26" dur="2000" fill="hold"/>
                                        <p:tgtEl>
                                          <p:spTgt spid="42">
                                            <p:txEl>
                                              <p:pRg st="2" end="2"/>
                                            </p:txEl>
                                          </p:spTgt>
                                        </p:tgtEl>
                                        <p:attrNameLst>
                                          <p:attrName>style.color</p:attrName>
                                        </p:attrNameLst>
                                      </p:cBhvr>
                                      <p:to>
                                        <a:schemeClr val="hlink"/>
                                      </p:to>
                                    </p:animClr>
                                  </p:childTnLst>
                                </p:cTn>
                              </p:par>
                            </p:childTnLst>
                          </p:cTn>
                        </p:par>
                      </p:childTnLst>
                    </p:cTn>
                  </p:par>
                  <p:par>
                    <p:cTn id="27" fill="hold">
                      <p:stCondLst>
                        <p:cond delay="indefinite"/>
                      </p:stCondLst>
                      <p:childTnLst>
                        <p:par>
                          <p:cTn id="28" fill="hold">
                            <p:stCondLst>
                              <p:cond delay="0"/>
                            </p:stCondLst>
                            <p:childTnLst>
                              <p:par>
                                <p:cTn id="29" presetID="3" presetClass="emph" presetSubtype="2" fill="hold" nodeType="clickEffect">
                                  <p:stCondLst>
                                    <p:cond delay="0"/>
                                  </p:stCondLst>
                                  <p:childTnLst>
                                    <p:animClr clrSpc="rgb" dir="cw">
                                      <p:cBhvr override="childStyle">
                                        <p:cTn id="30" dur="2000" fill="hold"/>
                                        <p:tgtEl>
                                          <p:spTgt spid="42">
                                            <p:txEl>
                                              <p:pRg st="3" end="3"/>
                                            </p:txEl>
                                          </p:spTgt>
                                        </p:tgtEl>
                                        <p:attrNameLst>
                                          <p:attrName>style.color</p:attrName>
                                        </p:attrNameLst>
                                      </p:cBhvr>
                                      <p:to>
                                        <a:schemeClr val="hlink"/>
                                      </p:to>
                                    </p:animClr>
                                  </p:childTnLst>
                                </p:cTn>
                              </p:par>
                            </p:childTnLst>
                          </p:cTn>
                        </p:par>
                      </p:childTnLst>
                    </p:cTn>
                  </p:par>
                  <p:par>
                    <p:cTn id="31" fill="hold">
                      <p:stCondLst>
                        <p:cond delay="indefinite"/>
                      </p:stCondLst>
                      <p:childTnLst>
                        <p:par>
                          <p:cTn id="32" fill="hold">
                            <p:stCondLst>
                              <p:cond delay="0"/>
                            </p:stCondLst>
                            <p:childTnLst>
                              <p:par>
                                <p:cTn id="33" presetID="3" presetClass="emph" presetSubtype="2" fill="hold" nodeType="clickEffect">
                                  <p:stCondLst>
                                    <p:cond delay="0"/>
                                  </p:stCondLst>
                                  <p:childTnLst>
                                    <p:animClr clrSpc="rgb" dir="cw">
                                      <p:cBhvr override="childStyle">
                                        <p:cTn id="34" dur="2000" fill="hold"/>
                                        <p:tgtEl>
                                          <p:spTgt spid="42">
                                            <p:txEl>
                                              <p:pRg st="4" end="4"/>
                                            </p:txEl>
                                          </p:spTgt>
                                        </p:tgtEl>
                                        <p:attrNameLst>
                                          <p:attrName>style.color</p:attrName>
                                        </p:attrNameLst>
                                      </p:cBhvr>
                                      <p:to>
                                        <a:schemeClr val="hlink"/>
                                      </p:to>
                                    </p:animClr>
                                  </p:childTnLst>
                                </p:cTn>
                              </p:par>
                              <p:par>
                                <p:cTn id="35" presetID="1" presetClass="exit" presetSubtype="0" fill="hold" grpId="1" nodeType="withEffect">
                                  <p:stCondLst>
                                    <p:cond delay="0"/>
                                  </p:stCondLst>
                                  <p:childTnLst>
                                    <p:set>
                                      <p:cBhvr>
                                        <p:cTn id="36" dur="1" fill="hold">
                                          <p:stCondLst>
                                            <p:cond delay="0"/>
                                          </p:stCondLst>
                                        </p:cTn>
                                        <p:tgtEl>
                                          <p:spTgt spid="6"/>
                                        </p:tgtEl>
                                        <p:attrNameLst>
                                          <p:attrName>style.visibility</p:attrName>
                                        </p:attrNameLst>
                                      </p:cBhvr>
                                      <p:to>
                                        <p:strVal val="hidden"/>
                                      </p:to>
                                    </p:set>
                                  </p:childTnLst>
                                </p:cTn>
                              </p:par>
                              <p:par>
                                <p:cTn id="37" presetID="10"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7" grpId="0"/>
      <p:bldP spid="6" grpId="0"/>
      <p:bldP spid="6" grpId="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285875"/>
            <a:ext cx="8501063" cy="4714875"/>
          </a:xfrm>
        </p:spPr>
        <p:txBody>
          <a:bodyPr anchor="t">
            <a:noAutofit/>
          </a:bodyPr>
          <a:lstStyle/>
          <a:p>
            <a:pPr algn="l">
              <a:tabLst>
                <a:tab pos="357188" algn="l"/>
              </a:tabLst>
            </a:pPr>
            <a:r>
              <a:rPr lang="en-GB" sz="4000">
                <a:cs typeface="Times New Roman" pitchFamily="18" charset="0"/>
              </a:rPr>
              <a:t/>
            </a:r>
            <a:br>
              <a:rPr lang="en-GB" sz="4000">
                <a:cs typeface="Times New Roman" pitchFamily="18" charset="0"/>
              </a:rPr>
            </a:br>
            <a:r>
              <a:rPr lang="en-GB" sz="4000">
                <a:cs typeface="Times New Roman" pitchFamily="18" charset="0"/>
              </a:rPr>
              <a:t>Unrepeatable Read :</a:t>
            </a:r>
            <a:br>
              <a:rPr lang="en-GB" sz="4000">
                <a:cs typeface="Times New Roman" pitchFamily="18" charset="0"/>
              </a:rPr>
            </a:br>
            <a:r>
              <a:rPr lang="en-GB" sz="4000">
                <a:cs typeface="Times New Roman" pitchFamily="18" charset="0"/>
              </a:rPr>
              <a:t/>
            </a:r>
            <a:br>
              <a:rPr lang="en-GB" sz="4000">
                <a:cs typeface="Times New Roman" pitchFamily="18" charset="0"/>
              </a:rPr>
            </a:br>
            <a:r>
              <a:rPr lang="en-GB" sz="3600" i="1">
                <a:latin typeface="Times New Roman" pitchFamily="18" charset="0"/>
                <a:cs typeface="Times New Roman" pitchFamily="18" charset="0"/>
              </a:rPr>
              <a:t>R</a:t>
            </a:r>
            <a:r>
              <a:rPr lang="en-GB" sz="3600" i="1" baseline="-25000">
                <a:latin typeface="Times New Roman" pitchFamily="18" charset="0"/>
                <a:cs typeface="Times New Roman" pitchFamily="18" charset="0"/>
              </a:rPr>
              <a:t>T1</a:t>
            </a:r>
            <a:r>
              <a:rPr lang="en-GB" sz="3600" i="1">
                <a:latin typeface="Times New Roman" pitchFamily="18" charset="0"/>
                <a:cs typeface="Times New Roman" pitchFamily="18" charset="0"/>
              </a:rPr>
              <a:t>(O) → W</a:t>
            </a:r>
            <a:r>
              <a:rPr lang="en-GB" sz="3600" i="1" baseline="-25000">
                <a:latin typeface="Times New Roman" pitchFamily="18" charset="0"/>
                <a:cs typeface="Times New Roman" pitchFamily="18" charset="0"/>
              </a:rPr>
              <a:t>T2</a:t>
            </a:r>
            <a:r>
              <a:rPr lang="en-GB" sz="3600" i="1">
                <a:latin typeface="Times New Roman" pitchFamily="18" charset="0"/>
                <a:cs typeface="Times New Roman" pitchFamily="18" charset="0"/>
              </a:rPr>
              <a:t>(O) → R</a:t>
            </a:r>
            <a:r>
              <a:rPr lang="en-GB" sz="3600" i="1" baseline="-25000">
                <a:latin typeface="Times New Roman" pitchFamily="18" charset="0"/>
                <a:cs typeface="Times New Roman" pitchFamily="18" charset="0"/>
              </a:rPr>
              <a:t>T1</a:t>
            </a:r>
            <a:r>
              <a:rPr lang="en-GB" sz="3600" i="1">
                <a:latin typeface="Times New Roman" pitchFamily="18" charset="0"/>
                <a:cs typeface="Times New Roman" pitchFamily="18" charset="0"/>
              </a:rPr>
              <a:t>(O)</a:t>
            </a:r>
            <a:br>
              <a:rPr lang="en-GB" sz="3600" i="1">
                <a:latin typeface="Times New Roman" pitchFamily="18" charset="0"/>
                <a:cs typeface="Times New Roman" pitchFamily="18" charset="0"/>
              </a:rPr>
            </a:br>
            <a:r>
              <a:rPr lang="en-GB" sz="3600">
                <a:cs typeface="Times New Roman" pitchFamily="18" charset="0"/>
              </a:rPr>
              <a:t>Two identical reads return different results</a:t>
            </a:r>
            <a:br>
              <a:rPr lang="en-GB" sz="3600">
                <a:cs typeface="Times New Roman" pitchFamily="18" charset="0"/>
              </a:rPr>
            </a:br>
            <a:r>
              <a:rPr lang="en-GB" sz="4000">
                <a:cs typeface="Times New Roman" pitchFamily="18" charset="0"/>
              </a:rPr>
              <a:t/>
            </a:r>
            <a:br>
              <a:rPr lang="en-GB" sz="4000">
                <a:cs typeface="Times New Roman" pitchFamily="18" charset="0"/>
              </a:rPr>
            </a:br>
            <a:r>
              <a:rPr lang="en-GB" sz="4000" i="1">
                <a:solidFill>
                  <a:srgbClr val="953735"/>
                </a:solidFill>
                <a:cs typeface="Times New Roman" pitchFamily="18" charset="0"/>
              </a:rPr>
              <a:t>Cannot happen in Serial execution</a:t>
            </a:r>
            <a:br>
              <a:rPr lang="en-GB" sz="4000" i="1">
                <a:solidFill>
                  <a:srgbClr val="953735"/>
                </a:solidFill>
                <a:cs typeface="Times New Roman" pitchFamily="18" charset="0"/>
              </a:rPr>
            </a:br>
            <a:endParaRPr lang="en-GB" sz="4000" baseline="-25000">
              <a:cs typeface="Times New Roman" pitchFamily="18" charset="0"/>
            </a:endParaRPr>
          </a:p>
        </p:txBody>
      </p:sp>
      <p:sp>
        <p:nvSpPr>
          <p:cNvPr id="19459"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19461"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9E510854-4DCE-4183-8FBA-83FBE902BB09}"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Interleaved Execution – Anomaly 2 </a:t>
            </a:r>
            <a:endParaRPr lang="en-US" sz="440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755576" y="548681"/>
            <a:ext cx="7772400" cy="864096"/>
          </a:xfrm>
        </p:spPr>
        <p:txBody>
          <a:bodyPr/>
          <a:lstStyle/>
          <a:p>
            <a:r>
              <a:rPr lang="en-GB" dirty="0" smtClean="0"/>
              <a:t>Unrepeatable Read</a:t>
            </a:r>
            <a:endParaRPr lang="en-GB" dirty="0"/>
          </a:p>
        </p:txBody>
      </p:sp>
      <p:sp>
        <p:nvSpPr>
          <p:cNvPr id="7" name="TextBox 23"/>
          <p:cNvSpPr txBox="1">
            <a:spLocks noChangeArrowheads="1"/>
          </p:cNvSpPr>
          <p:nvPr/>
        </p:nvSpPr>
        <p:spPr bwMode="auto">
          <a:xfrm>
            <a:off x="4728682" y="1171575"/>
            <a:ext cx="439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T1</a:t>
            </a:r>
          </a:p>
        </p:txBody>
      </p:sp>
      <p:sp>
        <p:nvSpPr>
          <p:cNvPr id="8" name="TextBox 24"/>
          <p:cNvSpPr txBox="1">
            <a:spLocks noChangeArrowheads="1"/>
          </p:cNvSpPr>
          <p:nvPr/>
        </p:nvSpPr>
        <p:spPr bwMode="auto">
          <a:xfrm>
            <a:off x="6858000" y="1137769"/>
            <a:ext cx="439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T2</a:t>
            </a:r>
          </a:p>
        </p:txBody>
      </p:sp>
      <p:sp>
        <p:nvSpPr>
          <p:cNvPr id="9" name="TextBox 8"/>
          <p:cNvSpPr txBox="1">
            <a:spLocks noChangeArrowheads="1"/>
          </p:cNvSpPr>
          <p:nvPr/>
        </p:nvSpPr>
        <p:spPr bwMode="auto">
          <a:xfrm>
            <a:off x="3934093" y="1449122"/>
            <a:ext cx="2421561"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endParaRPr lang="en-GB" sz="2400" i="1" dirty="0" smtClean="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R(A)</a:t>
            </a:r>
          </a:p>
          <a:p>
            <a:pPr algn="ctr"/>
            <a:endParaRPr lang="en-GB" sz="2400" i="1" dirty="0" smtClean="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smtClean="0">
              <a:solidFill>
                <a:prstClr val="black"/>
              </a:solidFill>
              <a:latin typeface="Times New Roman" pitchFamily="18" charset="0"/>
              <a:cs typeface="Times New Roman" pitchFamily="18" charset="0"/>
            </a:endParaRPr>
          </a:p>
          <a:p>
            <a:pPr algn="ctr"/>
            <a:endParaRPr lang="en-GB" sz="2400" i="1" dirty="0" smtClean="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smtClean="0">
              <a:solidFill>
                <a:prstClr val="black"/>
              </a:solidFill>
              <a:latin typeface="Times New Roman" pitchFamily="18" charset="0"/>
              <a:cs typeface="Times New Roman" pitchFamily="18" charset="0"/>
            </a:endParaRPr>
          </a:p>
          <a:p>
            <a:pPr algn="ctr"/>
            <a:r>
              <a:rPr lang="en-GB" sz="2400" i="1" dirty="0">
                <a:solidFill>
                  <a:prstClr val="black"/>
                </a:solidFill>
                <a:latin typeface="Times New Roman" pitchFamily="18" charset="0"/>
                <a:cs typeface="Times New Roman" pitchFamily="18" charset="0"/>
              </a:rPr>
              <a:t>R</a:t>
            </a:r>
            <a:r>
              <a:rPr lang="en-GB" sz="2400" i="1" dirty="0" smtClean="0">
                <a:solidFill>
                  <a:prstClr val="black"/>
                </a:solidFill>
                <a:latin typeface="Times New Roman" pitchFamily="18" charset="0"/>
                <a:cs typeface="Times New Roman" pitchFamily="18" charset="0"/>
              </a:rPr>
              <a:t>(A)</a:t>
            </a: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p:txBody>
      </p:sp>
      <p:sp>
        <p:nvSpPr>
          <p:cNvPr id="10" name="TextBox 9"/>
          <p:cNvSpPr txBox="1">
            <a:spLocks noChangeArrowheads="1"/>
          </p:cNvSpPr>
          <p:nvPr/>
        </p:nvSpPr>
        <p:spPr bwMode="auto">
          <a:xfrm>
            <a:off x="6469498" y="1537819"/>
            <a:ext cx="2315095" cy="187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r>
              <a:rPr lang="en-GB" sz="2000" i="1" dirty="0" smtClean="0">
                <a:solidFill>
                  <a:prstClr val="black"/>
                </a:solidFill>
                <a:latin typeface="Times New Roman" pitchFamily="18" charset="0"/>
                <a:cs typeface="Times New Roman" pitchFamily="18" charset="0"/>
              </a:rPr>
              <a:t>A=A-400</a:t>
            </a:r>
          </a:p>
          <a:p>
            <a:pPr algn="ctr"/>
            <a:r>
              <a:rPr lang="en-GB" sz="2400" i="1" dirty="0" smtClean="0">
                <a:solidFill>
                  <a:prstClr val="black"/>
                </a:solidFill>
                <a:latin typeface="Times New Roman" pitchFamily="18" charset="0"/>
                <a:cs typeface="Times New Roman" pitchFamily="18" charset="0"/>
              </a:rPr>
              <a:t>W(A)</a:t>
            </a:r>
          </a:p>
          <a:p>
            <a:pPr algn="ctr"/>
            <a:r>
              <a:rPr lang="en-GB" sz="2400" i="1" dirty="0" smtClean="0">
                <a:solidFill>
                  <a:prstClr val="black"/>
                </a:solidFill>
                <a:latin typeface="Times New Roman" pitchFamily="18" charset="0"/>
                <a:cs typeface="Times New Roman" pitchFamily="18" charset="0"/>
              </a:rPr>
              <a:t>Commit</a:t>
            </a:r>
            <a:endParaRPr lang="en-GB" sz="2400" i="1" dirty="0">
              <a:solidFill>
                <a:prstClr val="black"/>
              </a:solidFill>
              <a:latin typeface="Times New Roman" pitchFamily="18" charset="0"/>
              <a:cs typeface="Times New Roman" pitchFamily="18" charset="0"/>
            </a:endParaRPr>
          </a:p>
        </p:txBody>
      </p:sp>
      <p:sp>
        <p:nvSpPr>
          <p:cNvPr id="11" name="TextBox 25"/>
          <p:cNvSpPr txBox="1">
            <a:spLocks noChangeArrowheads="1"/>
          </p:cNvSpPr>
          <p:nvPr/>
        </p:nvSpPr>
        <p:spPr bwMode="auto">
          <a:xfrm>
            <a:off x="-66873" y="1249067"/>
            <a:ext cx="39959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T1 – </a:t>
            </a:r>
            <a:r>
              <a:rPr lang="en-GB" sz="2000" dirty="0" smtClean="0">
                <a:solidFill>
                  <a:prstClr val="black"/>
                </a:solidFill>
              </a:rPr>
              <a:t>Reads Net Balance</a:t>
            </a:r>
            <a:endParaRPr lang="en-GB" sz="2000" dirty="0">
              <a:solidFill>
                <a:prstClr val="black"/>
              </a:solidFill>
            </a:endParaRPr>
          </a:p>
        </p:txBody>
      </p:sp>
      <p:sp>
        <p:nvSpPr>
          <p:cNvPr id="12" name="TextBox 48"/>
          <p:cNvSpPr txBox="1">
            <a:spLocks noChangeArrowheads="1"/>
          </p:cNvSpPr>
          <p:nvPr/>
        </p:nvSpPr>
        <p:spPr bwMode="auto">
          <a:xfrm>
            <a:off x="0" y="1571625"/>
            <a:ext cx="33575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T2 – </a:t>
            </a:r>
            <a:r>
              <a:rPr lang="en-GB" sz="2000" dirty="0" smtClean="0">
                <a:solidFill>
                  <a:prstClr val="black"/>
                </a:solidFill>
              </a:rPr>
              <a:t>Deduct £400</a:t>
            </a:r>
            <a:endParaRPr lang="en-GB" sz="2000" dirty="0">
              <a:solidFill>
                <a:prstClr val="black"/>
              </a:solidFill>
            </a:endParaRPr>
          </a:p>
        </p:txBody>
      </p:sp>
      <p:cxnSp>
        <p:nvCxnSpPr>
          <p:cNvPr id="13" name="Straight Connector 12"/>
          <p:cNvCxnSpPr/>
          <p:nvPr/>
        </p:nvCxnSpPr>
        <p:spPr>
          <a:xfrm>
            <a:off x="6362025" y="1649177"/>
            <a:ext cx="0" cy="3868055"/>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4283968" y="1636346"/>
            <a:ext cx="4143375"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250156" y="4214813"/>
            <a:ext cx="785813" cy="500062"/>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endParaRPr>
          </a:p>
        </p:txBody>
      </p:sp>
      <p:sp>
        <p:nvSpPr>
          <p:cNvPr id="16" name="TextBox 31"/>
          <p:cNvSpPr txBox="1">
            <a:spLocks noChangeArrowheads="1"/>
          </p:cNvSpPr>
          <p:nvPr/>
        </p:nvSpPr>
        <p:spPr bwMode="auto">
          <a:xfrm>
            <a:off x="1017627" y="3639919"/>
            <a:ext cx="175417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dirty="0" smtClean="0">
                <a:solidFill>
                  <a:prstClr val="black"/>
                </a:solidFill>
              </a:rPr>
              <a:t>Local Buffer</a:t>
            </a:r>
          </a:p>
          <a:p>
            <a:endParaRPr lang="en-GB" dirty="0">
              <a:solidFill>
                <a:prstClr val="black"/>
              </a:solidFill>
            </a:endParaRPr>
          </a:p>
        </p:txBody>
      </p:sp>
      <p:graphicFrame>
        <p:nvGraphicFramePr>
          <p:cNvPr id="17" name="Table 16"/>
          <p:cNvGraphicFramePr>
            <a:graphicFrameLocks noGrp="1"/>
          </p:cNvGraphicFramePr>
          <p:nvPr>
            <p:extLst/>
          </p:nvPr>
        </p:nvGraphicFramePr>
        <p:xfrm>
          <a:off x="1041958" y="2452532"/>
          <a:ext cx="1988022" cy="829518"/>
        </p:xfrm>
        <a:graphic>
          <a:graphicData uri="http://schemas.openxmlformats.org/drawingml/2006/table">
            <a:tbl>
              <a:tblPr firstRow="1" bandRow="1">
                <a:tableStyleId>{21E4AEA4-8DFA-4A89-87EB-49C32662AFE0}</a:tableStyleId>
              </a:tblPr>
              <a:tblGrid>
                <a:gridCol w="1988022">
                  <a:extLst>
                    <a:ext uri="{9D8B030D-6E8A-4147-A177-3AD203B41FA5}">
                      <a16:colId xmlns:a16="http://schemas.microsoft.com/office/drawing/2014/main" val="20000"/>
                    </a:ext>
                  </a:extLst>
                </a:gridCol>
              </a:tblGrid>
              <a:tr h="414759">
                <a:tc>
                  <a:txBody>
                    <a:bodyPr/>
                    <a:lstStyle/>
                    <a:p>
                      <a:r>
                        <a:rPr lang="en-GB" dirty="0" smtClean="0"/>
                        <a:t>Net</a:t>
                      </a:r>
                      <a:r>
                        <a:rPr lang="en-GB" baseline="0" dirty="0" smtClean="0"/>
                        <a:t> Balance   (A)</a:t>
                      </a:r>
                      <a:endParaRPr lang="en-GB" dirty="0"/>
                    </a:p>
                  </a:txBody>
                  <a:tcPr/>
                </a:tc>
                <a:extLst>
                  <a:ext uri="{0D108BD9-81ED-4DB2-BD59-A6C34878D82A}">
                    <a16:rowId xmlns:a16="http://schemas.microsoft.com/office/drawing/2014/main" val="10000"/>
                  </a:ext>
                </a:extLst>
              </a:tr>
              <a:tr h="414759">
                <a:tc>
                  <a:txBody>
                    <a:bodyPr/>
                    <a:lstStyle/>
                    <a:p>
                      <a:r>
                        <a:rPr lang="en-GB" dirty="0" smtClean="0"/>
                        <a:t>500</a:t>
                      </a:r>
                      <a:endParaRPr lang="en-GB" dirty="0"/>
                    </a:p>
                  </a:txBody>
                  <a:tcPr/>
                </a:tc>
                <a:extLst>
                  <a:ext uri="{0D108BD9-81ED-4DB2-BD59-A6C34878D82A}">
                    <a16:rowId xmlns:a16="http://schemas.microsoft.com/office/drawing/2014/main" val="10001"/>
                  </a:ext>
                </a:extLst>
              </a:tr>
            </a:tbl>
          </a:graphicData>
        </a:graphic>
      </p:graphicFrame>
      <p:sp>
        <p:nvSpPr>
          <p:cNvPr id="2" name="TextBox 1"/>
          <p:cNvSpPr txBox="1"/>
          <p:nvPr/>
        </p:nvSpPr>
        <p:spPr>
          <a:xfrm>
            <a:off x="1250156" y="4286250"/>
            <a:ext cx="936104" cy="369332"/>
          </a:xfrm>
          <a:prstGeom prst="rect">
            <a:avLst/>
          </a:prstGeom>
          <a:noFill/>
        </p:spPr>
        <p:txBody>
          <a:bodyPr wrap="square" rtlCol="0">
            <a:spAutoFit/>
          </a:bodyPr>
          <a:lstStyle/>
          <a:p>
            <a:r>
              <a:rPr lang="en-GB" dirty="0" smtClean="0">
                <a:solidFill>
                  <a:prstClr val="black"/>
                </a:solidFill>
              </a:rPr>
              <a:t>500</a:t>
            </a:r>
            <a:endParaRPr lang="en-GB" dirty="0">
              <a:solidFill>
                <a:prstClr val="black"/>
              </a:solidFill>
            </a:endParaRPr>
          </a:p>
        </p:txBody>
      </p:sp>
      <p:sp>
        <p:nvSpPr>
          <p:cNvPr id="3" name="TextBox 2"/>
          <p:cNvSpPr txBox="1"/>
          <p:nvPr/>
        </p:nvSpPr>
        <p:spPr>
          <a:xfrm>
            <a:off x="1218495" y="4286250"/>
            <a:ext cx="797223" cy="369332"/>
          </a:xfrm>
          <a:prstGeom prst="rect">
            <a:avLst/>
          </a:prstGeom>
          <a:noFill/>
        </p:spPr>
        <p:txBody>
          <a:bodyPr wrap="square" rtlCol="0">
            <a:spAutoFit/>
          </a:bodyPr>
          <a:lstStyle/>
          <a:p>
            <a:r>
              <a:rPr lang="en-GB" dirty="0" smtClean="0">
                <a:solidFill>
                  <a:prstClr val="black"/>
                </a:solidFill>
              </a:rPr>
              <a:t>100</a:t>
            </a:r>
            <a:endParaRPr lang="en-GB" dirty="0">
              <a:solidFill>
                <a:prstClr val="black"/>
              </a:solidFill>
            </a:endParaRPr>
          </a:p>
        </p:txBody>
      </p:sp>
    </p:spTree>
    <p:extLst>
      <p:ext uri="{BB962C8B-B14F-4D97-AF65-F5344CB8AC3E}">
        <p14:creationId xmlns:p14="http://schemas.microsoft.com/office/powerpoint/2010/main" val="47897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9">
                                            <p:txEl>
                                              <p:pRg st="1" end="1"/>
                                            </p:txEl>
                                          </p:spTgt>
                                        </p:tgtEl>
                                        <p:attrNameLst>
                                          <p:attrName>style.color</p:attrName>
                                        </p:attrNameLst>
                                      </p:cBhvr>
                                      <p:to>
                                        <a:schemeClr val="hlink"/>
                                      </p:to>
                                    </p:animClr>
                                  </p:childTnLst>
                                </p:cTn>
                              </p:par>
                              <p:par>
                                <p:cTn id="7" presetID="10"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fade">
                                      <p:cBhvr>
                                        <p:cTn id="9" dur="3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mph" presetSubtype="2" fill="hold" nodeType="clickEffect">
                                  <p:stCondLst>
                                    <p:cond delay="0"/>
                                  </p:stCondLst>
                                  <p:childTnLst>
                                    <p:animClr clrSpc="rgb" dir="cw">
                                      <p:cBhvr override="childStyle">
                                        <p:cTn id="13" dur="2000" fill="hold"/>
                                        <p:tgtEl>
                                          <p:spTgt spid="10">
                                            <p:txEl>
                                              <p:pRg st="3" end="3"/>
                                            </p:txEl>
                                          </p:spTgt>
                                        </p:tgtEl>
                                        <p:attrNameLst>
                                          <p:attrName>style.color</p:attrName>
                                        </p:attrNameLst>
                                      </p:cBhvr>
                                      <p:to>
                                        <a:schemeClr val="hlink"/>
                                      </p:to>
                                    </p:animClr>
                                  </p:childTnLst>
                                </p:cTn>
                              </p:par>
                              <p:par>
                                <p:cTn id="14" presetID="1" presetClass="exit" presetSubtype="0" fill="hold" grpId="1" nodeType="withEffect">
                                  <p:stCondLst>
                                    <p:cond delay="0"/>
                                  </p:stCondLst>
                                  <p:childTnLst>
                                    <p:set>
                                      <p:cBhvr>
                                        <p:cTn id="15" dur="1" fill="hold">
                                          <p:stCondLst>
                                            <p:cond delay="0"/>
                                          </p:stCondLst>
                                        </p:cTn>
                                        <p:tgtEl>
                                          <p:spTgt spid="2"/>
                                        </p:tgtEl>
                                        <p:attrNameLst>
                                          <p:attrName>style.visibility</p:attrName>
                                        </p:attrNameLst>
                                      </p:cBhvr>
                                      <p:to>
                                        <p:strVal val="hidden"/>
                                      </p:to>
                                    </p:set>
                                  </p:childTnLst>
                                </p:cTn>
                              </p:par>
                              <p:par>
                                <p:cTn id="16" presetID="10" presetClass="entr" presetSubtype="0"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285875"/>
            <a:ext cx="8501063" cy="4714875"/>
          </a:xfrm>
        </p:spPr>
        <p:txBody>
          <a:bodyPr anchor="t">
            <a:noAutofit/>
          </a:bodyPr>
          <a:lstStyle/>
          <a:p>
            <a:pPr algn="l">
              <a:tabLst>
                <a:tab pos="357188" algn="l"/>
              </a:tabLst>
            </a:pPr>
            <a:r>
              <a:rPr lang="en-GB" sz="4000">
                <a:cs typeface="Times New Roman" pitchFamily="18" charset="0"/>
              </a:rPr>
              <a:t/>
            </a:r>
            <a:br>
              <a:rPr lang="en-GB" sz="4000">
                <a:cs typeface="Times New Roman" pitchFamily="18" charset="0"/>
              </a:rPr>
            </a:br>
            <a:r>
              <a:rPr lang="en-GB" sz="4000">
                <a:cs typeface="Times New Roman" pitchFamily="18" charset="0"/>
              </a:rPr>
              <a:t>Lost Update:</a:t>
            </a:r>
            <a:br>
              <a:rPr lang="en-GB" sz="4000">
                <a:cs typeface="Times New Roman" pitchFamily="18" charset="0"/>
              </a:rPr>
            </a:br>
            <a:r>
              <a:rPr lang="en-GB" sz="4000">
                <a:cs typeface="Times New Roman" pitchFamily="18" charset="0"/>
              </a:rPr>
              <a:t/>
            </a:r>
            <a:br>
              <a:rPr lang="en-GB" sz="4000">
                <a:cs typeface="Times New Roman" pitchFamily="18" charset="0"/>
              </a:rPr>
            </a:br>
            <a:r>
              <a:rPr lang="en-GB" sz="3600" i="1">
                <a:latin typeface="Times New Roman" pitchFamily="18" charset="0"/>
                <a:cs typeface="Times New Roman" pitchFamily="18" charset="0"/>
              </a:rPr>
              <a:t>W</a:t>
            </a:r>
            <a:r>
              <a:rPr lang="en-GB" sz="3600" i="1" baseline="-25000">
                <a:latin typeface="Times New Roman" pitchFamily="18" charset="0"/>
                <a:cs typeface="Times New Roman" pitchFamily="18" charset="0"/>
              </a:rPr>
              <a:t>T1</a:t>
            </a:r>
            <a:r>
              <a:rPr lang="en-GB" sz="3600" i="1">
                <a:latin typeface="Times New Roman" pitchFamily="18" charset="0"/>
                <a:cs typeface="Times New Roman" pitchFamily="18" charset="0"/>
              </a:rPr>
              <a:t>(O) → W</a:t>
            </a:r>
            <a:r>
              <a:rPr lang="en-GB" sz="3600" i="1" baseline="-25000">
                <a:latin typeface="Times New Roman" pitchFamily="18" charset="0"/>
                <a:cs typeface="Times New Roman" pitchFamily="18" charset="0"/>
              </a:rPr>
              <a:t>T2</a:t>
            </a:r>
            <a:r>
              <a:rPr lang="en-GB" sz="3600" i="1">
                <a:latin typeface="Times New Roman" pitchFamily="18" charset="0"/>
                <a:cs typeface="Times New Roman" pitchFamily="18" charset="0"/>
              </a:rPr>
              <a:t>(O)</a:t>
            </a:r>
            <a:br>
              <a:rPr lang="en-GB" sz="3600" i="1">
                <a:latin typeface="Times New Roman" pitchFamily="18" charset="0"/>
                <a:cs typeface="Times New Roman" pitchFamily="18" charset="0"/>
              </a:rPr>
            </a:br>
            <a:r>
              <a:rPr lang="en-GB" sz="3600">
                <a:cs typeface="Times New Roman" pitchFamily="18" charset="0"/>
              </a:rPr>
              <a:t>First write is </a:t>
            </a:r>
            <a:r>
              <a:rPr lang="en-GB" sz="3600" i="1">
                <a:cs typeface="Times New Roman" pitchFamily="18" charset="0"/>
              </a:rPr>
              <a:t>“lost”</a:t>
            </a:r>
            <a:r>
              <a:rPr lang="en-GB" sz="3600">
                <a:cs typeface="Times New Roman" pitchFamily="18" charset="0"/>
              </a:rPr>
              <a:t>, due to action of second</a:t>
            </a:r>
            <a:br>
              <a:rPr lang="en-GB" sz="3600">
                <a:cs typeface="Times New Roman" pitchFamily="18" charset="0"/>
              </a:rPr>
            </a:br>
            <a:r>
              <a:rPr lang="en-GB" sz="4000">
                <a:cs typeface="Times New Roman" pitchFamily="18" charset="0"/>
              </a:rPr>
              <a:t/>
            </a:r>
            <a:br>
              <a:rPr lang="en-GB" sz="4000">
                <a:cs typeface="Times New Roman" pitchFamily="18" charset="0"/>
              </a:rPr>
            </a:br>
            <a:r>
              <a:rPr lang="en-GB" sz="4000" i="1">
                <a:solidFill>
                  <a:srgbClr val="953735"/>
                </a:solidFill>
                <a:cs typeface="Times New Roman" pitchFamily="18" charset="0"/>
              </a:rPr>
              <a:t>Cannot happen in Serial execution</a:t>
            </a:r>
            <a:br>
              <a:rPr lang="en-GB" sz="4000" i="1">
                <a:solidFill>
                  <a:srgbClr val="953735"/>
                </a:solidFill>
                <a:cs typeface="Times New Roman" pitchFamily="18" charset="0"/>
              </a:rPr>
            </a:br>
            <a:endParaRPr lang="en-GB" sz="4000" baseline="-25000">
              <a:cs typeface="Times New Roman" pitchFamily="18" charset="0"/>
            </a:endParaRPr>
          </a:p>
        </p:txBody>
      </p:sp>
      <p:sp>
        <p:nvSpPr>
          <p:cNvPr id="20483"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0485"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74B7018E-E0AF-428C-ADA8-0CB462D977E1}"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Interleaved Execution – Anomaly 3 </a:t>
            </a:r>
            <a:endParaRPr lang="en-US" sz="440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06097"/>
            <a:ext cx="8229600" cy="942975"/>
          </a:xfrm>
        </p:spPr>
        <p:txBody>
          <a:bodyPr/>
          <a:lstStyle/>
          <a:p>
            <a:r>
              <a:rPr lang="en-GB" dirty="0" smtClean="0"/>
              <a:t>Lost Update</a:t>
            </a:r>
            <a:endParaRPr lang="en-GB" dirty="0"/>
          </a:p>
        </p:txBody>
      </p:sp>
      <p:sp>
        <p:nvSpPr>
          <p:cNvPr id="4" name="TextBox 23"/>
          <p:cNvSpPr txBox="1">
            <a:spLocks noChangeArrowheads="1"/>
          </p:cNvSpPr>
          <p:nvPr/>
        </p:nvSpPr>
        <p:spPr bwMode="auto">
          <a:xfrm>
            <a:off x="5083175" y="1049072"/>
            <a:ext cx="439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T1</a:t>
            </a:r>
          </a:p>
        </p:txBody>
      </p:sp>
      <p:sp>
        <p:nvSpPr>
          <p:cNvPr id="5" name="TextBox 24"/>
          <p:cNvSpPr txBox="1">
            <a:spLocks noChangeArrowheads="1"/>
          </p:cNvSpPr>
          <p:nvPr/>
        </p:nvSpPr>
        <p:spPr bwMode="auto">
          <a:xfrm>
            <a:off x="7077869" y="1031766"/>
            <a:ext cx="439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solidFill>
                  <a:prstClr val="black"/>
                </a:solidFill>
              </a:rPr>
              <a:t>T2</a:t>
            </a:r>
          </a:p>
        </p:txBody>
      </p:sp>
      <p:sp>
        <p:nvSpPr>
          <p:cNvPr id="6" name="TextBox 25"/>
          <p:cNvSpPr txBox="1">
            <a:spLocks noChangeArrowheads="1"/>
          </p:cNvSpPr>
          <p:nvPr/>
        </p:nvSpPr>
        <p:spPr bwMode="auto">
          <a:xfrm>
            <a:off x="-66873" y="1249067"/>
            <a:ext cx="399593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T1 – </a:t>
            </a:r>
            <a:r>
              <a:rPr lang="en-GB" sz="2000" dirty="0" smtClean="0">
                <a:solidFill>
                  <a:prstClr val="black"/>
                </a:solidFill>
              </a:rPr>
              <a:t>Credits with £100</a:t>
            </a:r>
            <a:endParaRPr lang="en-GB" sz="2000" dirty="0">
              <a:solidFill>
                <a:prstClr val="black"/>
              </a:solidFill>
            </a:endParaRPr>
          </a:p>
        </p:txBody>
      </p:sp>
      <p:sp>
        <p:nvSpPr>
          <p:cNvPr id="7" name="TextBox 48"/>
          <p:cNvSpPr txBox="1">
            <a:spLocks noChangeArrowheads="1"/>
          </p:cNvSpPr>
          <p:nvPr/>
        </p:nvSpPr>
        <p:spPr bwMode="auto">
          <a:xfrm>
            <a:off x="0" y="1571625"/>
            <a:ext cx="33575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dirty="0">
                <a:solidFill>
                  <a:prstClr val="black"/>
                </a:solidFill>
              </a:rPr>
              <a:t>T2 – </a:t>
            </a:r>
            <a:r>
              <a:rPr lang="en-GB" sz="2000" dirty="0" smtClean="0">
                <a:solidFill>
                  <a:prstClr val="black"/>
                </a:solidFill>
              </a:rPr>
              <a:t>Deduct £400</a:t>
            </a:r>
            <a:endParaRPr lang="en-GB" sz="2000" dirty="0">
              <a:solidFill>
                <a:prstClr val="black"/>
              </a:solidFill>
            </a:endParaRPr>
          </a:p>
        </p:txBody>
      </p:sp>
      <p:cxnSp>
        <p:nvCxnSpPr>
          <p:cNvPr id="8" name="Straight Connector 7"/>
          <p:cNvCxnSpPr/>
          <p:nvPr/>
        </p:nvCxnSpPr>
        <p:spPr>
          <a:xfrm rot="5400000">
            <a:off x="4105374" y="3250406"/>
            <a:ext cx="4500562"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283968" y="1481118"/>
            <a:ext cx="4143375"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1250156" y="4214813"/>
            <a:ext cx="785813" cy="500062"/>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endParaRPr>
          </a:p>
        </p:txBody>
      </p:sp>
      <p:graphicFrame>
        <p:nvGraphicFramePr>
          <p:cNvPr id="11" name="Table 10"/>
          <p:cNvGraphicFramePr>
            <a:graphicFrameLocks noGrp="1"/>
          </p:cNvGraphicFramePr>
          <p:nvPr>
            <p:extLst/>
          </p:nvPr>
        </p:nvGraphicFramePr>
        <p:xfrm>
          <a:off x="1041958" y="2452532"/>
          <a:ext cx="1988022" cy="829518"/>
        </p:xfrm>
        <a:graphic>
          <a:graphicData uri="http://schemas.openxmlformats.org/drawingml/2006/table">
            <a:tbl>
              <a:tblPr firstRow="1" bandRow="1">
                <a:tableStyleId>{21E4AEA4-8DFA-4A89-87EB-49C32662AFE0}</a:tableStyleId>
              </a:tblPr>
              <a:tblGrid>
                <a:gridCol w="1988022">
                  <a:extLst>
                    <a:ext uri="{9D8B030D-6E8A-4147-A177-3AD203B41FA5}">
                      <a16:colId xmlns:a16="http://schemas.microsoft.com/office/drawing/2014/main" val="20000"/>
                    </a:ext>
                  </a:extLst>
                </a:gridCol>
              </a:tblGrid>
              <a:tr h="414759">
                <a:tc>
                  <a:txBody>
                    <a:bodyPr/>
                    <a:lstStyle/>
                    <a:p>
                      <a:r>
                        <a:rPr lang="en-GB" dirty="0" smtClean="0"/>
                        <a:t>Net</a:t>
                      </a:r>
                      <a:r>
                        <a:rPr lang="en-GB" baseline="0" dirty="0" smtClean="0"/>
                        <a:t> Balance   (A)</a:t>
                      </a:r>
                      <a:endParaRPr lang="en-GB" dirty="0"/>
                    </a:p>
                  </a:txBody>
                  <a:tcPr/>
                </a:tc>
                <a:extLst>
                  <a:ext uri="{0D108BD9-81ED-4DB2-BD59-A6C34878D82A}">
                    <a16:rowId xmlns:a16="http://schemas.microsoft.com/office/drawing/2014/main" val="10000"/>
                  </a:ext>
                </a:extLst>
              </a:tr>
              <a:tr h="414759">
                <a:tc>
                  <a:txBody>
                    <a:bodyPr/>
                    <a:lstStyle/>
                    <a:p>
                      <a:r>
                        <a:rPr lang="en-GB" dirty="0" smtClean="0"/>
                        <a:t>500</a:t>
                      </a:r>
                      <a:endParaRPr lang="en-GB" dirty="0"/>
                    </a:p>
                  </a:txBody>
                  <a:tcPr/>
                </a:tc>
                <a:extLst>
                  <a:ext uri="{0D108BD9-81ED-4DB2-BD59-A6C34878D82A}">
                    <a16:rowId xmlns:a16="http://schemas.microsoft.com/office/drawing/2014/main" val="10001"/>
                  </a:ext>
                </a:extLst>
              </a:tr>
            </a:tbl>
          </a:graphicData>
        </a:graphic>
      </p:graphicFrame>
      <p:sp>
        <p:nvSpPr>
          <p:cNvPr id="13" name="TextBox 12"/>
          <p:cNvSpPr txBox="1">
            <a:spLocks noChangeArrowheads="1"/>
          </p:cNvSpPr>
          <p:nvPr/>
        </p:nvSpPr>
        <p:spPr bwMode="auto">
          <a:xfrm>
            <a:off x="3934093" y="1449122"/>
            <a:ext cx="2421561"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endParaRPr lang="en-GB" sz="2400" i="1" dirty="0" smtClean="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R(A)</a:t>
            </a:r>
          </a:p>
          <a:p>
            <a:pPr algn="ctr"/>
            <a:r>
              <a:rPr lang="en-GB" sz="2400" i="1" dirty="0" smtClean="0">
                <a:solidFill>
                  <a:prstClr val="black"/>
                </a:solidFill>
                <a:latin typeface="Times New Roman" pitchFamily="18" charset="0"/>
                <a:cs typeface="Times New Roman" pitchFamily="18" charset="0"/>
              </a:rPr>
              <a:t>A=A+100</a:t>
            </a:r>
          </a:p>
          <a:p>
            <a:pPr algn="ctr"/>
            <a:r>
              <a:rPr lang="en-GB" sz="2400" i="1" dirty="0" smtClean="0">
                <a:solidFill>
                  <a:prstClr val="black"/>
                </a:solidFill>
                <a:latin typeface="Times New Roman" pitchFamily="18" charset="0"/>
                <a:cs typeface="Times New Roman" pitchFamily="18" charset="0"/>
              </a:rPr>
              <a:t>W(A)</a:t>
            </a:r>
            <a:endParaRPr lang="en-GB" sz="2400" i="1" dirty="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Commit</a:t>
            </a: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smtClean="0">
              <a:solidFill>
                <a:prstClr val="black"/>
              </a:solidFill>
              <a:latin typeface="Times New Roman" pitchFamily="18" charset="0"/>
              <a:cs typeface="Times New Roman" pitchFamily="18" charset="0"/>
            </a:endParaRPr>
          </a:p>
          <a:p>
            <a:pPr algn="ctr"/>
            <a:endParaRPr lang="en-GB" sz="2400" i="1" dirty="0" smtClean="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p:txBody>
      </p:sp>
      <p:sp>
        <p:nvSpPr>
          <p:cNvPr id="14" name="TextBox 13"/>
          <p:cNvSpPr txBox="1">
            <a:spLocks noChangeArrowheads="1"/>
          </p:cNvSpPr>
          <p:nvPr/>
        </p:nvSpPr>
        <p:spPr bwMode="auto">
          <a:xfrm>
            <a:off x="6444208" y="1542246"/>
            <a:ext cx="2315095"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endParaRPr lang="en-GB" sz="2400" i="1" dirty="0" smtClean="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R(A)</a:t>
            </a:r>
          </a:p>
          <a:p>
            <a:pPr algn="ctr"/>
            <a:endParaRPr lang="en-GB" sz="2400" i="1" dirty="0" smtClean="0">
              <a:solidFill>
                <a:prstClr val="black"/>
              </a:solidFill>
              <a:latin typeface="Times New Roman" pitchFamily="18" charset="0"/>
              <a:cs typeface="Times New Roman" pitchFamily="18" charset="0"/>
            </a:endParaRPr>
          </a:p>
          <a:p>
            <a:pPr algn="ctr"/>
            <a:endParaRPr lang="en-GB" sz="2400" i="1" dirty="0">
              <a:solidFill>
                <a:prstClr val="black"/>
              </a:solidFill>
              <a:latin typeface="Times New Roman" pitchFamily="18" charset="0"/>
              <a:cs typeface="Times New Roman" pitchFamily="18" charset="0"/>
            </a:endParaRPr>
          </a:p>
          <a:p>
            <a:pPr algn="ctr"/>
            <a:endParaRPr lang="en-GB" sz="2400" i="1" dirty="0" smtClean="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A=A-400</a:t>
            </a:r>
            <a:endParaRPr lang="en-GB" sz="2400" i="1" dirty="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W(A)</a:t>
            </a:r>
            <a:endParaRPr lang="en-GB" sz="2400" i="1" dirty="0">
              <a:solidFill>
                <a:prstClr val="black"/>
              </a:solidFill>
              <a:latin typeface="Times New Roman" pitchFamily="18" charset="0"/>
              <a:cs typeface="Times New Roman" pitchFamily="18" charset="0"/>
            </a:endParaRPr>
          </a:p>
          <a:p>
            <a:pPr algn="ctr"/>
            <a:r>
              <a:rPr lang="en-GB" sz="2400" i="1" dirty="0" smtClean="0">
                <a:solidFill>
                  <a:prstClr val="black"/>
                </a:solidFill>
                <a:latin typeface="Times New Roman" pitchFamily="18" charset="0"/>
                <a:cs typeface="Times New Roman" pitchFamily="18" charset="0"/>
              </a:rPr>
              <a:t>Commit</a:t>
            </a:r>
            <a:endParaRPr lang="en-GB" sz="2400" i="1" dirty="0">
              <a:solidFill>
                <a:prstClr val="black"/>
              </a:solidFill>
              <a:latin typeface="Times New Roman" pitchFamily="18" charset="0"/>
              <a:cs typeface="Times New Roman" pitchFamily="18" charset="0"/>
            </a:endParaRPr>
          </a:p>
        </p:txBody>
      </p:sp>
      <p:sp>
        <p:nvSpPr>
          <p:cNvPr id="15" name="Rectangle 14"/>
          <p:cNvSpPr/>
          <p:nvPr/>
        </p:nvSpPr>
        <p:spPr>
          <a:xfrm>
            <a:off x="1361877" y="5500687"/>
            <a:ext cx="4572000" cy="369332"/>
          </a:xfrm>
          <a:prstGeom prst="rect">
            <a:avLst/>
          </a:prstGeom>
        </p:spPr>
        <p:txBody>
          <a:bodyPr>
            <a:spAutoFit/>
          </a:bodyPr>
          <a:lstStyle/>
          <a:p>
            <a:r>
              <a:rPr lang="en-GB" dirty="0" smtClean="0">
                <a:solidFill>
                  <a:prstClr val="black"/>
                </a:solidFill>
                <a:hlinkClick r:id="rId2"/>
              </a:rPr>
              <a:t>Lost Update example</a:t>
            </a:r>
            <a:endParaRPr lang="en-GB" dirty="0">
              <a:solidFill>
                <a:prstClr val="black"/>
              </a:solidFill>
            </a:endParaRPr>
          </a:p>
        </p:txBody>
      </p:sp>
      <p:sp>
        <p:nvSpPr>
          <p:cNvPr id="3" name="TextBox 2"/>
          <p:cNvSpPr txBox="1"/>
          <p:nvPr/>
        </p:nvSpPr>
        <p:spPr>
          <a:xfrm>
            <a:off x="1383303" y="4280178"/>
            <a:ext cx="792088" cy="369332"/>
          </a:xfrm>
          <a:prstGeom prst="rect">
            <a:avLst/>
          </a:prstGeom>
          <a:noFill/>
        </p:spPr>
        <p:txBody>
          <a:bodyPr wrap="square" rtlCol="0">
            <a:spAutoFit/>
          </a:bodyPr>
          <a:lstStyle/>
          <a:p>
            <a:r>
              <a:rPr lang="en-GB" dirty="0" smtClean="0">
                <a:solidFill>
                  <a:prstClr val="black"/>
                </a:solidFill>
              </a:rPr>
              <a:t>600</a:t>
            </a:r>
            <a:endParaRPr lang="en-GB" dirty="0">
              <a:solidFill>
                <a:prstClr val="black"/>
              </a:solidFill>
            </a:endParaRPr>
          </a:p>
        </p:txBody>
      </p:sp>
      <p:sp>
        <p:nvSpPr>
          <p:cNvPr id="12" name="TextBox 11"/>
          <p:cNvSpPr txBox="1"/>
          <p:nvPr/>
        </p:nvSpPr>
        <p:spPr>
          <a:xfrm>
            <a:off x="1389547" y="4271978"/>
            <a:ext cx="646422" cy="369332"/>
          </a:xfrm>
          <a:prstGeom prst="rect">
            <a:avLst/>
          </a:prstGeom>
          <a:noFill/>
        </p:spPr>
        <p:txBody>
          <a:bodyPr wrap="square" rtlCol="0">
            <a:spAutoFit/>
          </a:bodyPr>
          <a:lstStyle/>
          <a:p>
            <a:r>
              <a:rPr lang="en-GB" dirty="0" smtClean="0">
                <a:solidFill>
                  <a:prstClr val="black"/>
                </a:solidFill>
              </a:rPr>
              <a:t>100</a:t>
            </a:r>
            <a:endParaRPr lang="en-GB" dirty="0">
              <a:solidFill>
                <a:prstClr val="black"/>
              </a:solidFill>
            </a:endParaRPr>
          </a:p>
        </p:txBody>
      </p:sp>
      <p:sp>
        <p:nvSpPr>
          <p:cNvPr id="16" name="TextBox 15"/>
          <p:cNvSpPr txBox="1"/>
          <p:nvPr/>
        </p:nvSpPr>
        <p:spPr>
          <a:xfrm>
            <a:off x="1607059" y="4263778"/>
            <a:ext cx="648072" cy="369332"/>
          </a:xfrm>
          <a:prstGeom prst="rect">
            <a:avLst/>
          </a:prstGeom>
          <a:noFill/>
        </p:spPr>
        <p:txBody>
          <a:bodyPr wrap="square" rtlCol="0">
            <a:spAutoFit/>
          </a:bodyPr>
          <a:lstStyle/>
          <a:p>
            <a:r>
              <a:rPr lang="en-GB" dirty="0" smtClean="0">
                <a:solidFill>
                  <a:prstClr val="black"/>
                </a:solidFill>
              </a:rPr>
              <a:t>500</a:t>
            </a:r>
            <a:endParaRPr lang="en-GB" dirty="0">
              <a:solidFill>
                <a:prstClr val="black"/>
              </a:solidFill>
            </a:endParaRPr>
          </a:p>
        </p:txBody>
      </p:sp>
    </p:spTree>
    <p:extLst>
      <p:ext uri="{BB962C8B-B14F-4D97-AF65-F5344CB8AC3E}">
        <p14:creationId xmlns:p14="http://schemas.microsoft.com/office/powerpoint/2010/main" val="266127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13">
                                            <p:txEl>
                                              <p:pRg st="1" end="1"/>
                                            </p:txEl>
                                          </p:spTgt>
                                        </p:tgtEl>
                                        <p:attrNameLst>
                                          <p:attrName>style.color</p:attrName>
                                        </p:attrNameLst>
                                      </p:cBhvr>
                                      <p:to>
                                        <a:schemeClr val="hlink"/>
                                      </p:to>
                                    </p:animClr>
                                  </p:childTnLst>
                                </p:cTn>
                              </p:par>
                              <p:par>
                                <p:cTn id="7" presetID="3" presetClass="emph" presetSubtype="2" fill="hold" nodeType="withEffect">
                                  <p:stCondLst>
                                    <p:cond delay="0"/>
                                  </p:stCondLst>
                                  <p:childTnLst>
                                    <p:animClr clrSpc="rgb" dir="cw">
                                      <p:cBhvr override="childStyle">
                                        <p:cTn id="8" dur="2000" fill="hold"/>
                                        <p:tgtEl>
                                          <p:spTgt spid="14">
                                            <p:txEl>
                                              <p:pRg st="1" end="1"/>
                                            </p:txEl>
                                          </p:spTgt>
                                        </p:tgtEl>
                                        <p:attrNameLst>
                                          <p:attrName>style.color</p:attrName>
                                        </p:attrNameLst>
                                      </p:cBhvr>
                                      <p:to>
                                        <a:schemeClr val="hlink"/>
                                      </p:to>
                                    </p:animClr>
                                  </p:childTnLst>
                                </p:cTn>
                              </p:par>
                              <p:par>
                                <p:cTn id="9" presetID="10"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30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mph" presetSubtype="2" fill="hold" nodeType="clickEffect">
                                  <p:stCondLst>
                                    <p:cond delay="0"/>
                                  </p:stCondLst>
                                  <p:childTnLst>
                                    <p:animClr clrSpc="rgb" dir="cw">
                                      <p:cBhvr override="childStyle">
                                        <p:cTn id="15" dur="2000" fill="hold"/>
                                        <p:tgtEl>
                                          <p:spTgt spid="13">
                                            <p:txEl>
                                              <p:pRg st="2" end="2"/>
                                            </p:txEl>
                                          </p:spTgt>
                                        </p:tgtEl>
                                        <p:attrNameLst>
                                          <p:attrName>style.color</p:attrName>
                                        </p:attrNameLst>
                                      </p:cBhvr>
                                      <p:to>
                                        <a:schemeClr val="hlink"/>
                                      </p:to>
                                    </p:animClr>
                                  </p:childTnLst>
                                </p:cTn>
                              </p:par>
                            </p:childTnLst>
                          </p:cTn>
                        </p:par>
                      </p:childTnLst>
                    </p:cTn>
                  </p:par>
                  <p:par>
                    <p:cTn id="16" fill="hold">
                      <p:stCondLst>
                        <p:cond delay="indefinite"/>
                      </p:stCondLst>
                      <p:childTnLst>
                        <p:par>
                          <p:cTn id="17" fill="hold">
                            <p:stCondLst>
                              <p:cond delay="0"/>
                            </p:stCondLst>
                            <p:childTnLst>
                              <p:par>
                                <p:cTn id="18" presetID="3" presetClass="emph" presetSubtype="2" fill="hold" nodeType="clickEffect">
                                  <p:stCondLst>
                                    <p:cond delay="0"/>
                                  </p:stCondLst>
                                  <p:childTnLst>
                                    <p:animClr clrSpc="rgb" dir="cw">
                                      <p:cBhvr override="childStyle">
                                        <p:cTn id="19" dur="2000" fill="hold"/>
                                        <p:tgtEl>
                                          <p:spTgt spid="13">
                                            <p:txEl>
                                              <p:pRg st="3" end="3"/>
                                            </p:txEl>
                                          </p:spTgt>
                                        </p:tgtEl>
                                        <p:attrNameLst>
                                          <p:attrName>style.color</p:attrName>
                                        </p:attrNameLst>
                                      </p:cBhvr>
                                      <p:to>
                                        <a:schemeClr val="hlink"/>
                                      </p:to>
                                    </p:animClr>
                                  </p:childTnLst>
                                </p:cTn>
                              </p:par>
                              <p:par>
                                <p:cTn id="20" presetID="1" presetClass="exit" presetSubtype="0" fill="hold" grpId="1" nodeType="withEffect">
                                  <p:stCondLst>
                                    <p:cond delay="0"/>
                                  </p:stCondLst>
                                  <p:childTnLst>
                                    <p:set>
                                      <p:cBhvr>
                                        <p:cTn id="21" dur="1" fill="hold">
                                          <p:stCondLst>
                                            <p:cond delay="0"/>
                                          </p:stCondLst>
                                        </p:cTn>
                                        <p:tgtEl>
                                          <p:spTgt spid="16"/>
                                        </p:tgtEl>
                                        <p:attrNameLst>
                                          <p:attrName>style.visibility</p:attrName>
                                        </p:attrNameLst>
                                      </p:cBhvr>
                                      <p:to>
                                        <p:strVal val="hidden"/>
                                      </p:to>
                                    </p:set>
                                  </p:childTnLst>
                                </p:cTn>
                              </p:par>
                              <p:par>
                                <p:cTn id="22" presetID="10" presetClass="entr" presetSubtype="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30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mph" presetSubtype="2" fill="hold" nodeType="clickEffect">
                                  <p:stCondLst>
                                    <p:cond delay="0"/>
                                  </p:stCondLst>
                                  <p:childTnLst>
                                    <p:animClr clrSpc="rgb" dir="cw">
                                      <p:cBhvr override="childStyle">
                                        <p:cTn id="28" dur="2000" fill="hold"/>
                                        <p:tgtEl>
                                          <p:spTgt spid="14">
                                            <p:txEl>
                                              <p:pRg st="5" end="5"/>
                                            </p:txEl>
                                          </p:spTgt>
                                        </p:tgtEl>
                                        <p:attrNameLst>
                                          <p:attrName>style.color</p:attrName>
                                        </p:attrNameLst>
                                      </p:cBhvr>
                                      <p:to>
                                        <a:schemeClr val="hlink"/>
                                      </p:to>
                                    </p:animClr>
                                  </p:childTnLst>
                                </p:cTn>
                              </p:par>
                            </p:childTnLst>
                          </p:cTn>
                        </p:par>
                      </p:childTnLst>
                    </p:cTn>
                  </p:par>
                  <p:par>
                    <p:cTn id="29" fill="hold">
                      <p:stCondLst>
                        <p:cond delay="indefinite"/>
                      </p:stCondLst>
                      <p:childTnLst>
                        <p:par>
                          <p:cTn id="30" fill="hold">
                            <p:stCondLst>
                              <p:cond delay="0"/>
                            </p:stCondLst>
                            <p:childTnLst>
                              <p:par>
                                <p:cTn id="31" presetID="3" presetClass="emph" presetSubtype="2" fill="hold" nodeType="clickEffect">
                                  <p:stCondLst>
                                    <p:cond delay="0"/>
                                  </p:stCondLst>
                                  <p:childTnLst>
                                    <p:animClr clrSpc="rgb" dir="cw">
                                      <p:cBhvr override="childStyle">
                                        <p:cTn id="32" dur="2000" fill="hold"/>
                                        <p:tgtEl>
                                          <p:spTgt spid="14">
                                            <p:txEl>
                                              <p:pRg st="6" end="6"/>
                                            </p:txEl>
                                          </p:spTgt>
                                        </p:tgtEl>
                                        <p:attrNameLst>
                                          <p:attrName>style.color</p:attrName>
                                        </p:attrNameLst>
                                      </p:cBhvr>
                                      <p:to>
                                        <a:schemeClr val="hlink"/>
                                      </p:to>
                                    </p:animClr>
                                  </p:childTnLst>
                                </p:cTn>
                              </p:par>
                              <p:par>
                                <p:cTn id="33" presetID="1" presetClass="exit" presetSubtype="0" fill="hold" grpId="1" nodeType="withEffect">
                                  <p:stCondLst>
                                    <p:cond delay="0"/>
                                  </p:stCondLst>
                                  <p:childTnLst>
                                    <p:set>
                                      <p:cBhvr>
                                        <p:cTn id="34" dur="1" fill="hold">
                                          <p:stCondLst>
                                            <p:cond delay="0"/>
                                          </p:stCondLst>
                                        </p:cTn>
                                        <p:tgtEl>
                                          <p:spTgt spid="3"/>
                                        </p:tgtEl>
                                        <p:attrNameLst>
                                          <p:attrName>style.visibility</p:attrName>
                                        </p:attrNameLst>
                                      </p:cBhvr>
                                      <p:to>
                                        <p:strVal val="hidden"/>
                                      </p:to>
                                    </p:set>
                                  </p:childTnLst>
                                </p:cTn>
                              </p:par>
                              <p:par>
                                <p:cTn id="35" presetID="10"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12" grpId="0"/>
      <p:bldP spid="16" grpId="0"/>
      <p:bldP spid="16"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285875"/>
            <a:ext cx="8501063" cy="4714875"/>
          </a:xfrm>
        </p:spPr>
        <p:txBody>
          <a:bodyPr anchor="t">
            <a:noAutofit/>
          </a:bodyPr>
          <a:lstStyle/>
          <a:p>
            <a:pPr algn="l">
              <a:tabLst>
                <a:tab pos="357188" algn="l"/>
              </a:tabLst>
            </a:pPr>
            <a:r>
              <a:rPr lang="en-GB" sz="2800" dirty="0">
                <a:cs typeface="Times New Roman" pitchFamily="18" charset="0"/>
              </a:rPr>
              <a:t>Abort after commit causes </a:t>
            </a:r>
            <a:r>
              <a:rPr lang="en-GB" sz="2800" b="1" dirty="0">
                <a:cs typeface="Times New Roman" pitchFamily="18" charset="0"/>
              </a:rPr>
              <a:t>unrecoverable schedule</a:t>
            </a:r>
            <a:r>
              <a:rPr lang="en-GB" sz="2800" dirty="0">
                <a:cs typeface="Times New Roman" pitchFamily="18" charset="0"/>
              </a:rPr>
              <a:t>.</a:t>
            </a:r>
            <a:br>
              <a:rPr lang="en-GB" sz="2800" dirty="0">
                <a:cs typeface="Times New Roman" pitchFamily="18" charset="0"/>
              </a:rPr>
            </a:br>
            <a:r>
              <a:rPr lang="en-GB" sz="2800" dirty="0">
                <a:cs typeface="Times New Roman" pitchFamily="18" charset="0"/>
              </a:rPr>
              <a:t>All transactions need to abort to maintain consistency, but, a commit precludes this</a:t>
            </a:r>
            <a:br>
              <a:rPr lang="en-GB" sz="2800" dirty="0">
                <a:cs typeface="Times New Roman" pitchFamily="18" charset="0"/>
              </a:rPr>
            </a:br>
            <a:r>
              <a:rPr lang="en-GB" sz="2800" dirty="0">
                <a:cs typeface="Times New Roman" pitchFamily="18" charset="0"/>
              </a:rPr>
              <a:t/>
            </a:r>
            <a:br>
              <a:rPr lang="en-GB" sz="2800" dirty="0">
                <a:cs typeface="Times New Roman" pitchFamily="18" charset="0"/>
              </a:rPr>
            </a:br>
            <a:r>
              <a:rPr lang="en-GB" sz="2800" b="1" dirty="0">
                <a:cs typeface="Times New Roman" pitchFamily="18" charset="0"/>
              </a:rPr>
              <a:t>Recoverable schedule</a:t>
            </a:r>
            <a:r>
              <a:rPr lang="en-GB" sz="2800" dirty="0">
                <a:cs typeface="Times New Roman" pitchFamily="18" charset="0"/>
              </a:rPr>
              <a:t> is assured by committing ONLY after all transactions whose changes they read commit</a:t>
            </a:r>
            <a:br>
              <a:rPr lang="en-GB" sz="2800" dirty="0">
                <a:cs typeface="Times New Roman" pitchFamily="18" charset="0"/>
              </a:rPr>
            </a:br>
            <a:r>
              <a:rPr lang="en-GB" sz="2800" dirty="0">
                <a:cs typeface="Times New Roman" pitchFamily="18" charset="0"/>
              </a:rPr>
              <a:t/>
            </a:r>
            <a:br>
              <a:rPr lang="en-GB" sz="2800" dirty="0">
                <a:cs typeface="Times New Roman" pitchFamily="18" charset="0"/>
              </a:rPr>
            </a:br>
            <a:r>
              <a:rPr lang="en-GB" sz="2800" b="1" dirty="0">
                <a:cs typeface="Times New Roman" pitchFamily="18" charset="0"/>
              </a:rPr>
              <a:t>Avoid cascading aborts schedule </a:t>
            </a:r>
            <a:r>
              <a:rPr lang="en-GB" sz="2800" dirty="0">
                <a:cs typeface="Times New Roman" pitchFamily="18" charset="0"/>
              </a:rPr>
              <a:t>goes further, it only allows reads of already committed transactions, thus it is unaffected by any aborted transactions</a:t>
            </a:r>
            <a:endParaRPr lang="en-GB" sz="2800" baseline="-25000" dirty="0">
              <a:cs typeface="Times New Roman" pitchFamily="18" charset="0"/>
            </a:endParaRPr>
          </a:p>
        </p:txBody>
      </p:sp>
      <p:sp>
        <p:nvSpPr>
          <p:cNvPr id="21507"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1509"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D93A48A8-63BE-45E1-B8C0-C0A48FF49BD8}"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Schedules involving Aborts</a:t>
            </a:r>
            <a:endParaRPr lang="en-US" sz="44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p:cNvCxnSpPr/>
          <p:nvPr/>
        </p:nvCxnSpPr>
        <p:spPr>
          <a:xfrm rot="5400000">
            <a:off x="1250157" y="3321844"/>
            <a:ext cx="4786312" cy="0"/>
          </a:xfrm>
          <a:prstGeom prst="line">
            <a:avLst/>
          </a:prstGeom>
          <a:ln w="381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3679032" y="3178969"/>
            <a:ext cx="4500562"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929063" y="1500188"/>
            <a:ext cx="4143375" cy="0"/>
          </a:xfrm>
          <a:prstGeom prst="line">
            <a:avLst/>
          </a:prstGeom>
          <a:ln w="2540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
        <p:nvSpPr>
          <p:cNvPr id="22533" name="TextBox 23"/>
          <p:cNvSpPr txBox="1">
            <a:spLocks noChangeArrowheads="1"/>
          </p:cNvSpPr>
          <p:nvPr/>
        </p:nvSpPr>
        <p:spPr bwMode="auto">
          <a:xfrm>
            <a:off x="4643438" y="1000125"/>
            <a:ext cx="4397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T1</a:t>
            </a:r>
          </a:p>
        </p:txBody>
      </p:sp>
      <p:sp>
        <p:nvSpPr>
          <p:cNvPr id="22534" name="TextBox 24"/>
          <p:cNvSpPr txBox="1">
            <a:spLocks noChangeArrowheads="1"/>
          </p:cNvSpPr>
          <p:nvPr/>
        </p:nvSpPr>
        <p:spPr bwMode="auto">
          <a:xfrm>
            <a:off x="6858000" y="1000125"/>
            <a:ext cx="4397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T2</a:t>
            </a:r>
          </a:p>
        </p:txBody>
      </p:sp>
      <p:sp>
        <p:nvSpPr>
          <p:cNvPr id="22535" name="TextBox 28"/>
          <p:cNvSpPr txBox="1">
            <a:spLocks noChangeArrowheads="1"/>
          </p:cNvSpPr>
          <p:nvPr/>
        </p:nvSpPr>
        <p:spPr bwMode="auto">
          <a:xfrm>
            <a:off x="0" y="0"/>
            <a:ext cx="52863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000"/>
              <a:t>Unrecoverable Schedule </a:t>
            </a:r>
          </a:p>
        </p:txBody>
      </p:sp>
      <p:sp>
        <p:nvSpPr>
          <p:cNvPr id="22536"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Advanced Databases - TP</a:t>
            </a:r>
            <a:endParaRPr lang="en-US">
              <a:solidFill>
                <a:srgbClr val="C00000"/>
              </a:solidFill>
            </a:endParaRPr>
          </a:p>
        </p:txBody>
      </p:sp>
      <p:sp>
        <p:nvSpPr>
          <p:cNvPr id="22538" name="TextBox 26"/>
          <p:cNvSpPr txBox="1">
            <a:spLocks noChangeArrowheads="1"/>
          </p:cNvSpPr>
          <p:nvPr/>
        </p:nvSpPr>
        <p:spPr bwMode="auto">
          <a:xfrm>
            <a:off x="5929313" y="1500188"/>
            <a:ext cx="1571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endParaRPr lang="en-GB"/>
          </a:p>
        </p:txBody>
      </p:sp>
      <p:sp>
        <p:nvSpPr>
          <p:cNvPr id="28" name="TextBox 27"/>
          <p:cNvSpPr txBox="1">
            <a:spLocks noChangeArrowheads="1"/>
          </p:cNvSpPr>
          <p:nvPr/>
        </p:nvSpPr>
        <p:spPr bwMode="auto">
          <a:xfrm>
            <a:off x="3929063" y="1500188"/>
            <a:ext cx="2000250"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2400" i="1">
                <a:latin typeface="Times New Roman" pitchFamily="18" charset="0"/>
                <a:cs typeface="Times New Roman" pitchFamily="18" charset="0"/>
              </a:rPr>
              <a:t>R(A)</a:t>
            </a:r>
          </a:p>
          <a:p>
            <a:pPr algn="ctr"/>
            <a:r>
              <a:rPr lang="en-GB" sz="2400" i="1">
                <a:latin typeface="Times New Roman" pitchFamily="18" charset="0"/>
                <a:cs typeface="Times New Roman" pitchFamily="18" charset="0"/>
              </a:rPr>
              <a:t>W(A)</a:t>
            </a: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r>
              <a:rPr lang="en-GB" sz="2400" i="1">
                <a:latin typeface="Times New Roman" pitchFamily="18" charset="0"/>
                <a:cs typeface="Times New Roman" pitchFamily="18" charset="0"/>
              </a:rPr>
              <a:t>Abort</a:t>
            </a:r>
          </a:p>
        </p:txBody>
      </p:sp>
      <p:sp>
        <p:nvSpPr>
          <p:cNvPr id="41" name="TextBox 40"/>
          <p:cNvSpPr txBox="1">
            <a:spLocks noChangeArrowheads="1"/>
          </p:cNvSpPr>
          <p:nvPr/>
        </p:nvSpPr>
        <p:spPr bwMode="auto">
          <a:xfrm>
            <a:off x="5929313" y="1500188"/>
            <a:ext cx="200025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endParaRPr lang="en-GB" sz="2400" i="1">
              <a:latin typeface="Times New Roman" pitchFamily="18" charset="0"/>
              <a:cs typeface="Times New Roman" pitchFamily="18" charset="0"/>
            </a:endParaRPr>
          </a:p>
          <a:p>
            <a:pPr algn="ctr"/>
            <a:endParaRPr lang="en-GB" sz="2400" i="1">
              <a:latin typeface="Times New Roman" pitchFamily="18" charset="0"/>
              <a:cs typeface="Times New Roman" pitchFamily="18" charset="0"/>
            </a:endParaRPr>
          </a:p>
          <a:p>
            <a:pPr algn="ctr"/>
            <a:r>
              <a:rPr lang="en-GB" sz="2400" i="1">
                <a:latin typeface="Times New Roman" pitchFamily="18" charset="0"/>
                <a:cs typeface="Times New Roman" pitchFamily="18" charset="0"/>
              </a:rPr>
              <a:t>R(A)</a:t>
            </a:r>
          </a:p>
          <a:p>
            <a:pPr algn="ctr"/>
            <a:r>
              <a:rPr lang="en-GB" sz="2400" i="1">
                <a:latin typeface="Times New Roman" pitchFamily="18" charset="0"/>
                <a:cs typeface="Times New Roman" pitchFamily="18" charset="0"/>
              </a:rPr>
              <a:t>W(A)</a:t>
            </a:r>
          </a:p>
          <a:p>
            <a:pPr algn="ctr"/>
            <a:r>
              <a:rPr lang="en-GB" sz="2400" i="1">
                <a:latin typeface="Times New Roman" pitchFamily="18" charset="0"/>
                <a:cs typeface="Times New Roman" pitchFamily="18" charset="0"/>
              </a:rPr>
              <a:t>R(B)</a:t>
            </a:r>
          </a:p>
          <a:p>
            <a:pPr algn="ctr"/>
            <a:r>
              <a:rPr lang="en-GB" sz="2400" i="1">
                <a:latin typeface="Times New Roman" pitchFamily="18" charset="0"/>
                <a:cs typeface="Times New Roman" pitchFamily="18" charset="0"/>
              </a:rPr>
              <a:t>W(B)</a:t>
            </a:r>
          </a:p>
          <a:p>
            <a:pPr algn="ctr"/>
            <a:r>
              <a:rPr lang="en-GB" sz="2400" i="1">
                <a:latin typeface="Times New Roman" pitchFamily="18" charset="0"/>
                <a:cs typeface="Times New Roman" pitchFamily="18" charset="0"/>
              </a:rPr>
              <a:t>Commit</a:t>
            </a:r>
          </a:p>
        </p:txBody>
      </p:sp>
      <p:sp>
        <p:nvSpPr>
          <p:cNvPr id="18" name="Rectangle 17"/>
          <p:cNvSpPr/>
          <p:nvPr/>
        </p:nvSpPr>
        <p:spPr>
          <a:xfrm>
            <a:off x="1285875" y="4214813"/>
            <a:ext cx="714375" cy="500062"/>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endParaRPr>
          </a:p>
        </p:txBody>
      </p:sp>
      <p:sp>
        <p:nvSpPr>
          <p:cNvPr id="22542" name="TextBox 18"/>
          <p:cNvSpPr txBox="1">
            <a:spLocks noChangeArrowheads="1"/>
          </p:cNvSpPr>
          <p:nvPr/>
        </p:nvSpPr>
        <p:spPr bwMode="auto">
          <a:xfrm>
            <a:off x="1500188" y="3786188"/>
            <a:ext cx="317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t>A</a:t>
            </a:r>
          </a:p>
        </p:txBody>
      </p:sp>
      <p:sp>
        <p:nvSpPr>
          <p:cNvPr id="22543" name="TextBox 19"/>
          <p:cNvSpPr txBox="1">
            <a:spLocks noChangeArrowheads="1"/>
          </p:cNvSpPr>
          <p:nvPr/>
        </p:nvSpPr>
        <p:spPr bwMode="auto">
          <a:xfrm>
            <a:off x="2214563" y="3786188"/>
            <a:ext cx="3175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a:t>B</a:t>
            </a:r>
          </a:p>
        </p:txBody>
      </p:sp>
      <p:sp>
        <p:nvSpPr>
          <p:cNvPr id="21" name="Rectangle 20"/>
          <p:cNvSpPr/>
          <p:nvPr/>
        </p:nvSpPr>
        <p:spPr>
          <a:xfrm>
            <a:off x="2000250" y="4214813"/>
            <a:ext cx="714375" cy="500062"/>
          </a:xfrm>
          <a:prstGeom prst="rect">
            <a:avLst/>
          </a:prstGeom>
          <a:no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GB">
              <a:solidFill>
                <a:srgbClr val="FFFFFF"/>
              </a:solidFill>
            </a:endParaRPr>
          </a:p>
        </p:txBody>
      </p:sp>
      <p:sp>
        <p:nvSpPr>
          <p:cNvPr id="22" name="TextBox 21"/>
          <p:cNvSpPr txBox="1">
            <a:spLocks noChangeArrowheads="1"/>
          </p:cNvSpPr>
          <p:nvPr/>
        </p:nvSpPr>
        <p:spPr bwMode="auto">
          <a:xfrm>
            <a:off x="1285875"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400</a:t>
            </a:r>
          </a:p>
        </p:txBody>
      </p:sp>
      <p:sp>
        <p:nvSpPr>
          <p:cNvPr id="23" name="TextBox 22"/>
          <p:cNvSpPr txBox="1">
            <a:spLocks noChangeArrowheads="1"/>
          </p:cNvSpPr>
          <p:nvPr/>
        </p:nvSpPr>
        <p:spPr bwMode="auto">
          <a:xfrm>
            <a:off x="2000250"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200</a:t>
            </a:r>
          </a:p>
        </p:txBody>
      </p:sp>
      <p:sp>
        <p:nvSpPr>
          <p:cNvPr id="26" name="TextBox 25"/>
          <p:cNvSpPr txBox="1">
            <a:spLocks noChangeArrowheads="1"/>
          </p:cNvSpPr>
          <p:nvPr/>
        </p:nvSpPr>
        <p:spPr bwMode="auto">
          <a:xfrm>
            <a:off x="1285875"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300</a:t>
            </a:r>
          </a:p>
        </p:txBody>
      </p:sp>
      <p:sp>
        <p:nvSpPr>
          <p:cNvPr id="32" name="TextBox 31"/>
          <p:cNvSpPr txBox="1">
            <a:spLocks noChangeArrowheads="1"/>
          </p:cNvSpPr>
          <p:nvPr/>
        </p:nvSpPr>
        <p:spPr bwMode="auto">
          <a:xfrm>
            <a:off x="2000250"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220</a:t>
            </a:r>
          </a:p>
        </p:txBody>
      </p:sp>
      <p:sp>
        <p:nvSpPr>
          <p:cNvPr id="35" name="TextBox 34"/>
          <p:cNvSpPr txBox="1">
            <a:spLocks noChangeArrowheads="1"/>
          </p:cNvSpPr>
          <p:nvPr/>
        </p:nvSpPr>
        <p:spPr bwMode="auto">
          <a:xfrm>
            <a:off x="1285875" y="4286250"/>
            <a:ext cx="6842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a:t>330</a:t>
            </a:r>
          </a:p>
        </p:txBody>
      </p:sp>
      <p:sp>
        <p:nvSpPr>
          <p:cNvPr id="22552" name="TextBox 37"/>
          <p:cNvSpPr txBox="1">
            <a:spLocks noChangeArrowheads="1"/>
          </p:cNvSpPr>
          <p:nvPr/>
        </p:nvSpPr>
        <p:spPr bwMode="auto">
          <a:xfrm>
            <a:off x="142875" y="1071563"/>
            <a:ext cx="36433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T1 – deduct 100 from A, aborted</a:t>
            </a:r>
          </a:p>
        </p:txBody>
      </p:sp>
      <p:sp>
        <p:nvSpPr>
          <p:cNvPr id="22553" name="TextBox 38"/>
          <p:cNvSpPr txBox="1">
            <a:spLocks noChangeArrowheads="1"/>
          </p:cNvSpPr>
          <p:nvPr/>
        </p:nvSpPr>
        <p:spPr bwMode="auto">
          <a:xfrm>
            <a:off x="142875" y="1428750"/>
            <a:ext cx="32146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2000"/>
              <a:t>T2 – increase A and B by 10%</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mph" presetSubtype="2" fill="hold" nodeType="clickEffect">
                                  <p:stCondLst>
                                    <p:cond delay="0"/>
                                  </p:stCondLst>
                                  <p:childTnLst>
                                    <p:animClr clrSpc="rgb" dir="cw">
                                      <p:cBhvr override="childStyle">
                                        <p:cTn id="6" dur="2000" fill="hold"/>
                                        <p:tgtEl>
                                          <p:spTgt spid="28">
                                            <p:txEl>
                                              <p:pRg st="0" end="0"/>
                                            </p:txEl>
                                          </p:spTgt>
                                        </p:tgtEl>
                                        <p:attrNameLst>
                                          <p:attrName>style.color</p:attrName>
                                        </p:attrNameLst>
                                      </p:cBhvr>
                                      <p:to>
                                        <a:schemeClr val="hlink"/>
                                      </p:to>
                                    </p:animClr>
                                  </p:childTnLst>
                                </p:cTn>
                              </p:par>
                              <p:par>
                                <p:cTn id="7" presetID="3" presetClass="emph" presetSubtype="2" fill="hold" nodeType="withEffect">
                                  <p:stCondLst>
                                    <p:cond delay="0"/>
                                  </p:stCondLst>
                                  <p:childTnLst>
                                    <p:animClr clrSpc="rgb" dir="cw">
                                      <p:cBhvr override="childStyle">
                                        <p:cTn id="8" dur="1000" fill="hold"/>
                                        <p:tgtEl>
                                          <p:spTgt spid="22">
                                            <p:txEl>
                                              <p:pRg st="0" end="0"/>
                                            </p:txEl>
                                          </p:spTgt>
                                        </p:tgtEl>
                                        <p:attrNameLst>
                                          <p:attrName>style.color</p:attrName>
                                        </p:attrNameLst>
                                      </p:cBhvr>
                                      <p:to>
                                        <a:schemeClr val="hlink"/>
                                      </p:to>
                                    </p:animClr>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mph" presetSubtype="2" fill="hold" nodeType="clickEffect">
                                  <p:stCondLst>
                                    <p:cond delay="0"/>
                                  </p:stCondLst>
                                  <p:childTnLst>
                                    <p:animClr clrSpc="rgb" dir="cw">
                                      <p:cBhvr override="childStyle">
                                        <p:cTn id="12" dur="2000" fill="hold"/>
                                        <p:tgtEl>
                                          <p:spTgt spid="28">
                                            <p:txEl>
                                              <p:pRg st="0" end="0"/>
                                            </p:txEl>
                                          </p:spTgt>
                                        </p:tgtEl>
                                        <p:attrNameLst>
                                          <p:attrName>style.color</p:attrName>
                                        </p:attrNameLst>
                                      </p:cBhvr>
                                      <p:to>
                                        <a:schemeClr val="tx1"/>
                                      </p:to>
                                    </p:animClr>
                                  </p:childTnLst>
                                </p:cTn>
                              </p:par>
                              <p:par>
                                <p:cTn id="13" presetID="3" presetClass="emph" presetSubtype="2" fill="hold" nodeType="withEffect">
                                  <p:stCondLst>
                                    <p:cond delay="0"/>
                                  </p:stCondLst>
                                  <p:childTnLst>
                                    <p:animClr clrSpc="rgb" dir="cw">
                                      <p:cBhvr override="childStyle">
                                        <p:cTn id="14" dur="2000" fill="hold"/>
                                        <p:tgtEl>
                                          <p:spTgt spid="28">
                                            <p:txEl>
                                              <p:pRg st="1" end="1"/>
                                            </p:txEl>
                                          </p:spTgt>
                                        </p:tgtEl>
                                        <p:attrNameLst>
                                          <p:attrName>style.color</p:attrName>
                                        </p:attrNameLst>
                                      </p:cBhvr>
                                      <p:to>
                                        <a:schemeClr val="hlink"/>
                                      </p:to>
                                    </p:animClr>
                                  </p:childTnLst>
                                </p:cTn>
                              </p:par>
                              <p:par>
                                <p:cTn id="15" presetID="10" presetClass="exit" presetSubtype="0" fill="hold" nodeType="withEffect">
                                  <p:stCondLst>
                                    <p:cond delay="0"/>
                                  </p:stCondLst>
                                  <p:childTnLst>
                                    <p:animEffect transition="out" filter="fade">
                                      <p:cBhvr>
                                        <p:cTn id="16" dur="2000"/>
                                        <p:tgtEl>
                                          <p:spTgt spid="22">
                                            <p:txEl>
                                              <p:pRg st="0" end="0"/>
                                            </p:txEl>
                                          </p:spTgt>
                                        </p:tgtEl>
                                      </p:cBhvr>
                                    </p:animEffect>
                                    <p:set>
                                      <p:cBhvr>
                                        <p:cTn id="17" dur="1" fill="hold">
                                          <p:stCondLst>
                                            <p:cond delay="1999"/>
                                          </p:stCondLst>
                                        </p:cTn>
                                        <p:tgtEl>
                                          <p:spTgt spid="22">
                                            <p:txEl>
                                              <p:pRg st="0" end="0"/>
                                            </p:txEl>
                                          </p:spTgt>
                                        </p:tgtEl>
                                        <p:attrNameLst>
                                          <p:attrName>style.visibility</p:attrName>
                                        </p:attrNameLst>
                                      </p:cBhvr>
                                      <p:to>
                                        <p:strVal val="hidden"/>
                                      </p:to>
                                    </p:set>
                                  </p:childTnLst>
                                </p:cTn>
                              </p:par>
                              <p:par>
                                <p:cTn id="18" presetID="10" presetClass="entr" presetSubtype="0" fill="hold" grpId="0" nodeType="withEffect">
                                  <p:stCondLst>
                                    <p:cond delay="0"/>
                                  </p:stCondLst>
                                  <p:childTnLst>
                                    <p:set>
                                      <p:cBhvr>
                                        <p:cTn id="19" dur="1" fill="hold">
                                          <p:stCondLst>
                                            <p:cond delay="0"/>
                                          </p:stCondLst>
                                        </p:cTn>
                                        <p:tgtEl>
                                          <p:spTgt spid="26">
                                            <p:txEl>
                                              <p:pRg st="0" end="0"/>
                                            </p:txEl>
                                          </p:spTgt>
                                        </p:tgtEl>
                                        <p:attrNameLst>
                                          <p:attrName>style.visibility</p:attrName>
                                        </p:attrNameLst>
                                      </p:cBhvr>
                                      <p:to>
                                        <p:strVal val="visible"/>
                                      </p:to>
                                    </p:set>
                                    <p:animEffect transition="in" filter="fade">
                                      <p:cBhvr>
                                        <p:cTn id="20" dur="2000"/>
                                        <p:tgtEl>
                                          <p:spTgt spid="26">
                                            <p:txEl>
                                              <p:pRg st="0" end="0"/>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3" presetClass="emph" presetSubtype="2" fill="hold" nodeType="clickEffect">
                                  <p:stCondLst>
                                    <p:cond delay="0"/>
                                  </p:stCondLst>
                                  <p:childTnLst>
                                    <p:animClr clrSpc="rgb" dir="cw">
                                      <p:cBhvr override="childStyle">
                                        <p:cTn id="24" dur="2000" fill="hold"/>
                                        <p:tgtEl>
                                          <p:spTgt spid="28">
                                            <p:txEl>
                                              <p:pRg st="1" end="1"/>
                                            </p:txEl>
                                          </p:spTgt>
                                        </p:tgtEl>
                                        <p:attrNameLst>
                                          <p:attrName>style.color</p:attrName>
                                        </p:attrNameLst>
                                      </p:cBhvr>
                                      <p:to>
                                        <a:schemeClr val="tx1"/>
                                      </p:to>
                                    </p:animClr>
                                  </p:childTnLst>
                                </p:cTn>
                              </p:par>
                              <p:par>
                                <p:cTn id="25" presetID="3" presetClass="emph" presetSubtype="2" fill="hold" nodeType="withEffect">
                                  <p:stCondLst>
                                    <p:cond delay="0"/>
                                  </p:stCondLst>
                                  <p:childTnLst>
                                    <p:animClr clrSpc="rgb" dir="cw">
                                      <p:cBhvr override="childStyle">
                                        <p:cTn id="26" dur="2000" fill="hold"/>
                                        <p:tgtEl>
                                          <p:spTgt spid="41">
                                            <p:txEl>
                                              <p:pRg st="2" end="2"/>
                                            </p:txEl>
                                          </p:spTgt>
                                        </p:tgtEl>
                                        <p:attrNameLst>
                                          <p:attrName>style.color</p:attrName>
                                        </p:attrNameLst>
                                      </p:cBhvr>
                                      <p:to>
                                        <a:schemeClr val="hlink"/>
                                      </p:to>
                                    </p:animClr>
                                  </p:childTnLst>
                                </p:cTn>
                              </p:par>
                              <p:par>
                                <p:cTn id="27" presetID="3" presetClass="emph" presetSubtype="2" fill="hold" grpId="2" nodeType="withEffect">
                                  <p:stCondLst>
                                    <p:cond delay="0"/>
                                  </p:stCondLst>
                                  <p:childTnLst>
                                    <p:animClr clrSpc="rgb" dir="cw">
                                      <p:cBhvr override="childStyle">
                                        <p:cTn id="28" dur="2000" fill="hold"/>
                                        <p:tgtEl>
                                          <p:spTgt spid="26">
                                            <p:txEl>
                                              <p:pRg st="0" end="0"/>
                                            </p:txEl>
                                          </p:spTgt>
                                        </p:tgtEl>
                                        <p:attrNameLst>
                                          <p:attrName>style.color</p:attrName>
                                        </p:attrNameLst>
                                      </p:cBhvr>
                                      <p:to>
                                        <a:schemeClr val="hlink"/>
                                      </p:to>
                                    </p:animClr>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mph" presetSubtype="2" fill="hold" nodeType="clickEffect">
                                  <p:stCondLst>
                                    <p:cond delay="0"/>
                                  </p:stCondLst>
                                  <p:childTnLst>
                                    <p:animClr clrSpc="rgb" dir="cw">
                                      <p:cBhvr override="childStyle">
                                        <p:cTn id="32" dur="2000" fill="hold"/>
                                        <p:tgtEl>
                                          <p:spTgt spid="41">
                                            <p:txEl>
                                              <p:pRg st="2" end="2"/>
                                            </p:txEl>
                                          </p:spTgt>
                                        </p:tgtEl>
                                        <p:attrNameLst>
                                          <p:attrName>style.color</p:attrName>
                                        </p:attrNameLst>
                                      </p:cBhvr>
                                      <p:to>
                                        <a:schemeClr val="tx1"/>
                                      </p:to>
                                    </p:animClr>
                                  </p:childTnLst>
                                </p:cTn>
                              </p:par>
                              <p:par>
                                <p:cTn id="33" presetID="3" presetClass="emph" presetSubtype="2" fill="hold" nodeType="withEffect">
                                  <p:stCondLst>
                                    <p:cond delay="0"/>
                                  </p:stCondLst>
                                  <p:childTnLst>
                                    <p:animClr clrSpc="rgb" dir="cw">
                                      <p:cBhvr override="childStyle">
                                        <p:cTn id="34" dur="2000" fill="hold"/>
                                        <p:tgtEl>
                                          <p:spTgt spid="41">
                                            <p:txEl>
                                              <p:pRg st="3" end="3"/>
                                            </p:txEl>
                                          </p:spTgt>
                                        </p:tgtEl>
                                        <p:attrNameLst>
                                          <p:attrName>style.color</p:attrName>
                                        </p:attrNameLst>
                                      </p:cBhvr>
                                      <p:to>
                                        <a:schemeClr val="hlink"/>
                                      </p:to>
                                    </p:animClr>
                                  </p:childTnLst>
                                </p:cTn>
                              </p:par>
                              <p:par>
                                <p:cTn id="35" presetID="10" presetClass="exit" presetSubtype="0" fill="hold" grpId="1" nodeType="withEffect">
                                  <p:stCondLst>
                                    <p:cond delay="0"/>
                                  </p:stCondLst>
                                  <p:childTnLst>
                                    <p:animEffect transition="out" filter="fade">
                                      <p:cBhvr>
                                        <p:cTn id="36" dur="2000"/>
                                        <p:tgtEl>
                                          <p:spTgt spid="26">
                                            <p:txEl>
                                              <p:pRg st="0" end="0"/>
                                            </p:txEl>
                                          </p:spTgt>
                                        </p:tgtEl>
                                      </p:cBhvr>
                                    </p:animEffect>
                                    <p:set>
                                      <p:cBhvr>
                                        <p:cTn id="37" dur="1" fill="hold">
                                          <p:stCondLst>
                                            <p:cond delay="1999"/>
                                          </p:stCondLst>
                                        </p:cTn>
                                        <p:tgtEl>
                                          <p:spTgt spid="26">
                                            <p:txEl>
                                              <p:pRg st="0" end="0"/>
                                            </p:txEl>
                                          </p:spTgt>
                                        </p:tgtEl>
                                        <p:attrNameLst>
                                          <p:attrName>style.visibility</p:attrName>
                                        </p:attrNameLst>
                                      </p:cBhvr>
                                      <p:to>
                                        <p:strVal val="hidden"/>
                                      </p:to>
                                    </p:set>
                                  </p:childTnLst>
                                </p:cTn>
                              </p:par>
                              <p:par>
                                <p:cTn id="38" presetID="10" presetClass="entr" presetSubtype="0" fill="hold" grpId="0" nodeType="withEffect">
                                  <p:stCondLst>
                                    <p:cond delay="0"/>
                                  </p:stCondLst>
                                  <p:childTnLst>
                                    <p:set>
                                      <p:cBhvr>
                                        <p:cTn id="39" dur="1" fill="hold">
                                          <p:stCondLst>
                                            <p:cond delay="0"/>
                                          </p:stCondLst>
                                        </p:cTn>
                                        <p:tgtEl>
                                          <p:spTgt spid="35">
                                            <p:txEl>
                                              <p:pRg st="0" end="0"/>
                                            </p:txEl>
                                          </p:spTgt>
                                        </p:tgtEl>
                                        <p:attrNameLst>
                                          <p:attrName>style.visibility</p:attrName>
                                        </p:attrNameLst>
                                      </p:cBhvr>
                                      <p:to>
                                        <p:strVal val="visible"/>
                                      </p:to>
                                    </p:set>
                                    <p:animEffect transition="in" filter="fade">
                                      <p:cBhvr>
                                        <p:cTn id="40" dur="2000"/>
                                        <p:tgtEl>
                                          <p:spTgt spid="35">
                                            <p:txEl>
                                              <p:pRg st="0" end="0"/>
                                            </p:txEl>
                                          </p:spTgt>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mph" presetSubtype="2" fill="hold" nodeType="clickEffect">
                                  <p:stCondLst>
                                    <p:cond delay="0"/>
                                  </p:stCondLst>
                                  <p:childTnLst>
                                    <p:animClr clrSpc="rgb" dir="cw">
                                      <p:cBhvr override="childStyle">
                                        <p:cTn id="44" dur="2000" fill="hold"/>
                                        <p:tgtEl>
                                          <p:spTgt spid="41">
                                            <p:txEl>
                                              <p:pRg st="3" end="3"/>
                                            </p:txEl>
                                          </p:spTgt>
                                        </p:tgtEl>
                                        <p:attrNameLst>
                                          <p:attrName>style.color</p:attrName>
                                        </p:attrNameLst>
                                      </p:cBhvr>
                                      <p:to>
                                        <a:schemeClr val="tx1"/>
                                      </p:to>
                                    </p:animClr>
                                  </p:childTnLst>
                                </p:cTn>
                              </p:par>
                              <p:par>
                                <p:cTn id="45" presetID="3" presetClass="emph" presetSubtype="2" fill="hold" nodeType="withEffect">
                                  <p:stCondLst>
                                    <p:cond delay="0"/>
                                  </p:stCondLst>
                                  <p:childTnLst>
                                    <p:animClr clrSpc="rgb" dir="cw">
                                      <p:cBhvr override="childStyle">
                                        <p:cTn id="46" dur="2000" fill="hold"/>
                                        <p:tgtEl>
                                          <p:spTgt spid="41">
                                            <p:txEl>
                                              <p:pRg st="4" end="4"/>
                                            </p:txEl>
                                          </p:spTgt>
                                        </p:tgtEl>
                                        <p:attrNameLst>
                                          <p:attrName>style.color</p:attrName>
                                        </p:attrNameLst>
                                      </p:cBhvr>
                                      <p:to>
                                        <a:schemeClr val="hlink"/>
                                      </p:to>
                                    </p:animClr>
                                  </p:childTnLst>
                                </p:cTn>
                              </p:par>
                              <p:par>
                                <p:cTn id="47" presetID="3" presetClass="emph" presetSubtype="2" fill="hold" grpId="1" nodeType="withEffect">
                                  <p:stCondLst>
                                    <p:cond delay="0"/>
                                  </p:stCondLst>
                                  <p:childTnLst>
                                    <p:animClr clrSpc="rgb" dir="cw">
                                      <p:cBhvr override="childStyle">
                                        <p:cTn id="48" dur="2000" fill="hold"/>
                                        <p:tgtEl>
                                          <p:spTgt spid="23"/>
                                        </p:tgtEl>
                                        <p:attrNameLst>
                                          <p:attrName>style.color</p:attrName>
                                        </p:attrNameLst>
                                      </p:cBhvr>
                                      <p:to>
                                        <a:schemeClr val="hlink"/>
                                      </p:to>
                                    </p:animClr>
                                  </p:childTnLst>
                                </p:cTn>
                              </p:par>
                            </p:childTnLst>
                          </p:cTn>
                        </p:par>
                      </p:childTnLst>
                    </p:cTn>
                  </p:par>
                  <p:par>
                    <p:cTn id="49" fill="hold" nodeType="clickPar">
                      <p:stCondLst>
                        <p:cond delay="indefinite"/>
                      </p:stCondLst>
                      <p:childTnLst>
                        <p:par>
                          <p:cTn id="50" fill="hold" nodeType="withGroup">
                            <p:stCondLst>
                              <p:cond delay="0"/>
                            </p:stCondLst>
                            <p:childTnLst>
                              <p:par>
                                <p:cTn id="51" presetID="3" presetClass="emph" presetSubtype="2" fill="hold" nodeType="clickEffect">
                                  <p:stCondLst>
                                    <p:cond delay="0"/>
                                  </p:stCondLst>
                                  <p:childTnLst>
                                    <p:animClr clrSpc="rgb" dir="cw">
                                      <p:cBhvr override="childStyle">
                                        <p:cTn id="52" dur="2000" fill="hold"/>
                                        <p:tgtEl>
                                          <p:spTgt spid="41">
                                            <p:txEl>
                                              <p:pRg st="4" end="4"/>
                                            </p:txEl>
                                          </p:spTgt>
                                        </p:tgtEl>
                                        <p:attrNameLst>
                                          <p:attrName>style.color</p:attrName>
                                        </p:attrNameLst>
                                      </p:cBhvr>
                                      <p:to>
                                        <a:schemeClr val="tx1"/>
                                      </p:to>
                                    </p:animClr>
                                  </p:childTnLst>
                                </p:cTn>
                              </p:par>
                              <p:par>
                                <p:cTn id="53" presetID="3" presetClass="emph" presetSubtype="2" fill="hold" nodeType="withEffect">
                                  <p:stCondLst>
                                    <p:cond delay="0"/>
                                  </p:stCondLst>
                                  <p:childTnLst>
                                    <p:animClr clrSpc="rgb" dir="cw">
                                      <p:cBhvr override="childStyle">
                                        <p:cTn id="54" dur="2000" fill="hold"/>
                                        <p:tgtEl>
                                          <p:spTgt spid="41">
                                            <p:txEl>
                                              <p:pRg st="5" end="5"/>
                                            </p:txEl>
                                          </p:spTgt>
                                        </p:tgtEl>
                                        <p:attrNameLst>
                                          <p:attrName>style.color</p:attrName>
                                        </p:attrNameLst>
                                      </p:cBhvr>
                                      <p:to>
                                        <a:schemeClr val="hlink"/>
                                      </p:to>
                                    </p:animClr>
                                  </p:childTnLst>
                                </p:cTn>
                              </p:par>
                              <p:par>
                                <p:cTn id="55" presetID="10" presetClass="exit" presetSubtype="0" fill="hold" grpId="0" nodeType="withEffect">
                                  <p:stCondLst>
                                    <p:cond delay="0"/>
                                  </p:stCondLst>
                                  <p:childTnLst>
                                    <p:animEffect transition="out" filter="fade">
                                      <p:cBhvr>
                                        <p:cTn id="56" dur="2000"/>
                                        <p:tgtEl>
                                          <p:spTgt spid="23"/>
                                        </p:tgtEl>
                                      </p:cBhvr>
                                    </p:animEffect>
                                    <p:set>
                                      <p:cBhvr>
                                        <p:cTn id="57" dur="1" fill="hold">
                                          <p:stCondLst>
                                            <p:cond delay="1999"/>
                                          </p:stCondLst>
                                        </p:cTn>
                                        <p:tgtEl>
                                          <p:spTgt spid="23"/>
                                        </p:tgtEl>
                                        <p:attrNameLst>
                                          <p:attrName>style.visibility</p:attrName>
                                        </p:attrNameLst>
                                      </p:cBhvr>
                                      <p:to>
                                        <p:strVal val="hidden"/>
                                      </p:to>
                                    </p:set>
                                  </p:childTnLst>
                                </p:cTn>
                              </p:par>
                              <p:par>
                                <p:cTn id="58" presetID="10" presetClass="entr" presetSubtype="0" fill="hold" grpId="0" nodeType="withEffect">
                                  <p:stCondLst>
                                    <p:cond delay="0"/>
                                  </p:stCondLst>
                                  <p:childTnLst>
                                    <p:set>
                                      <p:cBhvr>
                                        <p:cTn id="59" dur="1" fill="hold">
                                          <p:stCondLst>
                                            <p:cond delay="0"/>
                                          </p:stCondLst>
                                        </p:cTn>
                                        <p:tgtEl>
                                          <p:spTgt spid="32">
                                            <p:txEl>
                                              <p:pRg st="0" end="0"/>
                                            </p:txEl>
                                          </p:spTgt>
                                        </p:tgtEl>
                                        <p:attrNameLst>
                                          <p:attrName>style.visibility</p:attrName>
                                        </p:attrNameLst>
                                      </p:cBhvr>
                                      <p:to>
                                        <p:strVal val="visible"/>
                                      </p:to>
                                    </p:set>
                                    <p:animEffect transition="in" filter="fade">
                                      <p:cBhvr>
                                        <p:cTn id="60" dur="2000"/>
                                        <p:tgtEl>
                                          <p:spTgt spid="32">
                                            <p:txEl>
                                              <p:pRg st="0" end="0"/>
                                            </p:txEl>
                                          </p:spTgt>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3" presetClass="emph" presetSubtype="2" fill="hold" nodeType="clickEffect">
                                  <p:stCondLst>
                                    <p:cond delay="0"/>
                                  </p:stCondLst>
                                  <p:childTnLst>
                                    <p:animClr clrSpc="rgb" dir="cw">
                                      <p:cBhvr override="childStyle">
                                        <p:cTn id="64" dur="2000" fill="hold"/>
                                        <p:tgtEl>
                                          <p:spTgt spid="41">
                                            <p:txEl>
                                              <p:pRg st="5" end="5"/>
                                            </p:txEl>
                                          </p:spTgt>
                                        </p:tgtEl>
                                        <p:attrNameLst>
                                          <p:attrName>style.color</p:attrName>
                                        </p:attrNameLst>
                                      </p:cBhvr>
                                      <p:to>
                                        <a:schemeClr val="tx1"/>
                                      </p:to>
                                    </p:animClr>
                                  </p:childTnLst>
                                </p:cTn>
                              </p:par>
                              <p:par>
                                <p:cTn id="65" presetID="3" presetClass="emph" presetSubtype="2" fill="hold" nodeType="withEffect">
                                  <p:stCondLst>
                                    <p:cond delay="0"/>
                                  </p:stCondLst>
                                  <p:childTnLst>
                                    <p:animClr clrSpc="rgb" dir="cw">
                                      <p:cBhvr override="childStyle">
                                        <p:cTn id="66" dur="2000" fill="hold"/>
                                        <p:tgtEl>
                                          <p:spTgt spid="41">
                                            <p:txEl>
                                              <p:pRg st="6" end="6"/>
                                            </p:txEl>
                                          </p:spTgt>
                                        </p:tgtEl>
                                        <p:attrNameLst>
                                          <p:attrName>style.color</p:attrName>
                                        </p:attrNameLst>
                                      </p:cBhvr>
                                      <p:to>
                                        <a:schemeClr val="hlink"/>
                                      </p:to>
                                    </p:animClr>
                                  </p:childTnLst>
                                </p:cTn>
                              </p:par>
                            </p:childTnLst>
                          </p:cTn>
                        </p:par>
                      </p:childTnLst>
                    </p:cTn>
                  </p:par>
                  <p:par>
                    <p:cTn id="67" fill="hold" nodeType="clickPar">
                      <p:stCondLst>
                        <p:cond delay="indefinite"/>
                      </p:stCondLst>
                      <p:childTnLst>
                        <p:par>
                          <p:cTn id="68" fill="hold" nodeType="withGroup">
                            <p:stCondLst>
                              <p:cond delay="0"/>
                            </p:stCondLst>
                            <p:childTnLst>
                              <p:par>
                                <p:cTn id="69" presetID="3" presetClass="emph" presetSubtype="2" fill="hold" nodeType="clickEffect">
                                  <p:stCondLst>
                                    <p:cond delay="0"/>
                                  </p:stCondLst>
                                  <p:childTnLst>
                                    <p:animClr clrSpc="rgb" dir="cw">
                                      <p:cBhvr override="childStyle">
                                        <p:cTn id="70" dur="2000" fill="hold"/>
                                        <p:tgtEl>
                                          <p:spTgt spid="41">
                                            <p:txEl>
                                              <p:pRg st="6" end="6"/>
                                            </p:txEl>
                                          </p:spTgt>
                                        </p:tgtEl>
                                        <p:attrNameLst>
                                          <p:attrName>style.color</p:attrName>
                                        </p:attrNameLst>
                                      </p:cBhvr>
                                      <p:to>
                                        <a:schemeClr val="tx1"/>
                                      </p:to>
                                    </p:animClr>
                                  </p:childTnLst>
                                </p:cTn>
                              </p:par>
                              <p:par>
                                <p:cTn id="71" presetID="3" presetClass="emph" presetSubtype="2" fill="hold" nodeType="withEffect">
                                  <p:stCondLst>
                                    <p:cond delay="0"/>
                                  </p:stCondLst>
                                  <p:childTnLst>
                                    <p:animClr clrSpc="rgb" dir="cw">
                                      <p:cBhvr override="childStyle">
                                        <p:cTn id="72" dur="2000" fill="hold"/>
                                        <p:tgtEl>
                                          <p:spTgt spid="28">
                                            <p:txEl>
                                              <p:pRg st="7" end="7"/>
                                            </p:txEl>
                                          </p:spTgt>
                                        </p:tgtEl>
                                        <p:attrNameLst>
                                          <p:attrName>style.color</p:attrName>
                                        </p:attrNameLst>
                                      </p:cBhvr>
                                      <p:to>
                                        <a:schemeClr val="hlink"/>
                                      </p:to>
                                    </p:animClr>
                                  </p:childTnLst>
                                </p:cTn>
                              </p:par>
                            </p:childTnLst>
                          </p:cTn>
                        </p:par>
                        <p:par>
                          <p:cTn id="73" fill="hold" nodeType="afterGroup">
                            <p:stCondLst>
                              <p:cond delay="2000"/>
                            </p:stCondLst>
                            <p:childTnLst>
                              <p:par>
                                <p:cTn id="74" presetID="10" presetClass="exit" presetSubtype="0" fill="hold" grpId="1" nodeType="afterEffect">
                                  <p:stCondLst>
                                    <p:cond delay="0"/>
                                  </p:stCondLst>
                                  <p:childTnLst>
                                    <p:animEffect transition="out" filter="fade">
                                      <p:cBhvr>
                                        <p:cTn id="75" dur="2000"/>
                                        <p:tgtEl>
                                          <p:spTgt spid="35">
                                            <p:txEl>
                                              <p:pRg st="0" end="0"/>
                                            </p:txEl>
                                          </p:spTgt>
                                        </p:tgtEl>
                                      </p:cBhvr>
                                    </p:animEffect>
                                    <p:set>
                                      <p:cBhvr>
                                        <p:cTn id="76" dur="1" fill="hold">
                                          <p:stCondLst>
                                            <p:cond delay="1999"/>
                                          </p:stCondLst>
                                        </p:cTn>
                                        <p:tgtEl>
                                          <p:spTgt spid="35">
                                            <p:txEl>
                                              <p:pRg st="0" end="0"/>
                                            </p:txEl>
                                          </p:spTgt>
                                        </p:tgtEl>
                                        <p:attrNameLst>
                                          <p:attrName>style.visibility</p:attrName>
                                        </p:attrNameLst>
                                      </p:cBhvr>
                                      <p:to>
                                        <p:strVal val="hidden"/>
                                      </p:to>
                                    </p:set>
                                  </p:childTnLst>
                                </p:cTn>
                              </p:par>
                              <p:par>
                                <p:cTn id="77" presetID="10" presetClass="entr" presetSubtype="0" fill="hold" grpId="0" nodeType="withEffect">
                                  <p:stCondLst>
                                    <p:cond delay="0"/>
                                  </p:stCondLst>
                                  <p:childTnLst>
                                    <p:set>
                                      <p:cBhvr>
                                        <p:cTn id="78" dur="1" fill="hold">
                                          <p:stCondLst>
                                            <p:cond delay="0"/>
                                          </p:stCondLst>
                                        </p:cTn>
                                        <p:tgtEl>
                                          <p:spTgt spid="22">
                                            <p:txEl>
                                              <p:pRg st="0" end="0"/>
                                            </p:txEl>
                                          </p:spTgt>
                                        </p:tgtEl>
                                        <p:attrNameLst>
                                          <p:attrName>style.visibility</p:attrName>
                                        </p:attrNameLst>
                                      </p:cBhvr>
                                      <p:to>
                                        <p:strVal val="visible"/>
                                      </p:to>
                                    </p:set>
                                    <p:animEffect transition="in" filter="fade">
                                      <p:cBhvr>
                                        <p:cTn id="79" dur="200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allAtOnce"/>
      <p:bldP spid="23" grpId="0"/>
      <p:bldP spid="23" grpId="1"/>
      <p:bldP spid="26" grpId="0" build="allAtOnce"/>
      <p:bldP spid="26" grpId="1" build="allAtOnce"/>
      <p:bldP spid="26" grpId="2" build="allAtOnce"/>
      <p:bldP spid="32" grpId="0" build="allAtOnce"/>
      <p:bldP spid="35" grpId="0" build="allAtOnce"/>
      <p:bldP spid="35" grpId="1" build="allAtOnce"/>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285875"/>
            <a:ext cx="8501063" cy="4714875"/>
          </a:xfrm>
        </p:spPr>
        <p:txBody>
          <a:bodyPr anchor="t">
            <a:noAutofit/>
          </a:bodyPr>
          <a:lstStyle/>
          <a:p>
            <a:pPr algn="l">
              <a:tabLst>
                <a:tab pos="357188" algn="l"/>
              </a:tabLst>
            </a:pPr>
            <a:r>
              <a:rPr lang="en-GB" sz="4000">
                <a:cs typeface="Times New Roman" pitchFamily="18" charset="0"/>
              </a:rPr>
              <a:t/>
            </a:r>
            <a:br>
              <a:rPr lang="en-GB" sz="4000">
                <a:cs typeface="Times New Roman" pitchFamily="18" charset="0"/>
              </a:rPr>
            </a:br>
            <a:r>
              <a:rPr lang="en-GB" sz="4000">
                <a:cs typeface="Times New Roman" pitchFamily="18" charset="0"/>
              </a:rPr>
              <a:t>To ensure serialisable, recoverable schedules:</a:t>
            </a:r>
            <a:br>
              <a:rPr lang="en-GB" sz="4000">
                <a:cs typeface="Times New Roman" pitchFamily="18" charset="0"/>
              </a:rPr>
            </a:br>
            <a:r>
              <a:rPr lang="en-GB" sz="4000">
                <a:cs typeface="Times New Roman" pitchFamily="18" charset="0"/>
              </a:rPr>
              <a:t/>
            </a:r>
            <a:br>
              <a:rPr lang="en-GB" sz="4000">
                <a:cs typeface="Times New Roman" pitchFamily="18" charset="0"/>
              </a:rPr>
            </a:br>
            <a:r>
              <a:rPr lang="en-GB" sz="4000">
                <a:cs typeface="Times New Roman" pitchFamily="18" charset="0"/>
              </a:rPr>
              <a:t>Use a locking protocol</a:t>
            </a:r>
            <a:r>
              <a:rPr lang="en-GB" sz="4000" i="1">
                <a:solidFill>
                  <a:srgbClr val="953735"/>
                </a:solidFill>
                <a:cs typeface="Times New Roman" pitchFamily="18" charset="0"/>
              </a:rPr>
              <a:t/>
            </a:r>
            <a:br>
              <a:rPr lang="en-GB" sz="4000" i="1">
                <a:solidFill>
                  <a:srgbClr val="953735"/>
                </a:solidFill>
                <a:cs typeface="Times New Roman" pitchFamily="18" charset="0"/>
              </a:rPr>
            </a:br>
            <a:endParaRPr lang="en-GB" sz="4000" baseline="-25000">
              <a:cs typeface="Times New Roman" pitchFamily="18" charset="0"/>
            </a:endParaRPr>
          </a:p>
        </p:txBody>
      </p:sp>
      <p:sp>
        <p:nvSpPr>
          <p:cNvPr id="23555"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3557"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51B2BDB6-288E-418A-979B-CD4BC98BB9CC}"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Lock-based Concurrency Control</a:t>
            </a:r>
            <a:endParaRPr lang="en-US" sz="44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50" y="1285875"/>
            <a:ext cx="8643938" cy="1571625"/>
          </a:xfrm>
        </p:spPr>
        <p:txBody>
          <a:bodyPr anchor="t">
            <a:noAutofit/>
          </a:bodyPr>
          <a:lstStyle/>
          <a:p>
            <a:pPr algn="l">
              <a:tabLst>
                <a:tab pos="357188" algn="l"/>
              </a:tabLst>
            </a:pPr>
            <a:r>
              <a:rPr lang="en-GB" sz="4000">
                <a:cs typeface="Times New Roman" pitchFamily="18" charset="0"/>
              </a:rPr>
              <a:t/>
            </a:r>
            <a:br>
              <a:rPr lang="en-GB" sz="4000">
                <a:cs typeface="Times New Roman" pitchFamily="18" charset="0"/>
              </a:rPr>
            </a:br>
            <a:r>
              <a:rPr lang="en-GB" sz="4000">
                <a:cs typeface="Times New Roman" pitchFamily="18" charset="0"/>
              </a:rPr>
              <a:t>What is a lock?</a:t>
            </a:r>
            <a:br>
              <a:rPr lang="en-GB" sz="4000">
                <a:cs typeface="Times New Roman" pitchFamily="18" charset="0"/>
              </a:rPr>
            </a:br>
            <a:r>
              <a:rPr lang="en-GB" sz="4000">
                <a:cs typeface="Times New Roman" pitchFamily="18" charset="0"/>
              </a:rPr>
              <a:t/>
            </a:r>
            <a:br>
              <a:rPr lang="en-GB" sz="4000">
                <a:cs typeface="Times New Roman" pitchFamily="18" charset="0"/>
              </a:rPr>
            </a:br>
            <a:r>
              <a:rPr lang="en-GB" sz="4000" i="1">
                <a:solidFill>
                  <a:srgbClr val="953735"/>
                </a:solidFill>
                <a:cs typeface="Times New Roman" pitchFamily="18" charset="0"/>
              </a:rPr>
              <a:t/>
            </a:r>
            <a:br>
              <a:rPr lang="en-GB" sz="4000" i="1">
                <a:solidFill>
                  <a:srgbClr val="953735"/>
                </a:solidFill>
                <a:cs typeface="Times New Roman" pitchFamily="18" charset="0"/>
              </a:rPr>
            </a:br>
            <a:endParaRPr lang="en-GB" sz="4000" baseline="-25000">
              <a:cs typeface="Times New Roman" pitchFamily="18" charset="0"/>
            </a:endParaRPr>
          </a:p>
        </p:txBody>
      </p:sp>
      <p:sp>
        <p:nvSpPr>
          <p:cNvPr id="24579"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4581"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DE6AF73D-356A-4A83-9304-98A29914464A}"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Lock</a:t>
            </a:r>
            <a:endParaRPr lang="en-US" sz="4400"/>
          </a:p>
        </p:txBody>
      </p:sp>
      <p:sp>
        <p:nvSpPr>
          <p:cNvPr id="24583" name="TextBox 10"/>
          <p:cNvSpPr txBox="1">
            <a:spLocks noChangeArrowheads="1"/>
          </p:cNvSpPr>
          <p:nvPr/>
        </p:nvSpPr>
        <p:spPr bwMode="auto">
          <a:xfrm>
            <a:off x="500063" y="3071813"/>
            <a:ext cx="83581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3200">
                <a:cs typeface="Times New Roman" pitchFamily="18" charset="0"/>
              </a:rPr>
              <a:t>A variable associated with a database object.</a:t>
            </a:r>
            <a:endParaRPr lang="en-GB" sz="320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5750" y="1285875"/>
            <a:ext cx="8643938" cy="1571625"/>
          </a:xfrm>
        </p:spPr>
        <p:txBody>
          <a:bodyPr anchor="t">
            <a:noAutofit/>
          </a:bodyPr>
          <a:lstStyle/>
          <a:p>
            <a:pPr algn="l">
              <a:tabLst>
                <a:tab pos="357188" algn="l"/>
              </a:tabLst>
            </a:pPr>
            <a:r>
              <a:rPr lang="en-GB" sz="4000">
                <a:cs typeface="Times New Roman" pitchFamily="18" charset="0"/>
              </a:rPr>
              <a:t/>
            </a:r>
            <a:br>
              <a:rPr lang="en-GB" sz="4000">
                <a:cs typeface="Times New Roman" pitchFamily="18" charset="0"/>
              </a:rPr>
            </a:br>
            <a:r>
              <a:rPr lang="en-GB" sz="4000">
                <a:cs typeface="Times New Roman" pitchFamily="18" charset="0"/>
              </a:rPr>
              <a:t>What is a lock protocol?</a:t>
            </a:r>
            <a:br>
              <a:rPr lang="en-GB" sz="4000">
                <a:cs typeface="Times New Roman" pitchFamily="18" charset="0"/>
              </a:rPr>
            </a:br>
            <a:r>
              <a:rPr lang="en-GB" sz="4000">
                <a:cs typeface="Times New Roman" pitchFamily="18" charset="0"/>
              </a:rPr>
              <a:t/>
            </a:r>
            <a:br>
              <a:rPr lang="en-GB" sz="4000">
                <a:cs typeface="Times New Roman" pitchFamily="18" charset="0"/>
              </a:rPr>
            </a:br>
            <a:r>
              <a:rPr lang="en-GB" sz="4000" i="1">
                <a:solidFill>
                  <a:srgbClr val="953735"/>
                </a:solidFill>
                <a:cs typeface="Times New Roman" pitchFamily="18" charset="0"/>
              </a:rPr>
              <a:t/>
            </a:r>
            <a:br>
              <a:rPr lang="en-GB" sz="4000" i="1">
                <a:solidFill>
                  <a:srgbClr val="953735"/>
                </a:solidFill>
                <a:cs typeface="Times New Roman" pitchFamily="18" charset="0"/>
              </a:rPr>
            </a:br>
            <a:endParaRPr lang="en-GB" sz="4000" baseline="-25000">
              <a:cs typeface="Times New Roman" pitchFamily="18" charset="0"/>
            </a:endParaRPr>
          </a:p>
        </p:txBody>
      </p:sp>
      <p:sp>
        <p:nvSpPr>
          <p:cNvPr id="25603"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5605"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278DF098-62DE-4F52-A29B-58C9EF19D9DC}"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400"/>
              <a:t>Lock Protocol</a:t>
            </a:r>
            <a:endParaRPr lang="en-US" sz="4400"/>
          </a:p>
        </p:txBody>
      </p:sp>
      <p:sp>
        <p:nvSpPr>
          <p:cNvPr id="25607" name="TextBox 10"/>
          <p:cNvSpPr txBox="1">
            <a:spLocks noChangeArrowheads="1"/>
          </p:cNvSpPr>
          <p:nvPr/>
        </p:nvSpPr>
        <p:spPr bwMode="auto">
          <a:xfrm>
            <a:off x="500063" y="3071813"/>
            <a:ext cx="835818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3200">
                <a:cs typeface="Times New Roman" pitchFamily="18" charset="0"/>
              </a:rPr>
              <a:t>A set of rules which ensure isolation of transactions, even when there actions are interleaved.</a:t>
            </a:r>
            <a:endParaRPr lang="en-GB" sz="32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000125"/>
            <a:ext cx="8286750" cy="4857750"/>
          </a:xfrm>
        </p:spPr>
        <p:txBody>
          <a:bodyPr anchor="t">
            <a:normAutofit/>
          </a:bodyPr>
          <a:lstStyle/>
          <a:p>
            <a:pPr algn="l"/>
            <a:r>
              <a:rPr lang="en-GB" sz="2900"/>
              <a:t>Widely used, two lock types</a:t>
            </a:r>
            <a:br>
              <a:rPr lang="en-GB" sz="2900"/>
            </a:br>
            <a:r>
              <a:rPr lang="en-GB" sz="2900" i="1"/>
              <a:t>Shared </a:t>
            </a:r>
            <a:r>
              <a:rPr lang="en-GB" sz="2900" i="1">
                <a:latin typeface="Times New Roman" pitchFamily="18" charset="0"/>
                <a:cs typeface="Times New Roman" pitchFamily="18" charset="0"/>
              </a:rPr>
              <a:t>S</a:t>
            </a:r>
            <a:r>
              <a:rPr lang="en-GB" sz="2900"/>
              <a:t> and </a:t>
            </a:r>
            <a:r>
              <a:rPr lang="en-GB" sz="2900" i="1"/>
              <a:t>Exclusive </a:t>
            </a:r>
            <a:r>
              <a:rPr lang="en-GB" sz="2900" i="1">
                <a:latin typeface="Times New Roman" pitchFamily="18" charset="0"/>
                <a:cs typeface="Times New Roman" pitchFamily="18" charset="0"/>
              </a:rPr>
              <a:t>X</a:t>
            </a:r>
            <a:r>
              <a:rPr lang="en-GB" sz="1600"/>
              <a:t/>
            </a:r>
            <a:br>
              <a:rPr lang="en-GB" sz="1600"/>
            </a:br>
            <a:r>
              <a:rPr lang="en-GB" sz="1600"/>
              <a:t/>
            </a:r>
            <a:br>
              <a:rPr lang="en-GB" sz="1600"/>
            </a:br>
            <a:r>
              <a:rPr lang="en-GB" sz="2900"/>
              <a:t>Before </a:t>
            </a:r>
            <a:r>
              <a:rPr lang="en-GB" sz="2900" i="1">
                <a:latin typeface="Times New Roman" pitchFamily="18" charset="0"/>
                <a:cs typeface="Times New Roman" pitchFamily="18" charset="0"/>
              </a:rPr>
              <a:t>R</a:t>
            </a:r>
            <a:r>
              <a:rPr lang="en-GB" sz="2900" i="1" baseline="-25000">
                <a:latin typeface="Times New Roman" pitchFamily="18" charset="0"/>
                <a:cs typeface="Times New Roman" pitchFamily="18" charset="0"/>
              </a:rPr>
              <a:t>T </a:t>
            </a:r>
            <a:r>
              <a:rPr lang="en-GB" sz="2900" i="1">
                <a:latin typeface="Times New Roman" pitchFamily="18" charset="0"/>
                <a:cs typeface="Times New Roman" pitchFamily="18" charset="0"/>
              </a:rPr>
              <a:t>(O)</a:t>
            </a:r>
            <a:r>
              <a:rPr lang="en-GB" sz="2900"/>
              <a:t>, request shared lock </a:t>
            </a:r>
            <a:r>
              <a:rPr lang="en-GB" sz="2900" i="1">
                <a:latin typeface="Times New Roman" pitchFamily="18" charset="0"/>
                <a:cs typeface="Times New Roman" pitchFamily="18" charset="0"/>
              </a:rPr>
              <a:t>S</a:t>
            </a:r>
            <a:r>
              <a:rPr lang="en-GB" sz="2900" i="1" baseline="-25000">
                <a:latin typeface="Times New Roman" pitchFamily="18" charset="0"/>
                <a:cs typeface="Times New Roman" pitchFamily="18" charset="0"/>
              </a:rPr>
              <a:t>T </a:t>
            </a:r>
            <a:r>
              <a:rPr lang="en-GB" sz="2900" i="1">
                <a:latin typeface="Times New Roman" pitchFamily="18" charset="0"/>
                <a:cs typeface="Times New Roman" pitchFamily="18" charset="0"/>
              </a:rPr>
              <a:t>(O)</a:t>
            </a:r>
            <a:br>
              <a:rPr lang="en-GB" sz="2900" i="1">
                <a:latin typeface="Times New Roman" pitchFamily="18" charset="0"/>
                <a:cs typeface="Times New Roman" pitchFamily="18" charset="0"/>
              </a:rPr>
            </a:br>
            <a:r>
              <a:rPr lang="en-GB" sz="2900"/>
              <a:t>Before </a:t>
            </a:r>
            <a:r>
              <a:rPr lang="en-GB" sz="2900" i="1">
                <a:latin typeface="Times New Roman" pitchFamily="18" charset="0"/>
                <a:cs typeface="Times New Roman" pitchFamily="18" charset="0"/>
              </a:rPr>
              <a:t>W</a:t>
            </a:r>
            <a:r>
              <a:rPr lang="en-GB" sz="2900" i="1" baseline="-25000">
                <a:latin typeface="Times New Roman" pitchFamily="18" charset="0"/>
                <a:cs typeface="Times New Roman" pitchFamily="18" charset="0"/>
              </a:rPr>
              <a:t>T </a:t>
            </a:r>
            <a:r>
              <a:rPr lang="en-GB" sz="2900" i="1">
                <a:latin typeface="Times New Roman" pitchFamily="18" charset="0"/>
                <a:cs typeface="Times New Roman" pitchFamily="18" charset="0"/>
              </a:rPr>
              <a:t>(O)</a:t>
            </a:r>
            <a:r>
              <a:rPr lang="en-GB" sz="2900"/>
              <a:t>, request exclusive lock </a:t>
            </a:r>
            <a:r>
              <a:rPr lang="en-GB" sz="2900" i="1">
                <a:latin typeface="Times New Roman" pitchFamily="18" charset="0"/>
                <a:cs typeface="Times New Roman" pitchFamily="18" charset="0"/>
              </a:rPr>
              <a:t>X</a:t>
            </a:r>
            <a:r>
              <a:rPr lang="en-GB" sz="2900" i="1" baseline="-25000">
                <a:latin typeface="Times New Roman" pitchFamily="18" charset="0"/>
                <a:cs typeface="Times New Roman" pitchFamily="18" charset="0"/>
              </a:rPr>
              <a:t>T </a:t>
            </a:r>
            <a:r>
              <a:rPr lang="en-GB" sz="2900" i="1">
                <a:latin typeface="Times New Roman" pitchFamily="18" charset="0"/>
                <a:cs typeface="Times New Roman" pitchFamily="18" charset="0"/>
              </a:rPr>
              <a:t>(O)</a:t>
            </a:r>
            <a:r>
              <a:rPr lang="en-GB" sz="1600" i="1">
                <a:latin typeface="Times New Roman" pitchFamily="18" charset="0"/>
                <a:cs typeface="Times New Roman" pitchFamily="18" charset="0"/>
              </a:rPr>
              <a:t/>
            </a:r>
            <a:br>
              <a:rPr lang="en-GB" sz="1600" i="1">
                <a:latin typeface="Times New Roman" pitchFamily="18" charset="0"/>
                <a:cs typeface="Times New Roman" pitchFamily="18" charset="0"/>
              </a:rPr>
            </a:br>
            <a:r>
              <a:rPr lang="en-GB" sz="1600" i="1">
                <a:latin typeface="Times New Roman" pitchFamily="18" charset="0"/>
                <a:cs typeface="Times New Roman" pitchFamily="18" charset="0"/>
              </a:rPr>
              <a:t/>
            </a:r>
            <a:br>
              <a:rPr lang="en-GB" sz="1600" i="1">
                <a:latin typeface="Times New Roman" pitchFamily="18" charset="0"/>
                <a:cs typeface="Times New Roman" pitchFamily="18" charset="0"/>
              </a:rPr>
            </a:br>
            <a:r>
              <a:rPr lang="en-GB" sz="2900">
                <a:cs typeface="Times New Roman" pitchFamily="18" charset="0"/>
              </a:rPr>
              <a:t>Transaction suspends until lock granted</a:t>
            </a:r>
            <a:r>
              <a:rPr lang="en-GB" sz="1800">
                <a:cs typeface="Times New Roman" pitchFamily="18" charset="0"/>
              </a:rPr>
              <a:t/>
            </a:r>
            <a:br>
              <a:rPr lang="en-GB" sz="1800">
                <a:cs typeface="Times New Roman" pitchFamily="18" charset="0"/>
              </a:rPr>
            </a:br>
            <a:r>
              <a:rPr lang="en-GB" sz="1800">
                <a:cs typeface="Times New Roman" pitchFamily="18" charset="0"/>
              </a:rPr>
              <a:t/>
            </a:r>
            <a:br>
              <a:rPr lang="en-GB" sz="1800">
                <a:cs typeface="Times New Roman" pitchFamily="18" charset="0"/>
              </a:rPr>
            </a:br>
            <a:r>
              <a:rPr lang="en-GB" sz="2900" i="1">
                <a:latin typeface="Times New Roman" pitchFamily="18" charset="0"/>
                <a:cs typeface="Times New Roman" pitchFamily="18" charset="0"/>
              </a:rPr>
              <a:t>S</a:t>
            </a:r>
            <a:r>
              <a:rPr lang="en-GB" sz="2900" i="1" baseline="-25000">
                <a:latin typeface="Times New Roman" pitchFamily="18" charset="0"/>
                <a:cs typeface="Times New Roman" pitchFamily="18" charset="0"/>
              </a:rPr>
              <a:t>Tn </a:t>
            </a:r>
            <a:r>
              <a:rPr lang="en-GB" sz="2900" i="1">
                <a:latin typeface="Times New Roman" pitchFamily="18" charset="0"/>
                <a:cs typeface="Times New Roman" pitchFamily="18" charset="0"/>
              </a:rPr>
              <a:t>(O)</a:t>
            </a:r>
            <a:r>
              <a:rPr lang="en-GB" sz="2900" i="1">
                <a:cs typeface="Times New Roman" pitchFamily="18" charset="0"/>
              </a:rPr>
              <a:t> </a:t>
            </a:r>
            <a:r>
              <a:rPr lang="en-GB" sz="2900">
                <a:cs typeface="Times New Roman" pitchFamily="18" charset="0"/>
              </a:rPr>
              <a:t>can be granted if </a:t>
            </a:r>
            <a:r>
              <a:rPr lang="en-GB" sz="2900" i="1">
                <a:latin typeface="Times New Roman" pitchFamily="18" charset="0"/>
                <a:cs typeface="Times New Roman" pitchFamily="18" charset="0"/>
              </a:rPr>
              <a:t>S</a:t>
            </a:r>
            <a:r>
              <a:rPr lang="en-GB" sz="2900" i="1" baseline="-25000">
                <a:latin typeface="Times New Roman" pitchFamily="18" charset="0"/>
                <a:cs typeface="Times New Roman" pitchFamily="18" charset="0"/>
              </a:rPr>
              <a:t>Tm </a:t>
            </a:r>
            <a:r>
              <a:rPr lang="en-GB" sz="2900" i="1">
                <a:latin typeface="Times New Roman" pitchFamily="18" charset="0"/>
                <a:cs typeface="Times New Roman" pitchFamily="18" charset="0"/>
              </a:rPr>
              <a:t>(O)</a:t>
            </a:r>
            <a:r>
              <a:rPr lang="en-GB" sz="2900">
                <a:cs typeface="Times New Roman" pitchFamily="18" charset="0"/>
              </a:rPr>
              <a:t> exists </a:t>
            </a:r>
            <a:br>
              <a:rPr lang="en-GB" sz="2900">
                <a:cs typeface="Times New Roman" pitchFamily="18" charset="0"/>
              </a:rPr>
            </a:br>
            <a:r>
              <a:rPr lang="en-GB" sz="2900" i="1">
                <a:latin typeface="Times New Roman" pitchFamily="18" charset="0"/>
                <a:cs typeface="Times New Roman" pitchFamily="18" charset="0"/>
              </a:rPr>
              <a:t>X</a:t>
            </a:r>
            <a:r>
              <a:rPr lang="en-GB" sz="2900" i="1" baseline="-25000">
                <a:latin typeface="Times New Roman" pitchFamily="18" charset="0"/>
                <a:cs typeface="Times New Roman" pitchFamily="18" charset="0"/>
              </a:rPr>
              <a:t>Tn </a:t>
            </a:r>
            <a:r>
              <a:rPr lang="en-GB" sz="2900" i="1">
                <a:latin typeface="Times New Roman" pitchFamily="18" charset="0"/>
                <a:cs typeface="Times New Roman" pitchFamily="18" charset="0"/>
              </a:rPr>
              <a:t>(O)</a:t>
            </a:r>
            <a:r>
              <a:rPr lang="en-GB" sz="2900" i="1">
                <a:cs typeface="Times New Roman" pitchFamily="18" charset="0"/>
              </a:rPr>
              <a:t> </a:t>
            </a:r>
            <a:r>
              <a:rPr lang="en-GB" sz="2900">
                <a:cs typeface="Times New Roman" pitchFamily="18" charset="0"/>
              </a:rPr>
              <a:t>cannot be granted if </a:t>
            </a:r>
            <a:r>
              <a:rPr lang="en-GB" sz="2900" i="1">
                <a:latin typeface="Times New Roman" pitchFamily="18" charset="0"/>
                <a:cs typeface="Times New Roman" pitchFamily="18" charset="0"/>
              </a:rPr>
              <a:t>S</a:t>
            </a:r>
            <a:r>
              <a:rPr lang="en-GB" sz="2900" i="1" baseline="-25000">
                <a:latin typeface="Times New Roman" pitchFamily="18" charset="0"/>
                <a:cs typeface="Times New Roman" pitchFamily="18" charset="0"/>
              </a:rPr>
              <a:t>Tm </a:t>
            </a:r>
            <a:r>
              <a:rPr lang="en-GB" sz="2900" i="1">
                <a:latin typeface="Times New Roman" pitchFamily="18" charset="0"/>
                <a:cs typeface="Times New Roman" pitchFamily="18" charset="0"/>
              </a:rPr>
              <a:t>(O)</a:t>
            </a:r>
            <a:r>
              <a:rPr lang="en-GB" sz="2900">
                <a:cs typeface="Times New Roman" pitchFamily="18" charset="0"/>
              </a:rPr>
              <a:t> exists</a:t>
            </a:r>
            <a:r>
              <a:rPr lang="en-GB" sz="1600">
                <a:cs typeface="Times New Roman" pitchFamily="18" charset="0"/>
              </a:rPr>
              <a:t/>
            </a:r>
            <a:br>
              <a:rPr lang="en-GB" sz="1600">
                <a:cs typeface="Times New Roman" pitchFamily="18" charset="0"/>
              </a:rPr>
            </a:br>
            <a:r>
              <a:rPr lang="en-GB" sz="1600">
                <a:cs typeface="Times New Roman" pitchFamily="18" charset="0"/>
              </a:rPr>
              <a:t/>
            </a:r>
            <a:br>
              <a:rPr lang="en-GB" sz="1600">
                <a:cs typeface="Times New Roman" pitchFamily="18" charset="0"/>
              </a:rPr>
            </a:br>
            <a:r>
              <a:rPr lang="en-GB" sz="2900" i="1">
                <a:latin typeface="Times New Roman" pitchFamily="18" charset="0"/>
                <a:cs typeface="Times New Roman" pitchFamily="18" charset="0"/>
              </a:rPr>
              <a:t> S</a:t>
            </a:r>
            <a:r>
              <a:rPr lang="en-GB" sz="2900" i="1" baseline="-25000">
                <a:latin typeface="Times New Roman" pitchFamily="18" charset="0"/>
                <a:cs typeface="Times New Roman" pitchFamily="18" charset="0"/>
              </a:rPr>
              <a:t>T</a:t>
            </a:r>
            <a:r>
              <a:rPr lang="en-GB" sz="2900" i="1">
                <a:latin typeface="Times New Roman" pitchFamily="18" charset="0"/>
                <a:cs typeface="Times New Roman" pitchFamily="18" charset="0"/>
              </a:rPr>
              <a:t>(O)</a:t>
            </a:r>
            <a:r>
              <a:rPr lang="en-GB" sz="2900">
                <a:cs typeface="Times New Roman" pitchFamily="18" charset="0"/>
              </a:rPr>
              <a:t> and </a:t>
            </a:r>
            <a:r>
              <a:rPr lang="en-GB" sz="2900" i="1">
                <a:latin typeface="Times New Roman" pitchFamily="18" charset="0"/>
                <a:cs typeface="Times New Roman" pitchFamily="18" charset="0"/>
              </a:rPr>
              <a:t>X</a:t>
            </a:r>
            <a:r>
              <a:rPr lang="en-GB" sz="2900" i="1" baseline="-25000">
                <a:latin typeface="Times New Roman" pitchFamily="18" charset="0"/>
                <a:cs typeface="Times New Roman" pitchFamily="18" charset="0"/>
              </a:rPr>
              <a:t>T</a:t>
            </a:r>
            <a:r>
              <a:rPr lang="en-GB" sz="2900" i="1">
                <a:latin typeface="Times New Roman" pitchFamily="18" charset="0"/>
                <a:cs typeface="Times New Roman" pitchFamily="18" charset="0"/>
              </a:rPr>
              <a:t>(O)</a:t>
            </a:r>
            <a:r>
              <a:rPr lang="en-GB" sz="2900">
                <a:cs typeface="Times New Roman" pitchFamily="18" charset="0"/>
              </a:rPr>
              <a:t> released on transaction completion</a:t>
            </a:r>
            <a:endParaRPr lang="en-GB" sz="1600"/>
          </a:p>
        </p:txBody>
      </p:sp>
      <p:sp>
        <p:nvSpPr>
          <p:cNvPr id="26627"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6629"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B7DF4AEF-7107-4027-8EFB-8960E6CE9FC4}"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0"/>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800"/>
              <a:t>Strict Two-Phase Locking (2PL)</a:t>
            </a:r>
            <a:endParaRPr lang="en-US" sz="48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000125"/>
            <a:ext cx="8286750" cy="4857750"/>
          </a:xfrm>
        </p:spPr>
        <p:txBody>
          <a:bodyPr anchor="t">
            <a:normAutofit/>
          </a:bodyPr>
          <a:lstStyle/>
          <a:p>
            <a:pPr algn="l"/>
            <a:r>
              <a:rPr lang="en-GB" sz="1800">
                <a:solidFill>
                  <a:srgbClr val="953735"/>
                </a:solidFill>
              </a:rPr>
              <a:t/>
            </a:r>
            <a:br>
              <a:rPr lang="en-GB" sz="1800">
                <a:solidFill>
                  <a:srgbClr val="953735"/>
                </a:solidFill>
              </a:rPr>
            </a:br>
            <a:r>
              <a:rPr lang="en-GB" sz="3200">
                <a:solidFill>
                  <a:srgbClr val="953735"/>
                </a:solidFill>
              </a:rPr>
              <a:t>Dirty Read</a:t>
            </a:r>
            <a:r>
              <a:rPr lang="en-GB" sz="3200"/>
              <a:t> cannot happen:</a:t>
            </a:r>
            <a:br>
              <a:rPr lang="en-GB" sz="3200"/>
            </a:b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cs typeface="Times New Roman" pitchFamily="18" charset="0"/>
              </a:rPr>
              <a:t>restricts </a:t>
            </a:r>
            <a:r>
              <a:rPr lang="en-GB" sz="3200" i="1">
                <a:latin typeface="Times New Roman" pitchFamily="18" charset="0"/>
                <a:cs typeface="Times New Roman" pitchFamily="18" charset="0"/>
              </a:rPr>
              <a:t>S</a:t>
            </a:r>
            <a:r>
              <a:rPr lang="en-GB" sz="3200" i="1" baseline="-25000">
                <a:latin typeface="Times New Roman" pitchFamily="18" charset="0"/>
                <a:cs typeface="Times New Roman" pitchFamily="18" charset="0"/>
              </a:rPr>
              <a:t>Tn </a:t>
            </a:r>
            <a:r>
              <a:rPr lang="en-GB" sz="3200" i="1">
                <a:latin typeface="Times New Roman" pitchFamily="18" charset="0"/>
                <a:cs typeface="Times New Roman" pitchFamily="18" charset="0"/>
              </a:rPr>
              <a:t>(O)</a:t>
            </a:r>
            <a:br>
              <a:rPr lang="en-GB" sz="3200" i="1">
                <a:latin typeface="Times New Roman" pitchFamily="18" charset="0"/>
                <a:cs typeface="Times New Roman" pitchFamily="18" charset="0"/>
              </a:rPr>
            </a:b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cs typeface="Times New Roman" pitchFamily="18" charset="0"/>
              </a:rPr>
              <a:t>released at transaction complete</a:t>
            </a:r>
            <a:br>
              <a:rPr lang="en-GB" sz="3200">
                <a:cs typeface="Times New Roman" pitchFamily="18" charset="0"/>
              </a:rPr>
            </a:br>
            <a:r>
              <a:rPr lang="en-GB" sz="3200">
                <a:cs typeface="Times New Roman" pitchFamily="18" charset="0"/>
              </a:rPr>
              <a:t/>
            </a:r>
            <a:br>
              <a:rPr lang="en-GB" sz="3200">
                <a:cs typeface="Times New Roman" pitchFamily="18" charset="0"/>
              </a:rPr>
            </a:br>
            <a:r>
              <a:rPr lang="en-GB" sz="3200">
                <a:solidFill>
                  <a:srgbClr val="953735"/>
                </a:solidFill>
                <a:cs typeface="Times New Roman" pitchFamily="18" charset="0"/>
              </a:rPr>
              <a:t>Unrepeatable Read</a:t>
            </a:r>
            <a:r>
              <a:rPr lang="en-GB" sz="3200">
                <a:cs typeface="Times New Roman" pitchFamily="18" charset="0"/>
              </a:rPr>
              <a:t> cannot happen:</a:t>
            </a:r>
            <a:br>
              <a:rPr lang="en-GB" sz="3200">
                <a:cs typeface="Times New Roman" pitchFamily="18" charset="0"/>
              </a:rPr>
            </a:br>
            <a:r>
              <a:rPr lang="en-GB" sz="3200">
                <a:cs typeface="Times New Roman" pitchFamily="18" charset="0"/>
              </a:rPr>
              <a:t>	</a:t>
            </a:r>
            <a:r>
              <a:rPr lang="en-GB" sz="3200" i="1">
                <a:latin typeface="Times New Roman" pitchFamily="18" charset="0"/>
                <a:cs typeface="Times New Roman" pitchFamily="18" charset="0"/>
              </a:rPr>
              <a:t> S</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cs typeface="Times New Roman" pitchFamily="18" charset="0"/>
              </a:rPr>
              <a:t>restricts </a:t>
            </a:r>
            <a:r>
              <a:rPr lang="en-GB" sz="3200" i="1">
                <a:latin typeface="Times New Roman" pitchFamily="18" charset="0"/>
                <a:cs typeface="Times New Roman" pitchFamily="18" charset="0"/>
              </a:rPr>
              <a:t>X</a:t>
            </a:r>
            <a:r>
              <a:rPr lang="en-GB" sz="3200" i="1" baseline="-25000">
                <a:latin typeface="Times New Roman" pitchFamily="18" charset="0"/>
                <a:cs typeface="Times New Roman" pitchFamily="18" charset="0"/>
              </a:rPr>
              <a:t>Tn </a:t>
            </a:r>
            <a:r>
              <a:rPr lang="en-GB" sz="3200" i="1">
                <a:latin typeface="Times New Roman" pitchFamily="18" charset="0"/>
                <a:cs typeface="Times New Roman" pitchFamily="18" charset="0"/>
              </a:rPr>
              <a:t>(O) </a:t>
            </a:r>
            <a:r>
              <a:rPr lang="en-GB" sz="3200">
                <a:cs typeface="Times New Roman" pitchFamily="18" charset="0"/>
              </a:rPr>
              <a:t>until released,</a:t>
            </a:r>
            <a:br>
              <a:rPr lang="en-GB" sz="3200">
                <a:cs typeface="Times New Roman" pitchFamily="18" charset="0"/>
              </a:rPr>
            </a:br>
            <a:r>
              <a:rPr lang="en-GB" sz="3200">
                <a:cs typeface="Times New Roman" pitchFamily="18" charset="0"/>
              </a:rPr>
              <a:t>then	</a:t>
            </a: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Tn </a:t>
            </a:r>
            <a:r>
              <a:rPr lang="en-GB" sz="3200" i="1">
                <a:latin typeface="Times New Roman" pitchFamily="18" charset="0"/>
                <a:cs typeface="Times New Roman" pitchFamily="18" charset="0"/>
              </a:rPr>
              <a:t>(O) </a:t>
            </a:r>
            <a:r>
              <a:rPr lang="en-GB" sz="3200">
                <a:cs typeface="Times New Roman" pitchFamily="18" charset="0"/>
              </a:rPr>
              <a:t>restricts </a:t>
            </a:r>
            <a:r>
              <a:rPr lang="en-GB" sz="3200" i="1">
                <a:latin typeface="Times New Roman" pitchFamily="18" charset="0"/>
                <a:cs typeface="Times New Roman" pitchFamily="18" charset="0"/>
              </a:rPr>
              <a:t>S</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t/>
            </a:r>
            <a:br>
              <a:rPr lang="en-GB" sz="3200"/>
            </a:br>
            <a:r>
              <a:rPr lang="en-GB" sz="3200"/>
              <a:t>	</a:t>
            </a: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cs typeface="Times New Roman" pitchFamily="18" charset="0"/>
              </a:rPr>
              <a:t>released at transaction complete </a:t>
            </a:r>
            <a:r>
              <a:rPr lang="en-GB" sz="1800"/>
              <a:t/>
            </a:r>
            <a:br>
              <a:rPr lang="en-GB" sz="1800"/>
            </a:br>
            <a:endParaRPr lang="en-GB" sz="1800"/>
          </a:p>
        </p:txBody>
      </p:sp>
      <p:sp>
        <p:nvSpPr>
          <p:cNvPr id="27651"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7653"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F39F2C35-64D1-4D4D-AD6C-F9269DCF98EB}"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0"/>
            <a:ext cx="82153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800"/>
              <a:t>Strict Two-Phase Locking (2PL)</a:t>
            </a:r>
            <a:endParaRPr lang="en-US" sz="48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8625" y="1000125"/>
            <a:ext cx="8286750" cy="4857750"/>
          </a:xfrm>
        </p:spPr>
        <p:txBody>
          <a:bodyPr anchor="t">
            <a:normAutofit/>
          </a:bodyPr>
          <a:lstStyle/>
          <a:p>
            <a:pPr algn="l"/>
            <a:r>
              <a:rPr lang="en-GB" sz="1800">
                <a:solidFill>
                  <a:srgbClr val="953735"/>
                </a:solidFill>
              </a:rPr>
              <a:t/>
            </a:r>
            <a:br>
              <a:rPr lang="en-GB" sz="1800">
                <a:solidFill>
                  <a:srgbClr val="953735"/>
                </a:solidFill>
              </a:rPr>
            </a:br>
            <a:r>
              <a:rPr lang="en-GB" sz="3200">
                <a:solidFill>
                  <a:srgbClr val="953735"/>
                </a:solidFill>
              </a:rPr>
              <a:t>Lost Update </a:t>
            </a:r>
            <a:r>
              <a:rPr lang="en-GB" sz="3200"/>
              <a:t>cannot happen:</a:t>
            </a:r>
            <a:br>
              <a:rPr lang="en-GB" sz="3200"/>
            </a:b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cs typeface="Times New Roman" pitchFamily="18" charset="0"/>
              </a:rPr>
              <a:t>restricts </a:t>
            </a:r>
            <a:r>
              <a:rPr lang="en-GB" sz="3200" i="1">
                <a:latin typeface="Times New Roman" pitchFamily="18" charset="0"/>
                <a:cs typeface="Times New Roman" pitchFamily="18" charset="0"/>
              </a:rPr>
              <a:t>X</a:t>
            </a:r>
            <a:r>
              <a:rPr lang="en-GB" sz="3200" i="1" baseline="-25000">
                <a:latin typeface="Times New Roman" pitchFamily="18" charset="0"/>
                <a:cs typeface="Times New Roman" pitchFamily="18" charset="0"/>
              </a:rPr>
              <a:t>Tn </a:t>
            </a:r>
            <a:r>
              <a:rPr lang="en-GB" sz="3200" i="1">
                <a:latin typeface="Times New Roman" pitchFamily="18" charset="0"/>
                <a:cs typeface="Times New Roman" pitchFamily="18" charset="0"/>
              </a:rPr>
              <a:t>(O)</a:t>
            </a:r>
            <a:br>
              <a:rPr lang="en-GB" sz="3200" i="1">
                <a:latin typeface="Times New Roman" pitchFamily="18" charset="0"/>
                <a:cs typeface="Times New Roman" pitchFamily="18" charset="0"/>
              </a:rPr>
            </a:b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cs typeface="Times New Roman" pitchFamily="18" charset="0"/>
              </a:rPr>
              <a:t>released at transaction complete</a:t>
            </a:r>
            <a:br>
              <a:rPr lang="en-GB" sz="3200">
                <a:cs typeface="Times New Roman" pitchFamily="18" charset="0"/>
              </a:rPr>
            </a:br>
            <a:r>
              <a:rPr lang="en-GB" sz="1800"/>
              <a:t/>
            </a:r>
            <a:br>
              <a:rPr lang="en-GB" sz="1800"/>
            </a:br>
            <a:r>
              <a:rPr lang="en-GB" sz="3200">
                <a:solidFill>
                  <a:srgbClr val="953735"/>
                </a:solidFill>
              </a:rPr>
              <a:t>Unrecoverable Schedule </a:t>
            </a:r>
            <a:r>
              <a:rPr lang="en-GB" sz="3200"/>
              <a:t>cannot happen:</a:t>
            </a:r>
            <a:br>
              <a:rPr lang="en-GB" sz="3200"/>
            </a:b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cs typeface="Times New Roman" pitchFamily="18" charset="0"/>
              </a:rPr>
              <a:t>restricts </a:t>
            </a:r>
            <a:r>
              <a:rPr lang="en-GB" sz="3200" i="1">
                <a:latin typeface="Times New Roman" pitchFamily="18" charset="0"/>
                <a:cs typeface="Times New Roman" pitchFamily="18" charset="0"/>
              </a:rPr>
              <a:t>S</a:t>
            </a:r>
            <a:r>
              <a:rPr lang="en-GB" sz="3200" i="1" baseline="-25000">
                <a:latin typeface="Times New Roman" pitchFamily="18" charset="0"/>
                <a:cs typeface="Times New Roman" pitchFamily="18" charset="0"/>
              </a:rPr>
              <a:t>Tn </a:t>
            </a:r>
            <a:r>
              <a:rPr lang="en-GB" sz="3200" i="1">
                <a:latin typeface="Times New Roman" pitchFamily="18" charset="0"/>
                <a:cs typeface="Times New Roman" pitchFamily="18" charset="0"/>
              </a:rPr>
              <a:t>(O) </a:t>
            </a:r>
            <a:r>
              <a:rPr lang="en-GB" sz="3200">
                <a:cs typeface="Times New Roman" pitchFamily="18" charset="0"/>
              </a:rPr>
              <a:t>&amp;</a:t>
            </a: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Tn </a:t>
            </a:r>
            <a:r>
              <a:rPr lang="en-GB" sz="3200" i="1">
                <a:latin typeface="Times New Roman" pitchFamily="18" charset="0"/>
                <a:cs typeface="Times New Roman" pitchFamily="18" charset="0"/>
              </a:rPr>
              <a:t>(O)</a:t>
            </a:r>
            <a:br>
              <a:rPr lang="en-GB" sz="3200" i="1">
                <a:latin typeface="Times New Roman" pitchFamily="18" charset="0"/>
                <a:cs typeface="Times New Roman" pitchFamily="18" charset="0"/>
              </a:rPr>
            </a:br>
            <a:r>
              <a:rPr lang="en-GB" sz="3200" i="1">
                <a:latin typeface="Times New Roman" pitchFamily="18" charset="0"/>
                <a:cs typeface="Times New Roman" pitchFamily="18" charset="0"/>
              </a:rPr>
              <a:t>	X</a:t>
            </a:r>
            <a:r>
              <a:rPr lang="en-GB" sz="3200" i="1" baseline="-25000">
                <a:latin typeface="Times New Roman" pitchFamily="18" charset="0"/>
                <a:cs typeface="Times New Roman" pitchFamily="18" charset="0"/>
              </a:rPr>
              <a:t>Tm </a:t>
            </a:r>
            <a:r>
              <a:rPr lang="en-GB" sz="3200" i="1">
                <a:latin typeface="Times New Roman" pitchFamily="18" charset="0"/>
                <a:cs typeface="Times New Roman" pitchFamily="18" charset="0"/>
              </a:rPr>
              <a:t>(O) </a:t>
            </a:r>
            <a:r>
              <a:rPr lang="en-GB" sz="3200">
                <a:cs typeface="Times New Roman" pitchFamily="18" charset="0"/>
              </a:rPr>
              <a:t>released at transaction complete</a:t>
            </a:r>
            <a:r>
              <a:rPr lang="en-GB" sz="1800">
                <a:cs typeface="Times New Roman" pitchFamily="18" charset="0"/>
              </a:rPr>
              <a:t/>
            </a:r>
            <a:br>
              <a:rPr lang="en-GB" sz="1800">
                <a:cs typeface="Times New Roman" pitchFamily="18" charset="0"/>
              </a:rPr>
            </a:br>
            <a:endParaRPr lang="en-GB" sz="1800"/>
          </a:p>
        </p:txBody>
      </p:sp>
      <p:sp>
        <p:nvSpPr>
          <p:cNvPr id="28675"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28677"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9421E2E9-51CE-4D8C-91CF-A2847DA40467}"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28678" name="Title 1"/>
          <p:cNvSpPr txBox="1">
            <a:spLocks/>
          </p:cNvSpPr>
          <p:nvPr/>
        </p:nvSpPr>
        <p:spPr bwMode="auto">
          <a:xfrm>
            <a:off x="285750" y="0"/>
            <a:ext cx="8215313"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4800"/>
              <a:t>Strict Two-Phase Locking (2PL)</a:t>
            </a:r>
            <a:endParaRPr lang="en-US" sz="48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0063" y="1143000"/>
            <a:ext cx="7786687" cy="4572000"/>
          </a:xfrm>
        </p:spPr>
        <p:txBody>
          <a:bodyPr anchor="t">
            <a:normAutofit/>
          </a:bodyPr>
          <a:lstStyle/>
          <a:p>
            <a:pPr marL="712788" indent="-355600" algn="l"/>
            <a:r>
              <a:rPr lang="en-GB" sz="3200" dirty="0"/>
              <a:t>Covered:</a:t>
            </a:r>
            <a:br>
              <a:rPr lang="en-GB" sz="3200" dirty="0"/>
            </a:br>
            <a:r>
              <a:rPr lang="en-GB" sz="2800" dirty="0"/>
              <a:t>What a Transaction is?</a:t>
            </a:r>
            <a:br>
              <a:rPr lang="en-GB" sz="2800" dirty="0"/>
            </a:br>
            <a:r>
              <a:rPr lang="en-GB" sz="2800" dirty="0"/>
              <a:t>Issues for DBMS in handling them</a:t>
            </a:r>
            <a:br>
              <a:rPr lang="en-GB" sz="2800" dirty="0"/>
            </a:br>
            <a:r>
              <a:rPr lang="en-GB" sz="2800" dirty="0"/>
              <a:t>Scheduling and Interleaving</a:t>
            </a:r>
            <a:br>
              <a:rPr lang="en-GB" sz="2800" dirty="0"/>
            </a:br>
            <a:r>
              <a:rPr lang="en-GB" sz="2800" dirty="0"/>
              <a:t>Concurrency Control</a:t>
            </a:r>
            <a:r>
              <a:rPr lang="en-GB" sz="2800"/>
              <a:t/>
            </a:r>
            <a:br>
              <a:rPr lang="en-GB" sz="2800"/>
            </a:br>
            <a:endParaRPr lang="en-GB" sz="2800" dirty="0"/>
          </a:p>
        </p:txBody>
      </p:sp>
      <p:sp>
        <p:nvSpPr>
          <p:cNvPr id="56323" name="Subtitle 2"/>
          <p:cNvSpPr>
            <a:spLocks noGrp="1"/>
          </p:cNvSpPr>
          <p:nvPr>
            <p:ph type="subTitle" idx="1"/>
          </p:nvPr>
        </p:nvSpPr>
        <p:spPr>
          <a:xfrm>
            <a:off x="0" y="6072188"/>
            <a:ext cx="6000750" cy="785812"/>
          </a:xfrm>
          <a:ln w="19050">
            <a:solidFill>
              <a:srgbClr val="C00000"/>
            </a:solidFill>
            <a:miter lim="800000"/>
            <a:headEnd/>
            <a:tailEnd/>
          </a:ln>
        </p:spPr>
        <p:txBody>
          <a:bodyPr/>
          <a:lstStyle/>
          <a:p>
            <a:r>
              <a:rPr lang="en-GB">
                <a:solidFill>
                  <a:srgbClr val="C00000"/>
                </a:solidFill>
              </a:rPr>
              <a:t>Transaction Processing</a:t>
            </a:r>
            <a:endParaRPr lang="en-US">
              <a:solidFill>
                <a:srgbClr val="C00000"/>
              </a:solidFill>
            </a:endParaRPr>
          </a:p>
        </p:txBody>
      </p:sp>
      <p:sp>
        <p:nvSpPr>
          <p:cNvPr id="56325" name="Date Placeholder 5"/>
          <p:cNvSpPr txBox="1">
            <a:spLocks/>
          </p:cNvSpPr>
          <p:nvPr/>
        </p:nvSpPr>
        <p:spPr bwMode="auto">
          <a:xfrm>
            <a:off x="7939088" y="0"/>
            <a:ext cx="120491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a:fld id="{21D9DFDD-5CA7-4EE5-B2C2-6E722B6B3F85}" type="datetime10">
              <a:rPr lang="en-US" sz="3200">
                <a:solidFill>
                  <a:srgbClr val="C00000"/>
                </a:solidFill>
                <a:latin typeface="Microsoft Sans Serif" pitchFamily="34" charset="0"/>
                <a:cs typeface="Microsoft Sans Serif" pitchFamily="34" charset="0"/>
              </a:rPr>
              <a:pPr algn="r"/>
              <a:t>13:46</a:t>
            </a:fld>
            <a:endParaRPr lang="en-US" sz="3200">
              <a:solidFill>
                <a:srgbClr val="C00000"/>
              </a:solidFill>
              <a:latin typeface="Microsoft Sans Serif" pitchFamily="34" charset="0"/>
              <a:cs typeface="Microsoft Sans Serif" pitchFamily="34" charset="0"/>
            </a:endParaRPr>
          </a:p>
        </p:txBody>
      </p:sp>
      <p:sp>
        <p:nvSpPr>
          <p:cNvPr id="6" name="Title 1"/>
          <p:cNvSpPr txBox="1">
            <a:spLocks/>
          </p:cNvSpPr>
          <p:nvPr/>
        </p:nvSpPr>
        <p:spPr>
          <a:xfrm>
            <a:off x="285750" y="214313"/>
            <a:ext cx="7643813" cy="1000125"/>
          </a:xfrm>
          <a:prstGeom prst="rect">
            <a:avLst/>
          </a:prstGeom>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r>
              <a:rPr lang="en-GB" sz="6000"/>
              <a:t>Learning Objectives</a:t>
            </a:r>
            <a:endParaRPr lang="en-US" sz="600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6307</TotalTime>
  <Words>876</Words>
  <Application>Microsoft Office PowerPoint</Application>
  <PresentationFormat>On-screen Show (4:3)</PresentationFormat>
  <Paragraphs>408</Paragraphs>
  <Slides>33</Slides>
  <Notes>22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Microsoft Sans Serif</vt:lpstr>
      <vt:lpstr>Times New Roman</vt:lpstr>
      <vt:lpstr>Wingdings</vt:lpstr>
      <vt:lpstr>Office Theme</vt:lpstr>
      <vt:lpstr>Enterprise Databases </vt:lpstr>
      <vt:lpstr>Discuss: What a Transaction is? Issues for DBMS in handling them Scheduling and Interleaving Concurrency Control Locking and Deadlocks Non-lock based Concurrent Processing </vt:lpstr>
      <vt:lpstr>PowerPoint Presentation</vt:lpstr>
      <vt:lpstr>Database Terms  A unit of interaction with a Database Management System (DBMS) or similar. Consists of a number of actions. </vt:lpstr>
      <vt:lpstr>Concept of a Transaction</vt:lpstr>
      <vt:lpstr>DBMS’s Viewpoint of a Transaction</vt:lpstr>
      <vt:lpstr>PowerPoint Presentation</vt:lpstr>
      <vt:lpstr>PowerPoint Presentation</vt:lpstr>
      <vt:lpstr>ROLLBACK</vt:lpstr>
      <vt:lpstr> Effective resource use – Disk and CPU Increased system throughput Reduce response times – faster queries.</vt:lpstr>
      <vt:lpstr>Four key properties of transactions </vt:lpstr>
      <vt:lpstr>A Transaction is a set of actions  Reads and writes of database objects  Transaction final action is commit (success) or abort (failure)                                     The A in ACID</vt:lpstr>
      <vt:lpstr>Nomenclature  Given object O and Transaction T:  Read by T of O denoted as RT(O)  Write by T of O denoted as WT(O)   If transaction operating is obvious, omit T,  i.e. W(O)   Also note, CommitT &amp; AbortT</vt:lpstr>
      <vt:lpstr>Schedule is a list of actions from multiple transactions  Order of actions in single transaction is retained  Actions from multiple transactions are interleaved  </vt:lpstr>
      <vt:lpstr>PowerPoint Presentation</vt:lpstr>
      <vt:lpstr> A schedule involves interleaved execution  Conflict – two actions from different transactions, if one is a write WTn(O)   </vt:lpstr>
      <vt:lpstr>PowerPoint Presentation</vt:lpstr>
      <vt:lpstr>Interleaving of reads and writes by a number of transactions   Generally a transaction will read before writing.  Writing without reading first is a blind write </vt:lpstr>
      <vt:lpstr>Dirty Read :  Read following uncommitted write  Problem: Commit or Abort option  Cannot happen in Serial execution </vt:lpstr>
      <vt:lpstr>Dirty Read</vt:lpstr>
      <vt:lpstr> Unrepeatable Read :  RT1(O) → WT2(O) → RT1(O) Two identical reads return different results  Cannot happen in Serial execution </vt:lpstr>
      <vt:lpstr>Unrepeatable Read</vt:lpstr>
      <vt:lpstr> Lost Update:  WT1(O) → WT2(O) First write is “lost”, due to action of second  Cannot happen in Serial execution </vt:lpstr>
      <vt:lpstr>Lost Update</vt:lpstr>
      <vt:lpstr>Abort after commit causes unrecoverable schedule. All transactions need to abort to maintain consistency, but, a commit precludes this  Recoverable schedule is assured by committing ONLY after all transactions whose changes they read commit  Avoid cascading aborts schedule goes further, it only allows reads of already committed transactions, thus it is unaffected by any aborted transactions</vt:lpstr>
      <vt:lpstr>PowerPoint Presentation</vt:lpstr>
      <vt:lpstr> To ensure serialisable, recoverable schedules:  Use a locking protocol </vt:lpstr>
      <vt:lpstr> What is a lock?   </vt:lpstr>
      <vt:lpstr> What is a lock protocol?   </vt:lpstr>
      <vt:lpstr>Widely used, two lock types Shared S and Exclusive X  Before RT (O), request shared lock ST (O) Before WT (O), request exclusive lock XT (O)  Transaction suspends until lock granted  STn (O) can be granted if STm (O) exists  XTn (O) cannot be granted if STm (O) exists   ST(O) and XT(O) released on transaction completion</vt:lpstr>
      <vt:lpstr> Dirty Read cannot happen:   XTm (O) restricts STn (O)  XTm (O) released at transaction complete  Unrepeatable Read cannot happen:   STm (O) restricts XTn (O) until released, then  XTn (O) restricts STm (O)    XTm (O) released at transaction complete  </vt:lpstr>
      <vt:lpstr> Lost Update cannot happen:   XTm (O) restricts XTn (O)  XTm (O) released at transaction complete  Unrecoverable Schedule cannot happen:   XTm (O) restricts STn (O) &amp; XTn (O)  XTm (O) released at transaction complete </vt:lpstr>
      <vt:lpstr>Covered: What a Transaction is? Issues for DBMS in handling them Scheduling and Interleaving Concurrency Control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Transaction Schedule Diagrams</dc:title>
  <dc:creator>Paul</dc:creator>
  <cp:lastModifiedBy>Renuga Jayakumar</cp:lastModifiedBy>
  <cp:revision>38</cp:revision>
  <dcterms:created xsi:type="dcterms:W3CDTF">2010-02-16T15:28:58Z</dcterms:created>
  <dcterms:modified xsi:type="dcterms:W3CDTF">2018-03-23T13:54:18Z</dcterms:modified>
</cp:coreProperties>
</file>