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2"/>
  </p:notesMasterIdLst>
  <p:handoutMasterIdLst>
    <p:handoutMasterId r:id="rId23"/>
  </p:handoutMasterIdLst>
  <p:sldIdLst>
    <p:sldId id="277" r:id="rId2"/>
    <p:sldId id="289" r:id="rId3"/>
    <p:sldId id="258" r:id="rId4"/>
    <p:sldId id="260" r:id="rId5"/>
    <p:sldId id="259" r:id="rId6"/>
    <p:sldId id="301" r:id="rId7"/>
    <p:sldId id="261" r:id="rId8"/>
    <p:sldId id="262" r:id="rId9"/>
    <p:sldId id="302" r:id="rId10"/>
    <p:sldId id="263" r:id="rId11"/>
    <p:sldId id="264" r:id="rId12"/>
    <p:sldId id="303" r:id="rId13"/>
    <p:sldId id="267" r:id="rId14"/>
    <p:sldId id="304" r:id="rId15"/>
    <p:sldId id="268" r:id="rId16"/>
    <p:sldId id="266" r:id="rId17"/>
    <p:sldId id="305" r:id="rId18"/>
    <p:sldId id="257" r:id="rId19"/>
    <p:sldId id="306" r:id="rId20"/>
    <p:sldId id="300" r:id="rId2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500" autoAdjust="0"/>
    <p:restoredTop sz="94576" autoAdjust="0"/>
  </p:normalViewPr>
  <p:slideViewPr>
    <p:cSldViewPr>
      <p:cViewPr varScale="1">
        <p:scale>
          <a:sx n="91" d="100"/>
          <a:sy n="91" d="100"/>
        </p:scale>
        <p:origin x="1888" y="17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7097033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623889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1556792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3B4C6F13-A80F-4A39-A4A0-19B5FE3B9C9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321675" y="5334488"/>
            <a:ext cx="730250" cy="3397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8316416" y="5323407"/>
            <a:ext cx="730250" cy="3397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Purple_2xContent_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/>
          <p:cNvSpPr>
            <a:spLocks noGrp="1"/>
          </p:cNvSpPr>
          <p:nvPr>
            <p:ph type="ctrTitle" hasCustomPrompt="1"/>
          </p:nvPr>
        </p:nvSpPr>
        <p:spPr>
          <a:xfrm>
            <a:off x="685800" y="728663"/>
            <a:ext cx="7772400" cy="657225"/>
          </a:xfrm>
          <a:prstGeom prst="rect">
            <a:avLst/>
          </a:prstGeom>
        </p:spPr>
        <p:txBody>
          <a:bodyPr anchor="b"/>
          <a:lstStyle>
            <a:lvl1pPr algn="l">
              <a:defRPr sz="4000" b="1"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This is the headline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FB76C57-FECC-4F18-8359-33A2B7430EEF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685800" y="1841500"/>
            <a:ext cx="3740150" cy="3597275"/>
          </a:xfrm>
          <a:prstGeom prst="rect">
            <a:avLst/>
          </a:prstGeom>
        </p:spPr>
        <p:txBody>
          <a:bodyPr/>
          <a:lstStyle>
            <a:lvl1pPr>
              <a:defRPr sz="21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7241AAE-6A17-40A3-8F3F-241D6FF1AF31}"/>
              </a:ext>
            </a:extLst>
          </p:cNvPr>
          <p:cNvSpPr>
            <a:spLocks noGrp="1"/>
          </p:cNvSpPr>
          <p:nvPr>
            <p:ph sz="quarter" idx="12"/>
          </p:nvPr>
        </p:nvSpPr>
        <p:spPr>
          <a:xfrm>
            <a:off x="4718050" y="1841499"/>
            <a:ext cx="3740150" cy="3597275"/>
          </a:xfrm>
          <a:prstGeom prst="rect">
            <a:avLst/>
          </a:prstGeom>
        </p:spPr>
        <p:txBody>
          <a:bodyPr/>
          <a:lstStyle>
            <a:lvl1pPr>
              <a:defRPr sz="21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38927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321675" y="5334488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880FA4C-4304-3144-9A84-D311DB8D2E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7504" y="1484784"/>
            <a:ext cx="8867154" cy="2520280"/>
          </a:xfrm>
        </p:spPr>
        <p:txBody>
          <a:bodyPr/>
          <a:lstStyle/>
          <a:p>
            <a:br>
              <a:rPr lang="en-GB" altLang="en-US" sz="3200" dirty="0"/>
            </a:br>
            <a:br>
              <a:rPr lang="en-GB" altLang="en-US" sz="3200" dirty="0"/>
            </a:br>
            <a:r>
              <a:rPr lang="en-GB" sz="3200" dirty="0"/>
              <a:t>Visions for Future - Theoretical Perspectives on Management </a:t>
            </a:r>
            <a:br>
              <a:rPr lang="en-GB" sz="3200" dirty="0"/>
            </a:br>
            <a:r>
              <a:rPr lang="en-GB" sz="3200" dirty="0"/>
              <a:t>(LCDB7008)</a:t>
            </a:r>
            <a:br>
              <a:rPr lang="en-GB" sz="3200" dirty="0"/>
            </a:br>
            <a:br>
              <a:rPr lang="en-US" altLang="en-US" sz="2000" b="1" dirty="0"/>
            </a:br>
            <a:r>
              <a:rPr lang="en-US" altLang="en-US" sz="3200" b="1" dirty="0">
                <a:solidFill>
                  <a:srgbClr val="FF0000"/>
                </a:solidFill>
              </a:rPr>
              <a:t>Week  3 (Part 2 of 2)</a:t>
            </a:r>
            <a:br>
              <a:rPr lang="en-US" altLang="en-US" sz="3200" b="1" dirty="0">
                <a:solidFill>
                  <a:srgbClr val="FF0000"/>
                </a:solidFill>
              </a:rPr>
            </a:br>
            <a:br>
              <a:rPr lang="en-US" altLang="en-US" sz="3200" b="1" dirty="0">
                <a:solidFill>
                  <a:srgbClr val="FF0000"/>
                </a:solidFill>
              </a:rPr>
            </a:br>
            <a:br>
              <a:rPr lang="en-US" altLang="en-US" sz="3200" b="1" dirty="0">
                <a:solidFill>
                  <a:srgbClr val="FF0000"/>
                </a:solidFill>
              </a:rPr>
            </a:br>
            <a:r>
              <a:rPr lang="en-GB" sz="3200" dirty="0">
                <a:highlight>
                  <a:srgbClr val="FFFF00"/>
                </a:highlight>
              </a:rPr>
              <a:t>Postmodern Management Challenge</a:t>
            </a:r>
            <a:br>
              <a:rPr lang="en-GB" sz="3200" dirty="0">
                <a:highlight>
                  <a:srgbClr val="FFFF00"/>
                </a:highlight>
              </a:rPr>
            </a:br>
            <a:endParaRPr lang="en-US" b="1" dirty="0">
              <a:solidFill>
                <a:srgbClr val="FF0000"/>
              </a:solidFill>
              <a:highlight>
                <a:srgbClr val="FFFF00"/>
              </a:highlight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00FF"/>
                </a:solidFill>
              </a:rPr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Apply the theory of business and management </a:t>
            </a:r>
          </a:p>
          <a:p>
            <a:r>
              <a:rPr lang="en-GB" dirty="0"/>
              <a:t>Asses Business Achievement(s) &amp; Assumptions</a:t>
            </a:r>
          </a:p>
          <a:p>
            <a:r>
              <a:rPr lang="en-GB" dirty="0"/>
              <a:t>Know how to analyse management theories critically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99117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45276" y="0"/>
            <a:ext cx="7695376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GB" sz="36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REASONS WHY COMPANIES FAIL</a:t>
            </a:r>
          </a:p>
          <a:p>
            <a:pPr algn="ctr"/>
            <a:r>
              <a:rPr lang="en-GB" sz="3600" dirty="0">
                <a:solidFill>
                  <a:srgbClr val="FF0000"/>
                </a:solidFill>
              </a:rPr>
              <a:t>Why do companies fail?</a:t>
            </a:r>
          </a:p>
          <a:p>
            <a:endParaRPr lang="en-GB" sz="3600" b="1" dirty="0">
              <a:solidFill>
                <a:srgbClr val="0000FF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272484" y="1196752"/>
            <a:ext cx="86409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No profit</a:t>
            </a:r>
          </a:p>
          <a:p>
            <a:r>
              <a:rPr lang="en-GB" sz="2800" dirty="0"/>
              <a:t>Insufficient revenue</a:t>
            </a:r>
          </a:p>
          <a:p>
            <a:r>
              <a:rPr lang="en-GB" sz="2800" dirty="0"/>
              <a:t>Insufficient cash flow; profitable but insufficient cash to continue operating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30556" y="2983592"/>
            <a:ext cx="81369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High taxation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High interest rates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Excessive regulations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0070C0"/>
                </a:solidFill>
              </a:rPr>
              <a:t>Poor management decisions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Insufficient marketing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Inability to compete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Lack of customers.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97966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ost frequently cited reasons for startup failur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37627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19" y="701318"/>
            <a:ext cx="8697669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Inexperienced management</a:t>
            </a:r>
          </a:p>
          <a:p>
            <a:endParaRPr lang="en-GB" sz="2400" dirty="0"/>
          </a:p>
          <a:p>
            <a:r>
              <a:rPr lang="en-GB" sz="2400" b="1" dirty="0"/>
              <a:t>VISION</a:t>
            </a:r>
          </a:p>
          <a:p>
            <a:r>
              <a:rPr lang="en-GB" sz="2400" dirty="0"/>
              <a:t>What is our business? </a:t>
            </a:r>
            <a:r>
              <a:rPr lang="en-GB" sz="2400" dirty="0">
                <a:solidFill>
                  <a:srgbClr val="0070C0"/>
                </a:solidFill>
              </a:rPr>
              <a:t>Drucker</a:t>
            </a:r>
          </a:p>
          <a:p>
            <a:endParaRPr lang="en-GB" sz="2400" dirty="0"/>
          </a:p>
          <a:p>
            <a:r>
              <a:rPr lang="en-GB" sz="2400" b="1" dirty="0"/>
              <a:t>EXTERNAL</a:t>
            </a:r>
          </a:p>
          <a:p>
            <a:r>
              <a:rPr lang="en-GB" sz="2400" dirty="0"/>
              <a:t>Outdated strategy</a:t>
            </a:r>
          </a:p>
          <a:p>
            <a:r>
              <a:rPr lang="en-GB" sz="2400" dirty="0"/>
              <a:t>No knowledge of market</a:t>
            </a:r>
          </a:p>
          <a:p>
            <a:r>
              <a:rPr lang="en-GB" sz="2400" dirty="0"/>
              <a:t>No understanding of customer needs (Create Value)</a:t>
            </a:r>
          </a:p>
          <a:p>
            <a:r>
              <a:rPr lang="en-GB" sz="2400" dirty="0"/>
              <a:t>Unable to change &amp; adapt to changing business environment</a:t>
            </a:r>
          </a:p>
          <a:p>
            <a:endParaRPr lang="en-GB" sz="2000" dirty="0"/>
          </a:p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0096" y="178098"/>
            <a:ext cx="88590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DEEPER LOOK: REASONS WHY COMPANIES FAIL</a:t>
            </a:r>
          </a:p>
        </p:txBody>
      </p:sp>
    </p:spTree>
    <p:extLst>
      <p:ext uri="{BB962C8B-B14F-4D97-AF65-F5344CB8AC3E}">
        <p14:creationId xmlns:p14="http://schemas.microsoft.com/office/powerpoint/2010/main" val="556605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2426" y="908720"/>
            <a:ext cx="8514351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INTERNAL</a:t>
            </a:r>
          </a:p>
          <a:p>
            <a:r>
              <a:rPr lang="en-GB" sz="3600" dirty="0"/>
              <a:t>Lack of financial control</a:t>
            </a:r>
          </a:p>
          <a:p>
            <a:r>
              <a:rPr lang="en-GB" sz="3600" dirty="0"/>
              <a:t>Cost overruns</a:t>
            </a:r>
          </a:p>
          <a:p>
            <a:r>
              <a:rPr lang="en-GB" sz="3600" dirty="0"/>
              <a:t>Ineffective communication of strategy</a:t>
            </a:r>
          </a:p>
          <a:p>
            <a:endParaRPr lang="en-GB" dirty="0"/>
          </a:p>
          <a:p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90096" y="178098"/>
            <a:ext cx="88590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00FF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DEEPER LOOK: REASONS WHY COMPANIES FAIL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B34E09B-FB0F-1D4E-900B-5BCDFBBCB159}"/>
              </a:ext>
            </a:extLst>
          </p:cNvPr>
          <p:cNvSpPr txBox="1"/>
          <p:nvPr/>
        </p:nvSpPr>
        <p:spPr>
          <a:xfrm>
            <a:off x="90096" y="3645024"/>
            <a:ext cx="88590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Uncompetitive Management Model?</a:t>
            </a:r>
          </a:p>
          <a:p>
            <a:r>
              <a:rPr lang="en-GB" sz="2800" b="1" dirty="0">
                <a:solidFill>
                  <a:srgbClr val="FF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Outdated Business Model?</a:t>
            </a:r>
          </a:p>
        </p:txBody>
      </p:sp>
    </p:spTree>
    <p:extLst>
      <p:ext uri="{BB962C8B-B14F-4D97-AF65-F5344CB8AC3E}">
        <p14:creationId xmlns:p14="http://schemas.microsoft.com/office/powerpoint/2010/main" val="548792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0000FF"/>
                </a:solidFill>
              </a:rPr>
              <a:t>Postmodern Management Challenge: Issues &amp; Problems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556792"/>
            <a:ext cx="8784976" cy="3096344"/>
          </a:xfrm>
        </p:spPr>
        <p:txBody>
          <a:bodyPr>
            <a:normAutofit fontScale="47500" lnSpcReduction="20000"/>
          </a:bodyPr>
          <a:lstStyle/>
          <a:p>
            <a:r>
              <a:rPr lang="en-GB" sz="5900" dirty="0"/>
              <a:t>People</a:t>
            </a:r>
          </a:p>
          <a:p>
            <a:pPr lvl="1"/>
            <a:r>
              <a:rPr lang="en-GB" sz="4200" dirty="0"/>
              <a:t>Developing talent, harnessing people’s knowledge </a:t>
            </a:r>
          </a:p>
          <a:p>
            <a:r>
              <a:rPr lang="en-GB" sz="5900" dirty="0"/>
              <a:t>Market &amp; Customer</a:t>
            </a:r>
          </a:p>
          <a:p>
            <a:pPr lvl="1"/>
            <a:r>
              <a:rPr lang="en-GB" sz="4200" dirty="0"/>
              <a:t>Better informed customer, rapidly changing market</a:t>
            </a:r>
          </a:p>
          <a:p>
            <a:r>
              <a:rPr lang="en-GB" sz="5900" dirty="0"/>
              <a:t>Technology</a:t>
            </a:r>
          </a:p>
          <a:p>
            <a:pPr lvl="1"/>
            <a:r>
              <a:rPr lang="en-GB" sz="4200" dirty="0"/>
              <a:t>IT, Internet, World Wide Web, Artificial Intelligence</a:t>
            </a:r>
          </a:p>
          <a:p>
            <a:r>
              <a:rPr lang="en-GB" sz="5900" dirty="0"/>
              <a:t>Data, Information, Knowledge</a:t>
            </a:r>
          </a:p>
          <a:p>
            <a:r>
              <a:rPr lang="en-GB" sz="5900" dirty="0"/>
              <a:t>Globalisation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2036" y="4643188"/>
            <a:ext cx="892899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Requires radically different, new management models and business models</a:t>
            </a:r>
          </a:p>
        </p:txBody>
      </p:sp>
    </p:spTree>
    <p:extLst>
      <p:ext uri="{BB962C8B-B14F-4D97-AF65-F5344CB8AC3E}">
        <p14:creationId xmlns:p14="http://schemas.microsoft.com/office/powerpoint/2010/main" val="2902137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764704"/>
            <a:ext cx="8866972" cy="5016758"/>
          </a:xfrm>
          <a:prstGeom prst="rect">
            <a:avLst/>
          </a:prstGeom>
          <a:solidFill>
            <a:schemeClr val="bg2"/>
          </a:solidFill>
        </p:spPr>
        <p:txBody>
          <a:bodyPr wrap="square" rtlCol="0">
            <a:spAutoFit/>
          </a:bodyPr>
          <a:lstStyle/>
          <a:p>
            <a:r>
              <a:rPr lang="en-GB" sz="3200" b="1" dirty="0"/>
              <a:t>Managers make </a:t>
            </a:r>
            <a:r>
              <a:rPr lang="en-GB" sz="3200" b="1" dirty="0">
                <a:solidFill>
                  <a:srgbClr val="0070C0"/>
                </a:solidFill>
              </a:rPr>
              <a:t>decisions</a:t>
            </a:r>
            <a:r>
              <a:rPr lang="en-GB" sz="3200" b="1" dirty="0"/>
              <a:t> about</a:t>
            </a:r>
            <a:r>
              <a:rPr lang="en-GB" sz="3200" dirty="0"/>
              <a:t>:</a:t>
            </a:r>
          </a:p>
          <a:p>
            <a:endParaRPr lang="en-GB" sz="2400" dirty="0"/>
          </a:p>
          <a:p>
            <a:r>
              <a:rPr lang="en-GB" sz="2400" dirty="0"/>
              <a:t>Determine the goal/mission</a:t>
            </a:r>
          </a:p>
          <a:p>
            <a:endParaRPr lang="en-GB" sz="2400" dirty="0"/>
          </a:p>
          <a:p>
            <a:r>
              <a:rPr lang="en-GB" sz="2400" dirty="0"/>
              <a:t>Decide what to produce/service</a:t>
            </a:r>
          </a:p>
          <a:p>
            <a:endParaRPr lang="en-GB" sz="2400" dirty="0"/>
          </a:p>
          <a:p>
            <a:r>
              <a:rPr lang="en-GB" sz="2400" dirty="0"/>
              <a:t>Organise operations – use technology well</a:t>
            </a:r>
          </a:p>
          <a:p>
            <a:endParaRPr lang="en-GB" sz="2400" dirty="0"/>
          </a:p>
          <a:p>
            <a:r>
              <a:rPr lang="en-GB" sz="2400" dirty="0"/>
              <a:t>Focus all organisational activities on the customer</a:t>
            </a:r>
          </a:p>
          <a:p>
            <a:endParaRPr lang="en-GB" sz="2400" dirty="0"/>
          </a:p>
          <a:p>
            <a:r>
              <a:rPr lang="en-GB" sz="2400" dirty="0"/>
              <a:t>Scan the business environment &amp; competition</a:t>
            </a:r>
          </a:p>
          <a:p>
            <a:endParaRPr lang="en-GB" sz="2400" dirty="0"/>
          </a:p>
          <a:p>
            <a:r>
              <a:rPr lang="en-GB" sz="2400" dirty="0"/>
              <a:t>Decide what are strengths &amp; build them up</a:t>
            </a:r>
            <a:endParaRPr lang="en-GB" sz="1500" dirty="0"/>
          </a:p>
        </p:txBody>
      </p:sp>
      <p:sp>
        <p:nvSpPr>
          <p:cNvPr id="4" name="TextBox 3"/>
          <p:cNvSpPr txBox="1"/>
          <p:nvPr/>
        </p:nvSpPr>
        <p:spPr>
          <a:xfrm>
            <a:off x="25508" y="17599"/>
            <a:ext cx="84893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00FF"/>
                </a:solidFill>
              </a:rPr>
              <a:t>CRITIQUE OF MODERN MANAGEMENT THEORY</a:t>
            </a:r>
          </a:p>
        </p:txBody>
      </p:sp>
    </p:spTree>
    <p:extLst>
      <p:ext uri="{BB962C8B-B14F-4D97-AF65-F5344CB8AC3E}">
        <p14:creationId xmlns:p14="http://schemas.microsoft.com/office/powerpoint/2010/main" val="363588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99180" y="543022"/>
            <a:ext cx="8837316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Modern Management Theory</a:t>
            </a:r>
          </a:p>
          <a:p>
            <a:endParaRPr lang="en-GB" sz="2400" dirty="0"/>
          </a:p>
          <a:p>
            <a:r>
              <a:rPr lang="en-GB" sz="2400" dirty="0"/>
              <a:t>Management Science</a:t>
            </a:r>
          </a:p>
          <a:p>
            <a:r>
              <a:rPr lang="en-GB" sz="2400" dirty="0"/>
              <a:t>	Fredrick Taylor</a:t>
            </a:r>
          </a:p>
          <a:p>
            <a:r>
              <a:rPr lang="en-GB" sz="2400" dirty="0"/>
              <a:t>	Henry Fayol</a:t>
            </a:r>
          </a:p>
          <a:p>
            <a:endParaRPr lang="en-GB" sz="2400" dirty="0"/>
          </a:p>
          <a:p>
            <a:r>
              <a:rPr lang="en-GB" sz="2400" dirty="0"/>
              <a:t>Human Relations</a:t>
            </a:r>
          </a:p>
          <a:p>
            <a:endParaRPr lang="en-GB" sz="2400" dirty="0"/>
          </a:p>
          <a:p>
            <a:r>
              <a:rPr lang="en-GB" sz="2400" dirty="0"/>
              <a:t>Systems Thinking</a:t>
            </a:r>
          </a:p>
          <a:p>
            <a:endParaRPr lang="en-GB" sz="2400" dirty="0"/>
          </a:p>
          <a:p>
            <a:r>
              <a:rPr lang="en-GB" sz="2400" dirty="0"/>
              <a:t>Management Gurus</a:t>
            </a:r>
          </a:p>
          <a:p>
            <a:r>
              <a:rPr lang="en-GB" sz="2400" dirty="0"/>
              <a:t>	Peter Drucker</a:t>
            </a:r>
          </a:p>
          <a:p>
            <a:r>
              <a:rPr lang="en-GB" sz="2400" dirty="0"/>
              <a:t>	Gary Hamel</a:t>
            </a:r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079945" y="5289831"/>
            <a:ext cx="557877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400" b="1" dirty="0">
                <a:solidFill>
                  <a:srgbClr val="FF0000"/>
                </a:solidFill>
                <a:latin typeface="Georgia" panose="02040502050405020303" pitchFamily="18" charset="0"/>
              </a:rPr>
              <a:t>Ineffective management decisions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5D41FB-EB17-1040-A4FD-F8CB1FEE403C}"/>
              </a:ext>
            </a:extLst>
          </p:cNvPr>
          <p:cNvSpPr txBox="1"/>
          <p:nvPr/>
        </p:nvSpPr>
        <p:spPr>
          <a:xfrm>
            <a:off x="25508" y="17599"/>
            <a:ext cx="848931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>
                <a:solidFill>
                  <a:srgbClr val="0000FF"/>
                </a:solidFill>
              </a:rPr>
              <a:t>CRITIQUE OF MODERN MANAGEMENT THEORY</a:t>
            </a:r>
          </a:p>
        </p:txBody>
      </p:sp>
    </p:spTree>
    <p:extLst>
      <p:ext uri="{BB962C8B-B14F-4D97-AF65-F5344CB8AC3E}">
        <p14:creationId xmlns:p14="http://schemas.microsoft.com/office/powerpoint/2010/main" val="2741892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1412776"/>
            <a:ext cx="8712968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  <a:p>
            <a:r>
              <a:rPr lang="en-GB" sz="2800" dirty="0"/>
              <a:t>Assess whether modern management theory enables top managers to create a </a:t>
            </a:r>
            <a:r>
              <a:rPr lang="en-GB" sz="2800" dirty="0">
                <a:solidFill>
                  <a:srgbClr val="0070C0"/>
                </a:solidFill>
              </a:rPr>
              <a:t>management model relevant for the 21 Century context  </a:t>
            </a:r>
            <a:r>
              <a:rPr lang="en-GB" sz="2800" dirty="0"/>
              <a:t>and make </a:t>
            </a:r>
            <a:r>
              <a:rPr lang="en-GB" sz="2800" dirty="0">
                <a:solidFill>
                  <a:srgbClr val="0070C0"/>
                </a:solidFill>
              </a:rPr>
              <a:t>effective decisions. 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2314834" y="404664"/>
            <a:ext cx="434817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solidFill>
                  <a:srgbClr val="0000FF"/>
                </a:solidFill>
              </a:rPr>
              <a:t>Analysis Approach</a:t>
            </a:r>
          </a:p>
        </p:txBody>
      </p:sp>
    </p:spTree>
    <p:extLst>
      <p:ext uri="{BB962C8B-B14F-4D97-AF65-F5344CB8AC3E}">
        <p14:creationId xmlns:p14="http://schemas.microsoft.com/office/powerpoint/2010/main" val="112120474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1271931"/>
            <a:ext cx="8465247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How should a 21</a:t>
            </a:r>
            <a:r>
              <a:rPr lang="en-GB" sz="2400" b="1" baseline="30000" dirty="0"/>
              <a:t>st</a:t>
            </a:r>
            <a:r>
              <a:rPr lang="en-GB" sz="2400" b="1" dirty="0"/>
              <a:t> Century Organisation be Managed</a:t>
            </a:r>
          </a:p>
          <a:p>
            <a:endParaRPr lang="en-GB" dirty="0"/>
          </a:p>
        </p:txBody>
      </p:sp>
      <p:sp>
        <p:nvSpPr>
          <p:cNvPr id="9" name="Rectangle 8"/>
          <p:cNvSpPr/>
          <p:nvPr/>
        </p:nvSpPr>
        <p:spPr>
          <a:xfrm>
            <a:off x="269776" y="1802457"/>
            <a:ext cx="86227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Mission, “to accelerate the advent of sustainable transport by bringing compelling mass market electric cars to market as soon as possible.”</a:t>
            </a:r>
          </a:p>
        </p:txBody>
      </p:sp>
      <p:sp>
        <p:nvSpPr>
          <p:cNvPr id="10" name="Rectangle 9"/>
          <p:cNvSpPr/>
          <p:nvPr/>
        </p:nvSpPr>
        <p:spPr>
          <a:xfrm>
            <a:off x="172529" y="3176671"/>
            <a:ext cx="871398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Car manufacturer, a electric power hardware supplier</a:t>
            </a:r>
          </a:p>
          <a:p>
            <a:r>
              <a:rPr lang="en-GB" sz="2400" dirty="0"/>
              <a:t>(</a:t>
            </a:r>
            <a:r>
              <a:rPr lang="en-GB" sz="2400" dirty="0" err="1"/>
              <a:t>Battries</a:t>
            </a:r>
            <a:r>
              <a:rPr lang="en-GB" sz="2400" dirty="0"/>
              <a:t> - Powerwall), and a tech company.</a:t>
            </a:r>
          </a:p>
          <a:p>
            <a:endParaRPr lang="en-GB" sz="2400" dirty="0"/>
          </a:p>
        </p:txBody>
      </p:sp>
      <p:sp>
        <p:nvSpPr>
          <p:cNvPr id="11" name="TextBox 10"/>
          <p:cNvSpPr txBox="1"/>
          <p:nvPr/>
        </p:nvSpPr>
        <p:spPr>
          <a:xfrm>
            <a:off x="215008" y="4176562"/>
            <a:ext cx="89289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Data, Information, and Knowledge company AI company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7504" y="4669896"/>
            <a:ext cx="7135287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The company is not managed according to modern</a:t>
            </a:r>
          </a:p>
          <a:p>
            <a:r>
              <a:rPr lang="en-GB" sz="2400" dirty="0">
                <a:solidFill>
                  <a:srgbClr val="FF0000"/>
                </a:solidFill>
              </a:rPr>
              <a:t>management theory</a:t>
            </a:r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07" y="205204"/>
            <a:ext cx="1952692" cy="1066727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>
          <a:xfrm>
            <a:off x="2555776" y="154394"/>
            <a:ext cx="419416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b="1" dirty="0">
                <a:solidFill>
                  <a:srgbClr val="0000FF"/>
                </a:solidFill>
              </a:rPr>
              <a:t>Tesla Motors </a:t>
            </a:r>
            <a:r>
              <a:rPr lang="en-GB" sz="4000" b="1" dirty="0" err="1">
                <a:solidFill>
                  <a:srgbClr val="0000FF"/>
                </a:solidFill>
              </a:rPr>
              <a:t>Inc</a:t>
            </a:r>
            <a:endParaRPr lang="en-GB" sz="4000" b="1" dirty="0">
              <a:solidFill>
                <a:srgbClr val="0000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00373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 rot="16200000">
            <a:off x="-722055" y="3096132"/>
            <a:ext cx="2393732" cy="3231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500" b="1" dirty="0"/>
              <a:t>Management By Twitter!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3" y="1449849"/>
            <a:ext cx="3210588" cy="3807074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2258" y="250026"/>
            <a:ext cx="1952692" cy="1066727"/>
          </a:xfrm>
          <a:prstGeom prst="rect">
            <a:avLst/>
          </a:prstGeom>
        </p:spPr>
      </p:pic>
      <p:sp>
        <p:nvSpPr>
          <p:cNvPr id="14" name="TextBox 13"/>
          <p:cNvSpPr txBox="1"/>
          <p:nvPr/>
        </p:nvSpPr>
        <p:spPr>
          <a:xfrm>
            <a:off x="4507909" y="1080516"/>
            <a:ext cx="30884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32 Million Followers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3992828" y="460223"/>
            <a:ext cx="379244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solidFill>
                  <a:srgbClr val="0000FF"/>
                </a:solidFill>
              </a:rPr>
              <a:t>Tesla Motors </a:t>
            </a:r>
            <a:r>
              <a:rPr lang="en-GB" sz="3600" b="1" dirty="0" err="1">
                <a:solidFill>
                  <a:srgbClr val="0000FF"/>
                </a:solidFill>
              </a:rPr>
              <a:t>Inc</a:t>
            </a:r>
            <a:endParaRPr lang="en-GB" sz="3600" b="1" dirty="0">
              <a:solidFill>
                <a:srgbClr val="0000FF"/>
              </a:solidFill>
            </a:endParaRPr>
          </a:p>
        </p:txBody>
      </p:sp>
      <p:sp>
        <p:nvSpPr>
          <p:cNvPr id="17" name="TextBox 16"/>
          <p:cNvSpPr txBox="1"/>
          <p:nvPr/>
        </p:nvSpPr>
        <p:spPr>
          <a:xfrm>
            <a:off x="4110181" y="1700808"/>
            <a:ext cx="474130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>
                <a:solidFill>
                  <a:srgbClr val="FF0000"/>
                </a:solidFill>
              </a:rPr>
              <a:t>Does not fit into traditional industry classification scheme explained</a:t>
            </a:r>
          </a:p>
          <a:p>
            <a:pPr algn="ctr"/>
            <a:r>
              <a:rPr lang="en-GB" sz="2400" dirty="0">
                <a:solidFill>
                  <a:srgbClr val="FF0000"/>
                </a:solidFill>
              </a:rPr>
              <a:t> by theoreticians or government schemes.</a:t>
            </a:r>
          </a:p>
        </p:txBody>
      </p:sp>
    </p:spTree>
    <p:extLst>
      <p:ext uri="{BB962C8B-B14F-4D97-AF65-F5344CB8AC3E}">
        <p14:creationId xmlns:p14="http://schemas.microsoft.com/office/powerpoint/2010/main" val="31444588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539552" y="1886826"/>
            <a:ext cx="4572000" cy="360098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400" dirty="0">
                <a:solidFill>
                  <a:srgbClr val="111111"/>
                </a:solidFill>
                <a:latin typeface="SourceSansPro"/>
              </a:rPr>
              <a:t>Roadster. Sold 2,500 Roadsters </a:t>
            </a:r>
          </a:p>
          <a:p>
            <a:endParaRPr lang="en-GB" sz="2400" dirty="0">
              <a:solidFill>
                <a:srgbClr val="111111"/>
              </a:solidFill>
              <a:latin typeface="SourceSansPro"/>
            </a:endParaRPr>
          </a:p>
          <a:p>
            <a:r>
              <a:rPr lang="en-GB" sz="2400" dirty="0">
                <a:solidFill>
                  <a:srgbClr val="111111"/>
                </a:solidFill>
                <a:latin typeface="SourceSansPro"/>
              </a:rPr>
              <a:t>Model S</a:t>
            </a:r>
          </a:p>
          <a:p>
            <a:r>
              <a:rPr lang="en-GB" sz="2400" dirty="0">
                <a:solidFill>
                  <a:srgbClr val="111111"/>
                </a:solidFill>
                <a:latin typeface="SourceSansPro"/>
              </a:rPr>
              <a:t>Model 3</a:t>
            </a:r>
          </a:p>
          <a:p>
            <a:r>
              <a:rPr lang="en-GB" sz="2400" dirty="0">
                <a:solidFill>
                  <a:srgbClr val="111111"/>
                </a:solidFill>
                <a:latin typeface="SourceSansPro"/>
              </a:rPr>
              <a:t>Model X</a:t>
            </a:r>
          </a:p>
          <a:p>
            <a:r>
              <a:rPr lang="en-GB" sz="2400" dirty="0">
                <a:solidFill>
                  <a:srgbClr val="111111"/>
                </a:solidFill>
                <a:latin typeface="SourceSansPro"/>
              </a:rPr>
              <a:t>Model Y</a:t>
            </a:r>
          </a:p>
          <a:p>
            <a:endParaRPr lang="en-GB" sz="2400" dirty="0">
              <a:solidFill>
                <a:srgbClr val="111111"/>
              </a:solidFill>
              <a:latin typeface="SourceSansPro"/>
            </a:endParaRPr>
          </a:p>
          <a:p>
            <a:r>
              <a:rPr lang="en-GB" sz="2400" dirty="0">
                <a:solidFill>
                  <a:srgbClr val="111111"/>
                </a:solidFill>
                <a:latin typeface="SourceSansPro"/>
              </a:rPr>
              <a:t>Cyber Trucks</a:t>
            </a:r>
          </a:p>
          <a:p>
            <a:endParaRPr lang="en-GB" dirty="0">
              <a:solidFill>
                <a:srgbClr val="111111"/>
              </a:solidFill>
              <a:latin typeface="SourceSansPro"/>
            </a:endParaRPr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907274" y="2711752"/>
            <a:ext cx="34774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Direct sales Service</a:t>
            </a:r>
          </a:p>
          <a:p>
            <a:r>
              <a:rPr lang="en-GB" sz="2400" dirty="0"/>
              <a:t>Super Charger Network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3568" y="620803"/>
            <a:ext cx="64524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>
                <a:solidFill>
                  <a:srgbClr val="00B050"/>
                </a:solidFill>
              </a:rPr>
              <a:t>Elon Musk great innovation capital builder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368248" y="115344"/>
            <a:ext cx="409919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>
                <a:solidFill>
                  <a:srgbClr val="0000FF"/>
                </a:solidFill>
              </a:rPr>
              <a:t>Innovation Capital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444578" y="1174284"/>
            <a:ext cx="252665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/>
              <a:t>Business Model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910366" y="1731107"/>
            <a:ext cx="412613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Opposed to having a network.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3447069" y="4114056"/>
            <a:ext cx="558942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Unique phased strategy using innovation capital that is not explained by entrepreneurial and modern management theory. </a:t>
            </a:r>
          </a:p>
        </p:txBody>
      </p:sp>
    </p:spTree>
    <p:extLst>
      <p:ext uri="{BB962C8B-B14F-4D97-AF65-F5344CB8AC3E}">
        <p14:creationId xmlns:p14="http://schemas.microsoft.com/office/powerpoint/2010/main" val="1105183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/>
      <p:bldP spid="8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07504" y="2134035"/>
            <a:ext cx="90364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Top Management Team</a:t>
            </a:r>
          </a:p>
          <a:p>
            <a:endParaRPr lang="en-GB" sz="2400" dirty="0"/>
          </a:p>
          <a:p>
            <a:r>
              <a:rPr lang="en-GB" sz="2400" b="1" dirty="0">
                <a:solidFill>
                  <a:srgbClr val="0070C0"/>
                </a:solidFill>
              </a:rPr>
              <a:t>Elon Musk </a:t>
            </a:r>
            <a:r>
              <a:rPr lang="en-GB" sz="2400" dirty="0"/>
              <a:t> co-founder, chief executive officer (CEO), director, product architect, </a:t>
            </a:r>
          </a:p>
          <a:p>
            <a:endParaRPr lang="en-GB" sz="2400" dirty="0"/>
          </a:p>
          <a:p>
            <a:r>
              <a:rPr lang="en-GB" sz="2400" b="1" dirty="0">
                <a:solidFill>
                  <a:srgbClr val="0070C0"/>
                </a:solidFill>
              </a:rPr>
              <a:t>Jeffrey Brian </a:t>
            </a:r>
            <a:r>
              <a:rPr lang="en-GB" sz="2400" b="1" dirty="0" err="1">
                <a:solidFill>
                  <a:srgbClr val="0070C0"/>
                </a:solidFill>
              </a:rPr>
              <a:t>Straubel</a:t>
            </a:r>
            <a:r>
              <a:rPr lang="en-GB" sz="2400" b="1" dirty="0">
                <a:solidFill>
                  <a:srgbClr val="0070C0"/>
                </a:solidFill>
              </a:rPr>
              <a:t> </a:t>
            </a:r>
            <a:r>
              <a:rPr lang="en-GB" sz="2400" dirty="0"/>
              <a:t>is the chief technology officer</a:t>
            </a:r>
          </a:p>
          <a:p>
            <a:endParaRPr lang="en-GB" sz="2400" dirty="0"/>
          </a:p>
          <a:p>
            <a:r>
              <a:rPr lang="en-GB" sz="2400" b="1" dirty="0">
                <a:solidFill>
                  <a:srgbClr val="0070C0"/>
                </a:solidFill>
              </a:rPr>
              <a:t>Deepak Ahuja</a:t>
            </a:r>
            <a:r>
              <a:rPr lang="en-GB" sz="2400" b="1" dirty="0"/>
              <a:t> </a:t>
            </a:r>
            <a:r>
              <a:rPr lang="en-GB" sz="2400" dirty="0"/>
              <a:t>Chief Financial Officer</a:t>
            </a:r>
          </a:p>
          <a:p>
            <a:r>
              <a:rPr lang="en-GB" sz="2400" dirty="0"/>
              <a:t> </a:t>
            </a:r>
          </a:p>
        </p:txBody>
      </p:sp>
      <p:sp>
        <p:nvSpPr>
          <p:cNvPr id="4" name="Rectangle 3"/>
          <p:cNvSpPr/>
          <p:nvPr/>
        </p:nvSpPr>
        <p:spPr>
          <a:xfrm>
            <a:off x="179512" y="980908"/>
            <a:ext cx="835292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Does not have traditional Manufacturing divisions described by modern management theory.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761006" y="185583"/>
            <a:ext cx="5621988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700" b="1" dirty="0">
                <a:solidFill>
                  <a:srgbClr val="0000FF"/>
                </a:solidFill>
              </a:rPr>
              <a:t>TESLA: ORGANISATION DESIGN</a:t>
            </a:r>
          </a:p>
        </p:txBody>
      </p:sp>
    </p:spTree>
    <p:extLst>
      <p:ext uri="{BB962C8B-B14F-4D97-AF65-F5344CB8AC3E}">
        <p14:creationId xmlns:p14="http://schemas.microsoft.com/office/powerpoint/2010/main" val="590941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51520" y="693414"/>
            <a:ext cx="864096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Divisions</a:t>
            </a:r>
            <a:endParaRPr lang="en-GB" sz="2800" dirty="0"/>
          </a:p>
          <a:p>
            <a:r>
              <a:rPr lang="en-GB" sz="2800" dirty="0"/>
              <a:t>Design of Goods and Services</a:t>
            </a:r>
          </a:p>
          <a:p>
            <a:r>
              <a:rPr lang="en-GB" sz="2800" dirty="0"/>
              <a:t>Quality Management</a:t>
            </a:r>
          </a:p>
          <a:p>
            <a:r>
              <a:rPr lang="en-GB" sz="2800" dirty="0"/>
              <a:t>Process and Capacity Design</a:t>
            </a:r>
          </a:p>
          <a:p>
            <a:r>
              <a:rPr lang="en-GB" sz="2800" dirty="0"/>
              <a:t>Location Strategy</a:t>
            </a:r>
          </a:p>
          <a:p>
            <a:r>
              <a:rPr lang="en-GB" sz="2800" dirty="0"/>
              <a:t>Layout Design and Strategy</a:t>
            </a:r>
          </a:p>
          <a:p>
            <a:r>
              <a:rPr lang="en-GB" sz="2800" dirty="0"/>
              <a:t>Job Design and Human Resources</a:t>
            </a:r>
          </a:p>
          <a:p>
            <a:r>
              <a:rPr lang="en-GB" sz="2800" dirty="0"/>
              <a:t>Supply Chain Management</a:t>
            </a:r>
          </a:p>
          <a:p>
            <a:r>
              <a:rPr lang="en-GB" sz="2800" dirty="0"/>
              <a:t>Inventory Management</a:t>
            </a:r>
          </a:p>
          <a:p>
            <a:r>
              <a:rPr lang="en-GB" sz="2800" dirty="0"/>
              <a:t>Scheduling</a:t>
            </a:r>
          </a:p>
          <a:p>
            <a:r>
              <a:rPr lang="en-GB" sz="2800" dirty="0"/>
              <a:t>Maintenance of Operation</a:t>
            </a:r>
            <a:endParaRPr lang="en-GB" dirty="0"/>
          </a:p>
        </p:txBody>
      </p:sp>
      <p:sp>
        <p:nvSpPr>
          <p:cNvPr id="5" name="TextBox 4"/>
          <p:cNvSpPr txBox="1"/>
          <p:nvPr/>
        </p:nvSpPr>
        <p:spPr>
          <a:xfrm>
            <a:off x="1761006" y="185583"/>
            <a:ext cx="5621988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700" b="1" dirty="0">
                <a:solidFill>
                  <a:srgbClr val="0000FF"/>
                </a:solidFill>
              </a:rPr>
              <a:t>TESLA: ORGANISATION DESIGN</a:t>
            </a:r>
          </a:p>
        </p:txBody>
      </p:sp>
    </p:spTree>
    <p:extLst>
      <p:ext uri="{BB962C8B-B14F-4D97-AF65-F5344CB8AC3E}">
        <p14:creationId xmlns:p14="http://schemas.microsoft.com/office/powerpoint/2010/main" val="6143059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79513" y="2745546"/>
            <a:ext cx="878497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Management Model is radically new, 21</a:t>
            </a:r>
            <a:r>
              <a:rPr lang="en-GB" sz="2000" baseline="30000" dirty="0"/>
              <a:t>st</a:t>
            </a:r>
            <a:r>
              <a:rPr lang="en-GB" sz="2000" dirty="0"/>
              <a:t> Century Knowledge Management &amp; AI  </a:t>
            </a:r>
          </a:p>
          <a:p>
            <a:endParaRPr lang="en-GB" sz="2000" dirty="0"/>
          </a:p>
          <a:p>
            <a:r>
              <a:rPr lang="en-GB" sz="2000" dirty="0"/>
              <a:t>Elon Musk’s leadership effectiveness depends on the corporate structure’s ability to disseminate and support the implementation of new strategies for </a:t>
            </a:r>
            <a:r>
              <a:rPr lang="en-GB" sz="2000" dirty="0" err="1"/>
              <a:t>businessgrowth</a:t>
            </a:r>
            <a:r>
              <a:rPr lang="en-GB" sz="2000" dirty="0"/>
              <a:t> and improvement. </a:t>
            </a:r>
          </a:p>
          <a:p>
            <a:endParaRPr lang="en-GB" sz="2000" dirty="0"/>
          </a:p>
          <a:p>
            <a:r>
              <a:rPr lang="en-GB" sz="2000" dirty="0"/>
              <a:t>Strategic Joint Venture</a:t>
            </a:r>
          </a:p>
          <a:p>
            <a:r>
              <a:rPr lang="en-GB" sz="2000" dirty="0"/>
              <a:t>Panasonic Corporation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179512" y="827028"/>
            <a:ext cx="2861296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  <a:p>
            <a:r>
              <a:rPr lang="en-GB" sz="2400" b="1" dirty="0">
                <a:solidFill>
                  <a:schemeClr val="accent3"/>
                </a:solidFill>
              </a:rPr>
              <a:t>Green Technology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648460" y="91529"/>
            <a:ext cx="3985386" cy="10002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00FF"/>
                </a:solidFill>
              </a:rPr>
              <a:t>Management Model</a:t>
            </a:r>
          </a:p>
          <a:p>
            <a:endParaRPr lang="en-GB" sz="2700" b="1" dirty="0">
              <a:solidFill>
                <a:schemeClr val="accent2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701179" y="1098681"/>
            <a:ext cx="349005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Management Innovation</a:t>
            </a:r>
          </a:p>
        </p:txBody>
      </p:sp>
      <p:sp>
        <p:nvSpPr>
          <p:cNvPr id="8" name="Rectangle 7"/>
          <p:cNvSpPr/>
          <p:nvPr/>
        </p:nvSpPr>
        <p:spPr>
          <a:xfrm>
            <a:off x="179512" y="1474891"/>
            <a:ext cx="878497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i="1" dirty="0">
                <a:solidFill>
                  <a:srgbClr val="0070C0"/>
                </a:solidFill>
              </a:rPr>
              <a:t>the </a:t>
            </a:r>
            <a:r>
              <a:rPr lang="en-GB" sz="2400" dirty="0">
                <a:solidFill>
                  <a:srgbClr val="0070C0"/>
                </a:solidFill>
              </a:rPr>
              <a:t>source of competitive </a:t>
            </a:r>
            <a:r>
              <a:rPr lang="en-GB" sz="2400" dirty="0" err="1">
                <a:solidFill>
                  <a:srgbClr val="0070C0"/>
                </a:solidFill>
              </a:rPr>
              <a:t>advantagen</a:t>
            </a:r>
            <a:r>
              <a:rPr lang="en-GB" sz="2400" dirty="0">
                <a:solidFill>
                  <a:srgbClr val="0070C0"/>
                </a:solidFill>
              </a:rPr>
              <a:t> Superior engine for productivity growth</a:t>
            </a:r>
          </a:p>
        </p:txBody>
      </p:sp>
    </p:spTree>
    <p:extLst>
      <p:ext uri="{BB962C8B-B14F-4D97-AF65-F5344CB8AC3E}">
        <p14:creationId xmlns:p14="http://schemas.microsoft.com/office/powerpoint/2010/main" val="5687803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648460" y="91529"/>
            <a:ext cx="3985386" cy="10002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00FF"/>
                </a:solidFill>
              </a:rPr>
              <a:t>Management Model</a:t>
            </a:r>
          </a:p>
          <a:p>
            <a:endParaRPr lang="en-GB" sz="2700" b="1" dirty="0">
              <a:solidFill>
                <a:schemeClr val="accent2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3707904" y="896172"/>
            <a:ext cx="510532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The Innovation Stack</a:t>
            </a:r>
          </a:p>
          <a:p>
            <a:endParaRPr lang="en-GB" sz="2800" dirty="0"/>
          </a:p>
          <a:p>
            <a:r>
              <a:rPr lang="en-GB" sz="2800" dirty="0"/>
              <a:t>Management Innovation</a:t>
            </a:r>
          </a:p>
          <a:p>
            <a:r>
              <a:rPr lang="en-GB" sz="2800" dirty="0"/>
              <a:t>Strategic Innovation</a:t>
            </a:r>
          </a:p>
          <a:p>
            <a:r>
              <a:rPr lang="en-GB" sz="2800" dirty="0"/>
              <a:t>Product/service innovation</a:t>
            </a:r>
          </a:p>
          <a:p>
            <a:r>
              <a:rPr lang="en-GB" sz="2800" dirty="0"/>
              <a:t>Operations Innovation</a:t>
            </a:r>
            <a:endParaRPr lang="en-GB" sz="2400" dirty="0"/>
          </a:p>
        </p:txBody>
      </p:sp>
      <p:sp>
        <p:nvSpPr>
          <p:cNvPr id="6" name="Rectangle 5"/>
          <p:cNvSpPr/>
          <p:nvPr/>
        </p:nvSpPr>
        <p:spPr>
          <a:xfrm>
            <a:off x="90828" y="1351530"/>
            <a:ext cx="491322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3200" dirty="0">
                <a:solidFill>
                  <a:srgbClr val="0000FF"/>
                </a:solidFill>
              </a:rPr>
              <a:t>Community</a:t>
            </a:r>
          </a:p>
          <a:p>
            <a:r>
              <a:rPr lang="en-GB" sz="3200" dirty="0">
                <a:solidFill>
                  <a:srgbClr val="0000FF"/>
                </a:solidFill>
              </a:rPr>
              <a:t>Variety</a:t>
            </a:r>
          </a:p>
          <a:p>
            <a:r>
              <a:rPr lang="en-GB" sz="3200" dirty="0">
                <a:solidFill>
                  <a:srgbClr val="0000FF"/>
                </a:solidFill>
              </a:rPr>
              <a:t>creativity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04607" y="3787835"/>
            <a:ext cx="8734785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>
                <a:solidFill>
                  <a:srgbClr val="FF0000"/>
                </a:solidFill>
              </a:rPr>
              <a:t>Modern management theory does not account for such a management model, company organisation,  data, information, and knowledge as a resource</a:t>
            </a:r>
          </a:p>
        </p:txBody>
      </p:sp>
    </p:spTree>
    <p:extLst>
      <p:ext uri="{BB962C8B-B14F-4D97-AF65-F5344CB8AC3E}">
        <p14:creationId xmlns:p14="http://schemas.microsoft.com/office/powerpoint/2010/main" val="4019620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592" y="4251717"/>
            <a:ext cx="893947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r>
              <a:rPr lang="en-GB" sz="2400" dirty="0"/>
              <a:t>Your choice of resources and the way in which you use them as evidence to support your evaluation and underpin your ideas with the theory. </a:t>
            </a:r>
            <a:r>
              <a:rPr lang="en-GB" sz="2400" b="1" dirty="0">
                <a:solidFill>
                  <a:srgbClr val="FF0000"/>
                </a:solidFill>
              </a:rPr>
              <a:t>45%</a:t>
            </a:r>
          </a:p>
          <a:p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25014" y="851957"/>
            <a:ext cx="8939474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The extent and quality of your contributions to discussion and collective activities undertaken</a:t>
            </a:r>
          </a:p>
          <a:p>
            <a:r>
              <a:rPr lang="en-GB" sz="2400" dirty="0"/>
              <a:t>during the module. </a:t>
            </a:r>
            <a:r>
              <a:rPr lang="en-GB" sz="2400" b="1" dirty="0">
                <a:solidFill>
                  <a:srgbClr val="FF0000"/>
                </a:solidFill>
              </a:rPr>
              <a:t>10%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TextBox 5"/>
          <p:cNvSpPr txBox="1"/>
          <p:nvPr/>
        </p:nvSpPr>
        <p:spPr>
          <a:xfrm>
            <a:off x="0" y="2242161"/>
            <a:ext cx="893947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The clarity, coherence and critical reflection of your written evaluation, showing that you have  referred to a range of points of view and then  developed and clearly stated your own </a:t>
            </a:r>
          </a:p>
          <a:p>
            <a:r>
              <a:rPr lang="en-GB" sz="2400" dirty="0"/>
              <a:t>argument for your ideas. This includes the depth</a:t>
            </a:r>
          </a:p>
          <a:p>
            <a:r>
              <a:rPr lang="en-GB" sz="2400" dirty="0"/>
              <a:t>and quality of your research. </a:t>
            </a:r>
            <a:r>
              <a:rPr lang="en-GB" sz="2400" b="1" dirty="0">
                <a:solidFill>
                  <a:srgbClr val="FF0000"/>
                </a:solidFill>
              </a:rPr>
              <a:t>30%</a:t>
            </a:r>
          </a:p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AB824B0-2358-5E4E-832E-FD6B0F4F91DE}"/>
              </a:ext>
            </a:extLst>
          </p:cNvPr>
          <p:cNvSpPr/>
          <p:nvPr/>
        </p:nvSpPr>
        <p:spPr>
          <a:xfrm>
            <a:off x="1619672" y="114589"/>
            <a:ext cx="65646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solidFill>
                  <a:srgbClr val="0000FF"/>
                </a:solidFill>
              </a:rPr>
              <a:t>Assessment Criteria % of marks </a:t>
            </a:r>
          </a:p>
        </p:txBody>
      </p:sp>
    </p:spTree>
    <p:extLst>
      <p:ext uri="{BB962C8B-B14F-4D97-AF65-F5344CB8AC3E}">
        <p14:creationId xmlns:p14="http://schemas.microsoft.com/office/powerpoint/2010/main" val="1819306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79512" y="851957"/>
            <a:ext cx="8964488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Your accurate use of the author/date Harvard referencing system. This criterion relates to whether you have used the Harvard system appropriately and accurately, not to whether you have made a good selection of resources. </a:t>
            </a:r>
            <a:r>
              <a:rPr lang="en-GB" sz="2400" b="1" dirty="0">
                <a:solidFill>
                  <a:srgbClr val="FF0000"/>
                </a:solidFill>
              </a:rPr>
              <a:t>5% </a:t>
            </a:r>
          </a:p>
          <a:p>
            <a:endParaRPr lang="en-GB" sz="2400" dirty="0"/>
          </a:p>
          <a:p>
            <a:r>
              <a:rPr lang="en-GB" sz="2400" dirty="0"/>
              <a:t>Your written presentation including appropriate</a:t>
            </a:r>
          </a:p>
          <a:p>
            <a:r>
              <a:rPr lang="en-GB" sz="2400" dirty="0"/>
              <a:t>use of headings to structure the work; </a:t>
            </a:r>
          </a:p>
          <a:p>
            <a:r>
              <a:rPr lang="en-GB" sz="2400" dirty="0"/>
              <a:t>grammar and spelling; page numbers; </a:t>
            </a:r>
          </a:p>
          <a:p>
            <a:r>
              <a:rPr lang="en-GB" sz="2400" dirty="0"/>
              <a:t>use of word count; writing style and labelling. </a:t>
            </a:r>
            <a:r>
              <a:rPr lang="en-GB" sz="2400" b="1" dirty="0">
                <a:solidFill>
                  <a:srgbClr val="FF0000"/>
                </a:solidFill>
              </a:rPr>
              <a:t>10%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AB824B0-2358-5E4E-832E-FD6B0F4F91DE}"/>
              </a:ext>
            </a:extLst>
          </p:cNvPr>
          <p:cNvSpPr/>
          <p:nvPr/>
        </p:nvSpPr>
        <p:spPr>
          <a:xfrm>
            <a:off x="1619672" y="114589"/>
            <a:ext cx="656461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200" b="1" dirty="0">
                <a:solidFill>
                  <a:srgbClr val="0000FF"/>
                </a:solidFill>
              </a:rPr>
              <a:t>Assessment Criteria % of marks </a:t>
            </a:r>
          </a:p>
        </p:txBody>
      </p:sp>
    </p:spTree>
    <p:extLst>
      <p:ext uri="{BB962C8B-B14F-4D97-AF65-F5344CB8AC3E}">
        <p14:creationId xmlns:p14="http://schemas.microsoft.com/office/powerpoint/2010/main" val="20801418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Image result for questions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02704"/>
            <a:ext cx="8607424" cy="53145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587229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3065</TotalTime>
  <Words>836</Words>
  <Application>Microsoft Macintosh PowerPoint</Application>
  <PresentationFormat>On-screen Show (4:3)</PresentationFormat>
  <Paragraphs>165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Arial</vt:lpstr>
      <vt:lpstr>Georgia</vt:lpstr>
      <vt:lpstr>Myriad Pro</vt:lpstr>
      <vt:lpstr>SourceSansPro</vt:lpstr>
      <vt:lpstr>Times New Roman</vt:lpstr>
      <vt:lpstr>Verdana</vt:lpstr>
      <vt:lpstr>20140311PresentationUWTSDTemplate</vt:lpstr>
      <vt:lpstr>  Visions for Future - Theoretical Perspectives on Management  (LCDB7008)  Week  3 (Part 2 of 2)   Postmodern Management Challenge </vt:lpstr>
      <vt:lpstr>Learning outcomes</vt:lpstr>
      <vt:lpstr>PowerPoint Presentation</vt:lpstr>
      <vt:lpstr>PowerPoint Presentation</vt:lpstr>
      <vt:lpstr>PowerPoint Presentation</vt:lpstr>
      <vt:lpstr>PowerPoint Presentation</vt:lpstr>
      <vt:lpstr>Postmodern Management Challenge: Issues &amp; Problems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Amare Desta</cp:lastModifiedBy>
  <cp:revision>189</cp:revision>
  <cp:lastPrinted>2018-07-09T15:27:01Z</cp:lastPrinted>
  <dcterms:created xsi:type="dcterms:W3CDTF">2002-10-07T19:43:58Z</dcterms:created>
  <dcterms:modified xsi:type="dcterms:W3CDTF">2022-03-02T08:43:08Z</dcterms:modified>
</cp:coreProperties>
</file>