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120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010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274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29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507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7997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706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509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091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8266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041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026879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8264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079856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976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7228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99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8D9748-1D74-42A3-BC08-BF98A40BAC87}" type="datetimeFigureOut">
              <a:rPr lang="en-GB" smtClean="0"/>
              <a:t>19/01/2019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077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SJSI4017 Session 1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Phillip Morgan</a:t>
            </a:r>
          </a:p>
          <a:p>
            <a:r>
              <a:rPr lang="en-GB" dirty="0" smtClean="0"/>
              <a:t>January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7619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</a:t>
            </a:r>
            <a:r>
              <a:rPr lang="en-GB" dirty="0" smtClean="0"/>
              <a:t>1/2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review of assessment questions for the module SJSI4017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91834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Vocabulary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Initially a range of vocabulary will be introduced and explained</a:t>
            </a:r>
          </a:p>
          <a:p>
            <a:r>
              <a:rPr lang="en-GB" dirty="0"/>
              <a:t>Subsequent lectures will focus on key theories and their associated meanings </a:t>
            </a:r>
          </a:p>
        </p:txBody>
      </p:sp>
    </p:spTree>
    <p:extLst>
      <p:ext uri="{BB962C8B-B14F-4D97-AF65-F5344CB8AC3E}">
        <p14:creationId xmlns:p14="http://schemas.microsoft.com/office/powerpoint/2010/main" val="18759144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Vocabulary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Units of Analysis</a:t>
            </a:r>
          </a:p>
          <a:p>
            <a:pPr lvl="1"/>
            <a:r>
              <a:rPr lang="en-GB" dirty="0"/>
              <a:t>Macro</a:t>
            </a:r>
          </a:p>
          <a:p>
            <a:pPr lvl="1"/>
            <a:r>
              <a:rPr lang="en-GB" dirty="0" err="1"/>
              <a:t>Meso</a:t>
            </a:r>
            <a:endParaRPr lang="en-GB" dirty="0"/>
          </a:p>
          <a:p>
            <a:pPr lvl="1"/>
            <a:r>
              <a:rPr lang="en-GB" dirty="0"/>
              <a:t>Micro</a:t>
            </a:r>
          </a:p>
          <a:p>
            <a:r>
              <a:rPr lang="en-GB" dirty="0"/>
              <a:t>Theory</a:t>
            </a:r>
          </a:p>
          <a:p>
            <a:r>
              <a:rPr lang="en-GB" dirty="0"/>
              <a:t>Paradigm</a:t>
            </a:r>
          </a:p>
          <a:p>
            <a:r>
              <a:rPr lang="en-GB" dirty="0"/>
              <a:t>Sociological Perspectives</a:t>
            </a:r>
          </a:p>
          <a:p>
            <a:pPr lvl="1"/>
            <a:r>
              <a:rPr lang="en-GB" dirty="0"/>
              <a:t>Action  (Symbolic Interactionism)</a:t>
            </a:r>
          </a:p>
          <a:p>
            <a:pPr lvl="1"/>
            <a:r>
              <a:rPr lang="en-GB" dirty="0"/>
              <a:t>Functionalism</a:t>
            </a:r>
          </a:p>
          <a:p>
            <a:pPr lvl="1"/>
            <a:r>
              <a:rPr lang="en-GB" dirty="0"/>
              <a:t>Conflict Theory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3448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Looking at and Understanding Society and the Individual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of the ways that social scientists explore the ‘lived experience’ is through considering what happens at different levels </a:t>
            </a:r>
          </a:p>
          <a:p>
            <a:pPr lvl="1"/>
            <a:r>
              <a:rPr lang="en-GB" dirty="0"/>
              <a:t>Macro</a:t>
            </a:r>
          </a:p>
          <a:p>
            <a:pPr lvl="1"/>
            <a:r>
              <a:rPr lang="en-GB" dirty="0" err="1"/>
              <a:t>Meso</a:t>
            </a:r>
            <a:endParaRPr lang="en-GB" dirty="0"/>
          </a:p>
          <a:p>
            <a:pPr lvl="1"/>
            <a:r>
              <a:rPr lang="en-GB" dirty="0"/>
              <a:t>Micro</a:t>
            </a:r>
          </a:p>
        </p:txBody>
      </p:sp>
    </p:spTree>
    <p:extLst>
      <p:ext uri="{BB962C8B-B14F-4D97-AF65-F5344CB8AC3E}">
        <p14:creationId xmlns:p14="http://schemas.microsoft.com/office/powerpoint/2010/main" val="8931461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Micro-Level (Local Level)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66416" y="2313432"/>
            <a:ext cx="3419856" cy="3493008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smallest unit of analysis in the social sciences</a:t>
            </a:r>
          </a:p>
          <a:p>
            <a:pPr lvl="1"/>
            <a:r>
              <a:rPr lang="en-GB" dirty="0"/>
              <a:t>individuals in their social setting</a:t>
            </a:r>
          </a:p>
          <a:p>
            <a:pPr lvl="1"/>
            <a:r>
              <a:rPr lang="en-GB" dirty="0"/>
              <a:t>the research population typically is an individual in their social setting or a small group of individuals in a particular social context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69152" y="2313431"/>
            <a:ext cx="3419856" cy="3493008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lvl="1"/>
            <a:r>
              <a:rPr lang="en-GB" dirty="0"/>
              <a:t>Examples include:</a:t>
            </a:r>
          </a:p>
          <a:p>
            <a:pPr lvl="2"/>
            <a:r>
              <a:rPr lang="en-GB" dirty="0"/>
              <a:t>Alien residents</a:t>
            </a:r>
          </a:p>
          <a:p>
            <a:pPr lvl="2"/>
            <a:r>
              <a:rPr lang="en-GB" dirty="0"/>
              <a:t>Stateless persons</a:t>
            </a:r>
          </a:p>
          <a:p>
            <a:pPr lvl="2"/>
            <a:r>
              <a:rPr lang="en-GB" dirty="0"/>
              <a:t>Asylum seeker</a:t>
            </a:r>
          </a:p>
          <a:p>
            <a:pPr lvl="2"/>
            <a:r>
              <a:rPr lang="en-GB" dirty="0"/>
              <a:t>Refugee</a:t>
            </a:r>
          </a:p>
          <a:p>
            <a:pPr lvl="2"/>
            <a:r>
              <a:rPr lang="en-GB" dirty="0"/>
              <a:t>Person</a:t>
            </a:r>
          </a:p>
          <a:p>
            <a:pPr lvl="2"/>
            <a:r>
              <a:rPr lang="en-GB" dirty="0"/>
              <a:t>Citizen</a:t>
            </a:r>
          </a:p>
          <a:p>
            <a:pPr lvl="2"/>
            <a:r>
              <a:rPr lang="en-GB" dirty="0"/>
              <a:t>Partnership</a:t>
            </a:r>
          </a:p>
          <a:p>
            <a:pPr lvl="2"/>
            <a:r>
              <a:rPr lang="en-GB" dirty="0"/>
              <a:t>Marriage</a:t>
            </a:r>
          </a:p>
          <a:p>
            <a:pPr lvl="2"/>
            <a:r>
              <a:rPr lang="en-GB" dirty="0"/>
              <a:t>Families</a:t>
            </a:r>
          </a:p>
          <a:p>
            <a:pPr lvl="2"/>
            <a:r>
              <a:rPr lang="en-GB" dirty="0"/>
              <a:t>Households</a:t>
            </a:r>
          </a:p>
          <a:p>
            <a:pPr lvl="2"/>
            <a:r>
              <a:rPr lang="en-GB" dirty="0"/>
              <a:t>neighbourhoods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46813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Meso-Level (Mid-Range)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66416" y="2313432"/>
            <a:ext cx="3419856" cy="349300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dirty="0"/>
              <a:t>A population size that falls between the micro- and macro-levels</a:t>
            </a:r>
          </a:p>
          <a:p>
            <a:pPr lvl="1"/>
            <a:r>
              <a:rPr lang="en-GB" dirty="0"/>
              <a:t>Such as a community or an organisation</a:t>
            </a:r>
          </a:p>
          <a:p>
            <a:pPr lvl="1"/>
            <a:r>
              <a:rPr lang="en-GB" dirty="0"/>
              <a:t>It may also refer to analyses that are specifically designed to reveal connections between micro- and macro-levels</a:t>
            </a:r>
          </a:p>
          <a:p>
            <a:pPr lvl="1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69152" y="2313431"/>
            <a:ext cx="3419856" cy="3493008"/>
          </a:xfrm>
          <a:prstGeom prst="rect">
            <a:avLst/>
          </a:prstGeom>
        </p:spPr>
        <p:txBody>
          <a:bodyPr>
            <a:normAutofit/>
          </a:bodyPr>
          <a:lstStyle/>
          <a:p>
            <a:pPr lvl="2"/>
            <a:r>
              <a:rPr lang="en-GB" dirty="0"/>
              <a:t>Examples include:</a:t>
            </a:r>
          </a:p>
          <a:p>
            <a:pPr lvl="3"/>
            <a:r>
              <a:rPr lang="en-GB" dirty="0"/>
              <a:t>Clan</a:t>
            </a:r>
          </a:p>
          <a:p>
            <a:pPr lvl="3"/>
            <a:r>
              <a:rPr lang="en-GB" dirty="0"/>
              <a:t>Tribe</a:t>
            </a:r>
          </a:p>
          <a:p>
            <a:pPr lvl="3"/>
            <a:r>
              <a:rPr lang="en-GB" dirty="0"/>
              <a:t>Community</a:t>
            </a:r>
          </a:p>
          <a:p>
            <a:pPr lvl="3"/>
            <a:r>
              <a:rPr lang="en-GB" dirty="0"/>
              <a:t>Village</a:t>
            </a:r>
          </a:p>
          <a:p>
            <a:pPr lvl="3"/>
            <a:r>
              <a:rPr lang="en-GB" dirty="0"/>
              <a:t>town,</a:t>
            </a:r>
          </a:p>
          <a:p>
            <a:pPr lvl="3"/>
            <a:r>
              <a:rPr lang="en-GB" dirty="0"/>
              <a:t>City</a:t>
            </a:r>
          </a:p>
          <a:p>
            <a:pPr lvl="3"/>
            <a:r>
              <a:rPr lang="en-GB" dirty="0"/>
              <a:t>Formal organisation</a:t>
            </a:r>
          </a:p>
          <a:p>
            <a:pPr lvl="3"/>
            <a:r>
              <a:rPr lang="en-GB" dirty="0"/>
              <a:t>state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8929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Macro-Level (Global Level)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66416" y="2313432"/>
            <a:ext cx="3419856" cy="349300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dirty="0"/>
              <a:t>Analyses generally trace the outcomes of interactions, such as economic or other resource transfer interactions over a large population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69152" y="2313431"/>
            <a:ext cx="3419856" cy="349300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dirty="0"/>
              <a:t>Examples of macro-level units of analysis include, but are not limited to, the following</a:t>
            </a:r>
          </a:p>
          <a:p>
            <a:pPr lvl="1"/>
            <a:r>
              <a:rPr lang="en-GB" dirty="0"/>
              <a:t>Nation</a:t>
            </a:r>
          </a:p>
          <a:p>
            <a:pPr lvl="1"/>
            <a:r>
              <a:rPr lang="en-GB" dirty="0"/>
              <a:t>Society</a:t>
            </a:r>
          </a:p>
          <a:p>
            <a:pPr lvl="1"/>
            <a:r>
              <a:rPr lang="en-GB" dirty="0"/>
              <a:t>Civilisation</a:t>
            </a:r>
          </a:p>
          <a:p>
            <a:pPr lvl="1"/>
            <a:r>
              <a:rPr lang="en-GB" dirty="0"/>
              <a:t>International</a:t>
            </a:r>
          </a:p>
          <a:p>
            <a:pPr lvl="1"/>
            <a:r>
              <a:rPr lang="en-GB" dirty="0"/>
              <a:t>Global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4997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567490" y="1027664"/>
            <a:ext cx="2952446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Micro</a:t>
            </a:r>
            <a:br>
              <a:rPr lang="en-GB" dirty="0"/>
            </a:br>
            <a:r>
              <a:rPr lang="en-GB" dirty="0"/>
              <a:t>Meso</a:t>
            </a:r>
            <a:br>
              <a:rPr lang="en-GB" dirty="0"/>
            </a:br>
            <a:r>
              <a:rPr lang="en-GB" dirty="0"/>
              <a:t>Macro</a:t>
            </a:r>
          </a:p>
        </p:txBody>
      </p:sp>
      <p:pic>
        <p:nvPicPr>
          <p:cNvPr id="1026" name="Picture 2" descr="http://www.emeraldinsight.com/fig/4_10_1108_S0732-1317_2012_000002201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9816" y="779980"/>
            <a:ext cx="5788124" cy="5744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86884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Task: Pairs/Groups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Choose an excluded group</a:t>
            </a:r>
          </a:p>
          <a:p>
            <a:pPr lvl="1"/>
            <a:r>
              <a:rPr lang="en-GB" dirty="0"/>
              <a:t>Consider what you know about this group at the three levels</a:t>
            </a:r>
          </a:p>
          <a:p>
            <a:pPr lvl="2"/>
            <a:r>
              <a:rPr lang="en-GB" dirty="0"/>
              <a:t>Micro</a:t>
            </a:r>
          </a:p>
          <a:p>
            <a:pPr lvl="2"/>
            <a:r>
              <a:rPr lang="en-GB" dirty="0" err="1"/>
              <a:t>Meso</a:t>
            </a:r>
            <a:endParaRPr lang="en-GB" dirty="0"/>
          </a:p>
          <a:p>
            <a:pPr lvl="2"/>
            <a:r>
              <a:rPr lang="en-GB" dirty="0"/>
              <a:t>Macro</a:t>
            </a:r>
          </a:p>
          <a:p>
            <a:pPr lvl="2"/>
            <a:endParaRPr lang="en-GB" dirty="0"/>
          </a:p>
          <a:p>
            <a:r>
              <a:rPr lang="en-GB" dirty="0"/>
              <a:t>Write down anything you know about this group at each level and then report back to the class</a:t>
            </a:r>
          </a:p>
        </p:txBody>
      </p:sp>
    </p:spTree>
    <p:extLst>
      <p:ext uri="{BB962C8B-B14F-4D97-AF65-F5344CB8AC3E}">
        <p14:creationId xmlns:p14="http://schemas.microsoft.com/office/powerpoint/2010/main" val="389949989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</TotalTime>
  <Words>287</Words>
  <Application>Microsoft Office PowerPoint</Application>
  <PresentationFormat>Widescreen</PresentationFormat>
  <Paragraphs>70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Trebuchet MS</vt:lpstr>
      <vt:lpstr>Wingdings 3</vt:lpstr>
      <vt:lpstr>Facet</vt:lpstr>
      <vt:lpstr>SJSI4017 Session 1  </vt:lpstr>
      <vt:lpstr>Assignment 1/2</vt:lpstr>
      <vt:lpstr>Vocabulary </vt:lpstr>
      <vt:lpstr>Vocabulary</vt:lpstr>
      <vt:lpstr>Looking at and Understanding Society and the Individual</vt:lpstr>
      <vt:lpstr>Micro-Level (Local Level)</vt:lpstr>
      <vt:lpstr>Meso-Level (Mid-Range)</vt:lpstr>
      <vt:lpstr>Macro-Level (Global Level)</vt:lpstr>
      <vt:lpstr>Micro Meso Macro</vt:lpstr>
      <vt:lpstr>Class Task: Pairs/Groups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SJSI4017 Session 1</dc:title>
  <dc:creator>Caroline Lohmann-Hancock</dc:creator>
  <cp:lastModifiedBy>Phill Morgan</cp:lastModifiedBy>
  <cp:revision>5</cp:revision>
  <dcterms:created xsi:type="dcterms:W3CDTF">2017-08-03T14:54:01Z</dcterms:created>
  <dcterms:modified xsi:type="dcterms:W3CDTF">2019-01-19T14:32:10Z</dcterms:modified>
</cp:coreProperties>
</file>