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5" r:id="rId19"/>
    <p:sldId id="294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7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emf"/><Relationship Id="rId4" Type="http://schemas.openxmlformats.org/officeDocument/2006/relationships/image" Target="../media/image21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BMST6004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Basic Life Support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sz="3900" dirty="0"/>
              <a:t>Introduction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Cardiac arrest is one of the worst case scenario’s for any therapist </a:t>
            </a:r>
          </a:p>
          <a:p>
            <a:pPr lvl="1"/>
            <a:r>
              <a:rPr lang="en-GB" dirty="0"/>
              <a:t>Can take place ANYWHERE </a:t>
            </a:r>
          </a:p>
          <a:p>
            <a:pPr lvl="2"/>
            <a:r>
              <a:rPr lang="en-GB" dirty="0"/>
              <a:t>On field </a:t>
            </a:r>
          </a:p>
          <a:p>
            <a:pPr lvl="2"/>
            <a:r>
              <a:rPr lang="en-GB" dirty="0"/>
              <a:t>Changing rooms </a:t>
            </a:r>
          </a:p>
          <a:p>
            <a:pPr lvl="2"/>
            <a:r>
              <a:rPr lang="en-GB" dirty="0"/>
              <a:t>Clinic </a:t>
            </a:r>
          </a:p>
          <a:p>
            <a:pPr lvl="2"/>
            <a:r>
              <a:rPr lang="en-GB" dirty="0"/>
              <a:t>During travel </a:t>
            </a:r>
          </a:p>
          <a:p>
            <a:pPr lvl="2"/>
            <a:r>
              <a:rPr lang="en-GB" dirty="0" err="1"/>
              <a:t>Etc</a:t>
            </a:r>
            <a:r>
              <a:rPr lang="en-GB" dirty="0"/>
              <a:t>…. </a:t>
            </a:r>
          </a:p>
          <a:p>
            <a:pPr lvl="1"/>
            <a:r>
              <a:rPr lang="en-GB" dirty="0"/>
              <a:t>This session will focus on Cardiopulmonary Resuscitation of adults and children, choking and the recovery position.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44210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800" b="1" dirty="0"/>
              <a:t>Learning outcomes </a:t>
            </a:r>
          </a:p>
          <a:p>
            <a:r>
              <a:rPr lang="en-GB" sz="2900" dirty="0"/>
              <a:t>Upon completion of </a:t>
            </a:r>
            <a:r>
              <a:rPr lang="en-GB" sz="2900"/>
              <a:t>this session, </a:t>
            </a:r>
            <a:r>
              <a:rPr lang="en-GB" sz="2900" dirty="0"/>
              <a:t>you should be able to demonstrate the ability to deliver basic life in the Immediate Care in Sport se\ng to the injured/ill athletes. </a:t>
            </a:r>
          </a:p>
          <a:p>
            <a:pPr marL="0" indent="0">
              <a:buNone/>
            </a:pPr>
            <a:r>
              <a:rPr lang="en-GB" sz="3800" dirty="0"/>
              <a:t>Objectives </a:t>
            </a:r>
          </a:p>
          <a:p>
            <a:r>
              <a:rPr lang="en-GB" sz="2900" dirty="0"/>
              <a:t>Understand the chain of survival. </a:t>
            </a:r>
          </a:p>
          <a:p>
            <a:r>
              <a:rPr lang="en-GB" sz="2900" dirty="0"/>
              <a:t>Identify potential risks to the rescuer and accept a safe approach.</a:t>
            </a:r>
          </a:p>
          <a:p>
            <a:r>
              <a:rPr lang="en-GB" sz="2900" dirty="0"/>
              <a:t>Understand the basic life support algorithm for adults. </a:t>
            </a:r>
          </a:p>
          <a:p>
            <a:r>
              <a:rPr lang="en-GB" sz="2900" dirty="0"/>
              <a:t>Identify correct cardio pulmonary resuscitation (CPR) techniques. </a:t>
            </a:r>
          </a:p>
          <a:p>
            <a:r>
              <a:rPr lang="en-GB" sz="2900" dirty="0"/>
              <a:t>Understand the basic life support algorithm for children, identifying differences from adult CPR. </a:t>
            </a:r>
          </a:p>
          <a:p>
            <a:r>
              <a:rPr lang="en-GB" sz="2900" dirty="0"/>
              <a:t>Understand the adult chocking algorithm. </a:t>
            </a:r>
          </a:p>
          <a:p>
            <a:r>
              <a:rPr lang="en-GB" sz="2900" dirty="0"/>
              <a:t>Understand the paediatric chocking algorithm.</a:t>
            </a:r>
          </a:p>
          <a:p>
            <a:r>
              <a:rPr lang="en-GB" sz="2900" dirty="0"/>
              <a:t>Understand when and how to use the recovery position. </a:t>
            </a: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572741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57213" y="620688"/>
            <a:ext cx="5637312" cy="57606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Chain of Survival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96" y="1700808"/>
            <a:ext cx="8104352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454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83568" y="620688"/>
            <a:ext cx="36004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Rescuer Safety </a:t>
            </a:r>
          </a:p>
          <a:p>
            <a:r>
              <a:rPr lang="en-GB" dirty="0"/>
              <a:t>SAFE Approach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 for Shout for help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A</a:t>
            </a:r>
            <a:r>
              <a:rPr lang="en-GB" dirty="0"/>
              <a:t> for Assess the scene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dirty="0"/>
              <a:t> for Free from danger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dirty="0"/>
              <a:t> for Evaluate the player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781103" y="692696"/>
            <a:ext cx="389304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Vigilant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Safety is dynamic in time &amp; place not confined to a single assessment at the beginning of the incident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Correct clothing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Gloves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Hi Vis Bib 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839264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728700"/>
            <a:ext cx="7560840" cy="38884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Rescuer Safety </a:t>
            </a:r>
          </a:p>
          <a:p>
            <a:r>
              <a:rPr lang="en-GB" dirty="0"/>
              <a:t>When considering CPR (Esp. mouth-to-mouth) there is a risk of infection </a:t>
            </a:r>
          </a:p>
          <a:p>
            <a:pPr lvl="1"/>
            <a:r>
              <a:rPr lang="en-GB" dirty="0"/>
              <a:t>To date: </a:t>
            </a:r>
          </a:p>
          <a:p>
            <a:pPr lvl="2"/>
            <a:r>
              <a:rPr lang="en-GB" dirty="0"/>
              <a:t>15 documented cases of CPR related infection </a:t>
            </a:r>
          </a:p>
          <a:p>
            <a:pPr lvl="2"/>
            <a:r>
              <a:rPr lang="en-GB" dirty="0"/>
              <a:t>Meningitis </a:t>
            </a:r>
          </a:p>
          <a:p>
            <a:pPr lvl="2"/>
            <a:r>
              <a:rPr lang="en-GB" dirty="0"/>
              <a:t>Tuberculosis </a:t>
            </a:r>
          </a:p>
          <a:p>
            <a:pPr lvl="2"/>
            <a:r>
              <a:rPr lang="en-GB" dirty="0"/>
              <a:t>HIV transmission from high-risk cutaneous exposure </a:t>
            </a:r>
          </a:p>
          <a:p>
            <a:pPr lvl="2"/>
            <a:r>
              <a:rPr lang="en-GB" dirty="0"/>
              <a:t>No cases of Hep B or C or CMV (Mono) </a:t>
            </a:r>
          </a:p>
          <a:p>
            <a:pPr lvl="1"/>
            <a:r>
              <a:rPr lang="en-GB" dirty="0"/>
              <a:t>The best way to prevent risk of infection is to use a face shield or ideally a pocket mask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811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7245" y="476672"/>
            <a:ext cx="7560840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900" dirty="0"/>
              <a:t>Pocket Mask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Port allows the attachment of oxygen piping to increase the amount of oxygen being delivered </a:t>
            </a:r>
          </a:p>
          <a:p>
            <a:r>
              <a:rPr lang="en-GB" dirty="0"/>
              <a:t>Usually 16% in expired air </a:t>
            </a:r>
          </a:p>
          <a:p>
            <a:r>
              <a:rPr lang="en-GB" dirty="0"/>
              <a:t>Can create good seal with C-Shaped grip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91691"/>
            <a:ext cx="324036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396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332656"/>
            <a:ext cx="2376264" cy="8640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 Shaped Grip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788024" y="323255"/>
            <a:ext cx="2376264" cy="86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Traditional  Shaped Grip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00" y="1556792"/>
            <a:ext cx="3140262" cy="309860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1484784"/>
            <a:ext cx="3888432" cy="3170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730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2376264" cy="8640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Adult Basic Life Support (BLS) (Jan 2015)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904" y="188640"/>
            <a:ext cx="4464496" cy="53465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908720"/>
            <a:ext cx="4248472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367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500" b="1" dirty="0"/>
              <a:t>Adult BLS Jan 2015 </a:t>
            </a:r>
          </a:p>
          <a:p>
            <a:pPr marL="514350" indent="-514350"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AutoNum type="arabicPeriod"/>
            </a:pPr>
            <a:r>
              <a:rPr lang="en-GB" dirty="0"/>
              <a:t>Response • Hello can you hear me? Can you open your eyes? </a:t>
            </a:r>
          </a:p>
          <a:p>
            <a:pPr marL="514350" indent="-514350"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AutoNum type="arabicPeriod"/>
            </a:pPr>
            <a:r>
              <a:rPr lang="en-GB" dirty="0"/>
              <a:t>Check Breathing </a:t>
            </a:r>
          </a:p>
          <a:p>
            <a:pPr marL="914400" lvl="1" indent="-514350"/>
            <a:r>
              <a:rPr lang="en-GB" dirty="0"/>
              <a:t>Not breathing normally?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Continue at 30:2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732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Response </a:t>
            </a:r>
          </a:p>
          <a:p>
            <a:pPr marL="914400" lvl="1" indent="-514350"/>
            <a:r>
              <a:rPr lang="en-GB" b="1" dirty="0"/>
              <a:t>Hello can you hear me? </a:t>
            </a:r>
          </a:p>
          <a:p>
            <a:pPr marL="914400" lvl="1" indent="-514350"/>
            <a:r>
              <a:rPr lang="en-GB" b="1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728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-57896" y="448078"/>
            <a:ext cx="5328592" cy="4842222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Checking for a Response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Approach casualty </a:t>
            </a:r>
          </a:p>
          <a:p>
            <a:pPr lvl="1"/>
            <a:r>
              <a:rPr lang="en-GB" dirty="0"/>
              <a:t>Place one or two hands on their shoulder </a:t>
            </a:r>
          </a:p>
          <a:p>
            <a:pPr lvl="1"/>
            <a:r>
              <a:rPr lang="en-GB" dirty="0"/>
              <a:t>Say loudly: </a:t>
            </a:r>
          </a:p>
          <a:p>
            <a:pPr lvl="1"/>
            <a:r>
              <a:rPr lang="en-GB" dirty="0"/>
              <a:t>“Hello, can you hear me; can you tell me what happened“ </a:t>
            </a:r>
          </a:p>
          <a:p>
            <a:pPr lvl="1"/>
            <a:r>
              <a:rPr lang="en-GB" dirty="0"/>
              <a:t>DO NOT SHAKE THE CASUALTY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138545"/>
            <a:ext cx="3579542" cy="377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713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674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5040560" cy="48422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Open Airway </a:t>
            </a:r>
          </a:p>
          <a:p>
            <a:r>
              <a:rPr lang="en-GB" dirty="0"/>
              <a:t>Head Tilt, Chin Lift </a:t>
            </a:r>
          </a:p>
          <a:p>
            <a:pPr lvl="1"/>
            <a:r>
              <a:rPr lang="en-GB" dirty="0"/>
              <a:t>Place one hand on forehead </a:t>
            </a:r>
          </a:p>
          <a:p>
            <a:pPr lvl="1"/>
            <a:r>
              <a:rPr lang="en-GB" dirty="0"/>
              <a:t>Two fingers under the chin </a:t>
            </a:r>
          </a:p>
          <a:p>
            <a:pPr lvl="1"/>
            <a:r>
              <a:rPr lang="en-GB" dirty="0"/>
              <a:t>Lift the chin upwards </a:t>
            </a:r>
          </a:p>
          <a:p>
            <a:pPr lvl="1"/>
            <a:r>
              <a:rPr lang="en-GB" dirty="0"/>
              <a:t>The head in this position brings the tongue forward removing any potential block of the airway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1520515"/>
            <a:ext cx="3445623" cy="315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154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608512" cy="48422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Open Airway </a:t>
            </a:r>
          </a:p>
          <a:p>
            <a:r>
              <a:rPr lang="en-GB" dirty="0"/>
              <a:t>Jaw Thrust </a:t>
            </a:r>
          </a:p>
          <a:p>
            <a:r>
              <a:rPr lang="en-GB" dirty="0"/>
              <a:t>Fingers hook underneath the mandible (Jaw) and pull the jaw forward </a:t>
            </a:r>
          </a:p>
          <a:p>
            <a:r>
              <a:rPr lang="en-GB" dirty="0"/>
              <a:t>The bottom set of teeth should move forward </a:t>
            </a:r>
          </a:p>
          <a:p>
            <a:r>
              <a:rPr lang="en-GB" dirty="0"/>
              <a:t>The tongue should also move forward and clear of the airway </a:t>
            </a:r>
          </a:p>
          <a:p>
            <a:r>
              <a:rPr lang="en-GB" dirty="0"/>
              <a:t>Unlikely to be tolerated in a conscious patient </a:t>
            </a:r>
          </a:p>
          <a:p>
            <a:r>
              <a:rPr lang="en-GB" dirty="0"/>
              <a:t>Used if suspicion of spinal injury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216759"/>
            <a:ext cx="3298352" cy="24201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6358" y="2613697"/>
            <a:ext cx="2486670" cy="3119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883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5107954" cy="484222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720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896544" cy="484222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Check Breathing </a:t>
            </a:r>
          </a:p>
          <a:p>
            <a:r>
              <a:rPr lang="en-GB" dirty="0"/>
              <a:t>Listen </a:t>
            </a:r>
          </a:p>
          <a:p>
            <a:pPr lvl="1"/>
            <a:r>
              <a:rPr lang="en-GB" dirty="0"/>
              <a:t>For any noises </a:t>
            </a:r>
          </a:p>
          <a:p>
            <a:r>
              <a:rPr lang="en-GB" dirty="0"/>
              <a:t>Look </a:t>
            </a:r>
          </a:p>
          <a:p>
            <a:pPr lvl="1"/>
            <a:r>
              <a:rPr lang="en-GB" dirty="0"/>
              <a:t>For the rise and fall of the chest </a:t>
            </a:r>
          </a:p>
          <a:p>
            <a:r>
              <a:rPr lang="en-GB" dirty="0"/>
              <a:t>Feel </a:t>
            </a:r>
          </a:p>
          <a:p>
            <a:pPr lvl="1"/>
            <a:r>
              <a:rPr lang="en-GB" dirty="0"/>
              <a:t>For expired air on your cheek </a:t>
            </a:r>
          </a:p>
          <a:p>
            <a:r>
              <a:rPr lang="en-GB" dirty="0"/>
              <a:t>Assess </a:t>
            </a:r>
          </a:p>
          <a:p>
            <a:pPr lvl="1"/>
            <a:r>
              <a:rPr lang="en-GB" dirty="0"/>
              <a:t>For at least 10 secs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9514" y="469838"/>
            <a:ext cx="2808312" cy="27113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1868" y="3189992"/>
            <a:ext cx="3423603" cy="225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33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b="1" dirty="0"/>
              <a:t>Call Emergency Services (999)</a:t>
            </a:r>
          </a:p>
          <a:p>
            <a:pPr marL="457200" lvl="1" indent="0">
              <a:buNone/>
            </a:pPr>
            <a:r>
              <a:rPr lang="en-GB" b="1" dirty="0"/>
              <a:t>- Unresponsive Not Breathing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670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b="1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587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176464" cy="48422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Chest Compressions </a:t>
            </a:r>
          </a:p>
          <a:p>
            <a:r>
              <a:rPr lang="en-GB" dirty="0"/>
              <a:t>Two Hands over the middle of the chest </a:t>
            </a:r>
          </a:p>
          <a:p>
            <a:r>
              <a:rPr lang="en-GB" dirty="0"/>
              <a:t>Straight arms </a:t>
            </a:r>
          </a:p>
          <a:p>
            <a:r>
              <a:rPr lang="en-GB" dirty="0"/>
              <a:t>Compress to depth of 5-6cm </a:t>
            </a:r>
          </a:p>
          <a:p>
            <a:r>
              <a:rPr lang="en-GB" dirty="0"/>
              <a:t>At a rate of 100-120bpm </a:t>
            </a:r>
          </a:p>
          <a:p>
            <a:r>
              <a:rPr lang="en-GB" dirty="0"/>
              <a:t>Repeat 30 times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603002"/>
            <a:ext cx="3534903" cy="493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7923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176464" cy="484222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b="1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9776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536504" cy="48422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Rescue Breaths </a:t>
            </a:r>
          </a:p>
          <a:p>
            <a:r>
              <a:rPr lang="en-GB" dirty="0"/>
              <a:t>Use your pocket mask </a:t>
            </a:r>
          </a:p>
          <a:p>
            <a:r>
              <a:rPr lang="en-GB" dirty="0"/>
              <a:t>Make a seal (traditional or C-Shaped) </a:t>
            </a:r>
          </a:p>
          <a:p>
            <a:r>
              <a:rPr lang="en-GB" dirty="0"/>
              <a:t>Blow steadily in for 1 sec </a:t>
            </a:r>
          </a:p>
          <a:p>
            <a:r>
              <a:rPr lang="en-GB" dirty="0"/>
              <a:t>Watch chest to fall for 1 sec </a:t>
            </a:r>
          </a:p>
          <a:p>
            <a:r>
              <a:rPr lang="en-GB" dirty="0"/>
              <a:t>Repeat breath in for 1 sec </a:t>
            </a:r>
          </a:p>
          <a:p>
            <a:r>
              <a:rPr lang="en-GB" dirty="0"/>
              <a:t>Watch chest to fall for 1 sec </a:t>
            </a:r>
          </a:p>
          <a:p>
            <a:r>
              <a:rPr lang="en-GB" dirty="0"/>
              <a:t>Total for two breaths is 4-5sec </a:t>
            </a:r>
          </a:p>
          <a:p>
            <a:r>
              <a:rPr lang="en-GB" dirty="0"/>
              <a:t>Commence chest compressions immediately after the 2 breaths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8673" y="1556073"/>
            <a:ext cx="3017162" cy="29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6846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3816424" cy="48422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/>
              <a:t>Paediatric</a:t>
            </a:r>
            <a:r>
              <a:rPr lang="en-US" dirty="0"/>
              <a:t> Basic Life Support </a:t>
            </a:r>
          </a:p>
          <a:p>
            <a:r>
              <a:rPr lang="en-US" dirty="0"/>
              <a:t>Key differences </a:t>
            </a:r>
          </a:p>
          <a:p>
            <a:r>
              <a:rPr lang="en-US" dirty="0"/>
              <a:t>5 Rescue Breaths </a:t>
            </a:r>
          </a:p>
          <a:p>
            <a:r>
              <a:rPr lang="en-US" dirty="0"/>
              <a:t>Recheck ABC’s </a:t>
            </a:r>
          </a:p>
          <a:p>
            <a:r>
              <a:rPr lang="en-US" dirty="0"/>
              <a:t>Perform 15 chest compressions </a:t>
            </a:r>
          </a:p>
          <a:p>
            <a:pPr lvl="1"/>
            <a:r>
              <a:rPr lang="en-US" dirty="0"/>
              <a:t>4-5cm depth </a:t>
            </a:r>
          </a:p>
          <a:p>
            <a:pPr lvl="1"/>
            <a:r>
              <a:rPr lang="en-US" dirty="0"/>
              <a:t>100-120 per minute </a:t>
            </a:r>
          </a:p>
          <a:p>
            <a:r>
              <a:rPr lang="en-US" dirty="0"/>
              <a:t>Rescue Breaths </a:t>
            </a:r>
          </a:p>
          <a:p>
            <a:pPr lvl="1"/>
            <a:r>
              <a:rPr lang="en-US" dirty="0"/>
              <a:t>Use </a:t>
            </a:r>
            <a:r>
              <a:rPr lang="en-US" dirty="0" err="1"/>
              <a:t>paediatric</a:t>
            </a:r>
            <a:r>
              <a:rPr lang="en-US" dirty="0"/>
              <a:t> pocket mask </a:t>
            </a:r>
          </a:p>
          <a:p>
            <a:pPr lvl="1"/>
            <a:r>
              <a:rPr lang="en-US" dirty="0"/>
              <a:t>OR invert the adult pocket mask </a:t>
            </a: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687" y="157485"/>
            <a:ext cx="4200739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388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Adult Choking</a:t>
            </a: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761" y="1261602"/>
            <a:ext cx="6174135" cy="4183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7188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076055" y="620688"/>
            <a:ext cx="3487489" cy="48422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Abdominal Thrust: </a:t>
            </a:r>
          </a:p>
          <a:p>
            <a:r>
              <a:rPr lang="en-GB" dirty="0"/>
              <a:t>Place closed fist under the rib cage and pull upwards towards the eyes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507832" y="2414588"/>
            <a:ext cx="185004" cy="375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392931" y="478972"/>
            <a:ext cx="3675013" cy="48422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dirty="0"/>
              <a:t>Adult Choking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r>
              <a:rPr lang="en-GB" dirty="0"/>
              <a:t>Back Blow: </a:t>
            </a:r>
          </a:p>
          <a:p>
            <a:r>
              <a:rPr lang="en-GB" dirty="0"/>
              <a:t>Lean the patient forward </a:t>
            </a:r>
          </a:p>
          <a:p>
            <a:r>
              <a:rPr lang="en-GB" dirty="0"/>
              <a:t>Strike the patient with an open palm on their mid back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951050"/>
            <a:ext cx="1424404" cy="15401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7425" y="403562"/>
            <a:ext cx="1892441" cy="208762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9025" y="403562"/>
            <a:ext cx="1974840" cy="2115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3957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76672"/>
            <a:ext cx="3888432" cy="33843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500" b="1" dirty="0"/>
              <a:t>Recovery Position </a:t>
            </a:r>
          </a:p>
          <a:p>
            <a:r>
              <a:rPr lang="en-GB" dirty="0"/>
              <a:t>Used to assist open airway </a:t>
            </a:r>
          </a:p>
          <a:p>
            <a:r>
              <a:rPr lang="en-GB" dirty="0"/>
              <a:t>USE ONLY IF: </a:t>
            </a:r>
          </a:p>
          <a:p>
            <a:pPr lvl="1"/>
            <a:r>
              <a:rPr lang="en-GB" dirty="0"/>
              <a:t>Patient is breathing </a:t>
            </a:r>
          </a:p>
          <a:p>
            <a:pPr lvl="1"/>
            <a:r>
              <a:rPr lang="en-GB" dirty="0"/>
              <a:t>Has a pulse </a:t>
            </a:r>
          </a:p>
          <a:p>
            <a:pPr lvl="1"/>
            <a:r>
              <a:rPr lang="en-GB" dirty="0"/>
              <a:t>Is unconscious </a:t>
            </a:r>
          </a:p>
          <a:p>
            <a:pPr lvl="1"/>
            <a:r>
              <a:rPr lang="en-GB" dirty="0"/>
              <a:t>No suspicion of spinal injury </a:t>
            </a:r>
            <a:endParaRPr lang="en-US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210" y="1052736"/>
            <a:ext cx="4474262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9881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332656"/>
            <a:ext cx="7344816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Summary </a:t>
            </a:r>
          </a:p>
          <a:p>
            <a:r>
              <a:rPr lang="en-GB" dirty="0"/>
              <a:t>SAFE Approach </a:t>
            </a:r>
          </a:p>
          <a:p>
            <a:r>
              <a:rPr lang="en-GB" dirty="0"/>
              <a:t>Airway </a:t>
            </a:r>
          </a:p>
          <a:p>
            <a:r>
              <a:rPr lang="en-GB" dirty="0"/>
              <a:t>Breathing </a:t>
            </a:r>
          </a:p>
          <a:p>
            <a:r>
              <a:rPr lang="en-GB" dirty="0"/>
              <a:t>Cardiopulmonary Resuscitation </a:t>
            </a:r>
          </a:p>
          <a:p>
            <a:r>
              <a:rPr lang="en-GB" dirty="0"/>
              <a:t>Choking </a:t>
            </a:r>
          </a:p>
          <a:p>
            <a:r>
              <a:rPr lang="en-GB" dirty="0"/>
              <a:t>Recovery Position </a:t>
            </a:r>
          </a:p>
          <a:p>
            <a:r>
              <a:rPr lang="en-GB" dirty="0"/>
              <a:t>https://www.resus.org.uk/resuscitation-guidelines/ </a:t>
            </a:r>
            <a:endParaRPr lang="en-US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4464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</TotalTime>
  <Words>955</Words>
  <Application>Microsoft Office PowerPoint</Application>
  <PresentationFormat>On-screen Show (4:3)</PresentationFormat>
  <Paragraphs>212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Myriad Pro</vt:lpstr>
      <vt:lpstr>Arial</vt:lpstr>
      <vt:lpstr>Calibri</vt:lpstr>
      <vt:lpstr>20140311PresentationUWTSDTemplate</vt:lpstr>
      <vt:lpstr>BMST6004  Sports Trauma Management  Basic Life Support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93</cp:revision>
  <dcterms:created xsi:type="dcterms:W3CDTF">2015-04-14T15:21:28Z</dcterms:created>
  <dcterms:modified xsi:type="dcterms:W3CDTF">2023-08-23T12:28:46Z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