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5"/>
  </p:notesMasterIdLst>
  <p:sldIdLst>
    <p:sldId id="256" r:id="rId2"/>
    <p:sldId id="257"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60" r:id="rId2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5431"/>
    <a:srgbClr val="B76537"/>
    <a:srgbClr val="BB7733"/>
    <a:srgbClr val="E0664E"/>
    <a:srgbClr val="680E17"/>
    <a:srgbClr val="37287B"/>
    <a:srgbClr val="5146AF"/>
    <a:srgbClr val="1A1A1A"/>
    <a:srgbClr val="FFD41D"/>
    <a:srgbClr val="FFE47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87" autoAdjust="0"/>
    <p:restoredTop sz="86429" autoAdjust="0"/>
  </p:normalViewPr>
  <p:slideViewPr>
    <p:cSldViewPr>
      <p:cViewPr>
        <p:scale>
          <a:sx n="100" d="100"/>
          <a:sy n="100" d="100"/>
        </p:scale>
        <p:origin x="1536" y="714"/>
      </p:cViewPr>
      <p:guideLst>
        <p:guide orient="horz" pos="1620"/>
        <p:guide pos="2880"/>
      </p:guideLst>
    </p:cSldViewPr>
  </p:slideViewPr>
  <p:outlineViewPr>
    <p:cViewPr>
      <p:scale>
        <a:sx n="33" d="100"/>
        <a:sy n="33" d="100"/>
      </p:scale>
      <p:origin x="0" y="-6900"/>
    </p:cViewPr>
  </p:outlin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D4B375-A368-44ED-B245-2B590335290B}" type="doc">
      <dgm:prSet loTypeId="urn:microsoft.com/office/officeart/2005/8/layout/hProcess9" loCatId="process" qsTypeId="urn:microsoft.com/office/officeart/2005/8/quickstyle/simple1" qsCatId="simple" csTypeId="urn:microsoft.com/office/officeart/2005/8/colors/colorful1#4" csCatId="colorful" phldr="1"/>
      <dgm:spPr/>
    </dgm:pt>
    <dgm:pt modelId="{377C77A9-B598-41C5-8620-37C38257CEA9}">
      <dgm:prSet phldrT="[Text]"/>
      <dgm:spPr/>
      <dgm:t>
        <a:bodyPr/>
        <a:lstStyle/>
        <a:p>
          <a:r>
            <a:rPr lang="en-US">
              <a:solidFill>
                <a:schemeClr val="tx1"/>
              </a:solidFill>
            </a:rPr>
            <a:t>Analysis of overall researchg topic</a:t>
          </a:r>
        </a:p>
      </dgm:t>
    </dgm:pt>
    <dgm:pt modelId="{FD583C09-7D47-485C-8121-FDF6DAD1B9F3}" type="parTrans" cxnId="{E3A98AB2-3929-4F01-94BE-7980A0D13F57}">
      <dgm:prSet/>
      <dgm:spPr/>
      <dgm:t>
        <a:bodyPr/>
        <a:lstStyle/>
        <a:p>
          <a:endParaRPr lang="en-US">
            <a:solidFill>
              <a:schemeClr val="tx1"/>
            </a:solidFill>
          </a:endParaRPr>
        </a:p>
      </dgm:t>
    </dgm:pt>
    <dgm:pt modelId="{75AE17D5-996D-425D-81A9-533CBFC24A0F}" type="sibTrans" cxnId="{E3A98AB2-3929-4F01-94BE-7980A0D13F57}">
      <dgm:prSet/>
      <dgm:spPr/>
      <dgm:t>
        <a:bodyPr/>
        <a:lstStyle/>
        <a:p>
          <a:endParaRPr lang="en-US">
            <a:solidFill>
              <a:schemeClr val="tx1"/>
            </a:solidFill>
          </a:endParaRPr>
        </a:p>
      </dgm:t>
    </dgm:pt>
    <dgm:pt modelId="{1AFFBA03-7C37-4DC9-A023-90A5588068AE}">
      <dgm:prSet phldrT="[Text]"/>
      <dgm:spPr/>
      <dgm:t>
        <a:bodyPr/>
        <a:lstStyle/>
        <a:p>
          <a:r>
            <a:rPr lang="en-US">
              <a:solidFill>
                <a:schemeClr val="tx1"/>
              </a:solidFill>
            </a:rPr>
            <a:t>Evaluation of potential issues</a:t>
          </a:r>
        </a:p>
      </dgm:t>
    </dgm:pt>
    <dgm:pt modelId="{15CF9249-8569-499B-AB82-349F7180858D}" type="parTrans" cxnId="{75050E7B-9274-4015-B3FF-876278D0AB3B}">
      <dgm:prSet/>
      <dgm:spPr/>
      <dgm:t>
        <a:bodyPr/>
        <a:lstStyle/>
        <a:p>
          <a:endParaRPr lang="en-US">
            <a:solidFill>
              <a:schemeClr val="tx1"/>
            </a:solidFill>
          </a:endParaRPr>
        </a:p>
      </dgm:t>
    </dgm:pt>
    <dgm:pt modelId="{9F8F6BE9-0697-496A-8780-3C8F2FD5DC5C}" type="sibTrans" cxnId="{75050E7B-9274-4015-B3FF-876278D0AB3B}">
      <dgm:prSet/>
      <dgm:spPr/>
      <dgm:t>
        <a:bodyPr/>
        <a:lstStyle/>
        <a:p>
          <a:endParaRPr lang="en-US">
            <a:solidFill>
              <a:schemeClr val="tx1"/>
            </a:solidFill>
          </a:endParaRPr>
        </a:p>
      </dgm:t>
    </dgm:pt>
    <dgm:pt modelId="{24863CF7-9756-4B50-B3F0-D989B2D215E2}">
      <dgm:prSet phldrT="[Text]"/>
      <dgm:spPr/>
      <dgm:t>
        <a:bodyPr/>
        <a:lstStyle/>
        <a:p>
          <a:r>
            <a:rPr lang="en-US">
              <a:solidFill>
                <a:schemeClr val="tx1"/>
              </a:solidFill>
            </a:rPr>
            <a:t>Deep undersatnding of research topic</a:t>
          </a:r>
        </a:p>
      </dgm:t>
    </dgm:pt>
    <dgm:pt modelId="{52CF9C75-5360-4C1A-87E3-BAD7F7BDE347}" type="parTrans" cxnId="{F6A999EE-4C91-4F5B-8BA7-1141480B2D0A}">
      <dgm:prSet/>
      <dgm:spPr/>
      <dgm:t>
        <a:bodyPr/>
        <a:lstStyle/>
        <a:p>
          <a:endParaRPr lang="en-US">
            <a:solidFill>
              <a:schemeClr val="tx1"/>
            </a:solidFill>
          </a:endParaRPr>
        </a:p>
      </dgm:t>
    </dgm:pt>
    <dgm:pt modelId="{8D4901F7-FBA6-4D3A-A661-51F11C7F72B9}" type="sibTrans" cxnId="{F6A999EE-4C91-4F5B-8BA7-1141480B2D0A}">
      <dgm:prSet/>
      <dgm:spPr/>
      <dgm:t>
        <a:bodyPr/>
        <a:lstStyle/>
        <a:p>
          <a:endParaRPr lang="en-US">
            <a:solidFill>
              <a:schemeClr val="tx1"/>
            </a:solidFill>
          </a:endParaRPr>
        </a:p>
      </dgm:t>
    </dgm:pt>
    <dgm:pt modelId="{B454ABC6-25D9-4E64-AD0D-3D0B8AFF8260}">
      <dgm:prSet/>
      <dgm:spPr/>
      <dgm:t>
        <a:bodyPr/>
        <a:lstStyle/>
        <a:p>
          <a:r>
            <a:rPr lang="en-US">
              <a:solidFill>
                <a:schemeClr val="tx1"/>
              </a:solidFill>
            </a:rPr>
            <a:t>Collection of appropriate data/reliable information</a:t>
          </a:r>
        </a:p>
      </dgm:t>
    </dgm:pt>
    <dgm:pt modelId="{780E57F2-43CD-41F5-BF1C-C438F7C518EA}" type="parTrans" cxnId="{EE98EE01-CC92-465F-AEB5-65CC3DE291EC}">
      <dgm:prSet/>
      <dgm:spPr/>
      <dgm:t>
        <a:bodyPr/>
        <a:lstStyle/>
        <a:p>
          <a:endParaRPr lang="en-US">
            <a:solidFill>
              <a:schemeClr val="tx1"/>
            </a:solidFill>
          </a:endParaRPr>
        </a:p>
      </dgm:t>
    </dgm:pt>
    <dgm:pt modelId="{50044F8B-C83B-4A61-8486-DB76538867FA}" type="sibTrans" cxnId="{EE98EE01-CC92-465F-AEB5-65CC3DE291EC}">
      <dgm:prSet/>
      <dgm:spPr/>
      <dgm:t>
        <a:bodyPr/>
        <a:lstStyle/>
        <a:p>
          <a:endParaRPr lang="en-US">
            <a:solidFill>
              <a:schemeClr val="tx1"/>
            </a:solidFill>
          </a:endParaRPr>
        </a:p>
      </dgm:t>
    </dgm:pt>
    <dgm:pt modelId="{9587BB45-C293-418F-82A4-AD7130E425BF}" type="pres">
      <dgm:prSet presAssocID="{91D4B375-A368-44ED-B245-2B590335290B}" presName="CompostProcess" presStyleCnt="0">
        <dgm:presLayoutVars>
          <dgm:dir/>
          <dgm:resizeHandles val="exact"/>
        </dgm:presLayoutVars>
      </dgm:prSet>
      <dgm:spPr/>
    </dgm:pt>
    <dgm:pt modelId="{FD6EE11C-E82E-4B22-A444-8C74E18FCA16}" type="pres">
      <dgm:prSet presAssocID="{91D4B375-A368-44ED-B245-2B590335290B}" presName="arrow" presStyleLbl="bgShp" presStyleIdx="0" presStyleCnt="1"/>
      <dgm:spPr/>
    </dgm:pt>
    <dgm:pt modelId="{D985D92B-4725-498A-865D-BD9060A189CB}" type="pres">
      <dgm:prSet presAssocID="{91D4B375-A368-44ED-B245-2B590335290B}" presName="linearProcess" presStyleCnt="0"/>
      <dgm:spPr/>
    </dgm:pt>
    <dgm:pt modelId="{7A6CD370-2052-42E9-8317-AB850CC46CEB}" type="pres">
      <dgm:prSet presAssocID="{377C77A9-B598-41C5-8620-37C38257CEA9}" presName="textNode" presStyleLbl="node1" presStyleIdx="0" presStyleCnt="4">
        <dgm:presLayoutVars>
          <dgm:bulletEnabled val="1"/>
        </dgm:presLayoutVars>
      </dgm:prSet>
      <dgm:spPr/>
      <dgm:t>
        <a:bodyPr/>
        <a:lstStyle/>
        <a:p>
          <a:endParaRPr lang="en-US"/>
        </a:p>
      </dgm:t>
    </dgm:pt>
    <dgm:pt modelId="{D9783286-0148-4EB5-8C33-AB70ECEDC925}" type="pres">
      <dgm:prSet presAssocID="{75AE17D5-996D-425D-81A9-533CBFC24A0F}" presName="sibTrans" presStyleCnt="0"/>
      <dgm:spPr/>
    </dgm:pt>
    <dgm:pt modelId="{A5B501F1-5B5E-46B4-A417-D60F97E15C0A}" type="pres">
      <dgm:prSet presAssocID="{1AFFBA03-7C37-4DC9-A023-90A5588068AE}" presName="textNode" presStyleLbl="node1" presStyleIdx="1" presStyleCnt="4">
        <dgm:presLayoutVars>
          <dgm:bulletEnabled val="1"/>
        </dgm:presLayoutVars>
      </dgm:prSet>
      <dgm:spPr/>
      <dgm:t>
        <a:bodyPr/>
        <a:lstStyle/>
        <a:p>
          <a:endParaRPr lang="en-US"/>
        </a:p>
      </dgm:t>
    </dgm:pt>
    <dgm:pt modelId="{630F1368-37F2-463B-A353-1E6FDA043474}" type="pres">
      <dgm:prSet presAssocID="{9F8F6BE9-0697-496A-8780-3C8F2FD5DC5C}" presName="sibTrans" presStyleCnt="0"/>
      <dgm:spPr/>
    </dgm:pt>
    <dgm:pt modelId="{5AB644AB-6017-4BC7-ADEF-42F2A503B1B4}" type="pres">
      <dgm:prSet presAssocID="{B454ABC6-25D9-4E64-AD0D-3D0B8AFF8260}" presName="textNode" presStyleLbl="node1" presStyleIdx="2" presStyleCnt="4">
        <dgm:presLayoutVars>
          <dgm:bulletEnabled val="1"/>
        </dgm:presLayoutVars>
      </dgm:prSet>
      <dgm:spPr/>
      <dgm:t>
        <a:bodyPr/>
        <a:lstStyle/>
        <a:p>
          <a:endParaRPr lang="en-US"/>
        </a:p>
      </dgm:t>
    </dgm:pt>
    <dgm:pt modelId="{EBE7D02A-91A5-4963-BC9D-5D22F2A94F57}" type="pres">
      <dgm:prSet presAssocID="{50044F8B-C83B-4A61-8486-DB76538867FA}" presName="sibTrans" presStyleCnt="0"/>
      <dgm:spPr/>
    </dgm:pt>
    <dgm:pt modelId="{7E031168-0FD5-4A11-B811-7F6A356EF8DD}" type="pres">
      <dgm:prSet presAssocID="{24863CF7-9756-4B50-B3F0-D989B2D215E2}" presName="textNode" presStyleLbl="node1" presStyleIdx="3" presStyleCnt="4">
        <dgm:presLayoutVars>
          <dgm:bulletEnabled val="1"/>
        </dgm:presLayoutVars>
      </dgm:prSet>
      <dgm:spPr/>
      <dgm:t>
        <a:bodyPr/>
        <a:lstStyle/>
        <a:p>
          <a:endParaRPr lang="en-US"/>
        </a:p>
      </dgm:t>
    </dgm:pt>
  </dgm:ptLst>
  <dgm:cxnLst>
    <dgm:cxn modelId="{DB3C2D36-ECD9-4ABF-9385-1FF4AA2D2A4F}" type="presOf" srcId="{377C77A9-B598-41C5-8620-37C38257CEA9}" destId="{7A6CD370-2052-42E9-8317-AB850CC46CEB}" srcOrd="0" destOrd="0" presId="urn:microsoft.com/office/officeart/2005/8/layout/hProcess9"/>
    <dgm:cxn modelId="{E1469461-2121-41B1-8BFF-D0FE51164EA3}" type="presOf" srcId="{24863CF7-9756-4B50-B3F0-D989B2D215E2}" destId="{7E031168-0FD5-4A11-B811-7F6A356EF8DD}" srcOrd="0" destOrd="0" presId="urn:microsoft.com/office/officeart/2005/8/layout/hProcess9"/>
    <dgm:cxn modelId="{E3A98AB2-3929-4F01-94BE-7980A0D13F57}" srcId="{91D4B375-A368-44ED-B245-2B590335290B}" destId="{377C77A9-B598-41C5-8620-37C38257CEA9}" srcOrd="0" destOrd="0" parTransId="{FD583C09-7D47-485C-8121-FDF6DAD1B9F3}" sibTransId="{75AE17D5-996D-425D-81A9-533CBFC24A0F}"/>
    <dgm:cxn modelId="{E8A13EB9-ADD4-4B86-8AB8-5B26A6A50997}" type="presOf" srcId="{B454ABC6-25D9-4E64-AD0D-3D0B8AFF8260}" destId="{5AB644AB-6017-4BC7-ADEF-42F2A503B1B4}" srcOrd="0" destOrd="0" presId="urn:microsoft.com/office/officeart/2005/8/layout/hProcess9"/>
    <dgm:cxn modelId="{F6A999EE-4C91-4F5B-8BA7-1141480B2D0A}" srcId="{91D4B375-A368-44ED-B245-2B590335290B}" destId="{24863CF7-9756-4B50-B3F0-D989B2D215E2}" srcOrd="3" destOrd="0" parTransId="{52CF9C75-5360-4C1A-87E3-BAD7F7BDE347}" sibTransId="{8D4901F7-FBA6-4D3A-A661-51F11C7F72B9}"/>
    <dgm:cxn modelId="{3B539BAF-ABD7-40D0-891A-0F1989852CEC}" type="presOf" srcId="{91D4B375-A368-44ED-B245-2B590335290B}" destId="{9587BB45-C293-418F-82A4-AD7130E425BF}" srcOrd="0" destOrd="0" presId="urn:microsoft.com/office/officeart/2005/8/layout/hProcess9"/>
    <dgm:cxn modelId="{EE98EE01-CC92-465F-AEB5-65CC3DE291EC}" srcId="{91D4B375-A368-44ED-B245-2B590335290B}" destId="{B454ABC6-25D9-4E64-AD0D-3D0B8AFF8260}" srcOrd="2" destOrd="0" parTransId="{780E57F2-43CD-41F5-BF1C-C438F7C518EA}" sibTransId="{50044F8B-C83B-4A61-8486-DB76538867FA}"/>
    <dgm:cxn modelId="{50C625AE-E228-4EAE-B964-5FD3685DA829}" type="presOf" srcId="{1AFFBA03-7C37-4DC9-A023-90A5588068AE}" destId="{A5B501F1-5B5E-46B4-A417-D60F97E15C0A}" srcOrd="0" destOrd="0" presId="urn:microsoft.com/office/officeart/2005/8/layout/hProcess9"/>
    <dgm:cxn modelId="{75050E7B-9274-4015-B3FF-876278D0AB3B}" srcId="{91D4B375-A368-44ED-B245-2B590335290B}" destId="{1AFFBA03-7C37-4DC9-A023-90A5588068AE}" srcOrd="1" destOrd="0" parTransId="{15CF9249-8569-499B-AB82-349F7180858D}" sibTransId="{9F8F6BE9-0697-496A-8780-3C8F2FD5DC5C}"/>
    <dgm:cxn modelId="{BC21E001-886F-41A8-BF59-791336D9E1B1}" type="presParOf" srcId="{9587BB45-C293-418F-82A4-AD7130E425BF}" destId="{FD6EE11C-E82E-4B22-A444-8C74E18FCA16}" srcOrd="0" destOrd="0" presId="urn:microsoft.com/office/officeart/2005/8/layout/hProcess9"/>
    <dgm:cxn modelId="{7D63FD4E-4097-443C-AD80-330B87BACD2D}" type="presParOf" srcId="{9587BB45-C293-418F-82A4-AD7130E425BF}" destId="{D985D92B-4725-498A-865D-BD9060A189CB}" srcOrd="1" destOrd="0" presId="urn:microsoft.com/office/officeart/2005/8/layout/hProcess9"/>
    <dgm:cxn modelId="{FFBAE574-082E-4D58-9671-86D9885A3696}" type="presParOf" srcId="{D985D92B-4725-498A-865D-BD9060A189CB}" destId="{7A6CD370-2052-42E9-8317-AB850CC46CEB}" srcOrd="0" destOrd="0" presId="urn:microsoft.com/office/officeart/2005/8/layout/hProcess9"/>
    <dgm:cxn modelId="{85D1FF16-CB3F-45EF-8D15-8FA999F9F0B5}" type="presParOf" srcId="{D985D92B-4725-498A-865D-BD9060A189CB}" destId="{D9783286-0148-4EB5-8C33-AB70ECEDC925}" srcOrd="1" destOrd="0" presId="urn:microsoft.com/office/officeart/2005/8/layout/hProcess9"/>
    <dgm:cxn modelId="{D645AF28-4541-4759-8B67-CA981879AE44}" type="presParOf" srcId="{D985D92B-4725-498A-865D-BD9060A189CB}" destId="{A5B501F1-5B5E-46B4-A417-D60F97E15C0A}" srcOrd="2" destOrd="0" presId="urn:microsoft.com/office/officeart/2005/8/layout/hProcess9"/>
    <dgm:cxn modelId="{6FEB89C1-C67D-47A3-943C-E8FEE31446E2}" type="presParOf" srcId="{D985D92B-4725-498A-865D-BD9060A189CB}" destId="{630F1368-37F2-463B-A353-1E6FDA043474}" srcOrd="3" destOrd="0" presId="urn:microsoft.com/office/officeart/2005/8/layout/hProcess9"/>
    <dgm:cxn modelId="{736E4F23-E800-4C5E-9E3A-1EBA1F4F3850}" type="presParOf" srcId="{D985D92B-4725-498A-865D-BD9060A189CB}" destId="{5AB644AB-6017-4BC7-ADEF-42F2A503B1B4}" srcOrd="4" destOrd="0" presId="urn:microsoft.com/office/officeart/2005/8/layout/hProcess9"/>
    <dgm:cxn modelId="{D08D298E-7731-4741-BABC-D0D27DACBC7C}" type="presParOf" srcId="{D985D92B-4725-498A-865D-BD9060A189CB}" destId="{EBE7D02A-91A5-4963-BC9D-5D22F2A94F57}" srcOrd="5" destOrd="0" presId="urn:microsoft.com/office/officeart/2005/8/layout/hProcess9"/>
    <dgm:cxn modelId="{5D9AB39E-41BE-4396-8A11-F70BB584B4CD}" type="presParOf" srcId="{D985D92B-4725-498A-865D-BD9060A189CB}" destId="{7E031168-0FD5-4A11-B811-7F6A356EF8D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EE11C-E82E-4B22-A444-8C74E18FCA16}">
      <dsp:nvSpPr>
        <dsp:cNvPr id="0" name=""/>
        <dsp:cNvSpPr/>
      </dsp:nvSpPr>
      <dsp:spPr>
        <a:xfrm>
          <a:off x="549737" y="0"/>
          <a:ext cx="6230364" cy="244328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6CD370-2052-42E9-8317-AB850CC46CEB}">
      <dsp:nvSpPr>
        <dsp:cNvPr id="0" name=""/>
        <dsp:cNvSpPr/>
      </dsp:nvSpPr>
      <dsp:spPr>
        <a:xfrm>
          <a:off x="3668" y="732984"/>
          <a:ext cx="1764458" cy="977312"/>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a:solidFill>
                <a:schemeClr val="tx1"/>
              </a:solidFill>
            </a:rPr>
            <a:t>Analysis of overall researchg topic</a:t>
          </a:r>
        </a:p>
      </dsp:txBody>
      <dsp:txXfrm>
        <a:off x="51376" y="780692"/>
        <a:ext cx="1669042" cy="881896"/>
      </dsp:txXfrm>
    </dsp:sp>
    <dsp:sp modelId="{A5B501F1-5B5E-46B4-A417-D60F97E15C0A}">
      <dsp:nvSpPr>
        <dsp:cNvPr id="0" name=""/>
        <dsp:cNvSpPr/>
      </dsp:nvSpPr>
      <dsp:spPr>
        <a:xfrm>
          <a:off x="1856349" y="732984"/>
          <a:ext cx="1764458" cy="97731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a:solidFill>
                <a:schemeClr val="tx1"/>
              </a:solidFill>
            </a:rPr>
            <a:t>Evaluation of potential issues</a:t>
          </a:r>
        </a:p>
      </dsp:txBody>
      <dsp:txXfrm>
        <a:off x="1904057" y="780692"/>
        <a:ext cx="1669042" cy="881896"/>
      </dsp:txXfrm>
    </dsp:sp>
    <dsp:sp modelId="{5AB644AB-6017-4BC7-ADEF-42F2A503B1B4}">
      <dsp:nvSpPr>
        <dsp:cNvPr id="0" name=""/>
        <dsp:cNvSpPr/>
      </dsp:nvSpPr>
      <dsp:spPr>
        <a:xfrm>
          <a:off x="3709031" y="732984"/>
          <a:ext cx="1764458" cy="97731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a:solidFill>
                <a:schemeClr val="tx1"/>
              </a:solidFill>
            </a:rPr>
            <a:t>Collection of appropriate data/reliable information</a:t>
          </a:r>
        </a:p>
      </dsp:txBody>
      <dsp:txXfrm>
        <a:off x="3756739" y="780692"/>
        <a:ext cx="1669042" cy="881896"/>
      </dsp:txXfrm>
    </dsp:sp>
    <dsp:sp modelId="{7E031168-0FD5-4A11-B811-7F6A356EF8DD}">
      <dsp:nvSpPr>
        <dsp:cNvPr id="0" name=""/>
        <dsp:cNvSpPr/>
      </dsp:nvSpPr>
      <dsp:spPr>
        <a:xfrm>
          <a:off x="5561712" y="732984"/>
          <a:ext cx="1764458" cy="977312"/>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a:solidFill>
                <a:schemeClr val="tx1"/>
              </a:solidFill>
            </a:rPr>
            <a:t>Deep undersatnding of research topic</a:t>
          </a:r>
        </a:p>
      </dsp:txBody>
      <dsp:txXfrm>
        <a:off x="5609420" y="780692"/>
        <a:ext cx="1669042" cy="88189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7/16/2023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Investigating the prevalence of physical activity is dependable on the effective selection of data collection method and the data collection method is interconnected with the design of the research. The research will follow a secondary method for collecting data within the least possible time. All the secondary data will be </a:t>
            </a:r>
            <a:r>
              <a:rPr lang="en-US" sz="1200" kern="1200" dirty="0" err="1" smtClean="0">
                <a:solidFill>
                  <a:schemeClr val="tx1"/>
                </a:solidFill>
                <a:effectLst/>
                <a:latin typeface="+mn-lt"/>
                <a:ea typeface="+mn-ea"/>
                <a:cs typeface="+mn-cs"/>
              </a:rPr>
              <a:t>analysed</a:t>
            </a:r>
            <a:r>
              <a:rPr lang="en-US" sz="1200" kern="1200" dirty="0" smtClean="0">
                <a:solidFill>
                  <a:schemeClr val="tx1"/>
                </a:solidFill>
                <a:effectLst/>
                <a:latin typeface="+mn-lt"/>
                <a:ea typeface="+mn-ea"/>
                <a:cs typeface="+mn-cs"/>
              </a:rPr>
              <a:t> by following the thematic analysis method. In addition, a planned time plan has been given here in the form of a Gantt chart to specify predicted time plan for accomplishing this research.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859938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It has been observed in different data sources, public universities often provide sports complexes, sports fields, and gyms and in these areas, students can engage in physical activities. On the other hand, as argued by </a:t>
            </a:r>
            <a:r>
              <a:rPr lang="en-US" sz="1200" kern="1200" dirty="0" err="1" smtClean="0">
                <a:solidFill>
                  <a:schemeClr val="tx1"/>
                </a:solidFill>
                <a:effectLst/>
                <a:latin typeface="+mn-lt"/>
                <a:ea typeface="+mn-ea"/>
                <a:cs typeface="+mn-cs"/>
              </a:rPr>
              <a:t>Kapsal</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(2019), in some areas especially in remote urban areas due to lack of availability of resources physical activity is still underrated and universities are struggling to provide an infrastructure where students can get themselves involved in physical activities.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999316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However, some public universities charge extra fees from students for facilitating them with a great infrastructure where students can enjoy a state-for-art level center for participating in physical activities.   </a:t>
            </a:r>
            <a:r>
              <a:rPr lang="en-US" sz="1200" kern="1200" dirty="0" err="1" smtClean="0">
                <a:solidFill>
                  <a:schemeClr val="tx1"/>
                </a:solidFill>
                <a:effectLst/>
                <a:latin typeface="+mn-lt"/>
                <a:ea typeface="+mn-ea"/>
                <a:cs typeface="+mn-cs"/>
              </a:rPr>
              <a:t>Aithal</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Aithal</a:t>
            </a:r>
            <a:r>
              <a:rPr lang="en-US" sz="1200" kern="1200" dirty="0" smtClean="0">
                <a:solidFill>
                  <a:schemeClr val="tx1"/>
                </a:solidFill>
                <a:effectLst/>
                <a:latin typeface="+mn-lt"/>
                <a:ea typeface="+mn-ea"/>
                <a:cs typeface="+mn-cs"/>
              </a:rPr>
              <a:t> (2019), stated that a strong infrastructure for physical activity helps a university to become a top-class university. The running track of Leeds University is specially designed for supporting different track and field activities like sprinting, running, hurdles and relays. The university tack can be even used for competitions and training. The 400-meter oval track is probably going to have standard measurements and is made of synthetic material. Overall, the University of Leeds is cautious about the importance of physical activities such as running and developed a state-of-art running facility for university students.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784107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By examining and investigating the prime research topic, it will be possible to gather valuable insights. This will help to identify policies and practices of the university and initiatives taken to promote physical activity. Critical analysis of the topic can contribute to the well-being and promotion of better physical activity practices.  In addition, physical activities such as running can help to initiate improved student engagement and retention at the University of Leeds.</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1136567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adoption proper of research design will influence the accuracy of data collection process and interpretation of the collected data. The research will be conducted by using descriptive design.</a:t>
            </a:r>
          </a:p>
          <a:p>
            <a:r>
              <a:rPr lang="en-US" sz="1200" kern="1200" dirty="0" smtClean="0">
                <a:solidFill>
                  <a:schemeClr val="tx1"/>
                </a:solidFill>
                <a:effectLst/>
                <a:latin typeface="+mn-lt"/>
                <a:ea typeface="+mn-ea"/>
                <a:cs typeface="+mn-cs"/>
              </a:rPr>
              <a:t>The above-mentioned design of research will help to identify key trends and patterns regarding the prevalence of physical activity at the University of Leeds. Further, the adoption of this design will help to identify and bridge gaps in the existing literature by conducting an in-depth analysis of the main research phenomenon. </a:t>
            </a:r>
          </a:p>
        </p:txBody>
      </p:sp>
      <p:sp>
        <p:nvSpPr>
          <p:cNvPr id="4" name="Slide Number Placeholder 3"/>
          <p:cNvSpPr>
            <a:spLocks noGrp="1"/>
          </p:cNvSpPr>
          <p:nvPr>
            <p:ph type="sldNum" sz="quarter" idx="10"/>
          </p:nvPr>
        </p:nvSpPr>
        <p:spPr/>
        <p:txBody>
          <a:bodyPr/>
          <a:lstStyle/>
          <a:p>
            <a:fld id="{AF533E96-F078-4B3D-A8F4-F1AF21EBC357}" type="slidenum">
              <a:rPr lang="en-US" smtClean="0"/>
              <a:t>11</a:t>
            </a:fld>
            <a:endParaRPr lang="en-US"/>
          </a:p>
        </p:txBody>
      </p:sp>
    </p:spTree>
    <p:extLst>
      <p:ext uri="{BB962C8B-B14F-4D97-AF65-F5344CB8AC3E}">
        <p14:creationId xmlns:p14="http://schemas.microsoft.com/office/powerpoint/2010/main" val="3714663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research will take the help of secondary sources of data to accomplish the entire research within the least possible time.  Further, data that are not relevant to the topic or not belonging to the UK will be excluded as well. Throughout the recruitment process, ethical guidelines will be followed strictly.   </a:t>
            </a:r>
          </a:p>
        </p:txBody>
      </p:sp>
      <p:sp>
        <p:nvSpPr>
          <p:cNvPr id="4" name="Slide Number Placeholder 3"/>
          <p:cNvSpPr>
            <a:spLocks noGrp="1"/>
          </p:cNvSpPr>
          <p:nvPr>
            <p:ph type="sldNum" sz="quarter" idx="10"/>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420054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Sampling process is the technique of selecting a subset of data from a vast number of available data. The selection of a proper sampling technique is crucial to shape the data collection and evaluation process.  </a:t>
            </a:r>
          </a:p>
          <a:p>
            <a:r>
              <a:rPr lang="en-US" sz="1200" kern="1200" dirty="0" smtClean="0">
                <a:solidFill>
                  <a:schemeClr val="tx1"/>
                </a:solidFill>
                <a:effectLst/>
                <a:latin typeface="+mn-lt"/>
                <a:ea typeface="+mn-ea"/>
                <a:cs typeface="+mn-cs"/>
              </a:rPr>
              <a:t>Moreover, by using this sampling technique external validity of the findings will be increased.  </a:t>
            </a:r>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2031123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Study participant refers to the selected population or size which will be considered to conduct the research. </a:t>
            </a:r>
          </a:p>
          <a:p>
            <a:r>
              <a:rPr lang="en-US" sz="1200" kern="1200" dirty="0" smtClean="0">
                <a:solidFill>
                  <a:schemeClr val="tx1"/>
                </a:solidFill>
                <a:effectLst/>
                <a:latin typeface="+mn-lt"/>
                <a:ea typeface="+mn-ea"/>
                <a:cs typeface="+mn-cs"/>
              </a:rPr>
              <a:t>As a result study participants will be the selected population that has been considered in the primary research. Here, secondary data will be </a:t>
            </a:r>
            <a:r>
              <a:rPr lang="en-US" sz="1200" kern="1200" dirty="0" err="1" smtClean="0">
                <a:solidFill>
                  <a:schemeClr val="tx1"/>
                </a:solidFill>
                <a:effectLst/>
                <a:latin typeface="+mn-lt"/>
                <a:ea typeface="+mn-ea"/>
                <a:cs typeface="+mn-cs"/>
              </a:rPr>
              <a:t>utilised</a:t>
            </a:r>
            <a:r>
              <a:rPr lang="en-US" sz="1200" kern="1200" dirty="0" smtClean="0">
                <a:solidFill>
                  <a:schemeClr val="tx1"/>
                </a:solidFill>
                <a:effectLst/>
                <a:latin typeface="+mn-lt"/>
                <a:ea typeface="+mn-ea"/>
                <a:cs typeface="+mn-cs"/>
              </a:rPr>
              <a:t>, thus study participants are not directly engaged in this specific research process. </a:t>
            </a:r>
          </a:p>
        </p:txBody>
      </p:sp>
      <p:sp>
        <p:nvSpPr>
          <p:cNvPr id="4" name="Slide Number Placeholder 3"/>
          <p:cNvSpPr>
            <a:spLocks noGrp="1"/>
          </p:cNvSpPr>
          <p:nvPr>
            <p:ph type="sldNum" sz="quarter" idx="10"/>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13055907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As secondary data collection method entangles the usage of existing data it will help to accomplish the research on the prevalence of physical activities among the students of Leeds University within a short time frame. As opined by </a:t>
            </a:r>
            <a:r>
              <a:rPr lang="en-US" sz="1200" kern="1200" dirty="0" err="1" smtClean="0">
                <a:solidFill>
                  <a:schemeClr val="tx1"/>
                </a:solidFill>
                <a:effectLst/>
                <a:latin typeface="+mn-lt"/>
                <a:ea typeface="+mn-ea"/>
                <a:cs typeface="+mn-cs"/>
              </a:rPr>
              <a:t>Liavit</a:t>
            </a:r>
            <a:r>
              <a:rPr lang="en-US" sz="1200" kern="1200" dirty="0" smtClean="0">
                <a:solidFill>
                  <a:schemeClr val="tx1"/>
                </a:solidFill>
                <a:effectLst/>
                <a:latin typeface="+mn-lt"/>
                <a:ea typeface="+mn-ea"/>
                <a:cs typeface="+mn-cs"/>
              </a:rPr>
              <a:t> (2020), secondary data helps to gain a comprehensive understanding of a research phenomenon.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15</a:t>
            </a:fld>
            <a:endParaRPr lang="en-US"/>
          </a:p>
        </p:txBody>
      </p:sp>
    </p:spTree>
    <p:extLst>
      <p:ext uri="{BB962C8B-B14F-4D97-AF65-F5344CB8AC3E}">
        <p14:creationId xmlns:p14="http://schemas.microsoft.com/office/powerpoint/2010/main" val="1213978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will further help to accomplish the entire research within a strict capital budget without hampering the quality, reliability as well as validity of the research. Comparison and benchmarking will be possible by collecting secondary data and it will help to compare and contrast the practices followed by Leeds University and other universities in the limelight of running.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16</a:t>
            </a:fld>
            <a:endParaRPr lang="en-US"/>
          </a:p>
        </p:txBody>
      </p:sp>
    </p:spTree>
    <p:extLst>
      <p:ext uri="{BB962C8B-B14F-4D97-AF65-F5344CB8AC3E}">
        <p14:creationId xmlns:p14="http://schemas.microsoft.com/office/powerpoint/2010/main" val="613660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Further, </a:t>
            </a:r>
            <a:r>
              <a:rPr lang="en-US" sz="1200" kern="1200" dirty="0" err="1" smtClean="0">
                <a:solidFill>
                  <a:schemeClr val="tx1"/>
                </a:solidFill>
                <a:effectLst/>
                <a:latin typeface="+mn-lt"/>
                <a:ea typeface="+mn-ea"/>
                <a:cs typeface="+mn-cs"/>
              </a:rPr>
              <a:t>utilisation</a:t>
            </a:r>
            <a:r>
              <a:rPr lang="en-US" sz="1200" kern="1200" dirty="0" smtClean="0">
                <a:solidFill>
                  <a:schemeClr val="tx1"/>
                </a:solidFill>
                <a:effectLst/>
                <a:latin typeface="+mn-lt"/>
                <a:ea typeface="+mn-ea"/>
                <a:cs typeface="+mn-cs"/>
              </a:rPr>
              <a:t> of this specific data analysis method will help to identify patterns and trends of physical activities at the University of Leeds. </a:t>
            </a:r>
          </a:p>
          <a:p>
            <a:r>
              <a:rPr lang="en-US" sz="1200" kern="1200" dirty="0" smtClean="0">
                <a:solidFill>
                  <a:schemeClr val="tx1"/>
                </a:solidFill>
                <a:effectLst/>
                <a:latin typeface="+mn-lt"/>
                <a:ea typeface="+mn-ea"/>
                <a:cs typeface="+mn-cs"/>
              </a:rPr>
              <a:t>Grouping similar ideas and concepts will help to develop a comprehensive framework. Thematic analysis method provides an opportunity to simplify critical findings and with the application of relevant graphs and charts makes it easy to understand a complex phenomenon. In addition, it supports the rendition and understanding of qualitative data by yanking key notions or themes. In total, adoption of thematic analysis technique will help to develop informative and reliable research on the prevalence of physical activity among the students of the University of Leeds.    </a:t>
            </a:r>
          </a:p>
        </p:txBody>
      </p:sp>
      <p:sp>
        <p:nvSpPr>
          <p:cNvPr id="4" name="Slide Number Placeholder 3"/>
          <p:cNvSpPr>
            <a:spLocks noGrp="1"/>
          </p:cNvSpPr>
          <p:nvPr>
            <p:ph type="sldNum" sz="quarter" idx="10"/>
          </p:nvPr>
        </p:nvSpPr>
        <p:spPr/>
        <p:txBody>
          <a:bodyPr/>
          <a:lstStyle/>
          <a:p>
            <a:fld id="{AF533E96-F078-4B3D-A8F4-F1AF21EBC357}" type="slidenum">
              <a:rPr lang="en-US" smtClean="0"/>
              <a:t>17</a:t>
            </a:fld>
            <a:endParaRPr lang="en-US"/>
          </a:p>
        </p:txBody>
      </p:sp>
    </p:spTree>
    <p:extLst>
      <p:ext uri="{BB962C8B-B14F-4D97-AF65-F5344CB8AC3E}">
        <p14:creationId xmlns:p14="http://schemas.microsoft.com/office/powerpoint/2010/main" val="3142556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Ethical consideration is an essential aspect while conducting academic research and abiding by the ethical rules and guidelines helps to ensure that the conduction of the research is done in an ethical and responsible manner. UK’s data protection and copyright act will be followed strictly. Proper acknowledgement will be given to the authors whenever any information from their writings and publications will be used in the form of citations. This will help to maintain academic integrity and safeguard the research from the charges of data manipulation.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18</a:t>
            </a:fld>
            <a:endParaRPr lang="en-US"/>
          </a:p>
        </p:txBody>
      </p:sp>
    </p:spTree>
    <p:extLst>
      <p:ext uri="{BB962C8B-B14F-4D97-AF65-F5344CB8AC3E}">
        <p14:creationId xmlns:p14="http://schemas.microsoft.com/office/powerpoint/2010/main" val="1841889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Such kind of information can be </a:t>
            </a:r>
            <a:r>
              <a:rPr lang="en-US" sz="1200" kern="1200" dirty="0" err="1" smtClean="0">
                <a:solidFill>
                  <a:schemeClr val="tx1"/>
                </a:solidFill>
                <a:effectLst/>
                <a:latin typeface="+mn-lt"/>
                <a:ea typeface="+mn-ea"/>
                <a:cs typeface="+mn-cs"/>
              </a:rPr>
              <a:t>utilised</a:t>
            </a:r>
            <a:r>
              <a:rPr lang="en-US" sz="1200" kern="1200" dirty="0" smtClean="0">
                <a:solidFill>
                  <a:schemeClr val="tx1"/>
                </a:solidFill>
                <a:effectLst/>
                <a:latin typeface="+mn-lt"/>
                <a:ea typeface="+mn-ea"/>
                <a:cs typeface="+mn-cs"/>
              </a:rPr>
              <a:t> to develop targeted health promotion initiatives. As per the view of Oswald </a:t>
            </a:r>
            <a:r>
              <a:rPr lang="en-US" sz="1200" i="1" kern="1200" dirty="0" smtClean="0">
                <a:solidFill>
                  <a:schemeClr val="tx1"/>
                </a:solidFill>
                <a:effectLst/>
                <a:latin typeface="+mn-lt"/>
                <a:ea typeface="+mn-ea"/>
                <a:cs typeface="+mn-cs"/>
              </a:rPr>
              <a:t>et al. </a:t>
            </a:r>
            <a:r>
              <a:rPr lang="en-US" sz="1200" kern="1200" dirty="0" smtClean="0">
                <a:solidFill>
                  <a:schemeClr val="tx1"/>
                </a:solidFill>
                <a:effectLst/>
                <a:latin typeface="+mn-lt"/>
                <a:ea typeface="+mn-ea"/>
                <a:cs typeface="+mn-cs"/>
              </a:rPr>
              <a:t>(2020), sports activities are a curricula part of life as it helps to stay fit and healthy. Based on the excavated information conduct different health campaigns and fitness programs. The information can be used by other universities to develop a physical infrastructure like the University of Leeds. In addition, critical information such as the importance of running, its impact on health and the practices of the university will be specified. This information can be used for curriculum development and educational programs. The distribution of resources and investments in campus facilities can be guided by knowledge regarding the prevalence of physical activity. The research can even help the University of Leeds to tailor physical activity support services specially tailored according to the needs of the students.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19</a:t>
            </a:fld>
            <a:endParaRPr lang="en-US"/>
          </a:p>
        </p:txBody>
      </p:sp>
    </p:spTree>
    <p:extLst>
      <p:ext uri="{BB962C8B-B14F-4D97-AF65-F5344CB8AC3E}">
        <p14:creationId xmlns:p14="http://schemas.microsoft.com/office/powerpoint/2010/main" val="1858099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Upon the completion of the research, the information can be processed to conduct health awareness campaigns. On the other hand, the University of Leeds can </a:t>
            </a:r>
            <a:r>
              <a:rPr lang="en-US" sz="1200" kern="1200" dirty="0" err="1" smtClean="0">
                <a:solidFill>
                  <a:schemeClr val="tx1"/>
                </a:solidFill>
                <a:effectLst/>
                <a:latin typeface="+mn-lt"/>
                <a:ea typeface="+mn-ea"/>
                <a:cs typeface="+mn-cs"/>
              </a:rPr>
              <a:t>utilise</a:t>
            </a:r>
            <a:r>
              <a:rPr lang="en-US" sz="1200" kern="1200" dirty="0" smtClean="0">
                <a:solidFill>
                  <a:schemeClr val="tx1"/>
                </a:solidFill>
                <a:effectLst/>
                <a:latin typeface="+mn-lt"/>
                <a:ea typeface="+mn-ea"/>
                <a:cs typeface="+mn-cs"/>
              </a:rPr>
              <a:t> the information to upgrade its existing running track and help students to get involved in running at a professional level without harming their physical stance. Overall, the research can have a strong, ripple impact on the health and well-being of the entire student population, and promote physical activity to a wider community.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21</a:t>
            </a:fld>
            <a:endParaRPr lang="en-US"/>
          </a:p>
        </p:txBody>
      </p:sp>
    </p:spTree>
    <p:extLst>
      <p:ext uri="{BB962C8B-B14F-4D97-AF65-F5344CB8AC3E}">
        <p14:creationId xmlns:p14="http://schemas.microsoft.com/office/powerpoint/2010/main" val="38614572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23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81141" y="1960930"/>
            <a:ext cx="8272947" cy="1527050"/>
          </a:xfrm>
          <a:noFill/>
          <a:effectLst>
            <a:outerShdw blurRad="50800" dist="38100" dir="2700000" algn="tl" rotWithShape="0">
              <a:prstClr val="black">
                <a:alpha val="40000"/>
              </a:prstClr>
            </a:outerShdw>
          </a:effectLst>
        </p:spPr>
        <p:txBody>
          <a:bodyPr>
            <a:normAutofit/>
          </a:bodyPr>
          <a:lstStyle>
            <a:lvl1pPr algn="l">
              <a:defRPr sz="3600">
                <a:solidFill>
                  <a:srgbClr val="DA543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76986" y="3502512"/>
            <a:ext cx="8272947" cy="880830"/>
          </a:xfrm>
        </p:spPr>
        <p:txBody>
          <a:bodyPr>
            <a:normAutofit/>
          </a:bodyPr>
          <a:lstStyle>
            <a:lvl1pPr marL="0" indent="0" algn="l">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7/16/2023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17810"/>
            <a:ext cx="8246070" cy="899840"/>
          </a:xfrm>
        </p:spPr>
        <p:txBody>
          <a:bodyPr>
            <a:normAutofit/>
          </a:bodyPr>
          <a:lstStyle>
            <a:lvl1pPr algn="l">
              <a:defRPr sz="3600" baseline="0">
                <a:solidFill>
                  <a:srgbClr val="DA543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0730" y="1502815"/>
            <a:ext cx="8246070" cy="3264448"/>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64348" y="460823"/>
            <a:ext cx="6410827" cy="763525"/>
          </a:xfrm>
        </p:spPr>
        <p:txBody>
          <a:bodyPr>
            <a:normAutofit/>
          </a:bodyPr>
          <a:lstStyle>
            <a:lvl1pPr algn="l">
              <a:defRPr sz="3600">
                <a:solidFill>
                  <a:srgbClr val="DA543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64348" y="1323749"/>
            <a:ext cx="6393606" cy="3344113"/>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7/16/2023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7/16/2023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80284" y="339104"/>
            <a:ext cx="8076896" cy="902860"/>
          </a:xfrm>
        </p:spPr>
        <p:txBody>
          <a:bodyPr>
            <a:normAutofit/>
          </a:bodyPr>
          <a:lstStyle>
            <a:lvl1pPr algn="l">
              <a:defRPr sz="3600" baseline="0">
                <a:solidFill>
                  <a:srgbClr val="DA543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641238"/>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113635"/>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41238"/>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5"/>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7/16/2023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7/16/2023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7/16/2023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7/16/2023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7/16/2023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7/16/2023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7/16/2023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data-protection#:~:text=The%20Data%20Protection%20Act%202018%20is%20the%20UK's%20implementation%20of,used%20fairly%2C%20lawfully%20and%20transparently" TargetMode="External"/><Relationship Id="rId2" Type="http://schemas.openxmlformats.org/officeDocument/2006/relationships/hyperlink" Target="https://www.constructionenquirer.com/2018/06/19/galliford-try-bags-45m-leeds-beckett/" TargetMode="External"/><Relationship Id="rId1" Type="http://schemas.openxmlformats.org/officeDocument/2006/relationships/slideLayout" Target="../slideLayouts/slideLayout2.xml"/><Relationship Id="rId4" Type="http://schemas.openxmlformats.org/officeDocument/2006/relationships/hyperlink" Target="https://sport.leeds.ac.uk/sport/"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US"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PREVALENCE OF PHYSICAL ACTIVITY AMONG STUDENTS IN A PUBLIC UNIVERSITY</a:t>
            </a:r>
            <a:endParaRPr lang="en-US"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440730" y="1502815"/>
            <a:ext cx="4283975" cy="3264448"/>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The research will aim to investigate the prevalence of physical activity among students of Leeds </a:t>
            </a:r>
            <a:r>
              <a:rPr lang="en-US" sz="1400" dirty="0" smtClean="0">
                <a:latin typeface="Times New Roman" panose="02020603050405020304" pitchFamily="18" charset="0"/>
                <a:cs typeface="Times New Roman" panose="02020603050405020304" pitchFamily="18" charset="0"/>
              </a:rPr>
              <a:t>University.</a:t>
            </a:r>
          </a:p>
          <a:p>
            <a:pPr algn="just">
              <a:lnSpc>
                <a:spcPct val="150000"/>
              </a:lnSpc>
            </a:pPr>
            <a:r>
              <a:rPr lang="en-US" sz="1400" dirty="0" smtClean="0">
                <a:latin typeface="Times New Roman" panose="02020603050405020304" pitchFamily="18" charset="0"/>
                <a:cs typeface="Times New Roman" panose="02020603050405020304" pitchFamily="18" charset="0"/>
              </a:rPr>
              <a:t>The </a:t>
            </a:r>
            <a:r>
              <a:rPr lang="en-US" sz="1400" dirty="0">
                <a:latin typeface="Times New Roman" panose="02020603050405020304" pitchFamily="18" charset="0"/>
                <a:cs typeface="Times New Roman" panose="02020603050405020304" pitchFamily="18" charset="0"/>
              </a:rPr>
              <a:t>research briefly explains the background of the study in the form of a literature-based </a:t>
            </a:r>
            <a:r>
              <a:rPr lang="en-US" sz="1400" dirty="0" smtClean="0">
                <a:latin typeface="Times New Roman" panose="02020603050405020304" pitchFamily="18" charset="0"/>
                <a:cs typeface="Times New Roman" panose="02020603050405020304" pitchFamily="18" charset="0"/>
              </a:rPr>
              <a:t>background.</a:t>
            </a:r>
          </a:p>
          <a:p>
            <a:pPr algn="just">
              <a:lnSpc>
                <a:spcPct val="150000"/>
              </a:lnSpc>
            </a:pPr>
            <a:r>
              <a:rPr lang="en-US" sz="1400" dirty="0">
                <a:latin typeface="Times New Roman" panose="02020603050405020304" pitchFamily="18" charset="0"/>
                <a:ea typeface="Arial" panose="020B0604020202020204" pitchFamily="34" charset="0"/>
              </a:rPr>
              <a:t>Further, aim, question and hypothesis will be defined clearly.</a:t>
            </a:r>
            <a:endParaRPr lang="en-US" sz="1400" dirty="0">
              <a:latin typeface="Times New Roman" panose="02020603050405020304" pitchFamily="18" charset="0"/>
              <a:cs typeface="Times New Roman" panose="02020603050405020304" pitchFamily="18" charset="0"/>
            </a:endParaRPr>
          </a:p>
        </p:txBody>
      </p:sp>
      <p:pic>
        <p:nvPicPr>
          <p:cNvPr id="1026" name="Picture 2" descr="University of Leeds (L23) - The Uni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7410" y="1808225"/>
            <a:ext cx="4213053"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309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Literature-based Background of Study</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6260" y="1655519"/>
            <a:ext cx="3978565" cy="3206806"/>
          </a:xfrm>
        </p:spPr>
        <p:txBody>
          <a:bodyPr>
            <a:normAutofit lnSpcReduction="10000"/>
          </a:bodyPr>
          <a:lstStyle/>
          <a:p>
            <a:pPr algn="just">
              <a:lnSpc>
                <a:spcPct val="150000"/>
              </a:lnSpc>
            </a:pPr>
            <a:r>
              <a:rPr lang="en-US" sz="1400" dirty="0">
                <a:latin typeface="Times New Roman" panose="02020603050405020304" pitchFamily="18" charset="0"/>
                <a:cs typeface="Times New Roman" panose="02020603050405020304" pitchFamily="18" charset="0"/>
              </a:rPr>
              <a:t>Physical activity levels vary depending on factors such as location, culture, individual preference and availability of </a:t>
            </a:r>
            <a:r>
              <a:rPr lang="en-US" sz="1400" dirty="0" smtClean="0">
                <a:latin typeface="Times New Roman" panose="02020603050405020304" pitchFamily="18" charset="0"/>
                <a:cs typeface="Times New Roman" panose="02020603050405020304" pitchFamily="18" charset="0"/>
              </a:rPr>
              <a:t>resources.</a:t>
            </a:r>
          </a:p>
          <a:p>
            <a:pPr algn="just">
              <a:lnSpc>
                <a:spcPct val="150000"/>
              </a:lnSpc>
            </a:pPr>
            <a:r>
              <a:rPr lang="en-US" sz="1400" dirty="0" smtClean="0">
                <a:latin typeface="Times New Roman" panose="02020603050405020304" pitchFamily="18" charset="0"/>
                <a:cs typeface="Times New Roman" panose="02020603050405020304" pitchFamily="18" charset="0"/>
              </a:rPr>
              <a:t>Running </a:t>
            </a:r>
            <a:r>
              <a:rPr lang="en-US" sz="1400" dirty="0">
                <a:latin typeface="Times New Roman" panose="02020603050405020304" pitchFamily="18" charset="0"/>
                <a:cs typeface="Times New Roman" panose="02020603050405020304" pitchFamily="18" charset="0"/>
              </a:rPr>
              <a:t>is a part of physical activity and it helps to stay fit and get rid of several diseases such as overweight, obesity and sleep </a:t>
            </a:r>
            <a:r>
              <a:rPr lang="en-US" sz="1400" dirty="0" smtClean="0">
                <a:latin typeface="Times New Roman" panose="02020603050405020304" pitchFamily="18" charset="0"/>
                <a:cs typeface="Times New Roman" panose="02020603050405020304" pitchFamily="18" charset="0"/>
              </a:rPr>
              <a:t>disorder.</a:t>
            </a:r>
          </a:p>
          <a:p>
            <a:pPr algn="just">
              <a:lnSpc>
                <a:spcPct val="150000"/>
              </a:lnSpc>
            </a:pPr>
            <a:r>
              <a:rPr lang="en-US" sz="1400" dirty="0">
                <a:latin typeface="Times New Roman" panose="02020603050405020304" pitchFamily="18" charset="0"/>
                <a:cs typeface="Times New Roman" panose="02020603050405020304" pitchFamily="18" charset="0"/>
              </a:rPr>
              <a:t>The University of Leeds is located in Leeds, West Yorkshire and it offers several sports facilities including a running track (Sport, 2023</a:t>
            </a:r>
            <a:r>
              <a:rPr lang="en-US" sz="1400" dirty="0" smtClean="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p:txBody>
      </p:sp>
      <p:pic>
        <p:nvPicPr>
          <p:cNvPr id="4" name="image6.png"/>
          <p:cNvPicPr/>
          <p:nvPr/>
        </p:nvPicPr>
        <p:blipFill>
          <a:blip r:embed="rId3"/>
          <a:srcRect/>
          <a:stretch>
            <a:fillRect/>
          </a:stretch>
        </p:blipFill>
        <p:spPr>
          <a:xfrm>
            <a:off x="4724705" y="1783111"/>
            <a:ext cx="3970330" cy="29265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999209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Literature-based Background of Study (Contd..)</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6261" y="1502815"/>
            <a:ext cx="5191970" cy="3264448"/>
          </a:xfrm>
        </p:spPr>
        <p:txBody>
          <a:bodyPr>
            <a:noAutofit/>
          </a:bodyPr>
          <a:lstStyle/>
          <a:p>
            <a:pPr algn="just">
              <a:lnSpc>
                <a:spcPct val="150000"/>
              </a:lnSpc>
            </a:pPr>
            <a:r>
              <a:rPr lang="en-US" sz="1300" dirty="0">
                <a:latin typeface="Times New Roman" panose="02020603050405020304" pitchFamily="18" charset="0"/>
                <a:cs typeface="Times New Roman" panose="02020603050405020304" pitchFamily="18" charset="0"/>
              </a:rPr>
              <a:t>As per the study by Romero-Blanco </a:t>
            </a:r>
            <a:r>
              <a:rPr lang="en-US" sz="1300" i="1" dirty="0">
                <a:latin typeface="Times New Roman" panose="02020603050405020304" pitchFamily="18" charset="0"/>
                <a:cs typeface="Times New Roman" panose="02020603050405020304" pitchFamily="18" charset="0"/>
              </a:rPr>
              <a:t>et al. </a:t>
            </a:r>
            <a:r>
              <a:rPr lang="en-US" sz="1300" dirty="0">
                <a:latin typeface="Times New Roman" panose="02020603050405020304" pitchFamily="18" charset="0"/>
                <a:cs typeface="Times New Roman" panose="02020603050405020304" pitchFamily="18" charset="0"/>
              </a:rPr>
              <a:t>(2020), different universities has </a:t>
            </a:r>
            <a:r>
              <a:rPr lang="en-US" sz="1300" dirty="0" err="1">
                <a:latin typeface="Times New Roman" panose="02020603050405020304" pitchFamily="18" charset="0"/>
                <a:cs typeface="Times New Roman" panose="02020603050405020304" pitchFamily="18" charset="0"/>
              </a:rPr>
              <a:t>recognised</a:t>
            </a:r>
            <a:r>
              <a:rPr lang="en-US" sz="1300" dirty="0">
                <a:latin typeface="Times New Roman" panose="02020603050405020304" pitchFamily="18" charset="0"/>
                <a:cs typeface="Times New Roman" panose="02020603050405020304" pitchFamily="18" charset="0"/>
              </a:rPr>
              <a:t> the importance of physical activity and offer different facilities and arrange physical activity competitions to encourage active participation among the </a:t>
            </a:r>
            <a:r>
              <a:rPr lang="en-US" sz="1300" dirty="0" smtClean="0">
                <a:latin typeface="Times New Roman" panose="02020603050405020304" pitchFamily="18" charset="0"/>
                <a:cs typeface="Times New Roman" panose="02020603050405020304" pitchFamily="18" charset="0"/>
              </a:rPr>
              <a:t>students.</a:t>
            </a:r>
            <a:endParaRPr lang="en-US" sz="1300" dirty="0">
              <a:latin typeface="Times New Roman" panose="02020603050405020304" pitchFamily="18" charset="0"/>
              <a:cs typeface="Times New Roman" panose="02020603050405020304" pitchFamily="18" charset="0"/>
            </a:endParaRPr>
          </a:p>
          <a:p>
            <a:pPr algn="just">
              <a:lnSpc>
                <a:spcPct val="150000"/>
              </a:lnSpc>
            </a:pPr>
            <a:r>
              <a:rPr lang="en-US" sz="1300" dirty="0">
                <a:latin typeface="Times New Roman" panose="02020603050405020304" pitchFamily="18" charset="0"/>
                <a:cs typeface="Times New Roman" panose="02020603050405020304" pitchFamily="18" charset="0"/>
              </a:rPr>
              <a:t>The University of Leeds is known for its strong sport and physical activity infrastructure and the university is having a great running </a:t>
            </a:r>
            <a:r>
              <a:rPr lang="en-US" sz="1300" dirty="0" smtClean="0">
                <a:latin typeface="Times New Roman" panose="02020603050405020304" pitchFamily="18" charset="0"/>
                <a:cs typeface="Times New Roman" panose="02020603050405020304" pitchFamily="18" charset="0"/>
              </a:rPr>
              <a:t>track.</a:t>
            </a:r>
            <a:endParaRPr lang="en-US" sz="1300" dirty="0">
              <a:latin typeface="Times New Roman" panose="02020603050405020304" pitchFamily="18" charset="0"/>
              <a:cs typeface="Times New Roman" panose="02020603050405020304" pitchFamily="18" charset="0"/>
            </a:endParaRPr>
          </a:p>
          <a:p>
            <a:pPr algn="just">
              <a:lnSpc>
                <a:spcPct val="150000"/>
              </a:lnSpc>
            </a:pPr>
            <a:r>
              <a:rPr lang="en-US" sz="1300" dirty="0">
                <a:latin typeface="Times New Roman" panose="02020603050405020304" pitchFamily="18" charset="0"/>
                <a:cs typeface="Times New Roman" panose="02020603050405020304" pitchFamily="18" charset="0"/>
              </a:rPr>
              <a:t>In 2018, the University of Leeds initiated a project to construct a sports research hub. </a:t>
            </a:r>
            <a:r>
              <a:rPr lang="en-US" sz="1300" dirty="0" err="1">
                <a:latin typeface="Times New Roman" panose="02020603050405020304" pitchFamily="18" charset="0"/>
                <a:cs typeface="Times New Roman" panose="02020603050405020304" pitchFamily="18" charset="0"/>
              </a:rPr>
              <a:t>Galliford</a:t>
            </a:r>
            <a:r>
              <a:rPr lang="en-US" sz="1300" dirty="0">
                <a:latin typeface="Times New Roman" panose="02020603050405020304" pitchFamily="18" charset="0"/>
                <a:cs typeface="Times New Roman" panose="02020603050405020304" pitchFamily="18" charset="0"/>
              </a:rPr>
              <a:t> bags the </a:t>
            </a:r>
            <a:r>
              <a:rPr lang="en-US" sz="1300" i="1" dirty="0">
                <a:latin typeface="Times New Roman" panose="02020603050405020304" pitchFamily="18" charset="0"/>
                <a:cs typeface="Times New Roman" panose="02020603050405020304" pitchFamily="18" charset="0"/>
              </a:rPr>
              <a:t>£45 million </a:t>
            </a:r>
            <a:r>
              <a:rPr lang="en-US" sz="1300" dirty="0">
                <a:latin typeface="Times New Roman" panose="02020603050405020304" pitchFamily="18" charset="0"/>
                <a:cs typeface="Times New Roman" panose="02020603050405020304" pitchFamily="18" charset="0"/>
              </a:rPr>
              <a:t>project for developing Leeds’s sports research hub (</a:t>
            </a:r>
            <a:r>
              <a:rPr lang="en-US" sz="1300" dirty="0" err="1">
                <a:latin typeface="Times New Roman" panose="02020603050405020304" pitchFamily="18" charset="0"/>
                <a:cs typeface="Times New Roman" panose="02020603050405020304" pitchFamily="18" charset="0"/>
              </a:rPr>
              <a:t>Constructionenquirer</a:t>
            </a:r>
            <a:r>
              <a:rPr lang="en-US" sz="1300" dirty="0">
                <a:latin typeface="Times New Roman" panose="02020603050405020304" pitchFamily="18" charset="0"/>
                <a:cs typeface="Times New Roman" panose="02020603050405020304" pitchFamily="18" charset="0"/>
              </a:rPr>
              <a:t>, 2018</a:t>
            </a:r>
            <a:r>
              <a:rPr lang="en-US" sz="1300" dirty="0" smtClean="0">
                <a:latin typeface="Times New Roman" panose="02020603050405020304" pitchFamily="18" charset="0"/>
                <a:cs typeface="Times New Roman" panose="02020603050405020304" pitchFamily="18" charset="0"/>
              </a:rPr>
              <a:t>)</a:t>
            </a:r>
            <a:r>
              <a:rPr lang="en-US" sz="1300" dirty="0">
                <a:latin typeface="Times New Roman" panose="02020603050405020304" pitchFamily="18" charset="0"/>
                <a:cs typeface="Times New Roman" panose="02020603050405020304" pitchFamily="18" charset="0"/>
              </a:rPr>
              <a:t>.</a:t>
            </a:r>
          </a:p>
        </p:txBody>
      </p:sp>
      <p:pic>
        <p:nvPicPr>
          <p:cNvPr id="2050" name="Picture 2" descr="University guide 2023: Leeds Beckett University | University guide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803" y="1716002"/>
            <a:ext cx="3125937" cy="2838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18232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endPar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indent="0" algn="ctr">
              <a:buNone/>
            </a:pPr>
            <a:endPar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indent="0" algn="ctr">
              <a:buNone/>
            </a:pPr>
            <a:r>
              <a:rPr lang="en-US" sz="32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Rationale </a:t>
            </a: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&amp; Research Aim, Question and Hypothesis</a:t>
            </a:r>
          </a:p>
        </p:txBody>
      </p:sp>
      <p:pic>
        <p:nvPicPr>
          <p:cNvPr id="4" name="Picture 2" descr="University of Leeds (L23) - The Uni Guid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6940"/>
            <a:ext cx="4213053"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275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Rationale</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24705" y="1557309"/>
            <a:ext cx="4123035" cy="3264448"/>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Understanding the prevalence of physical activity such as running among the students in the University of </a:t>
            </a:r>
            <a:r>
              <a:rPr lang="en-US" sz="1400" dirty="0" smtClean="0">
                <a:latin typeface="Times New Roman" panose="02020603050405020304" pitchFamily="18" charset="0"/>
                <a:cs typeface="Times New Roman" panose="02020603050405020304" pitchFamily="18" charset="0"/>
              </a:rPr>
              <a:t>Leeds </a:t>
            </a:r>
            <a:r>
              <a:rPr lang="en-US" sz="1400" dirty="0">
                <a:latin typeface="Times New Roman" panose="02020603050405020304" pitchFamily="18" charset="0"/>
                <a:cs typeface="Times New Roman" panose="02020603050405020304" pitchFamily="18" charset="0"/>
              </a:rPr>
              <a:t>is important for several </a:t>
            </a:r>
            <a:r>
              <a:rPr lang="en-US" sz="1400" dirty="0" smtClean="0">
                <a:latin typeface="Times New Roman" panose="02020603050405020304" pitchFamily="18" charset="0"/>
                <a:cs typeface="Times New Roman" panose="02020603050405020304" pitchFamily="18" charset="0"/>
              </a:rPr>
              <a:t>reasons.</a:t>
            </a:r>
            <a:endParaRPr lang="en-US" sz="1400" dirty="0">
              <a:latin typeface="Times New Roman" panose="02020603050405020304" pitchFamily="18" charset="0"/>
              <a:cs typeface="Times New Roman" panose="02020603050405020304" pitchFamily="18" charset="0"/>
            </a:endParaRPr>
          </a:p>
          <a:p>
            <a:pPr algn="just">
              <a:lnSpc>
                <a:spcPct val="150000"/>
              </a:lnSpc>
            </a:pPr>
            <a:r>
              <a:rPr lang="en-US" sz="1400" dirty="0">
                <a:latin typeface="Times New Roman" panose="02020603050405020304" pitchFamily="18" charset="0"/>
                <a:cs typeface="Times New Roman" panose="02020603050405020304" pitchFamily="18" charset="0"/>
              </a:rPr>
              <a:t>As per the statement by </a:t>
            </a:r>
            <a:r>
              <a:rPr lang="en-US" sz="1400" dirty="0" err="1">
                <a:latin typeface="Times New Roman" panose="02020603050405020304" pitchFamily="18" charset="0"/>
                <a:cs typeface="Times New Roman" panose="02020603050405020304" pitchFamily="18" charset="0"/>
              </a:rPr>
              <a:t>Ariani</a:t>
            </a:r>
            <a:r>
              <a:rPr lang="en-US" sz="1400" dirty="0">
                <a:latin typeface="Times New Roman" panose="02020603050405020304" pitchFamily="18" charset="0"/>
                <a:cs typeface="Times New Roman" panose="02020603050405020304" pitchFamily="18" charset="0"/>
              </a:rPr>
              <a:t> (2021), physical activity such as running or sprinting plays a vital role in holding physical and mental </a:t>
            </a:r>
            <a:r>
              <a:rPr lang="en-US" sz="1400" dirty="0" smtClean="0">
                <a:latin typeface="Times New Roman" panose="02020603050405020304" pitchFamily="18" charset="0"/>
                <a:cs typeface="Times New Roman" panose="02020603050405020304" pitchFamily="18" charset="0"/>
              </a:rPr>
              <a:t>well-being.</a:t>
            </a:r>
            <a:endParaRPr lang="en-US" sz="1400" dirty="0">
              <a:latin typeface="Times New Roman" panose="02020603050405020304" pitchFamily="18" charset="0"/>
              <a:cs typeface="Times New Roman" panose="02020603050405020304" pitchFamily="18" charset="0"/>
            </a:endParaRPr>
          </a:p>
        </p:txBody>
      </p:sp>
      <p:pic>
        <p:nvPicPr>
          <p:cNvPr id="3074" name="Picture 2" descr="74 Benefits of Running Backed by Science | RunRepe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260" y="1808224"/>
            <a:ext cx="4123035" cy="3004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0557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Aim &amp; Objective</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96260" y="1502815"/>
            <a:ext cx="4589385" cy="3264448"/>
          </a:xfrm>
        </p:spPr>
        <p:txBody>
          <a:bodyPr>
            <a:normAutofit fontScale="92500" lnSpcReduction="10000"/>
          </a:bodyPr>
          <a:lstStyle/>
          <a:p>
            <a:pPr algn="just">
              <a:lnSpc>
                <a:spcPct val="150000"/>
              </a:lnSpc>
            </a:pPr>
            <a:r>
              <a:rPr lang="en-US" sz="1400" dirty="0">
                <a:latin typeface="Times New Roman" panose="02020603050405020304" pitchFamily="18" charset="0"/>
                <a:cs typeface="Times New Roman" panose="02020603050405020304" pitchFamily="18" charset="0"/>
              </a:rPr>
              <a:t>The research will aim to </a:t>
            </a:r>
            <a:r>
              <a:rPr lang="en-US" sz="1400" dirty="0" err="1">
                <a:latin typeface="Times New Roman" panose="02020603050405020304" pitchFamily="18" charset="0"/>
                <a:cs typeface="Times New Roman" panose="02020603050405020304" pitchFamily="18" charset="0"/>
              </a:rPr>
              <a:t>analyse</a:t>
            </a:r>
            <a:r>
              <a:rPr lang="en-US" sz="1400" dirty="0">
                <a:latin typeface="Times New Roman" panose="02020603050405020304" pitchFamily="18" charset="0"/>
                <a:cs typeface="Times New Roman" panose="02020603050405020304" pitchFamily="18" charset="0"/>
              </a:rPr>
              <a:t> and investigate the prevalence of physical activity especially running among the students of the University of </a:t>
            </a:r>
            <a:r>
              <a:rPr lang="en-US" sz="1400" dirty="0" smtClean="0">
                <a:latin typeface="Times New Roman" panose="02020603050405020304" pitchFamily="18" charset="0"/>
                <a:cs typeface="Times New Roman" panose="02020603050405020304" pitchFamily="18" charset="0"/>
              </a:rPr>
              <a:t>Leeds</a:t>
            </a:r>
            <a:r>
              <a:rPr lang="en-US" sz="1400" dirty="0" smtClean="0">
                <a:latin typeface="Times New Roman" panose="02020603050405020304" pitchFamily="18" charset="0"/>
                <a:cs typeface="Times New Roman" panose="02020603050405020304" pitchFamily="18" charset="0"/>
              </a:rPr>
              <a:t>.</a:t>
            </a:r>
          </a:p>
          <a:p>
            <a:pPr marL="0" marR="0" indent="0" algn="just">
              <a:lnSpc>
                <a:spcPct val="150000"/>
              </a:lnSpc>
              <a:spcBef>
                <a:spcPts val="0"/>
              </a:spcBef>
              <a:spcAft>
                <a:spcPts val="0"/>
              </a:spcAft>
              <a:buNone/>
            </a:pPr>
            <a:r>
              <a:rPr lang="en-US" sz="1700" b="1" i="1" dirty="0">
                <a:latin typeface="Times New Roman" panose="02020603050405020304" pitchFamily="18" charset="0"/>
                <a:ea typeface="Arial" panose="020B0604020202020204" pitchFamily="34" charset="0"/>
                <a:cs typeface="Times New Roman" panose="02020603050405020304" pitchFamily="18" charset="0"/>
              </a:rPr>
              <a:t>Objectives</a:t>
            </a:r>
            <a:endParaRPr lang="en-US" sz="1500" dirty="0">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spcBef>
                <a:spcPts val="0"/>
              </a:spcBef>
              <a:buFont typeface="Symbol" panose="05050102010706020507" pitchFamily="18" charset="2"/>
              <a:buChar char=""/>
            </a:pPr>
            <a:r>
              <a:rPr lang="en-US" sz="1400" dirty="0">
                <a:latin typeface="Times New Roman" panose="02020603050405020304" pitchFamily="18" charset="0"/>
                <a:ea typeface="Arial" panose="020B0604020202020204" pitchFamily="34" charset="0"/>
                <a:cs typeface="Times New Roman" panose="02020603050405020304" pitchFamily="18" charset="0"/>
              </a:rPr>
              <a:t>To </a:t>
            </a:r>
            <a:r>
              <a:rPr lang="en-US" sz="1400" dirty="0" err="1">
                <a:latin typeface="Times New Roman" panose="02020603050405020304" pitchFamily="18" charset="0"/>
                <a:ea typeface="Arial" panose="020B0604020202020204" pitchFamily="34" charset="0"/>
                <a:cs typeface="Times New Roman" panose="02020603050405020304" pitchFamily="18" charset="0"/>
              </a:rPr>
              <a:t>analyse</a:t>
            </a:r>
            <a:r>
              <a:rPr lang="en-US" sz="1400" dirty="0">
                <a:latin typeface="Times New Roman" panose="02020603050405020304" pitchFamily="18" charset="0"/>
                <a:ea typeface="Arial" panose="020B0604020202020204" pitchFamily="34" charset="0"/>
                <a:cs typeface="Times New Roman" panose="02020603050405020304" pitchFamily="18" charset="0"/>
              </a:rPr>
              <a:t> the importance of physical activity such as running</a:t>
            </a:r>
          </a:p>
          <a:p>
            <a:pPr lvl="0" algn="just">
              <a:lnSpc>
                <a:spcPct val="150000"/>
              </a:lnSpc>
              <a:spcBef>
                <a:spcPts val="0"/>
              </a:spcBef>
              <a:buFont typeface="Symbol" panose="05050102010706020507" pitchFamily="18" charset="2"/>
              <a:buChar char=""/>
            </a:pPr>
            <a:r>
              <a:rPr lang="en-US" sz="1400" dirty="0">
                <a:latin typeface="Times New Roman" panose="02020603050405020304" pitchFamily="18" charset="0"/>
                <a:ea typeface="Arial" panose="020B0604020202020204" pitchFamily="34" charset="0"/>
                <a:cs typeface="Times New Roman" panose="02020603050405020304" pitchFamily="18" charset="0"/>
              </a:rPr>
              <a:t>To investigate the prevalence of running among the students of the University of Leeds</a:t>
            </a:r>
          </a:p>
          <a:p>
            <a:pPr lvl="0" algn="just">
              <a:lnSpc>
                <a:spcPct val="150000"/>
              </a:lnSpc>
              <a:spcBef>
                <a:spcPts val="0"/>
              </a:spcBef>
              <a:buFont typeface="Symbol" panose="05050102010706020507" pitchFamily="18" charset="2"/>
              <a:buChar char=""/>
            </a:pPr>
            <a:r>
              <a:rPr lang="en-US" sz="1400" dirty="0">
                <a:latin typeface="Times New Roman" panose="02020603050405020304" pitchFamily="18" charset="0"/>
                <a:ea typeface="Arial" panose="020B0604020202020204" pitchFamily="34" charset="0"/>
                <a:cs typeface="Times New Roman" panose="02020603050405020304" pitchFamily="18" charset="0"/>
              </a:rPr>
              <a:t>To assess the infrastructure and process of the University of Leeds to encourage students to participate in physical activities</a:t>
            </a: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098" name="Picture 2" descr="Physical activity prevalence shows urban/rural divide | MDedge Internal  Medic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2820" y="1725965"/>
            <a:ext cx="3690224" cy="2706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3539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Questions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30115" y="1655519"/>
            <a:ext cx="3817625" cy="3111743"/>
          </a:xfrm>
        </p:spPr>
        <p:txBody>
          <a:bodyPr/>
          <a:lstStyle/>
          <a:p>
            <a:pPr lvl="0" algn="just">
              <a:lnSpc>
                <a:spcPct val="150000"/>
              </a:lnSpc>
            </a:pPr>
            <a:r>
              <a:rPr lang="en-US" sz="1400" dirty="0">
                <a:latin typeface="Times New Roman" panose="02020603050405020304" pitchFamily="18" charset="0"/>
                <a:cs typeface="Times New Roman" panose="02020603050405020304" pitchFamily="18" charset="0"/>
              </a:rPr>
              <a:t>What is the importance of physical activity such as running?</a:t>
            </a:r>
          </a:p>
          <a:p>
            <a:pPr lvl="0" algn="just">
              <a:lnSpc>
                <a:spcPct val="150000"/>
              </a:lnSpc>
            </a:pPr>
            <a:r>
              <a:rPr lang="en-US" sz="1400" dirty="0">
                <a:latin typeface="Times New Roman" panose="02020603050405020304" pitchFamily="18" charset="0"/>
                <a:cs typeface="Times New Roman" panose="02020603050405020304" pitchFamily="18" charset="0"/>
              </a:rPr>
              <a:t>What is the prevalence of running among students of the University of Leeds?</a:t>
            </a:r>
          </a:p>
          <a:p>
            <a:pPr lvl="0" algn="just">
              <a:lnSpc>
                <a:spcPct val="150000"/>
              </a:lnSpc>
            </a:pPr>
            <a:r>
              <a:rPr lang="en-US" sz="1400" dirty="0">
                <a:latin typeface="Times New Roman" panose="02020603050405020304" pitchFamily="18" charset="0"/>
                <a:cs typeface="Times New Roman" panose="02020603050405020304" pitchFamily="18" charset="0"/>
              </a:rPr>
              <a:t>What infrastructure does Leeds University have to encourage students to participate in physical activities?</a:t>
            </a:r>
          </a:p>
        </p:txBody>
      </p:sp>
      <p:pic>
        <p:nvPicPr>
          <p:cNvPr id="5122" name="Picture 2" descr="Physical Activity in High Income Countries - Physiopedi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6260" y="1716337"/>
            <a:ext cx="4467882" cy="29932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6948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Hypothesis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8246070" cy="1527050"/>
          </a:xfrm>
        </p:spPr>
        <p:txBody>
          <a:bodyPr/>
          <a:lstStyle/>
          <a:p>
            <a:pPr algn="just">
              <a:lnSpc>
                <a:spcPct val="150000"/>
              </a:lnSpc>
            </a:pPr>
            <a:r>
              <a:rPr lang="en-US" sz="1400" b="1" i="1" dirty="0">
                <a:latin typeface="Times New Roman" panose="02020603050405020304" pitchFamily="18" charset="0"/>
                <a:cs typeface="Times New Roman" panose="02020603050405020304" pitchFamily="18" charset="0"/>
              </a:rPr>
              <a:t>H0: </a:t>
            </a:r>
            <a:r>
              <a:rPr lang="en-US" sz="1400" dirty="0">
                <a:latin typeface="Times New Roman" panose="02020603050405020304" pitchFamily="18" charset="0"/>
                <a:cs typeface="Times New Roman" panose="02020603050405020304" pitchFamily="18" charset="0"/>
              </a:rPr>
              <a:t>There is no connection between the prevalence of physical activity and the infrastructure of the University of Leeds. </a:t>
            </a:r>
          </a:p>
          <a:p>
            <a:pPr algn="just">
              <a:lnSpc>
                <a:spcPct val="150000"/>
              </a:lnSpc>
            </a:pPr>
            <a:r>
              <a:rPr lang="en-US" sz="1400" b="1" i="1" dirty="0">
                <a:latin typeface="Times New Roman" panose="02020603050405020304" pitchFamily="18" charset="0"/>
                <a:cs typeface="Times New Roman" panose="02020603050405020304" pitchFamily="18" charset="0"/>
              </a:rPr>
              <a:t>H1: </a:t>
            </a:r>
            <a:r>
              <a:rPr lang="en-US" sz="1400" dirty="0">
                <a:latin typeface="Times New Roman" panose="02020603050405020304" pitchFamily="18" charset="0"/>
                <a:cs typeface="Times New Roman" panose="02020603050405020304" pitchFamily="18" charset="0"/>
              </a:rPr>
              <a:t>There is a strong</a:t>
            </a:r>
            <a:r>
              <a:rPr lang="en-US" sz="1400" b="1" i="1" dirty="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connection between the prevalence of physical activity and the infrastructure of the University of Leeds.   </a:t>
            </a:r>
          </a:p>
        </p:txBody>
      </p:sp>
      <p:pic>
        <p:nvPicPr>
          <p:cNvPr id="7" name="Picture 6"/>
          <p:cNvPicPr>
            <a:picLocks noChangeAspect="1"/>
          </p:cNvPicPr>
          <p:nvPr/>
        </p:nvPicPr>
        <p:blipFill>
          <a:blip r:embed="rId2"/>
          <a:stretch>
            <a:fillRect/>
          </a:stretch>
        </p:blipFill>
        <p:spPr>
          <a:xfrm>
            <a:off x="609905" y="3029865"/>
            <a:ext cx="7932425" cy="1985165"/>
          </a:xfrm>
          <a:prstGeom prst="rect">
            <a:avLst/>
          </a:prstGeom>
        </p:spPr>
      </p:pic>
    </p:spTree>
    <p:extLst>
      <p:ext uri="{BB962C8B-B14F-4D97-AF65-F5344CB8AC3E}">
        <p14:creationId xmlns:p14="http://schemas.microsoft.com/office/powerpoint/2010/main" val="3343834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endParaRPr lang="en-US"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indent="0" algn="ctr">
              <a:buNone/>
            </a:pPr>
            <a:endPar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0" indent="0" algn="ctr">
              <a:buNone/>
            </a:pPr>
            <a:r>
              <a:rPr lang="en-US" sz="32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Methodology</a:t>
            </a:r>
            <a:endPar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2" descr="University of Leeds (L23) - The Uni Guid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555" y="-176940"/>
            <a:ext cx="4213053"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654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Research Design</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77410" y="1502815"/>
            <a:ext cx="3809390" cy="3264448"/>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Research design serves as a prevailing framework of the academic research process and it guides the data collection process. </a:t>
            </a:r>
          </a:p>
          <a:p>
            <a:pPr algn="just">
              <a:lnSpc>
                <a:spcPct val="150000"/>
              </a:lnSpc>
            </a:pPr>
            <a:r>
              <a:rPr lang="en-US" sz="1400" dirty="0">
                <a:latin typeface="Times New Roman" panose="02020603050405020304" pitchFamily="18" charset="0"/>
                <a:cs typeface="Times New Roman" panose="02020603050405020304" pitchFamily="18" charset="0"/>
              </a:rPr>
              <a:t>As per the statement by </a:t>
            </a:r>
            <a:r>
              <a:rPr lang="en-US" sz="1400" dirty="0" err="1">
                <a:latin typeface="Times New Roman" panose="02020603050405020304" pitchFamily="18" charset="0"/>
                <a:cs typeface="Times New Roman" panose="02020603050405020304" pitchFamily="18" charset="0"/>
              </a:rPr>
              <a:t>Ruggiano</a:t>
            </a:r>
            <a:r>
              <a:rPr lang="en-US" sz="1400" dirty="0">
                <a:latin typeface="Times New Roman" panose="02020603050405020304" pitchFamily="18" charset="0"/>
                <a:cs typeface="Times New Roman" panose="02020603050405020304" pitchFamily="18" charset="0"/>
              </a:rPr>
              <a:t> and Perry (2019), research design is </a:t>
            </a:r>
            <a:r>
              <a:rPr lang="en-US" sz="1400" dirty="0" err="1">
                <a:latin typeface="Times New Roman" panose="02020603050405020304" pitchFamily="18" charset="0"/>
                <a:cs typeface="Times New Roman" panose="02020603050405020304" pitchFamily="18" charset="0"/>
              </a:rPr>
              <a:t>categorised</a:t>
            </a:r>
            <a:r>
              <a:rPr lang="en-US" sz="1400" dirty="0">
                <a:latin typeface="Times New Roman" panose="02020603050405020304" pitchFamily="18" charset="0"/>
                <a:cs typeface="Times New Roman" panose="02020603050405020304" pitchFamily="18" charset="0"/>
              </a:rPr>
              <a:t> into exploratory, explanatory and descriptive </a:t>
            </a:r>
            <a:r>
              <a:rPr lang="en-US" sz="1400" dirty="0" smtClean="0">
                <a:latin typeface="Times New Roman" panose="02020603050405020304" pitchFamily="18" charset="0"/>
                <a:cs typeface="Times New Roman" panose="02020603050405020304" pitchFamily="18" charset="0"/>
              </a:rPr>
              <a:t>designs</a:t>
            </a:r>
            <a:r>
              <a:rPr lang="en-US" sz="1400" dirty="0">
                <a:latin typeface="Times New Roman" panose="02020603050405020304" pitchFamily="18" charset="0"/>
                <a:cs typeface="Times New Roman" panose="02020603050405020304" pitchFamily="18" charset="0"/>
              </a:rPr>
              <a:t>.</a:t>
            </a:r>
          </a:p>
        </p:txBody>
      </p:sp>
      <p:pic>
        <p:nvPicPr>
          <p:cNvPr id="4" name="image5.png"/>
          <p:cNvPicPr/>
          <p:nvPr/>
        </p:nvPicPr>
        <p:blipFill>
          <a:blip r:embed="rId3"/>
          <a:srcRect/>
          <a:stretch>
            <a:fillRect/>
          </a:stretch>
        </p:blipFill>
        <p:spPr>
          <a:xfrm>
            <a:off x="457200" y="1582781"/>
            <a:ext cx="4114800" cy="3104515"/>
          </a:xfrm>
          <a:prstGeom prst="rect">
            <a:avLst/>
          </a:prstGeom>
          <a:ln/>
        </p:spPr>
      </p:pic>
    </p:spTree>
    <p:extLst>
      <p:ext uri="{BB962C8B-B14F-4D97-AF65-F5344CB8AC3E}">
        <p14:creationId xmlns:p14="http://schemas.microsoft.com/office/powerpoint/2010/main" val="2548402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Recruitment</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0" y="1502815"/>
            <a:ext cx="4114800" cy="3264448"/>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Recruitment refers to the process of identifying and recruiting participants or the sole pathway for research.</a:t>
            </a:r>
          </a:p>
          <a:p>
            <a:pPr algn="just">
              <a:lnSpc>
                <a:spcPct val="150000"/>
              </a:lnSpc>
            </a:pPr>
            <a:r>
              <a:rPr lang="en-US" sz="1400" dirty="0">
                <a:latin typeface="Times New Roman" panose="02020603050405020304" pitchFamily="18" charset="0"/>
                <a:cs typeface="Times New Roman" panose="02020603050405020304" pitchFamily="18" charset="0"/>
              </a:rPr>
              <a:t>This technique will further help to allow the research budget. Further, data ranging between 2018 to 2023 will be used to conduct the research and items not belonging to this time frame will be excluded.</a:t>
            </a:r>
          </a:p>
        </p:txBody>
      </p:sp>
      <p:pic>
        <p:nvPicPr>
          <p:cNvPr id="11266" name="Picture 2" descr="Advantages of Secondary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260" y="1737245"/>
            <a:ext cx="3958310" cy="2795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327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Sampling</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Sampling process here will be followed as random sampling as it helps to save time.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err="1" smtClean="0">
                <a:latin typeface="Times New Roman" panose="02020603050405020304" pitchFamily="18" charset="0"/>
                <a:cs typeface="Times New Roman" panose="02020603050405020304" pitchFamily="18" charset="0"/>
              </a:rPr>
              <a:t>Iliyasu</a:t>
            </a:r>
            <a:r>
              <a:rPr lang="en-US" sz="1400" dirty="0" smtClean="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and </a:t>
            </a:r>
            <a:r>
              <a:rPr lang="en-US" sz="1400" dirty="0" err="1">
                <a:latin typeface="Times New Roman" panose="02020603050405020304" pitchFamily="18" charset="0"/>
                <a:cs typeface="Times New Roman" panose="02020603050405020304" pitchFamily="18" charset="0"/>
              </a:rPr>
              <a:t>Etikan</a:t>
            </a:r>
            <a:r>
              <a:rPr lang="en-US" sz="1400" dirty="0">
                <a:latin typeface="Times New Roman" panose="02020603050405020304" pitchFamily="18" charset="0"/>
                <a:cs typeface="Times New Roman" panose="02020603050405020304" pitchFamily="18" charset="0"/>
              </a:rPr>
              <a:t> (2021), stated random sampling technique helps to sample a large amount of data within less time.</a:t>
            </a:r>
          </a:p>
        </p:txBody>
      </p:sp>
      <p:graphicFrame>
        <p:nvGraphicFramePr>
          <p:cNvPr id="4" name="Diagram 3"/>
          <p:cNvGraphicFramePr/>
          <p:nvPr>
            <p:extLst>
              <p:ext uri="{D42A27DB-BD31-4B8C-83A1-F6EECF244321}">
                <p14:modId xmlns:p14="http://schemas.microsoft.com/office/powerpoint/2010/main" val="2971052963"/>
              </p:ext>
            </p:extLst>
          </p:nvPr>
        </p:nvGraphicFramePr>
        <p:xfrm>
          <a:off x="1059785" y="2419045"/>
          <a:ext cx="7329840" cy="2443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6131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Study participants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655519"/>
            <a:ext cx="3520450" cy="3111743"/>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Instead of gathering fresh data directly from participants, secondary research entails </a:t>
            </a:r>
            <a:r>
              <a:rPr lang="en-US" sz="1400" dirty="0" err="1">
                <a:latin typeface="Times New Roman" panose="02020603050405020304" pitchFamily="18" charset="0"/>
                <a:cs typeface="Times New Roman" panose="02020603050405020304" pitchFamily="18" charset="0"/>
              </a:rPr>
              <a:t>analysing</a:t>
            </a:r>
            <a:r>
              <a:rPr lang="en-US" sz="1400" dirty="0">
                <a:latin typeface="Times New Roman" panose="02020603050405020304" pitchFamily="18" charset="0"/>
                <a:cs typeface="Times New Roman" panose="02020603050405020304" pitchFamily="18" charset="0"/>
              </a:rPr>
              <a:t> and </a:t>
            </a:r>
            <a:r>
              <a:rPr lang="en-US" sz="1400" dirty="0" err="1">
                <a:latin typeface="Times New Roman" panose="02020603050405020304" pitchFamily="18" charset="0"/>
                <a:cs typeface="Times New Roman" panose="02020603050405020304" pitchFamily="18" charset="0"/>
              </a:rPr>
              <a:t>synthesising</a:t>
            </a:r>
            <a:r>
              <a:rPr lang="en-US" sz="1400" dirty="0">
                <a:latin typeface="Times New Roman" panose="02020603050405020304" pitchFamily="18" charset="0"/>
                <a:cs typeface="Times New Roman" panose="02020603050405020304" pitchFamily="18" charset="0"/>
              </a:rPr>
              <a:t> already-existing data, information, or conclusions from primary sources.</a:t>
            </a:r>
          </a:p>
        </p:txBody>
      </p:sp>
      <p:pic>
        <p:nvPicPr>
          <p:cNvPr id="10242" name="Picture 2" descr="Blog 132-Research Onion: A Systematic Approach to Designing Research  Methodology | | Welcome to AES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8345" y="1808225"/>
            <a:ext cx="4184925" cy="2959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4825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Data collection method</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4131270" cy="3264448"/>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Data collection method is divided into two distinct types; these are primary and secondary methods.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smtClean="0">
                <a:latin typeface="Times New Roman" panose="02020603050405020304" pitchFamily="18" charset="0"/>
                <a:cs typeface="Times New Roman" panose="02020603050405020304" pitchFamily="18" charset="0"/>
              </a:rPr>
              <a:t>In </a:t>
            </a:r>
            <a:r>
              <a:rPr lang="en-US" sz="1400" dirty="0">
                <a:latin typeface="Times New Roman" panose="02020603050405020304" pitchFamily="18" charset="0"/>
                <a:cs typeface="Times New Roman" panose="02020603050405020304" pitchFamily="18" charset="0"/>
              </a:rPr>
              <a:t>this research secondary qualitative method will be followed as this method helps to investigate the prime research phenomenon exclusively.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smtClean="0">
                <a:latin typeface="Times New Roman" panose="02020603050405020304" pitchFamily="18" charset="0"/>
                <a:cs typeface="Times New Roman" panose="02020603050405020304" pitchFamily="18" charset="0"/>
              </a:rPr>
              <a:t>Secondary </a:t>
            </a:r>
            <a:r>
              <a:rPr lang="en-US" sz="1400" dirty="0">
                <a:latin typeface="Times New Roman" panose="02020603050405020304" pitchFamily="18" charset="0"/>
                <a:cs typeface="Times New Roman" panose="02020603050405020304" pitchFamily="18" charset="0"/>
              </a:rPr>
              <a:t>data helps to identify existing patterns and trends while doing academic research.</a:t>
            </a:r>
          </a:p>
        </p:txBody>
      </p:sp>
      <p:pic>
        <p:nvPicPr>
          <p:cNvPr id="7170" name="Picture 2" descr="7 Data Collection Methods in Business Analytic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8970" y="1655519"/>
            <a:ext cx="3765990" cy="3172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471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Data collection method (</a:t>
            </a:r>
            <a:r>
              <a:rPr lang="en-US" sz="2800" b="1" kern="1200" baseline="0" dirty="0" err="1"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Contd</a:t>
            </a:r>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8246070" cy="916230"/>
          </a:xfrm>
        </p:spPr>
        <p:txBody>
          <a:bodyPr/>
          <a:lstStyle/>
          <a:p>
            <a:pPr algn="just">
              <a:lnSpc>
                <a:spcPct val="150000"/>
              </a:lnSpc>
            </a:pPr>
            <a:r>
              <a:rPr lang="en-US" sz="1400" dirty="0">
                <a:latin typeface="Times New Roman" panose="02020603050405020304" pitchFamily="18" charset="0"/>
                <a:cs typeface="Times New Roman" panose="02020603050405020304" pitchFamily="18" charset="0"/>
              </a:rPr>
              <a:t>Prime sources of such data will be articles, journals, reports, newspapers and books and all of these items will be collected from open sources that don’t require a subscription.</a:t>
            </a:r>
          </a:p>
        </p:txBody>
      </p:sp>
      <p:pic>
        <p:nvPicPr>
          <p:cNvPr id="4" name="image4.png"/>
          <p:cNvPicPr/>
          <p:nvPr/>
        </p:nvPicPr>
        <p:blipFill>
          <a:blip r:embed="rId3"/>
          <a:srcRect/>
          <a:stretch>
            <a:fillRect/>
          </a:stretch>
        </p:blipFill>
        <p:spPr>
          <a:xfrm>
            <a:off x="1255916" y="2571749"/>
            <a:ext cx="6828299" cy="2290575"/>
          </a:xfrm>
          <a:prstGeom prst="rect">
            <a:avLst/>
          </a:prstGeom>
          <a:ln/>
        </p:spPr>
      </p:pic>
    </p:spTree>
    <p:extLst>
      <p:ext uri="{BB962C8B-B14F-4D97-AF65-F5344CB8AC3E}">
        <p14:creationId xmlns:p14="http://schemas.microsoft.com/office/powerpoint/2010/main" val="2559998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Data analysis technique</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3978565" cy="3327486"/>
          </a:xfrm>
        </p:spPr>
        <p:txBody>
          <a:bodyPr>
            <a:normAutofit lnSpcReduction="10000"/>
          </a:bodyPr>
          <a:lstStyle/>
          <a:p>
            <a:pPr algn="just">
              <a:lnSpc>
                <a:spcPct val="150000"/>
              </a:lnSpc>
            </a:pPr>
            <a:r>
              <a:rPr lang="en-US" sz="1400" dirty="0">
                <a:latin typeface="Times New Roman" panose="02020603050405020304" pitchFamily="18" charset="0"/>
                <a:cs typeface="Times New Roman" panose="02020603050405020304" pitchFamily="18" charset="0"/>
              </a:rPr>
              <a:t>Data analysis technique is the process of inspecting, cleaning, segregating, transforming and modelling data to extract informational and meaningful insights.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smtClean="0">
                <a:latin typeface="Times New Roman" panose="02020603050405020304" pitchFamily="18" charset="0"/>
                <a:cs typeface="Times New Roman" panose="02020603050405020304" pitchFamily="18" charset="0"/>
              </a:rPr>
              <a:t>In </a:t>
            </a:r>
            <a:r>
              <a:rPr lang="en-US" sz="1400" dirty="0">
                <a:latin typeface="Times New Roman" panose="02020603050405020304" pitchFamily="18" charset="0"/>
                <a:cs typeface="Times New Roman" panose="02020603050405020304" pitchFamily="18" charset="0"/>
              </a:rPr>
              <a:t>order to accomplish this research thematic analysis method will be followed.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a:latin typeface="Times New Roman" panose="02020603050405020304" pitchFamily="18" charset="0"/>
                <a:cs typeface="Times New Roman" panose="02020603050405020304" pitchFamily="18" charset="0"/>
              </a:rPr>
              <a:t>As mentioned by Kiger and </a:t>
            </a:r>
            <a:r>
              <a:rPr lang="en-US" sz="1400" dirty="0" err="1">
                <a:latin typeface="Times New Roman" panose="02020603050405020304" pitchFamily="18" charset="0"/>
                <a:cs typeface="Times New Roman" panose="02020603050405020304" pitchFamily="18" charset="0"/>
              </a:rPr>
              <a:t>Varpio</a:t>
            </a:r>
            <a:r>
              <a:rPr lang="en-US" sz="1400" dirty="0">
                <a:latin typeface="Times New Roman" panose="02020603050405020304" pitchFamily="18" charset="0"/>
                <a:cs typeface="Times New Roman" panose="02020603050405020304" pitchFamily="18" charset="0"/>
              </a:rPr>
              <a:t> (2020), thematic analysis assists in </a:t>
            </a:r>
            <a:r>
              <a:rPr lang="en-US" sz="1400" dirty="0" err="1">
                <a:latin typeface="Times New Roman" panose="02020603050405020304" pitchFamily="18" charset="0"/>
                <a:cs typeface="Times New Roman" panose="02020603050405020304" pitchFamily="18" charset="0"/>
              </a:rPr>
              <a:t>organising</a:t>
            </a:r>
            <a:r>
              <a:rPr lang="en-US" sz="1400" dirty="0">
                <a:latin typeface="Times New Roman" panose="02020603050405020304" pitchFamily="18" charset="0"/>
                <a:cs typeface="Times New Roman" panose="02020603050405020304" pitchFamily="18" charset="0"/>
              </a:rPr>
              <a:t> and structuring a large amount of qualitative within a short period of time.</a:t>
            </a:r>
          </a:p>
        </p:txBody>
      </p:sp>
      <p:pic>
        <p:nvPicPr>
          <p:cNvPr id="5" name="image3.png"/>
          <p:cNvPicPr/>
          <p:nvPr/>
        </p:nvPicPr>
        <p:blipFill>
          <a:blip r:embed="rId3"/>
          <a:srcRect/>
          <a:stretch>
            <a:fillRect/>
          </a:stretch>
        </p:blipFill>
        <p:spPr>
          <a:xfrm>
            <a:off x="4698125" y="1547625"/>
            <a:ext cx="4230406" cy="3314700"/>
          </a:xfrm>
          <a:prstGeom prst="rect">
            <a:avLst/>
          </a:prstGeom>
          <a:ln/>
        </p:spPr>
      </p:pic>
    </p:spTree>
    <p:extLst>
      <p:ext uri="{BB962C8B-B14F-4D97-AF65-F5344CB8AC3E}">
        <p14:creationId xmlns:p14="http://schemas.microsoft.com/office/powerpoint/2010/main" val="2793040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Ethical considerations</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0730" y="1502815"/>
            <a:ext cx="4283975" cy="3264448"/>
          </a:xfrm>
        </p:spPr>
        <p:txBody>
          <a:bodyPr>
            <a:normAutofit lnSpcReduction="10000"/>
          </a:bodyPr>
          <a:lstStyle/>
          <a:p>
            <a:pPr algn="just">
              <a:lnSpc>
                <a:spcPct val="150000"/>
              </a:lnSpc>
            </a:pPr>
            <a:r>
              <a:rPr lang="en-US" sz="1400" dirty="0">
                <a:latin typeface="Times New Roman" panose="02020603050405020304" pitchFamily="18" charset="0"/>
                <a:cs typeface="Times New Roman" panose="02020603050405020304" pitchFamily="18" charset="0"/>
              </a:rPr>
              <a:t>The collected data will be used for only study purposes and after completion of the research, all collected data will be deleted.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smtClean="0">
                <a:latin typeface="Times New Roman" panose="02020603050405020304" pitchFamily="18" charset="0"/>
                <a:cs typeface="Times New Roman" panose="02020603050405020304" pitchFamily="18" charset="0"/>
              </a:rPr>
              <a:t>All </a:t>
            </a:r>
            <a:r>
              <a:rPr lang="en-US" sz="1400" dirty="0">
                <a:latin typeface="Times New Roman" panose="02020603050405020304" pitchFamily="18" charset="0"/>
                <a:cs typeface="Times New Roman" panose="02020603050405020304" pitchFamily="18" charset="0"/>
              </a:rPr>
              <a:t>the secondary data will be stored in an encrypted device to avoid any kind of data theft or manipulation of data.</a:t>
            </a:r>
          </a:p>
          <a:p>
            <a:pPr algn="just">
              <a:lnSpc>
                <a:spcPct val="150000"/>
              </a:lnSpc>
            </a:pPr>
            <a:r>
              <a:rPr lang="en-US" sz="1400" dirty="0">
                <a:latin typeface="Times New Roman" panose="02020603050405020304" pitchFamily="18" charset="0"/>
                <a:cs typeface="Times New Roman" panose="02020603050405020304" pitchFamily="18" charset="0"/>
              </a:rPr>
              <a:t>The copyright act can help to avoid any kind of legal charges and by adhering to all factors of this act, the research can be accomplished in an ethical way (</a:t>
            </a:r>
            <a:r>
              <a:rPr lang="en-US" sz="1400" dirty="0" err="1">
                <a:latin typeface="Times New Roman" panose="02020603050405020304" pitchFamily="18" charset="0"/>
                <a:cs typeface="Times New Roman" panose="02020603050405020304" pitchFamily="18" charset="0"/>
              </a:rPr>
              <a:t>Gov</a:t>
            </a:r>
            <a:r>
              <a:rPr lang="en-US" sz="1400" dirty="0">
                <a:latin typeface="Times New Roman" panose="02020603050405020304" pitchFamily="18" charset="0"/>
                <a:cs typeface="Times New Roman" panose="02020603050405020304" pitchFamily="18" charset="0"/>
              </a:rPr>
              <a:t>, 2018). </a:t>
            </a:r>
          </a:p>
        </p:txBody>
      </p:sp>
      <p:pic>
        <p:nvPicPr>
          <p:cNvPr id="4" name="Picture 3"/>
          <p:cNvPicPr>
            <a:picLocks noChangeAspect="1"/>
          </p:cNvPicPr>
          <p:nvPr/>
        </p:nvPicPr>
        <p:blipFill>
          <a:blip r:embed="rId3"/>
          <a:stretch>
            <a:fillRect/>
          </a:stretch>
        </p:blipFill>
        <p:spPr>
          <a:xfrm>
            <a:off x="5060732" y="1808225"/>
            <a:ext cx="3847168" cy="2748690"/>
          </a:xfrm>
          <a:prstGeom prst="rect">
            <a:avLst/>
          </a:prstGeom>
        </p:spPr>
      </p:pic>
    </p:spTree>
    <p:extLst>
      <p:ext uri="{BB962C8B-B14F-4D97-AF65-F5344CB8AC3E}">
        <p14:creationId xmlns:p14="http://schemas.microsoft.com/office/powerpoint/2010/main" val="2295016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Implication of research</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19294" y="1502815"/>
            <a:ext cx="4267505" cy="3264448"/>
          </a:xfrm>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The findings of the research on the prevalence of physical activity among the student of Leeds University holds several crucial implications.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smtClean="0">
                <a:latin typeface="Times New Roman" panose="02020603050405020304" pitchFamily="18" charset="0"/>
                <a:cs typeface="Times New Roman" panose="02020603050405020304" pitchFamily="18" charset="0"/>
              </a:rPr>
              <a:t>The </a:t>
            </a:r>
            <a:r>
              <a:rPr lang="en-US" sz="1400" dirty="0">
                <a:latin typeface="Times New Roman" panose="02020603050405020304" pitchFamily="18" charset="0"/>
                <a:cs typeface="Times New Roman" panose="02020603050405020304" pitchFamily="18" charset="0"/>
              </a:rPr>
              <a:t>diverse implication can inform different stakeholders and guide them to develop strong interventions and policies.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smtClean="0">
                <a:latin typeface="Times New Roman" panose="02020603050405020304" pitchFamily="18" charset="0"/>
                <a:cs typeface="Times New Roman" panose="02020603050405020304" pitchFamily="18" charset="0"/>
              </a:rPr>
              <a:t>The </a:t>
            </a:r>
            <a:r>
              <a:rPr lang="en-US" sz="1400" dirty="0">
                <a:latin typeface="Times New Roman" panose="02020603050405020304" pitchFamily="18" charset="0"/>
                <a:cs typeface="Times New Roman" panose="02020603050405020304" pitchFamily="18" charset="0"/>
              </a:rPr>
              <a:t>research will provide valuable insights into the level of running activities that are in practice at the University of Leeds. </a:t>
            </a:r>
          </a:p>
        </p:txBody>
      </p:sp>
      <p:pic>
        <p:nvPicPr>
          <p:cNvPr id="9218" name="Picture 2" descr="Benefits and limitations of evidence-based dentistry in the Indian context  | Semantic Scho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52" y="1808225"/>
            <a:ext cx="3939434" cy="2653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5901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Time Schedule</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5" name="image1.png"/>
          <p:cNvPicPr/>
          <p:nvPr/>
        </p:nvPicPr>
        <p:blipFill>
          <a:blip r:embed="rId2"/>
          <a:srcRect/>
          <a:stretch>
            <a:fillRect/>
          </a:stretch>
        </p:blipFill>
        <p:spPr>
          <a:xfrm>
            <a:off x="296260" y="1960930"/>
            <a:ext cx="4462555" cy="2443280"/>
          </a:xfrm>
          <a:prstGeom prst="rect">
            <a:avLst/>
          </a:prstGeom>
          <a:ln/>
        </p:spPr>
      </p:pic>
      <p:pic>
        <p:nvPicPr>
          <p:cNvPr id="6" name="image2.png"/>
          <p:cNvPicPr/>
          <p:nvPr/>
        </p:nvPicPr>
        <p:blipFill>
          <a:blip r:embed="rId3"/>
          <a:srcRect/>
          <a:stretch>
            <a:fillRect/>
          </a:stretch>
        </p:blipFill>
        <p:spPr>
          <a:xfrm>
            <a:off x="5030115" y="1962901"/>
            <a:ext cx="3898416" cy="2441309"/>
          </a:xfrm>
          <a:prstGeom prst="rect">
            <a:avLst/>
          </a:prstGeom>
          <a:ln/>
        </p:spPr>
      </p:pic>
    </p:spTree>
    <p:extLst>
      <p:ext uri="{BB962C8B-B14F-4D97-AF65-F5344CB8AC3E}">
        <p14:creationId xmlns:p14="http://schemas.microsoft.com/office/powerpoint/2010/main" val="769314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Conclusion</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lnSpc>
                <a:spcPct val="150000"/>
              </a:lnSpc>
            </a:pPr>
            <a:r>
              <a:rPr lang="en-US" sz="1400" dirty="0">
                <a:latin typeface="Times New Roman" panose="02020603050405020304" pitchFamily="18" charset="0"/>
                <a:cs typeface="Times New Roman" panose="02020603050405020304" pitchFamily="18" charset="0"/>
              </a:rPr>
              <a:t>On a concluding note, it can be uttered that the successful completion of this research will contribute to the betterment of physical activities that are practiced by Leeds University. </a:t>
            </a:r>
            <a:endParaRPr lang="en-US" sz="1400" dirty="0" smtClean="0">
              <a:latin typeface="Times New Roman" panose="02020603050405020304" pitchFamily="18" charset="0"/>
              <a:cs typeface="Times New Roman" panose="02020603050405020304" pitchFamily="18" charset="0"/>
            </a:endParaRPr>
          </a:p>
          <a:p>
            <a:pPr algn="just">
              <a:lnSpc>
                <a:spcPct val="150000"/>
              </a:lnSpc>
            </a:pPr>
            <a:r>
              <a:rPr lang="en-US" sz="1400" dirty="0" smtClean="0">
                <a:latin typeface="Times New Roman" panose="02020603050405020304" pitchFamily="18" charset="0"/>
                <a:cs typeface="Times New Roman" panose="02020603050405020304" pitchFamily="18" charset="0"/>
              </a:rPr>
              <a:t>It </a:t>
            </a:r>
            <a:r>
              <a:rPr lang="en-US" sz="1400" dirty="0">
                <a:latin typeface="Times New Roman" panose="02020603050405020304" pitchFamily="18" charset="0"/>
                <a:cs typeface="Times New Roman" panose="02020603050405020304" pitchFamily="18" charset="0"/>
              </a:rPr>
              <a:t>is believed, the research can provide critical information to promote running among university students by upholding the benefits of it and expressing how running helps to stay active and fit. </a:t>
            </a:r>
          </a:p>
        </p:txBody>
      </p:sp>
    </p:spTree>
    <p:extLst>
      <p:ext uri="{BB962C8B-B14F-4D97-AF65-F5344CB8AC3E}">
        <p14:creationId xmlns:p14="http://schemas.microsoft.com/office/powerpoint/2010/main" val="3194605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kern="1200" baseline="0" dirty="0" smtClean="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Reference list</a:t>
            </a:r>
            <a:endParaRPr lang="en-US" sz="28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32500" lnSpcReduction="20000"/>
          </a:bodyPr>
          <a:lstStyle/>
          <a:p>
            <a:pPr marL="0" indent="0">
              <a:buNone/>
            </a:pPr>
            <a:r>
              <a:rPr lang="en-US" b="1" i="1" dirty="0">
                <a:solidFill>
                  <a:schemeClr val="tx1">
                    <a:lumMod val="95000"/>
                    <a:lumOff val="5000"/>
                  </a:schemeClr>
                </a:solidFill>
                <a:latin typeface="Times New Roman" panose="02020603050405020304" pitchFamily="18" charset="0"/>
                <a:cs typeface="Times New Roman" panose="02020603050405020304" pitchFamily="18" charset="0"/>
              </a:rPr>
              <a:t>Journals</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Aithal</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P.S. and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Aithal</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S., 2019, October. Essential infrastructures for world-class universities. In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Proceedings of National Conference on Research in Higher Education, Learning and Administration</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(Vol. 1, No. 1, pp. 01-23).</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Ariani</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L.P.T., 2021. The effect of repetition sprint training method combined with the level of physical fitness toward the speed of 100 meter run.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International Journal of Engineering, Science and Information Technology</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(3), pp.59-63.</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Braun, V. and Clarke, V., 2022. Conceptual and design thinking for thematic analysis.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Qualitative Psychology</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9</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(1), p.3.</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Fiesler</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C. 2019.</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Ethical considerations for research involving (speculative) public data</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1-13. </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Iliyasu</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R. and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Etikan</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I., 2021. Comparison of quota sampling and stratified random sampling. </a:t>
            </a:r>
            <a:r>
              <a:rPr lang="en-US" i="1" dirty="0" err="1">
                <a:solidFill>
                  <a:schemeClr val="tx1">
                    <a:lumMod val="95000"/>
                    <a:lumOff val="5000"/>
                  </a:schemeClr>
                </a:solidFill>
                <a:latin typeface="Times New Roman" panose="02020603050405020304" pitchFamily="18" charset="0"/>
                <a:cs typeface="Times New Roman" panose="02020603050405020304" pitchFamily="18" charset="0"/>
              </a:rPr>
              <a:t>Biom</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err="1">
                <a:solidFill>
                  <a:schemeClr val="tx1">
                    <a:lumMod val="95000"/>
                    <a:lumOff val="5000"/>
                  </a:schemeClr>
                </a:solidFill>
                <a:latin typeface="Times New Roman" panose="02020603050405020304" pitchFamily="18" charset="0"/>
                <a:cs typeface="Times New Roman" panose="02020603050405020304" pitchFamily="18" charset="0"/>
              </a:rPr>
              <a:t>Biostat</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Int. J. Rev</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10</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(1), pp.24-27.</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Kiger, M.E. and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Varpio</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L., 2020. Thematic analysis of qualitative data: AMEE Guide No. 131.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Medical teacher</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42</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(8), pp.846-854.</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Liavit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M.S., 2020. The advantages and disadvantages of using quantitative approaches and methods in language “testing and assessment” research: A literature review. p.32. </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Oswald, F., Campbell, J., Williamson, C., Richards, J. and Kelly, P., 2020. A scoping review of the relationship between running and mental health.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International journal of environmental research and public health</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17</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(21), p.8059.</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Romero-Blanco, C., Rodríguez-</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Almagro</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J., </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Onieva-Zafra</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M.D., Parra-</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Fernández</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M.L., Prado-Laguna, M.D.C. and Hernández-</a:t>
            </a:r>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Martínez</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 2020. Physical activity and sedentary lifestyle in university students: changes during confinement due to the COVID-19 pandemic.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International journal of environmental research and public health</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17</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(18), p.6567.</a:t>
            </a:r>
          </a:p>
          <a:p>
            <a:r>
              <a:rPr lang="en-US" dirty="0" err="1">
                <a:solidFill>
                  <a:schemeClr val="tx1">
                    <a:lumMod val="95000"/>
                    <a:lumOff val="5000"/>
                  </a:schemeClr>
                </a:solidFill>
                <a:latin typeface="Times New Roman" panose="02020603050405020304" pitchFamily="18" charset="0"/>
                <a:cs typeface="Times New Roman" panose="02020603050405020304" pitchFamily="18" charset="0"/>
              </a:rPr>
              <a:t>Ruggiano</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N. and Perry, T.E., 2019. Conducting secondary analysis of qualitative data: Should we, can we, and how?. Qualitative Social Work, 18(1), pp.81-97.</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 </a:t>
            </a:r>
          </a:p>
          <a:p>
            <a:pPr marL="0" indent="0">
              <a:buNone/>
            </a:pPr>
            <a:r>
              <a:rPr lang="en-US" b="1" i="1" dirty="0">
                <a:solidFill>
                  <a:schemeClr val="tx1">
                    <a:lumMod val="95000"/>
                    <a:lumOff val="5000"/>
                  </a:schemeClr>
                </a:solidFill>
                <a:latin typeface="Times New Roman" panose="02020603050405020304" pitchFamily="18" charset="0"/>
                <a:cs typeface="Times New Roman" panose="02020603050405020304" pitchFamily="18" charset="0"/>
              </a:rPr>
              <a:t>Websites</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Constructionenquirer.com, 2018. </a:t>
            </a:r>
            <a:r>
              <a:rPr lang="en-US" i="1" dirty="0" err="1">
                <a:solidFill>
                  <a:schemeClr val="tx1">
                    <a:lumMod val="95000"/>
                    <a:lumOff val="5000"/>
                  </a:schemeClr>
                </a:solidFill>
                <a:latin typeface="Times New Roman" panose="02020603050405020304" pitchFamily="18" charset="0"/>
                <a:cs typeface="Times New Roman" panose="02020603050405020304" pitchFamily="18" charset="0"/>
              </a:rPr>
              <a:t>Galliford</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 Try bags £45m Leeds Beckett sports research hub. </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Available at: </a:t>
            </a:r>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2"/>
              </a:rPr>
              <a:t>https://www.constructionenquirer.com/2018/06/19/galliford-try-bags-45m-leeds-beckett/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[Accessed on: 14/07/2023]</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Gov.uk, 2018. </a:t>
            </a:r>
            <a:r>
              <a:rPr lang="en-US" i="1" dirty="0">
                <a:solidFill>
                  <a:schemeClr val="tx1">
                    <a:lumMod val="95000"/>
                    <a:lumOff val="5000"/>
                  </a:schemeClr>
                </a:solidFill>
                <a:latin typeface="Times New Roman" panose="02020603050405020304" pitchFamily="18" charset="0"/>
                <a:cs typeface="Times New Roman" panose="02020603050405020304" pitchFamily="18" charset="0"/>
                <a:hlinkClick r:id="rId3"/>
              </a:rPr>
              <a:t>The Data Protection Act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Available at: </a:t>
            </a:r>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3"/>
              </a:rPr>
              <a:t>https://www.gov.uk/data-protection#:~:text=The%20Data%20Protection%20Act%202018%20is%20the%20UK's%20implementation%20of,used%20fairly%2C%20lawfully%20and%20transparently</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[Accessed on: 14/07/2023]</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Sport.leeds.ac.uk, 2023. </a:t>
            </a:r>
            <a:r>
              <a:rPr lang="en-US" i="1" dirty="0">
                <a:solidFill>
                  <a:schemeClr val="tx1">
                    <a:lumMod val="95000"/>
                    <a:lumOff val="5000"/>
                  </a:schemeClr>
                </a:solidFill>
                <a:latin typeface="Times New Roman" panose="02020603050405020304" pitchFamily="18" charset="0"/>
                <a:cs typeface="Times New Roman" panose="02020603050405020304" pitchFamily="18" charset="0"/>
              </a:rPr>
              <a:t>SPORT AT THE UNIVERSITY OF LEEDS. </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Available at: </a:t>
            </a:r>
            <a:r>
              <a:rPr lang="en-US" dirty="0">
                <a:solidFill>
                  <a:schemeClr val="tx1">
                    <a:lumMod val="95000"/>
                    <a:lumOff val="5000"/>
                  </a:schemeClr>
                </a:solidFill>
                <a:latin typeface="Times New Roman" panose="02020603050405020304" pitchFamily="18" charset="0"/>
                <a:cs typeface="Times New Roman" panose="02020603050405020304" pitchFamily="18" charset="0"/>
                <a:hlinkClick r:id="rId4"/>
              </a:rPr>
              <a:t>https://sport.leeds.ac.uk/sport/</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 [Accessed on: 14/07/2023]</a:t>
            </a:r>
          </a:p>
        </p:txBody>
      </p:sp>
    </p:spTree>
    <p:extLst>
      <p:ext uri="{BB962C8B-B14F-4D97-AF65-F5344CB8AC3E}">
        <p14:creationId xmlns:p14="http://schemas.microsoft.com/office/powerpoint/2010/main" val="2533492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Thank You Letter Template - 5+ Free Word, PDF Format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4001"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2692</Words>
  <Application>Microsoft Office PowerPoint</Application>
  <PresentationFormat>On-screen Show (16:9)</PresentationFormat>
  <Paragraphs>122</Paragraphs>
  <Slides>23</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Symbol</vt:lpstr>
      <vt:lpstr>Times New Roman</vt:lpstr>
      <vt:lpstr>Office Theme</vt:lpstr>
      <vt:lpstr>PREVALENCE OF PHYSICAL ACTIVITY AMONG STUDENTS IN A PUBLIC UNIVERSITY</vt:lpstr>
      <vt:lpstr>Introduction</vt:lpstr>
      <vt:lpstr>Literature-based Background of Study</vt:lpstr>
      <vt:lpstr>Literature-based Background of Study (Contd..)</vt:lpstr>
      <vt:lpstr>PowerPoint Presentation</vt:lpstr>
      <vt:lpstr>Rationale</vt:lpstr>
      <vt:lpstr>Aim &amp; Objective</vt:lpstr>
      <vt:lpstr>Questions</vt:lpstr>
      <vt:lpstr>Hypothesis</vt:lpstr>
      <vt:lpstr>PowerPoint Presentation</vt:lpstr>
      <vt:lpstr>Research Design</vt:lpstr>
      <vt:lpstr>Recruitment</vt:lpstr>
      <vt:lpstr>Sampling</vt:lpstr>
      <vt:lpstr>Study participants</vt:lpstr>
      <vt:lpstr>Data collection method</vt:lpstr>
      <vt:lpstr>Data collection method (Contd…)</vt:lpstr>
      <vt:lpstr>Data analysis technique</vt:lpstr>
      <vt:lpstr>Ethical considerations</vt:lpstr>
      <vt:lpstr>Implication of research</vt:lpstr>
      <vt:lpstr>Time Schedule</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2017-08-01T15:40:51Z</dcterms:created>
  <dcterms:modified xsi:type="dcterms:W3CDTF">2023-07-16T07:26:56Z</dcterms:modified>
</cp:coreProperties>
</file>