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0" r:id="rId2"/>
    <p:sldId id="256" r:id="rId3"/>
    <p:sldId id="257" r:id="rId4"/>
    <p:sldId id="258" r:id="rId5"/>
    <p:sldId id="259" r:id="rId6"/>
    <p:sldId id="260" r:id="rId7"/>
    <p:sldId id="261" r:id="rId8"/>
    <p:sldId id="262" r:id="rId9"/>
    <p:sldId id="263" r:id="rId10"/>
    <p:sldId id="265" r:id="rId11"/>
    <p:sldId id="264" r:id="rId12"/>
    <p:sldId id="266" r:id="rId13"/>
    <p:sldId id="267"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hyperlink" Target="https://www.theguardian.com/travel/2024/jan/04/why-wales-is-the-uks-rising-tourism-star"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CD87BA-A2D8-AC4C-9A1E-2C3759F679BA}"/>
              </a:ext>
            </a:extLst>
          </p:cNvPr>
          <p:cNvSpPr>
            <a:spLocks noGrp="1"/>
          </p:cNvSpPr>
          <p:nvPr>
            <p:ph idx="1"/>
          </p:nvPr>
        </p:nvSpPr>
        <p:spPr/>
        <p:txBody>
          <a:bodyPr/>
          <a:lstStyle/>
          <a:p>
            <a:r>
              <a:rPr lang="en-GB"/>
              <a:t>Student - Ioan Bledea, 2126257</a:t>
            </a:r>
          </a:p>
          <a:p>
            <a:r>
              <a:rPr lang="en-GB"/>
              <a:t>Module Title- International Meetings Management  for the  Hotel Industry</a:t>
            </a:r>
          </a:p>
          <a:p>
            <a:r>
              <a:rPr lang="en-GB"/>
              <a:t>Module code- BMIH 6007</a:t>
            </a:r>
          </a:p>
          <a:p>
            <a:r>
              <a:rPr lang="en-GB"/>
              <a:t>Lecturer- Kathryn Flynn</a:t>
            </a:r>
            <a:endParaRPr lang="en-US"/>
          </a:p>
        </p:txBody>
      </p:sp>
    </p:spTree>
    <p:extLst>
      <p:ext uri="{BB962C8B-B14F-4D97-AF65-F5344CB8AC3E}">
        <p14:creationId xmlns:p14="http://schemas.microsoft.com/office/powerpoint/2010/main" val="396725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1340" y="1360481"/>
            <a:ext cx="3454005" cy="2387600"/>
          </a:xfrm>
        </p:spPr>
        <p:txBody>
          <a:bodyPr>
            <a:normAutofit/>
          </a:bodyPr>
          <a:lstStyle/>
          <a:p>
            <a:pPr algn="l">
              <a:lnSpc>
                <a:spcPct val="90000"/>
              </a:lnSpc>
            </a:pPr>
            <a:r>
              <a:rPr lang="en-GB" sz="4100">
                <a:solidFill>
                  <a:schemeClr val="bg1"/>
                </a:solidFill>
              </a:rPr>
              <a:t>Croeso 2025: A Celebration of Welsh Welcome</a:t>
            </a:r>
          </a:p>
        </p:txBody>
      </p:sp>
      <p:sp>
        <p:nvSpPr>
          <p:cNvPr id="3" name="Subtitle 2"/>
          <p:cNvSpPr>
            <a:spLocks noGrp="1"/>
          </p:cNvSpPr>
          <p:nvPr>
            <p:ph type="subTitle" idx="1"/>
          </p:nvPr>
        </p:nvSpPr>
        <p:spPr>
          <a:xfrm>
            <a:off x="681340" y="3840156"/>
            <a:ext cx="3454005" cy="1655762"/>
          </a:xfrm>
        </p:spPr>
        <p:txBody>
          <a:bodyPr>
            <a:normAutofit/>
          </a:bodyPr>
          <a:lstStyle/>
          <a:p>
            <a:pPr algn="l">
              <a:lnSpc>
                <a:spcPct val="90000"/>
              </a:lnSpc>
            </a:pPr>
            <a:r>
              <a:rPr lang="en-GB" sz="1600">
                <a:solidFill>
                  <a:schemeClr val="bg1"/>
                </a:solidFill>
              </a:rPr>
              <a:t>Croeso 2025 is a year-long cultural and tourism event across Wales, celebrating Welsh identity through landscapes, history, art, cuisine, and community. It includes festivals, exhibitions, culinary experiences, and eco-tourism.</a:t>
            </a:r>
          </a:p>
        </p:txBody>
      </p:sp>
      <p:pic>
        <p:nvPicPr>
          <p:cNvPr id="4" name="Picture 4">
            <a:extLst>
              <a:ext uri="{FF2B5EF4-FFF2-40B4-BE49-F238E27FC236}">
                <a16:creationId xmlns:a16="http://schemas.microsoft.com/office/drawing/2014/main" id="{C5366A7D-B8BD-F94F-86D1-5583C20C1F5A}"/>
              </a:ext>
            </a:extLst>
          </p:cNvPr>
          <p:cNvPicPr>
            <a:picLocks noChangeAspect="1"/>
          </p:cNvPicPr>
          <p:nvPr/>
        </p:nvPicPr>
        <p:blipFill>
          <a:blip r:embed="rId2">
            <a:alphaModFix/>
          </a:blip>
          <a:srcRect l="13858" r="23691" b="2"/>
          <a:stretch>
            <a:fillRect/>
          </a:stretch>
        </p:blipFill>
        <p:spPr>
          <a:xfrm>
            <a:off x="4350550" y="1057275"/>
            <a:ext cx="4438051" cy="4743450"/>
          </a:xfrm>
          <a:prstGeom prst="rect">
            <a:avLst/>
          </a:prstGeom>
        </p:spPr>
      </p:pic>
      <p:sp>
        <p:nvSpPr>
          <p:cNvPr id="35" name="Rectangle 10">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845" y="1197769"/>
            <a:ext cx="8240309"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85341" y="365125"/>
            <a:ext cx="3630007" cy="1807305"/>
          </a:xfrm>
        </p:spPr>
        <p:txBody>
          <a:bodyPr/>
          <a:lstStyle/>
          <a:p>
            <a:r>
              <a:rPr lang="en-GB"/>
              <a:t>Event Content and Context</a:t>
            </a:r>
          </a:p>
        </p:txBody>
      </p:sp>
      <p:pic>
        <p:nvPicPr>
          <p:cNvPr id="4" name="Picture 4">
            <a:extLst>
              <a:ext uri="{FF2B5EF4-FFF2-40B4-BE49-F238E27FC236}">
                <a16:creationId xmlns:a16="http://schemas.microsoft.com/office/drawing/2014/main" id="{8E026840-CEE1-3549-A50C-8BAFC3E04E91}"/>
              </a:ext>
            </a:extLst>
          </p:cNvPr>
          <p:cNvPicPr>
            <a:picLocks noChangeAspect="1"/>
          </p:cNvPicPr>
          <p:nvPr/>
        </p:nvPicPr>
        <p:blipFill>
          <a:blip r:embed="rId2"/>
          <a:srcRect l="19009" r="30823"/>
          <a:stretch>
            <a:fillRect/>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4885341" y="2333297"/>
            <a:ext cx="3630007" cy="3843666"/>
          </a:xfrm>
        </p:spPr>
        <p:txBody>
          <a:bodyPr>
            <a:normAutofit/>
          </a:bodyPr>
          <a:lstStyle/>
          <a:p>
            <a:pPr>
              <a:lnSpc>
                <a:spcPct val="90000"/>
              </a:lnSpc>
            </a:pPr>
            <a:r>
              <a:rPr lang="en-GB" sz="1200"/>
              <a:t>Croeso 2025 (meaning "Welcome 2025") is envisioned as a national, year-long celebration of Welsh identity, community, and hospitality. The event will showcase Wales as a culturally rich and naturally beautiful country, promoting its landscapes, history, traditions, gastronomy, and vibrant artistic scene. The event’s focus is to attract both domestic and international visitors by offering authentic Welsh experiences across various regions of Wales.</a:t>
            </a:r>
          </a:p>
          <a:p>
            <a:pPr>
              <a:lnSpc>
                <a:spcPct val="90000"/>
              </a:lnSpc>
            </a:pPr>
            <a:r>
              <a:rPr lang="en-GB" sz="1200"/>
              <a:t>This hybrid event will include music and food festivals, art exhibitions, heritage tours, culinary weeks, rural and nature-based tourism initiatives, and performances celebrating the Welsh language and culture. It is not a singular event but a network of interconnected celebrations that span the entire year, from urban centres to rural villages.</a:t>
            </a:r>
          </a:p>
          <a:p>
            <a:pPr>
              <a:lnSpc>
                <a:spcPct val="90000"/>
              </a:lnSpc>
            </a:pPr>
            <a:r>
              <a:rPr lang="en-GB" sz="1200"/>
              <a:t>The theme is "Welcome Home" – inviting people to discover, rediscover or feel at home in Wales.</a:t>
            </a:r>
          </a:p>
          <a:p>
            <a:pPr>
              <a:lnSpc>
                <a:spcPct val="90000"/>
              </a:lnSpc>
            </a:pPr>
            <a:endParaRPr lang="en-GB" sz="1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0C9432F-19AA-6D42-8249-B3C9DBF7DED0}"/>
              </a:ext>
            </a:extLst>
          </p:cNvPr>
          <p:cNvPicPr>
            <a:picLocks noChangeAspect="1"/>
          </p:cNvPicPr>
          <p:nvPr/>
        </p:nvPicPr>
        <p:blipFill>
          <a:blip r:embed="rId2"/>
          <a:srcRect l="8184" r="12504"/>
          <a:stretch>
            <a:fillRect/>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r>
              <a:rPr lang="en-GB" sz="3500"/>
              <a:t>Target Market</a:t>
            </a:r>
          </a:p>
        </p:txBody>
      </p:sp>
      <p:sp>
        <p:nvSpPr>
          <p:cNvPr id="3" name="Content Placeholder 2"/>
          <p:cNvSpPr>
            <a:spLocks noGrp="1"/>
          </p:cNvSpPr>
          <p:nvPr>
            <p:ph idx="1"/>
          </p:nvPr>
        </p:nvSpPr>
        <p:spPr>
          <a:xfrm>
            <a:off x="5648707" y="2434201"/>
            <a:ext cx="2866642" cy="3742762"/>
          </a:xfrm>
        </p:spPr>
        <p:txBody>
          <a:bodyPr>
            <a:normAutofit/>
          </a:bodyPr>
          <a:lstStyle/>
          <a:p>
            <a:r>
              <a:rPr lang="en-GB" sz="1700"/>
              <a:t>Cultural and heritage tourists (UK, Europe, North America, Asia)</a:t>
            </a:r>
          </a:p>
          <a:p>
            <a:r>
              <a:rPr lang="en-GB" sz="1700"/>
              <a:t>Domestic families and couples</a:t>
            </a:r>
          </a:p>
          <a:p>
            <a:r>
              <a:rPr lang="en-GB" sz="1700"/>
              <a:t>Students and academics interested in Celtic and Welsh studies</a:t>
            </a:r>
          </a:p>
          <a:p>
            <a:r>
              <a:rPr lang="en-GB" sz="1700"/>
              <a:t>Food lovers and nature-based tourists</a:t>
            </a:r>
          </a:p>
          <a:p>
            <a:r>
              <a:rPr lang="en-GB" sz="1700"/>
              <a:t>Festival enthusiasts and slow-travel advocates</a:t>
            </a:r>
          </a:p>
          <a:p>
            <a:endParaRPr lang="en-GB" sz="17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000" b="1"/>
              <a:t>Unique Locations and Attractions for Hosting the Event</a:t>
            </a:r>
            <a:endParaRPr lang="en-GB" sz="3000"/>
          </a:p>
        </p:txBody>
      </p:sp>
      <p:pic>
        <p:nvPicPr>
          <p:cNvPr id="6" name="Picture 6">
            <a:extLst>
              <a:ext uri="{FF2B5EF4-FFF2-40B4-BE49-F238E27FC236}">
                <a16:creationId xmlns:a16="http://schemas.microsoft.com/office/drawing/2014/main" id="{08ADCF65-7D07-F84F-A74F-965AC7772D73}"/>
              </a:ext>
            </a:extLst>
          </p:cNvPr>
          <p:cNvPicPr>
            <a:picLocks noChangeAspect="1"/>
          </p:cNvPicPr>
          <p:nvPr/>
        </p:nvPicPr>
        <p:blipFill>
          <a:blip r:embed="rId2"/>
          <a:srcRect t="15113" b="14006"/>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589020"/>
            <a:ext cx="5614060" cy="2895600"/>
          </a:xfrm>
        </p:spPr>
        <p:txBody>
          <a:bodyPr anchor="ctr">
            <a:noAutofit/>
          </a:bodyPr>
          <a:lstStyle/>
          <a:p>
            <a:pPr marL="0" indent="0">
              <a:lnSpc>
                <a:spcPct val="90000"/>
              </a:lnSpc>
              <a:buNone/>
            </a:pPr>
            <a:endParaRPr lang="en-GB" sz="1200"/>
          </a:p>
          <a:p>
            <a:pPr>
              <a:lnSpc>
                <a:spcPct val="90000"/>
              </a:lnSpc>
            </a:pPr>
            <a:r>
              <a:rPr lang="en-GB" sz="1200" b="1"/>
              <a:t>Snowdonia (Eryri)</a:t>
            </a:r>
            <a:br>
              <a:rPr lang="en-GB" sz="1200"/>
            </a:br>
            <a:r>
              <a:rPr lang="en-GB" sz="1200"/>
              <a:t>One of the most spectacular national parks in the UK. Ideal for guided mountain tours, open-air festivals, creative retreats, or photography sessions. Mount Snowdon offers panoramic views and easy access via the mountain railway.</a:t>
            </a:r>
          </a:p>
          <a:p>
            <a:pPr>
              <a:lnSpc>
                <a:spcPct val="90000"/>
              </a:lnSpc>
            </a:pPr>
            <a:r>
              <a:rPr lang="en-GB" sz="1200" b="1"/>
              <a:t>Caernarfon Castle</a:t>
            </a:r>
            <a:br>
              <a:rPr lang="en-GB" sz="1200"/>
            </a:br>
            <a:r>
              <a:rPr lang="en-GB" sz="1200"/>
              <a:t>A symbol of Welsh history, perfect for hosting an opening ceremony with medieval elements, historical reenactments, and early music performances.</a:t>
            </a:r>
          </a:p>
          <a:p>
            <a:pPr>
              <a:lnSpc>
                <a:spcPct val="90000"/>
              </a:lnSpc>
            </a:pPr>
            <a:r>
              <a:rPr lang="en-GB" sz="1200" b="1"/>
              <a:t>Brecon Beacons (Bannau Brycheiniog)</a:t>
            </a:r>
            <a:br>
              <a:rPr lang="en-GB" sz="1200"/>
            </a:br>
            <a:r>
              <a:rPr lang="en-GB" sz="1200"/>
              <a:t>An ideal setting for ecotourism events, nature meditation sessions, and art workshops inspired by the landscape. At night, the clear sky transforms the area into a sanctuary for stargazing and astronomical observations.</a:t>
            </a:r>
          </a:p>
          <a:p>
            <a:pPr>
              <a:lnSpc>
                <a:spcPct val="90000"/>
              </a:lnSpc>
            </a:pPr>
            <a:r>
              <a:rPr lang="en-GB" sz="1200" b="1"/>
              <a:t>Cardiff</a:t>
            </a:r>
            <a:br>
              <a:rPr lang="en-GB" sz="1200"/>
            </a:br>
            <a:r>
              <a:rPr lang="en-GB" sz="1200"/>
              <a:t>The modern and vibrant capital with excellent infrastructure for conferences, exhibitions, and concerts. The Wales Millennium Centre can host a central performance dedicated to Croeso 2025 – with music, dance, projections, and international participation.</a:t>
            </a:r>
          </a:p>
          <a:p>
            <a:pPr>
              <a:lnSpc>
                <a:spcPct val="90000"/>
              </a:lnSpc>
            </a:pPr>
            <a:endParaRPr lang="en-GB" sz="1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b="1"/>
              <a:t>Festivals and Culture</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marL="0" indent="0">
              <a:lnSpc>
                <a:spcPct val="90000"/>
              </a:lnSpc>
              <a:buNone/>
            </a:pPr>
            <a:endParaRPr lang="en-GB" sz="1600"/>
          </a:p>
          <a:p>
            <a:pPr>
              <a:lnSpc>
                <a:spcPct val="90000"/>
              </a:lnSpc>
            </a:pPr>
            <a:r>
              <a:rPr lang="en-GB" sz="1600" b="1"/>
              <a:t>Eisteddfod Genedlaethol</a:t>
            </a:r>
            <a:br>
              <a:rPr lang="en-GB" sz="1600"/>
            </a:br>
            <a:r>
              <a:rPr lang="en-GB" sz="1600"/>
              <a:t>A flagship event of Welsh culture. It could be integrated into the Croeso Year programme as an artistic highlight – featuring poetry, music, traditional dance, and theatre in the Welsh language.</a:t>
            </a:r>
          </a:p>
          <a:p>
            <a:pPr>
              <a:lnSpc>
                <a:spcPct val="90000"/>
              </a:lnSpc>
            </a:pPr>
            <a:r>
              <a:rPr lang="en-GB" sz="1600" b="1"/>
              <a:t>Hay Festival</a:t>
            </a:r>
            <a:br>
              <a:rPr lang="en-GB" sz="1600"/>
            </a:br>
            <a:r>
              <a:rPr lang="en-GB" sz="1600"/>
              <a:t>The international literature festival held in Hay-on-Wye. An opportunity to promote contemporary Welsh writers and host thematic readings on identity, nature, and hospitality.</a:t>
            </a:r>
          </a:p>
          <a:p>
            <a:pPr>
              <a:lnSpc>
                <a:spcPct val="90000"/>
              </a:lnSpc>
            </a:pPr>
            <a:r>
              <a:rPr lang="en-GB" sz="1600" b="1"/>
              <a:t>Llangollen International Musical Eisteddfod</a:t>
            </a:r>
            <a:br>
              <a:rPr lang="en-GB" sz="1600"/>
            </a:br>
            <a:r>
              <a:rPr lang="en-GB" sz="1600"/>
              <a:t>A global festival of music and dance – ideal for bringing together international artists and building cultural bridges in the spirit of Croeso.</a:t>
            </a:r>
          </a:p>
          <a:p>
            <a:pPr>
              <a:lnSpc>
                <a:spcPct val="90000"/>
              </a:lnSpc>
            </a:pPr>
            <a:endParaRPr lang="en-GB" sz="1600"/>
          </a:p>
        </p:txBody>
      </p:sp>
      <p:pic>
        <p:nvPicPr>
          <p:cNvPr id="4" name="Picture 4">
            <a:extLst>
              <a:ext uri="{FF2B5EF4-FFF2-40B4-BE49-F238E27FC236}">
                <a16:creationId xmlns:a16="http://schemas.microsoft.com/office/drawing/2014/main" id="{704E66EF-7DF9-4A46-A82E-DE8894E84DA4}"/>
              </a:ext>
            </a:extLst>
          </p:cNvPr>
          <p:cNvPicPr>
            <a:picLocks noChangeAspect="1"/>
          </p:cNvPicPr>
          <p:nvPr/>
        </p:nvPicPr>
        <p:blipFill>
          <a:blip r:embed="rId2"/>
          <a:srcRect l="28579" r="23259" b="2"/>
          <a:stretch>
            <a:fillRect/>
          </a:stretch>
        </p:blipFill>
        <p:spPr>
          <a:xfrm>
            <a:off x="5756743" y="2093976"/>
            <a:ext cx="2955798" cy="409651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2559" y="3703975"/>
            <a:ext cx="3253394" cy="2398713"/>
          </a:xfrm>
        </p:spPr>
        <p:txBody>
          <a:bodyPr>
            <a:normAutofit/>
          </a:bodyPr>
          <a:lstStyle/>
          <a:p>
            <a:r>
              <a:rPr lang="en-GB" sz="3500"/>
              <a:t>Art and cuisine attractions</a:t>
            </a:r>
          </a:p>
        </p:txBody>
      </p:sp>
      <p:pic>
        <p:nvPicPr>
          <p:cNvPr id="5" name="Picture 5">
            <a:extLst>
              <a:ext uri="{FF2B5EF4-FFF2-40B4-BE49-F238E27FC236}">
                <a16:creationId xmlns:a16="http://schemas.microsoft.com/office/drawing/2014/main" id="{072B9940-C742-F04B-99E4-77C2A76C41DC}"/>
              </a:ext>
            </a:extLst>
          </p:cNvPr>
          <p:cNvPicPr>
            <a:picLocks noChangeAspect="1"/>
          </p:cNvPicPr>
          <p:nvPr/>
        </p:nvPicPr>
        <p:blipFill>
          <a:blip r:embed="rId2"/>
          <a:srcRect l="1623" r="3428" b="-2"/>
          <a:stretch>
            <a:fillRect/>
          </a:stretch>
        </p:blipFill>
        <p:spPr>
          <a:xfrm>
            <a:off x="1" y="10"/>
            <a:ext cx="9143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p:cNvSpPr>
            <a:spLocks noGrp="1"/>
          </p:cNvSpPr>
          <p:nvPr>
            <p:ph idx="1"/>
          </p:nvPr>
        </p:nvSpPr>
        <p:spPr>
          <a:xfrm>
            <a:off x="4572000" y="3589020"/>
            <a:ext cx="3943350" cy="3032760"/>
          </a:xfrm>
        </p:spPr>
        <p:txBody>
          <a:bodyPr anchor="ctr">
            <a:noAutofit/>
          </a:bodyPr>
          <a:lstStyle/>
          <a:p>
            <a:pPr>
              <a:lnSpc>
                <a:spcPct val="90000"/>
              </a:lnSpc>
            </a:pPr>
            <a:r>
              <a:rPr lang="en-GB" sz="1100" b="1"/>
              <a:t>Art and Local Crafts</a:t>
            </a:r>
            <a:br>
              <a:rPr lang="en-GB" sz="1100"/>
            </a:br>
            <a:r>
              <a:rPr lang="en-GB" sz="1100"/>
              <a:t>The Croeso Year will place a strong emphasis on folk art and authentic craftsmanship: ceramics, traditional textiles, silver jewelry, and woodwork. In each region, local artisan markets can be organized, accompanied by live workshops and exhibitions.</a:t>
            </a:r>
          </a:p>
          <a:p>
            <a:pPr>
              <a:lnSpc>
                <a:spcPct val="90000"/>
              </a:lnSpc>
            </a:pPr>
            <a:r>
              <a:rPr lang="en-GB" sz="1100" b="1"/>
              <a:t>Welsh Gastronomy – A Hidden Treasure</a:t>
            </a:r>
            <a:br>
              <a:rPr lang="en-GB" sz="1100"/>
            </a:br>
            <a:r>
              <a:rPr lang="en-GB" sz="1100"/>
              <a:t>Traditional cuisine will play a central role in Croeso Year 2025. The following activities will be organized:</a:t>
            </a:r>
          </a:p>
          <a:p>
            <a:pPr>
              <a:lnSpc>
                <a:spcPct val="90000"/>
              </a:lnSpc>
            </a:pPr>
            <a:r>
              <a:rPr lang="en-GB" sz="1100" b="1"/>
              <a:t>Regional Food Festivals</a:t>
            </a:r>
            <a:endParaRPr lang="en-GB" sz="1100"/>
          </a:p>
          <a:p>
            <a:pPr>
              <a:lnSpc>
                <a:spcPct val="90000"/>
              </a:lnSpc>
            </a:pPr>
            <a:r>
              <a:rPr lang="en-GB" sz="1100" i="1"/>
              <a:t>Abergavenny Food Festival</a:t>
            </a:r>
            <a:r>
              <a:rPr lang="en-GB" sz="1100"/>
              <a:t> – specially expanded for Croeso 2025.</a:t>
            </a:r>
          </a:p>
          <a:p>
            <a:pPr>
              <a:lnSpc>
                <a:spcPct val="90000"/>
              </a:lnSpc>
            </a:pPr>
            <a:r>
              <a:rPr lang="en-GB" sz="1100" i="1"/>
              <a:t>Bwyd Cymru / Cymru Food Roadshow</a:t>
            </a:r>
            <a:r>
              <a:rPr lang="en-GB" sz="1100"/>
              <a:t> – a culinary trail promoting local recipes, artisanal products, and Welsh wines/pale ales.</a:t>
            </a:r>
          </a:p>
          <a:p>
            <a:pPr>
              <a:lnSpc>
                <a:spcPct val="90000"/>
              </a:lnSpc>
            </a:pPr>
            <a:r>
              <a:rPr lang="en-GB" sz="1100" b="1"/>
              <a:t>Themed Dinners and Community Brunches</a:t>
            </a:r>
            <a:br>
              <a:rPr lang="en-GB" sz="1100"/>
            </a:br>
            <a:r>
              <a:rPr lang="en-GB" sz="1100"/>
              <a:t>Hosted on farms, in guesthouses, or historical locations, featuring menus based on local ingredients: Welsh lamb, artisanal cheeses, bara brith cakes, cawl (traditional soup), and Welsh cakes.</a:t>
            </a:r>
          </a:p>
          <a:p>
            <a:pPr>
              <a:lnSpc>
                <a:spcPct val="90000"/>
              </a:lnSpc>
            </a:pPr>
            <a:endParaRPr lang="en-GB" sz="1100"/>
          </a:p>
          <a:p>
            <a:pPr>
              <a:lnSpc>
                <a:spcPct val="90000"/>
              </a:lnSpc>
            </a:pPr>
            <a:endParaRPr lang="en-GB" sz="1100"/>
          </a:p>
          <a:p>
            <a:pPr>
              <a:lnSpc>
                <a:spcPct val="90000"/>
              </a:lnSpc>
            </a:pPr>
            <a:endParaRPr lang="en-GB"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3938487" cy="1807305"/>
          </a:xfrm>
        </p:spPr>
        <p:txBody>
          <a:bodyPr>
            <a:normAutofit/>
          </a:bodyPr>
          <a:lstStyle/>
          <a:p>
            <a:pPr>
              <a:lnSpc>
                <a:spcPct val="90000"/>
              </a:lnSpc>
            </a:pPr>
            <a:r>
              <a:rPr lang="en-GB" sz="4000" b="1"/>
              <a:t>Accommodation and Infrastructure</a:t>
            </a:r>
            <a:endParaRPr lang="en-GB" sz="4000"/>
          </a:p>
        </p:txBody>
      </p:sp>
      <p:sp>
        <p:nvSpPr>
          <p:cNvPr id="3" name="Content Placeholder 2"/>
          <p:cNvSpPr>
            <a:spLocks noGrp="1"/>
          </p:cNvSpPr>
          <p:nvPr>
            <p:ph idx="1"/>
          </p:nvPr>
        </p:nvSpPr>
        <p:spPr>
          <a:xfrm>
            <a:off x="628650" y="2333297"/>
            <a:ext cx="3464715" cy="3843666"/>
          </a:xfrm>
        </p:spPr>
        <p:txBody>
          <a:bodyPr>
            <a:normAutofit/>
          </a:bodyPr>
          <a:lstStyle/>
          <a:p>
            <a:pPr marL="0" indent="0">
              <a:lnSpc>
                <a:spcPct val="90000"/>
              </a:lnSpc>
              <a:buNone/>
            </a:pPr>
            <a:endParaRPr lang="en-GB" sz="1400"/>
          </a:p>
          <a:p>
            <a:pPr>
              <a:lnSpc>
                <a:spcPct val="90000"/>
              </a:lnSpc>
            </a:pPr>
            <a:r>
              <a:rPr lang="en-GB" sz="1400" b="1"/>
              <a:t>Eco-lodges and Glamping</a:t>
            </a:r>
            <a:br>
              <a:rPr lang="en-GB" sz="1400"/>
            </a:br>
            <a:r>
              <a:rPr lang="en-GB" sz="1400"/>
              <a:t>Wales is already renowned for luxury glamping in natural settings. The event can collaborate with local providers to create themed experiences – “Nights Under the Stars in Croeso”.</a:t>
            </a:r>
          </a:p>
          <a:p>
            <a:pPr>
              <a:lnSpc>
                <a:spcPct val="90000"/>
              </a:lnSpc>
            </a:pPr>
            <a:r>
              <a:rPr lang="en-GB" sz="1400" b="1"/>
              <a:t>Castles Transformed into Hotels</a:t>
            </a:r>
            <a:br>
              <a:rPr lang="en-GB" sz="1400"/>
            </a:br>
            <a:r>
              <a:rPr lang="en-GB" sz="1400"/>
              <a:t>For luxury visitors, staying in restored castles offers an unforgettable experience – such as Ruthin Castle, Castell Deudraeth, or Château Rhianfa.</a:t>
            </a:r>
          </a:p>
          <a:p>
            <a:pPr>
              <a:lnSpc>
                <a:spcPct val="90000"/>
              </a:lnSpc>
            </a:pPr>
            <a:r>
              <a:rPr lang="en-GB" sz="1400" b="1"/>
              <a:t>Traditional Guesthouses and Farm Stays</a:t>
            </a:r>
            <a:br>
              <a:rPr lang="en-GB" sz="1400"/>
            </a:br>
            <a:r>
              <a:rPr lang="en-GB" sz="1400"/>
              <a:t>Accommodation in authentic households provides direct contact with the Welsh way of life. The event will promote platforms that encourage rural and sustainable tourism.</a:t>
            </a:r>
          </a:p>
        </p:txBody>
      </p:sp>
      <p:pic>
        <p:nvPicPr>
          <p:cNvPr id="6" name="Picture 6">
            <a:extLst>
              <a:ext uri="{FF2B5EF4-FFF2-40B4-BE49-F238E27FC236}">
                <a16:creationId xmlns:a16="http://schemas.microsoft.com/office/drawing/2014/main" id="{04EB87F1-590A-9E43-ADA2-190C43C2DB1E}"/>
              </a:ext>
            </a:extLst>
          </p:cNvPr>
          <p:cNvPicPr>
            <a:picLocks noChangeAspect="1"/>
          </p:cNvPicPr>
          <p:nvPr/>
        </p:nvPicPr>
        <p:blipFill>
          <a:blip r:embed="rId2"/>
          <a:srcRect l="13174" r="43136" b="2"/>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CA7E7CD8-58DC-F348-8219-11E5F03B088B}"/>
              </a:ext>
            </a:extLst>
          </p:cNvPr>
          <p:cNvPicPr>
            <a:picLocks noChangeAspect="1"/>
          </p:cNvPicPr>
          <p:nvPr/>
        </p:nvPicPr>
        <p:blipFill>
          <a:blip r:embed="rId2"/>
          <a:srcRect l="9169" r="11519"/>
          <a:stretch>
            <a:fillRect/>
          </a:stretch>
        </p:blipFill>
        <p:spPr>
          <a:xfrm>
            <a:off x="1891767" y="10"/>
            <a:ext cx="7252231"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a:normAutofit/>
          </a:bodyPr>
          <a:lstStyle/>
          <a:p>
            <a:r>
              <a:rPr lang="en-GB" sz="3500"/>
              <a:t>Resource and staff  requirments</a:t>
            </a:r>
          </a:p>
        </p:txBody>
      </p:sp>
      <p:sp>
        <p:nvSpPr>
          <p:cNvPr id="3" name="Content Placeholder 2"/>
          <p:cNvSpPr>
            <a:spLocks noGrp="1"/>
          </p:cNvSpPr>
          <p:nvPr>
            <p:ph idx="1"/>
          </p:nvPr>
        </p:nvSpPr>
        <p:spPr>
          <a:xfrm>
            <a:off x="628650" y="2434201"/>
            <a:ext cx="2866641" cy="3742762"/>
          </a:xfrm>
        </p:spPr>
        <p:txBody>
          <a:bodyPr>
            <a:normAutofit/>
          </a:bodyPr>
          <a:lstStyle/>
          <a:p>
            <a:pPr>
              <a:lnSpc>
                <a:spcPct val="90000"/>
              </a:lnSpc>
            </a:pPr>
            <a:r>
              <a:rPr lang="en-GB" sz="1300" b="1"/>
              <a:t>Staffing Requirements</a:t>
            </a:r>
            <a:r>
              <a:rPr lang="en-GB" sz="1300"/>
              <a:t>:</a:t>
            </a:r>
          </a:p>
          <a:p>
            <a:pPr>
              <a:lnSpc>
                <a:spcPct val="90000"/>
              </a:lnSpc>
            </a:pPr>
            <a:r>
              <a:rPr lang="en-GB" sz="1300"/>
              <a:t>Event managers</a:t>
            </a:r>
          </a:p>
          <a:p>
            <a:pPr>
              <a:lnSpc>
                <a:spcPct val="90000"/>
              </a:lnSpc>
            </a:pPr>
            <a:r>
              <a:rPr lang="en-GB" sz="1300"/>
              <a:t>Cultural curators and artists</a:t>
            </a:r>
          </a:p>
          <a:p>
            <a:pPr>
              <a:lnSpc>
                <a:spcPct val="90000"/>
              </a:lnSpc>
            </a:pPr>
            <a:r>
              <a:rPr lang="en-GB" sz="1300"/>
              <a:t>Tour guides and hospitality staff</a:t>
            </a:r>
          </a:p>
          <a:p>
            <a:pPr>
              <a:lnSpc>
                <a:spcPct val="90000"/>
              </a:lnSpc>
            </a:pPr>
            <a:r>
              <a:rPr lang="en-GB" sz="1300"/>
              <a:t>Technical staff (lighting, sound, staging)</a:t>
            </a:r>
          </a:p>
          <a:p>
            <a:pPr>
              <a:lnSpc>
                <a:spcPct val="90000"/>
              </a:lnSpc>
            </a:pPr>
            <a:r>
              <a:rPr lang="en-GB" sz="1300"/>
              <a:t>Volunteers for community engagement</a:t>
            </a:r>
          </a:p>
          <a:p>
            <a:pPr>
              <a:lnSpc>
                <a:spcPct val="90000"/>
              </a:lnSpc>
            </a:pPr>
            <a:r>
              <a:rPr lang="en-GB" sz="1300" b="1"/>
              <a:t>Resource Allocation</a:t>
            </a:r>
            <a:r>
              <a:rPr lang="en-GB" sz="1300"/>
              <a:t>:</a:t>
            </a:r>
          </a:p>
          <a:p>
            <a:pPr>
              <a:lnSpc>
                <a:spcPct val="90000"/>
              </a:lnSpc>
            </a:pPr>
            <a:r>
              <a:rPr lang="en-GB" sz="1300"/>
              <a:t>Catering partnerships with local food producers</a:t>
            </a:r>
          </a:p>
          <a:p>
            <a:pPr>
              <a:lnSpc>
                <a:spcPct val="90000"/>
              </a:lnSpc>
            </a:pPr>
            <a:r>
              <a:rPr lang="en-GB" sz="1300"/>
              <a:t>Transportation networks (bus, rail, bike-friendly zones)</a:t>
            </a:r>
          </a:p>
          <a:p>
            <a:pPr>
              <a:lnSpc>
                <a:spcPct val="90000"/>
              </a:lnSpc>
            </a:pPr>
            <a:r>
              <a:rPr lang="en-GB" sz="1300"/>
              <a:t>Signage, accessibility support, emergency services</a:t>
            </a:r>
          </a:p>
          <a:p>
            <a:pPr>
              <a:lnSpc>
                <a:spcPct val="90000"/>
              </a:lnSpc>
            </a:pPr>
            <a:r>
              <a:rPr lang="en-GB" sz="1300"/>
              <a:t>Outdoor seating, lighting for night events, and sanitation facilities</a:t>
            </a:r>
          </a:p>
          <a:p>
            <a:pPr>
              <a:lnSpc>
                <a:spcPct val="90000"/>
              </a:lnSpc>
            </a:pPr>
            <a:endParaRPr lang="en-GB" sz="13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AA297-C8A0-FC48-9D5A-2A9BA2DF1B56}"/>
              </a:ext>
            </a:extLst>
          </p:cNvPr>
          <p:cNvSpPr>
            <a:spLocks noGrp="1"/>
          </p:cNvSpPr>
          <p:nvPr>
            <p:ph type="title"/>
          </p:nvPr>
        </p:nvSpPr>
        <p:spPr/>
        <p:txBody>
          <a:bodyPr/>
          <a:lstStyle/>
          <a:p>
            <a:r>
              <a:rPr lang="en-GB"/>
              <a:t>Financial costs</a:t>
            </a:r>
            <a:endParaRPr lang="en-US"/>
          </a:p>
        </p:txBody>
      </p:sp>
      <p:sp>
        <p:nvSpPr>
          <p:cNvPr id="3" name="Content Placeholder 2">
            <a:extLst>
              <a:ext uri="{FF2B5EF4-FFF2-40B4-BE49-F238E27FC236}">
                <a16:creationId xmlns:a16="http://schemas.microsoft.com/office/drawing/2014/main" id="{900883C6-805E-B04D-91B1-7C179961FFA5}"/>
              </a:ext>
            </a:extLst>
          </p:cNvPr>
          <p:cNvSpPr>
            <a:spLocks noGrp="1"/>
          </p:cNvSpPr>
          <p:nvPr>
            <p:ph idx="1"/>
          </p:nvPr>
        </p:nvSpPr>
        <p:spPr/>
        <p:txBody>
          <a:bodyPr/>
          <a:lstStyle/>
          <a:p>
            <a:pPr marL="0" indent="0">
              <a:buNone/>
            </a:pPr>
            <a:r>
              <a:rPr lang="en-GB"/>
              <a:t>Expenditure</a:t>
            </a:r>
            <a:endParaRPr lang="en-US"/>
          </a:p>
        </p:txBody>
      </p:sp>
      <p:graphicFrame>
        <p:nvGraphicFramePr>
          <p:cNvPr id="39" name="Table 38">
            <a:extLst>
              <a:ext uri="{FF2B5EF4-FFF2-40B4-BE49-F238E27FC236}">
                <a16:creationId xmlns:a16="http://schemas.microsoft.com/office/drawing/2014/main" id="{38825C97-B6C6-1743-B3BF-CF68A7CA78FC}"/>
              </a:ext>
            </a:extLst>
          </p:cNvPr>
          <p:cNvGraphicFramePr/>
          <p:nvPr>
            <p:extLst>
              <p:ext uri="{D42A27DB-BD31-4B8C-83A1-F6EECF244321}">
                <p14:modId xmlns:p14="http://schemas.microsoft.com/office/powerpoint/2010/main" val="3249297485"/>
              </p:ext>
            </p:extLst>
          </p:nvPr>
        </p:nvGraphicFramePr>
        <p:xfrm>
          <a:off x="640080" y="2506979"/>
          <a:ext cx="8351520" cy="3010749"/>
        </p:xfrm>
        <a:graphic>
          <a:graphicData uri="http://schemas.openxmlformats.org/drawingml/2006/table">
            <a:tbl>
              <a:tblPr>
                <a:tableStyleId>{5C22544A-7EE6-4342-B048-85BDC9FD1C3A}</a:tableStyleId>
              </a:tblPr>
              <a:tblGrid>
                <a:gridCol w="4175760">
                  <a:extLst>
                    <a:ext uri="{9D8B030D-6E8A-4147-A177-3AD203B41FA5}">
                      <a16:colId xmlns:a16="http://schemas.microsoft.com/office/drawing/2014/main" val="909453584"/>
                    </a:ext>
                  </a:extLst>
                </a:gridCol>
                <a:gridCol w="4175760">
                  <a:extLst>
                    <a:ext uri="{9D8B030D-6E8A-4147-A177-3AD203B41FA5}">
                      <a16:colId xmlns:a16="http://schemas.microsoft.com/office/drawing/2014/main" val="1069214351"/>
                    </a:ext>
                  </a:extLst>
                </a:gridCol>
              </a:tblGrid>
              <a:tr h="430107">
                <a:tc>
                  <a:txBody>
                    <a:bodyPr/>
                    <a:lstStyle/>
                    <a:p>
                      <a:r>
                        <a:rPr lang="en-GB"/>
                        <a:t>Income Sources</a:t>
                      </a:r>
                    </a:p>
                  </a:txBody>
                  <a:tcPr anchor="ctr"/>
                </a:tc>
                <a:tc>
                  <a:txBody>
                    <a:bodyPr/>
                    <a:lstStyle/>
                    <a:p>
                      <a:r>
                        <a:rPr lang="en-GB"/>
                        <a:t>Amount (GBP)</a:t>
                      </a:r>
                    </a:p>
                  </a:txBody>
                  <a:tcPr anchor="ctr"/>
                </a:tc>
                <a:extLst>
                  <a:ext uri="{0D108BD9-81ED-4DB2-BD59-A6C34878D82A}">
                    <a16:rowId xmlns:a16="http://schemas.microsoft.com/office/drawing/2014/main" val="3247162842"/>
                  </a:ext>
                </a:extLst>
              </a:tr>
              <a:tr h="430107">
                <a:tc>
                  <a:txBody>
                    <a:bodyPr/>
                    <a:lstStyle/>
                    <a:p>
                      <a:r>
                        <a:rPr lang="en-GB"/>
                        <a:t>Ticket Sales</a:t>
                      </a:r>
                    </a:p>
                  </a:txBody>
                  <a:tcPr anchor="ctr"/>
                </a:tc>
                <a:tc>
                  <a:txBody>
                    <a:bodyPr/>
                    <a:lstStyle/>
                    <a:p>
                      <a:r>
                        <a:rPr lang="en-GB"/>
                        <a:t>£300,000</a:t>
                      </a:r>
                    </a:p>
                  </a:txBody>
                  <a:tcPr anchor="ctr"/>
                </a:tc>
                <a:extLst>
                  <a:ext uri="{0D108BD9-81ED-4DB2-BD59-A6C34878D82A}">
                    <a16:rowId xmlns:a16="http://schemas.microsoft.com/office/drawing/2014/main" val="2848132951"/>
                  </a:ext>
                </a:extLst>
              </a:tr>
              <a:tr h="430107">
                <a:tc>
                  <a:txBody>
                    <a:bodyPr/>
                    <a:lstStyle/>
                    <a:p>
                      <a:r>
                        <a:rPr lang="en-GB"/>
                        <a:t>Food and Merchandise</a:t>
                      </a:r>
                    </a:p>
                  </a:txBody>
                  <a:tcPr anchor="ctr"/>
                </a:tc>
                <a:tc>
                  <a:txBody>
                    <a:bodyPr/>
                    <a:lstStyle/>
                    <a:p>
                      <a:r>
                        <a:rPr lang="en-GB"/>
                        <a:t>£100,000</a:t>
                      </a:r>
                    </a:p>
                  </a:txBody>
                  <a:tcPr anchor="ctr"/>
                </a:tc>
                <a:extLst>
                  <a:ext uri="{0D108BD9-81ED-4DB2-BD59-A6C34878D82A}">
                    <a16:rowId xmlns:a16="http://schemas.microsoft.com/office/drawing/2014/main" val="938773587"/>
                  </a:ext>
                </a:extLst>
              </a:tr>
              <a:tr h="430107">
                <a:tc>
                  <a:txBody>
                    <a:bodyPr/>
                    <a:lstStyle/>
                    <a:p>
                      <a:r>
                        <a:rPr lang="en-GB"/>
                        <a:t>Sponsorships (local + intl)</a:t>
                      </a:r>
                    </a:p>
                  </a:txBody>
                  <a:tcPr anchor="ctr"/>
                </a:tc>
                <a:tc>
                  <a:txBody>
                    <a:bodyPr/>
                    <a:lstStyle/>
                    <a:p>
                      <a:r>
                        <a:rPr lang="en-GB"/>
                        <a:t>£150,000</a:t>
                      </a:r>
                    </a:p>
                  </a:txBody>
                  <a:tcPr anchor="ctr"/>
                </a:tc>
                <a:extLst>
                  <a:ext uri="{0D108BD9-81ED-4DB2-BD59-A6C34878D82A}">
                    <a16:rowId xmlns:a16="http://schemas.microsoft.com/office/drawing/2014/main" val="1789858976"/>
                  </a:ext>
                </a:extLst>
              </a:tr>
              <a:tr h="430107">
                <a:tc>
                  <a:txBody>
                    <a:bodyPr/>
                    <a:lstStyle/>
                    <a:p>
                      <a:r>
                        <a:rPr lang="en-GB"/>
                        <a:t>Public Grants &amp; Funds</a:t>
                      </a:r>
                    </a:p>
                  </a:txBody>
                  <a:tcPr anchor="ctr"/>
                </a:tc>
                <a:tc>
                  <a:txBody>
                    <a:bodyPr/>
                    <a:lstStyle/>
                    <a:p>
                      <a:r>
                        <a:rPr lang="en-GB"/>
                        <a:t>£200,000</a:t>
                      </a:r>
                    </a:p>
                  </a:txBody>
                  <a:tcPr anchor="ctr"/>
                </a:tc>
                <a:extLst>
                  <a:ext uri="{0D108BD9-81ED-4DB2-BD59-A6C34878D82A}">
                    <a16:rowId xmlns:a16="http://schemas.microsoft.com/office/drawing/2014/main" val="835287613"/>
                  </a:ext>
                </a:extLst>
              </a:tr>
              <a:tr h="430107">
                <a:tc>
                  <a:txBody>
                    <a:bodyPr/>
                    <a:lstStyle/>
                    <a:p>
                      <a:r>
                        <a:rPr lang="en-GB"/>
                        <a:t>Partner Contributions</a:t>
                      </a:r>
                    </a:p>
                  </a:txBody>
                  <a:tcPr anchor="ctr"/>
                </a:tc>
                <a:tc>
                  <a:txBody>
                    <a:bodyPr/>
                    <a:lstStyle/>
                    <a:p>
                      <a:r>
                        <a:rPr lang="en-GB"/>
                        <a:t>£50,000</a:t>
                      </a:r>
                    </a:p>
                  </a:txBody>
                  <a:tcPr anchor="ctr"/>
                </a:tc>
                <a:extLst>
                  <a:ext uri="{0D108BD9-81ED-4DB2-BD59-A6C34878D82A}">
                    <a16:rowId xmlns:a16="http://schemas.microsoft.com/office/drawing/2014/main" val="2771990355"/>
                  </a:ext>
                </a:extLst>
              </a:tr>
              <a:tr h="430107">
                <a:tc>
                  <a:txBody>
                    <a:bodyPr/>
                    <a:lstStyle/>
                    <a:p>
                      <a:r>
                        <a:rPr lang="en-GB"/>
                        <a:t>Total Revenue</a:t>
                      </a:r>
                    </a:p>
                  </a:txBody>
                  <a:tcPr anchor="ctr"/>
                </a:tc>
                <a:tc>
                  <a:txBody>
                    <a:bodyPr/>
                    <a:lstStyle/>
                    <a:p>
                      <a:r>
                        <a:rPr lang="en-GB"/>
                        <a:t>£800,000</a:t>
                      </a:r>
                    </a:p>
                  </a:txBody>
                  <a:tcPr anchor="ctr"/>
                </a:tc>
                <a:extLst>
                  <a:ext uri="{0D108BD9-81ED-4DB2-BD59-A6C34878D82A}">
                    <a16:rowId xmlns:a16="http://schemas.microsoft.com/office/drawing/2014/main" val="4230302027"/>
                  </a:ext>
                </a:extLst>
              </a:tr>
            </a:tbl>
          </a:graphicData>
        </a:graphic>
      </p:graphicFrame>
      <p:graphicFrame>
        <p:nvGraphicFramePr>
          <p:cNvPr id="41" name="Table 40">
            <a:extLst>
              <a:ext uri="{FF2B5EF4-FFF2-40B4-BE49-F238E27FC236}">
                <a16:creationId xmlns:a16="http://schemas.microsoft.com/office/drawing/2014/main" id="{6FBC31F3-842D-0B44-BD7E-7AA7202983A0}"/>
              </a:ext>
            </a:extLst>
          </p:cNvPr>
          <p:cNvGraphicFramePr/>
          <p:nvPr>
            <p:extLst>
              <p:ext uri="{D42A27DB-BD31-4B8C-83A1-F6EECF244321}">
                <p14:modId xmlns:p14="http://schemas.microsoft.com/office/powerpoint/2010/main" val="3455642080"/>
              </p:ext>
            </p:extLst>
          </p:nvPr>
        </p:nvGraphicFramePr>
        <p:xfrm>
          <a:off x="640080" y="2141220"/>
          <a:ext cx="8351520" cy="3870963"/>
        </p:xfrm>
        <a:graphic>
          <a:graphicData uri="http://schemas.openxmlformats.org/drawingml/2006/table">
            <a:tbl>
              <a:tblPr>
                <a:tableStyleId>{5C22544A-7EE6-4342-B048-85BDC9FD1C3A}</a:tableStyleId>
              </a:tblPr>
              <a:tblGrid>
                <a:gridCol w="4175760">
                  <a:extLst>
                    <a:ext uri="{9D8B030D-6E8A-4147-A177-3AD203B41FA5}">
                      <a16:colId xmlns:a16="http://schemas.microsoft.com/office/drawing/2014/main" val="543461497"/>
                    </a:ext>
                  </a:extLst>
                </a:gridCol>
                <a:gridCol w="4175760">
                  <a:extLst>
                    <a:ext uri="{9D8B030D-6E8A-4147-A177-3AD203B41FA5}">
                      <a16:colId xmlns:a16="http://schemas.microsoft.com/office/drawing/2014/main" val="1401831006"/>
                    </a:ext>
                  </a:extLst>
                </a:gridCol>
              </a:tblGrid>
              <a:tr h="430107">
                <a:tc>
                  <a:txBody>
                    <a:bodyPr/>
                    <a:lstStyle/>
                    <a:p>
                      <a:r>
                        <a:rPr lang="en-GB"/>
                        <a:t>Expenditures</a:t>
                      </a:r>
                    </a:p>
                  </a:txBody>
                  <a:tcPr anchor="ctr"/>
                </a:tc>
                <a:tc>
                  <a:txBody>
                    <a:bodyPr/>
                    <a:lstStyle/>
                    <a:p>
                      <a:r>
                        <a:rPr lang="en-GB"/>
                        <a:t>Amount (GBP)</a:t>
                      </a:r>
                    </a:p>
                  </a:txBody>
                  <a:tcPr anchor="ctr"/>
                </a:tc>
                <a:extLst>
                  <a:ext uri="{0D108BD9-81ED-4DB2-BD59-A6C34878D82A}">
                    <a16:rowId xmlns:a16="http://schemas.microsoft.com/office/drawing/2014/main" val="2657040077"/>
                  </a:ext>
                </a:extLst>
              </a:tr>
              <a:tr h="430107">
                <a:tc>
                  <a:txBody>
                    <a:bodyPr/>
                    <a:lstStyle/>
                    <a:p>
                      <a:r>
                        <a:rPr lang="en-GB"/>
                        <a:t>Venue Rental &amp; Permits</a:t>
                      </a:r>
                    </a:p>
                  </a:txBody>
                  <a:tcPr anchor="ctr"/>
                </a:tc>
                <a:tc>
                  <a:txBody>
                    <a:bodyPr/>
                    <a:lstStyle/>
                    <a:p>
                      <a:r>
                        <a:rPr lang="en-GB"/>
                        <a:t>£150,000</a:t>
                      </a:r>
                    </a:p>
                  </a:txBody>
                  <a:tcPr anchor="ctr"/>
                </a:tc>
                <a:extLst>
                  <a:ext uri="{0D108BD9-81ED-4DB2-BD59-A6C34878D82A}">
                    <a16:rowId xmlns:a16="http://schemas.microsoft.com/office/drawing/2014/main" val="2804803748"/>
                  </a:ext>
                </a:extLst>
              </a:tr>
              <a:tr h="430107">
                <a:tc>
                  <a:txBody>
                    <a:bodyPr/>
                    <a:lstStyle/>
                    <a:p>
                      <a:r>
                        <a:rPr lang="en-GB"/>
                        <a:t>Marketing &amp; Promotion</a:t>
                      </a:r>
                    </a:p>
                  </a:txBody>
                  <a:tcPr anchor="ctr"/>
                </a:tc>
                <a:tc>
                  <a:txBody>
                    <a:bodyPr/>
                    <a:lstStyle/>
                    <a:p>
                      <a:r>
                        <a:rPr lang="en-GB"/>
                        <a:t>£120,000</a:t>
                      </a:r>
                    </a:p>
                  </a:txBody>
                  <a:tcPr anchor="ctr"/>
                </a:tc>
                <a:extLst>
                  <a:ext uri="{0D108BD9-81ED-4DB2-BD59-A6C34878D82A}">
                    <a16:rowId xmlns:a16="http://schemas.microsoft.com/office/drawing/2014/main" val="1104799051"/>
                  </a:ext>
                </a:extLst>
              </a:tr>
              <a:tr h="430107">
                <a:tc>
                  <a:txBody>
                    <a:bodyPr/>
                    <a:lstStyle/>
                    <a:p>
                      <a:r>
                        <a:rPr lang="en-GB"/>
                        <a:t>Staff &amp; Volunteer Training</a:t>
                      </a:r>
                    </a:p>
                  </a:txBody>
                  <a:tcPr anchor="ctr"/>
                </a:tc>
                <a:tc>
                  <a:txBody>
                    <a:bodyPr/>
                    <a:lstStyle/>
                    <a:p>
                      <a:r>
                        <a:rPr lang="en-GB"/>
                        <a:t>£180,000</a:t>
                      </a:r>
                    </a:p>
                  </a:txBody>
                  <a:tcPr anchor="ctr"/>
                </a:tc>
                <a:extLst>
                  <a:ext uri="{0D108BD9-81ED-4DB2-BD59-A6C34878D82A}">
                    <a16:rowId xmlns:a16="http://schemas.microsoft.com/office/drawing/2014/main" val="3489736978"/>
                  </a:ext>
                </a:extLst>
              </a:tr>
              <a:tr h="430107">
                <a:tc>
                  <a:txBody>
                    <a:bodyPr/>
                    <a:lstStyle/>
                    <a:p>
                      <a:r>
                        <a:rPr lang="en-GB"/>
                        <a:t>Logistics &amp; Infrastructure</a:t>
                      </a:r>
                    </a:p>
                  </a:txBody>
                  <a:tcPr anchor="ctr"/>
                </a:tc>
                <a:tc>
                  <a:txBody>
                    <a:bodyPr/>
                    <a:lstStyle/>
                    <a:p>
                      <a:r>
                        <a:rPr lang="en-GB"/>
                        <a:t>£90,000</a:t>
                      </a:r>
                    </a:p>
                  </a:txBody>
                  <a:tcPr anchor="ctr"/>
                </a:tc>
                <a:extLst>
                  <a:ext uri="{0D108BD9-81ED-4DB2-BD59-A6C34878D82A}">
                    <a16:rowId xmlns:a16="http://schemas.microsoft.com/office/drawing/2014/main" val="830997549"/>
                  </a:ext>
                </a:extLst>
              </a:tr>
              <a:tr h="430107">
                <a:tc>
                  <a:txBody>
                    <a:bodyPr/>
                    <a:lstStyle/>
                    <a:p>
                      <a:r>
                        <a:rPr lang="en-GB"/>
                        <a:t>Equipment (sound, lights)</a:t>
                      </a:r>
                    </a:p>
                  </a:txBody>
                  <a:tcPr anchor="ctr"/>
                </a:tc>
                <a:tc>
                  <a:txBody>
                    <a:bodyPr/>
                    <a:lstStyle/>
                    <a:p>
                      <a:r>
                        <a:rPr lang="en-GB"/>
                        <a:t>£70,000</a:t>
                      </a:r>
                    </a:p>
                  </a:txBody>
                  <a:tcPr anchor="ctr"/>
                </a:tc>
                <a:extLst>
                  <a:ext uri="{0D108BD9-81ED-4DB2-BD59-A6C34878D82A}">
                    <a16:rowId xmlns:a16="http://schemas.microsoft.com/office/drawing/2014/main" val="4096813254"/>
                  </a:ext>
                </a:extLst>
              </a:tr>
              <a:tr h="430107">
                <a:tc>
                  <a:txBody>
                    <a:bodyPr/>
                    <a:lstStyle/>
                    <a:p>
                      <a:r>
                        <a:rPr lang="en-GB"/>
                        <a:t>Insurance &amp; Admin</a:t>
                      </a:r>
                    </a:p>
                  </a:txBody>
                  <a:tcPr anchor="ctr"/>
                </a:tc>
                <a:tc>
                  <a:txBody>
                    <a:bodyPr/>
                    <a:lstStyle/>
                    <a:p>
                      <a:r>
                        <a:rPr lang="en-GB"/>
                        <a:t>£50,000</a:t>
                      </a:r>
                    </a:p>
                  </a:txBody>
                  <a:tcPr anchor="ctr"/>
                </a:tc>
                <a:extLst>
                  <a:ext uri="{0D108BD9-81ED-4DB2-BD59-A6C34878D82A}">
                    <a16:rowId xmlns:a16="http://schemas.microsoft.com/office/drawing/2014/main" val="171300496"/>
                  </a:ext>
                </a:extLst>
              </a:tr>
              <a:tr h="430107">
                <a:tc>
                  <a:txBody>
                    <a:bodyPr/>
                    <a:lstStyle/>
                    <a:p>
                      <a:r>
                        <a:rPr lang="en-GB"/>
                        <a:t>Sustainability Programs</a:t>
                      </a:r>
                    </a:p>
                  </a:txBody>
                  <a:tcPr anchor="ctr"/>
                </a:tc>
                <a:tc>
                  <a:txBody>
                    <a:bodyPr/>
                    <a:lstStyle/>
                    <a:p>
                      <a:r>
                        <a:rPr lang="en-GB"/>
                        <a:t>£40,000</a:t>
                      </a:r>
                    </a:p>
                  </a:txBody>
                  <a:tcPr anchor="ctr"/>
                </a:tc>
                <a:extLst>
                  <a:ext uri="{0D108BD9-81ED-4DB2-BD59-A6C34878D82A}">
                    <a16:rowId xmlns:a16="http://schemas.microsoft.com/office/drawing/2014/main" val="1742724667"/>
                  </a:ext>
                </a:extLst>
              </a:tr>
              <a:tr h="430107">
                <a:tc>
                  <a:txBody>
                    <a:bodyPr/>
                    <a:lstStyle/>
                    <a:p>
                      <a:r>
                        <a:rPr lang="en-GB"/>
                        <a:t>Total Costs</a:t>
                      </a:r>
                    </a:p>
                  </a:txBody>
                  <a:tcPr anchor="ctr"/>
                </a:tc>
                <a:tc>
                  <a:txBody>
                    <a:bodyPr/>
                    <a:lstStyle/>
                    <a:p>
                      <a:r>
                        <a:rPr lang="en-GB"/>
                        <a:t>£800,000</a:t>
                      </a:r>
                    </a:p>
                  </a:txBody>
                  <a:tcPr anchor="ctr"/>
                </a:tc>
                <a:extLst>
                  <a:ext uri="{0D108BD9-81ED-4DB2-BD59-A6C34878D82A}">
                    <a16:rowId xmlns:a16="http://schemas.microsoft.com/office/drawing/2014/main" val="2567191501"/>
                  </a:ext>
                </a:extLst>
              </a:tr>
            </a:tbl>
          </a:graphicData>
        </a:graphic>
      </p:graphicFrame>
    </p:spTree>
    <p:extLst>
      <p:ext uri="{BB962C8B-B14F-4D97-AF65-F5344CB8AC3E}">
        <p14:creationId xmlns:p14="http://schemas.microsoft.com/office/powerpoint/2010/main" val="3637005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Financial costs</a:t>
            </a:r>
            <a:endParaRPr/>
          </a:p>
        </p:txBody>
      </p:sp>
      <p:sp>
        <p:nvSpPr>
          <p:cNvPr id="3" name="Content Placeholder 2"/>
          <p:cNvSpPr>
            <a:spLocks noGrp="1"/>
          </p:cNvSpPr>
          <p:nvPr>
            <p:ph idx="1"/>
          </p:nvPr>
        </p:nvSpPr>
        <p:spPr>
          <a:xfrm>
            <a:off x="457200" y="1600200"/>
            <a:ext cx="8122920" cy="4525963"/>
          </a:xfrm>
        </p:spPr>
        <p:txBody>
          <a:bodyPr/>
          <a:lstStyle/>
          <a:p>
            <a:r>
              <a:t>Visit Wales (2023), WTTC (2023), Arts Council of Wales (2023), Welsh Government (2022), Smith (2018), Jones &amp; Pritchard (2017), Cadw (2023), BBC Wales (2024), National Trust (2023), and more.</a:t>
            </a:r>
          </a:p>
        </p:txBody>
      </p:sp>
      <p:graphicFrame>
        <p:nvGraphicFramePr>
          <p:cNvPr id="13" name="Table 12">
            <a:extLst>
              <a:ext uri="{FF2B5EF4-FFF2-40B4-BE49-F238E27FC236}">
                <a16:creationId xmlns:a16="http://schemas.microsoft.com/office/drawing/2014/main" id="{1A391E4F-C9E4-814F-8CBB-56174567ABD5}"/>
              </a:ext>
            </a:extLst>
          </p:cNvPr>
          <p:cNvGraphicFramePr/>
          <p:nvPr>
            <p:extLst>
              <p:ext uri="{D42A27DB-BD31-4B8C-83A1-F6EECF244321}">
                <p14:modId xmlns:p14="http://schemas.microsoft.com/office/powerpoint/2010/main" val="1608324208"/>
              </p:ext>
            </p:extLst>
          </p:nvPr>
        </p:nvGraphicFramePr>
        <p:xfrm>
          <a:off x="563880" y="1295400"/>
          <a:ext cx="8122920" cy="3162299"/>
        </p:xfrm>
        <a:graphic>
          <a:graphicData uri="http://schemas.openxmlformats.org/drawingml/2006/table">
            <a:tbl>
              <a:tblPr>
                <a:tableStyleId>{5C22544A-7EE6-4342-B048-85BDC9FD1C3A}</a:tableStyleId>
              </a:tblPr>
              <a:tblGrid>
                <a:gridCol w="4061460">
                  <a:extLst>
                    <a:ext uri="{9D8B030D-6E8A-4147-A177-3AD203B41FA5}">
                      <a16:colId xmlns:a16="http://schemas.microsoft.com/office/drawing/2014/main" val="1695610038"/>
                    </a:ext>
                  </a:extLst>
                </a:gridCol>
                <a:gridCol w="4061460">
                  <a:extLst>
                    <a:ext uri="{9D8B030D-6E8A-4147-A177-3AD203B41FA5}">
                      <a16:colId xmlns:a16="http://schemas.microsoft.com/office/drawing/2014/main" val="2039613365"/>
                    </a:ext>
                  </a:extLst>
                </a:gridCol>
              </a:tblGrid>
              <a:tr h="451757">
                <a:tc>
                  <a:txBody>
                    <a:bodyPr/>
                    <a:lstStyle/>
                    <a:p>
                      <a:r>
                        <a:rPr lang="en-GB"/>
                        <a:t>Income Sources</a:t>
                      </a:r>
                    </a:p>
                  </a:txBody>
                  <a:tcPr anchor="ctr"/>
                </a:tc>
                <a:tc>
                  <a:txBody>
                    <a:bodyPr/>
                    <a:lstStyle/>
                    <a:p>
                      <a:r>
                        <a:rPr lang="en-GB"/>
                        <a:t>Amount (GBP)</a:t>
                      </a:r>
                    </a:p>
                  </a:txBody>
                  <a:tcPr anchor="ctr"/>
                </a:tc>
                <a:extLst>
                  <a:ext uri="{0D108BD9-81ED-4DB2-BD59-A6C34878D82A}">
                    <a16:rowId xmlns:a16="http://schemas.microsoft.com/office/drawing/2014/main" val="274064975"/>
                  </a:ext>
                </a:extLst>
              </a:tr>
              <a:tr h="451757">
                <a:tc>
                  <a:txBody>
                    <a:bodyPr/>
                    <a:lstStyle/>
                    <a:p>
                      <a:r>
                        <a:rPr lang="en-GB"/>
                        <a:t>Ticket Sales</a:t>
                      </a:r>
                    </a:p>
                  </a:txBody>
                  <a:tcPr anchor="ctr"/>
                </a:tc>
                <a:tc>
                  <a:txBody>
                    <a:bodyPr/>
                    <a:lstStyle/>
                    <a:p>
                      <a:r>
                        <a:rPr lang="en-GB"/>
                        <a:t>£350,000</a:t>
                      </a:r>
                    </a:p>
                  </a:txBody>
                  <a:tcPr anchor="ctr"/>
                </a:tc>
                <a:extLst>
                  <a:ext uri="{0D108BD9-81ED-4DB2-BD59-A6C34878D82A}">
                    <a16:rowId xmlns:a16="http://schemas.microsoft.com/office/drawing/2014/main" val="3286620277"/>
                  </a:ext>
                </a:extLst>
              </a:tr>
              <a:tr h="451757">
                <a:tc>
                  <a:txBody>
                    <a:bodyPr/>
                    <a:lstStyle/>
                    <a:p>
                      <a:r>
                        <a:rPr lang="en-GB"/>
                        <a:t>Food and Merchandise</a:t>
                      </a:r>
                    </a:p>
                  </a:txBody>
                  <a:tcPr anchor="ctr"/>
                </a:tc>
                <a:tc>
                  <a:txBody>
                    <a:bodyPr/>
                    <a:lstStyle/>
                    <a:p>
                      <a:r>
                        <a:rPr lang="en-GB"/>
                        <a:t>£150,000</a:t>
                      </a:r>
                    </a:p>
                  </a:txBody>
                  <a:tcPr anchor="ctr"/>
                </a:tc>
                <a:extLst>
                  <a:ext uri="{0D108BD9-81ED-4DB2-BD59-A6C34878D82A}">
                    <a16:rowId xmlns:a16="http://schemas.microsoft.com/office/drawing/2014/main" val="784723987"/>
                  </a:ext>
                </a:extLst>
              </a:tr>
              <a:tr h="451757">
                <a:tc>
                  <a:txBody>
                    <a:bodyPr/>
                    <a:lstStyle/>
                    <a:p>
                      <a:r>
                        <a:rPr lang="en-GB"/>
                        <a:t>Sponsorships (local + intl)</a:t>
                      </a:r>
                    </a:p>
                  </a:txBody>
                  <a:tcPr anchor="ctr"/>
                </a:tc>
                <a:tc>
                  <a:txBody>
                    <a:bodyPr/>
                    <a:lstStyle/>
                    <a:p>
                      <a:r>
                        <a:rPr lang="en-GB"/>
                        <a:t>£250,000</a:t>
                      </a:r>
                    </a:p>
                  </a:txBody>
                  <a:tcPr anchor="ctr"/>
                </a:tc>
                <a:extLst>
                  <a:ext uri="{0D108BD9-81ED-4DB2-BD59-A6C34878D82A}">
                    <a16:rowId xmlns:a16="http://schemas.microsoft.com/office/drawing/2014/main" val="2285191745"/>
                  </a:ext>
                </a:extLst>
              </a:tr>
              <a:tr h="451757">
                <a:tc>
                  <a:txBody>
                    <a:bodyPr/>
                    <a:lstStyle/>
                    <a:p>
                      <a:r>
                        <a:rPr lang="en-GB"/>
                        <a:t>Public Grants &amp; Funds</a:t>
                      </a:r>
                    </a:p>
                  </a:txBody>
                  <a:tcPr anchor="ctr"/>
                </a:tc>
                <a:tc>
                  <a:txBody>
                    <a:bodyPr/>
                    <a:lstStyle/>
                    <a:p>
                      <a:r>
                        <a:rPr lang="en-GB"/>
                        <a:t>£200,000</a:t>
                      </a:r>
                    </a:p>
                  </a:txBody>
                  <a:tcPr anchor="ctr"/>
                </a:tc>
                <a:extLst>
                  <a:ext uri="{0D108BD9-81ED-4DB2-BD59-A6C34878D82A}">
                    <a16:rowId xmlns:a16="http://schemas.microsoft.com/office/drawing/2014/main" val="3243172619"/>
                  </a:ext>
                </a:extLst>
              </a:tr>
              <a:tr h="451757">
                <a:tc>
                  <a:txBody>
                    <a:bodyPr/>
                    <a:lstStyle/>
                    <a:p>
                      <a:r>
                        <a:rPr lang="en-GB"/>
                        <a:t>Partner Contributions</a:t>
                      </a:r>
                    </a:p>
                  </a:txBody>
                  <a:tcPr anchor="ctr"/>
                </a:tc>
                <a:tc>
                  <a:txBody>
                    <a:bodyPr/>
                    <a:lstStyle/>
                    <a:p>
                      <a:r>
                        <a:rPr lang="en-GB"/>
                        <a:t>£150,000</a:t>
                      </a:r>
                    </a:p>
                  </a:txBody>
                  <a:tcPr anchor="ctr"/>
                </a:tc>
                <a:extLst>
                  <a:ext uri="{0D108BD9-81ED-4DB2-BD59-A6C34878D82A}">
                    <a16:rowId xmlns:a16="http://schemas.microsoft.com/office/drawing/2014/main" val="595593514"/>
                  </a:ext>
                </a:extLst>
              </a:tr>
              <a:tr h="451757">
                <a:tc>
                  <a:txBody>
                    <a:bodyPr/>
                    <a:lstStyle/>
                    <a:p>
                      <a:r>
                        <a:rPr lang="en-GB"/>
                        <a:t>Total Revenue</a:t>
                      </a:r>
                    </a:p>
                  </a:txBody>
                  <a:tcPr anchor="ctr"/>
                </a:tc>
                <a:tc>
                  <a:txBody>
                    <a:bodyPr/>
                    <a:lstStyle/>
                    <a:p>
                      <a:r>
                        <a:rPr lang="en-GB"/>
                        <a:t>£110,000.0</a:t>
                      </a:r>
                    </a:p>
                  </a:txBody>
                  <a:tcPr anchor="ctr"/>
                </a:tc>
                <a:extLst>
                  <a:ext uri="{0D108BD9-81ED-4DB2-BD59-A6C34878D82A}">
                    <a16:rowId xmlns:a16="http://schemas.microsoft.com/office/drawing/2014/main" val="819755250"/>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981E6-4DDE-8C4A-B3C2-7E666E8C2532}"/>
              </a:ext>
            </a:extLst>
          </p:cNvPr>
          <p:cNvSpPr>
            <a:spLocks noGrp="1"/>
          </p:cNvSpPr>
          <p:nvPr>
            <p:ph type="title"/>
          </p:nvPr>
        </p:nvSpPr>
        <p:spPr>
          <a:xfrm>
            <a:off x="429369" y="238539"/>
            <a:ext cx="8263890" cy="1434415"/>
          </a:xfrm>
        </p:spPr>
        <p:txBody>
          <a:bodyPr anchor="b">
            <a:normAutofit/>
          </a:bodyPr>
          <a:lstStyle/>
          <a:p>
            <a:r>
              <a:rPr lang="en-GB" sz="4700" b="1"/>
              <a:t>Funding Sources</a:t>
            </a:r>
            <a:r>
              <a:rPr lang="en-GB" sz="4700"/>
              <a:t>:</a:t>
            </a:r>
            <a:endParaRPr lang="en-US"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4FAF4F-ED02-D74F-90A3-64431C3C17A8}"/>
              </a:ext>
            </a:extLst>
          </p:cNvPr>
          <p:cNvSpPr>
            <a:spLocks noGrp="1"/>
          </p:cNvSpPr>
          <p:nvPr>
            <p:ph idx="1"/>
          </p:nvPr>
        </p:nvSpPr>
        <p:spPr>
          <a:xfrm>
            <a:off x="429369" y="2071316"/>
            <a:ext cx="5035164" cy="4119172"/>
          </a:xfrm>
        </p:spPr>
        <p:txBody>
          <a:bodyPr anchor="t">
            <a:normAutofit/>
          </a:bodyPr>
          <a:lstStyle/>
          <a:p>
            <a:pPr marL="0" indent="0">
              <a:buNone/>
            </a:pPr>
            <a:endParaRPr lang="en-GB" sz="1900"/>
          </a:p>
          <a:p>
            <a:r>
              <a:rPr lang="en-GB" sz="1900"/>
              <a:t>Welsh Government Cultural Fund</a:t>
            </a:r>
          </a:p>
          <a:p>
            <a:r>
              <a:rPr lang="en-GB" sz="1900"/>
              <a:t>Visit Wales Tourism Recovery Grants</a:t>
            </a:r>
          </a:p>
          <a:p>
            <a:r>
              <a:rPr lang="en-GB" sz="1900"/>
              <a:t>Arts Council of Wales</a:t>
            </a:r>
          </a:p>
          <a:p>
            <a:r>
              <a:rPr lang="en-GB" sz="1900"/>
              <a:t>Local business sponsorships and in-kind support</a:t>
            </a:r>
          </a:p>
          <a:p>
            <a:r>
              <a:rPr lang="en-GB" sz="1900"/>
              <a:t>Ticketing and concession revenue</a:t>
            </a:r>
          </a:p>
          <a:p>
            <a:r>
              <a:rPr lang="en-GB" sz="1900" b="1"/>
              <a:t>Revenue Model</a:t>
            </a:r>
            <a:r>
              <a:rPr lang="en-GB" sz="1900"/>
              <a:t>:</a:t>
            </a:r>
            <a:br>
              <a:rPr lang="en-GB" sz="1900"/>
            </a:br>
            <a:r>
              <a:rPr lang="en-GB" sz="1900"/>
              <a:t>Croeso 2025 will adopt a break-even model with a sustainable financial plan. Any surplus will be reinvested into local community projects and future cultural initiatives.</a:t>
            </a:r>
          </a:p>
        </p:txBody>
      </p:sp>
      <p:pic>
        <p:nvPicPr>
          <p:cNvPr id="4" name="Picture 4">
            <a:extLst>
              <a:ext uri="{FF2B5EF4-FFF2-40B4-BE49-F238E27FC236}">
                <a16:creationId xmlns:a16="http://schemas.microsoft.com/office/drawing/2014/main" id="{C5DBE25C-1941-3243-AADD-827AEE683AE5}"/>
              </a:ext>
            </a:extLst>
          </p:cNvPr>
          <p:cNvPicPr>
            <a:picLocks noChangeAspect="1"/>
          </p:cNvPicPr>
          <p:nvPr/>
        </p:nvPicPr>
        <p:blipFill>
          <a:blip r:embed="rId2"/>
          <a:srcRect l="32647" r="36146" b="-1"/>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2177014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23A4B28-4E38-8246-A1A9-F5C4C32C519B}"/>
              </a:ext>
            </a:extLst>
          </p:cNvPr>
          <p:cNvPicPr>
            <a:picLocks noChangeAspect="1"/>
          </p:cNvPicPr>
          <p:nvPr/>
        </p:nvPicPr>
        <p:blipFill>
          <a:blip r:embed="rId2"/>
          <a:srcRect l="20760" r="8652" b="-1"/>
          <a:stretch>
            <a:fillRect/>
          </a:stretch>
        </p:blipFill>
        <p:spPr>
          <a:xfrm>
            <a:off x="20" y="10"/>
            <a:ext cx="7252212" cy="6857990"/>
          </a:xfrm>
          <a:prstGeom prst="rect">
            <a:avLst/>
          </a:prstGeom>
        </p:spPr>
      </p:pic>
      <p:sp>
        <p:nvSpPr>
          <p:cNvPr id="16"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D61B8E-0E7D-7642-A6F8-596B45AEBA09}"/>
              </a:ext>
            </a:extLst>
          </p:cNvPr>
          <p:cNvSpPr>
            <a:spLocks noGrp="1"/>
          </p:cNvSpPr>
          <p:nvPr>
            <p:ph type="title"/>
          </p:nvPr>
        </p:nvSpPr>
        <p:spPr>
          <a:xfrm>
            <a:off x="5648707" y="365125"/>
            <a:ext cx="2866642" cy="1899912"/>
          </a:xfrm>
        </p:spPr>
        <p:txBody>
          <a:bodyPr>
            <a:normAutofit/>
          </a:bodyPr>
          <a:lstStyle/>
          <a:p>
            <a:r>
              <a:rPr lang="en-GB" sz="3500"/>
              <a:t>Conclusions</a:t>
            </a:r>
            <a:endParaRPr lang="en-US" sz="3500"/>
          </a:p>
        </p:txBody>
      </p:sp>
      <p:sp>
        <p:nvSpPr>
          <p:cNvPr id="3" name="Content Placeholder 2">
            <a:extLst>
              <a:ext uri="{FF2B5EF4-FFF2-40B4-BE49-F238E27FC236}">
                <a16:creationId xmlns:a16="http://schemas.microsoft.com/office/drawing/2014/main" id="{E1A07F20-DD4E-C04B-BB14-908C641ECB22}"/>
              </a:ext>
            </a:extLst>
          </p:cNvPr>
          <p:cNvSpPr>
            <a:spLocks noGrp="1"/>
          </p:cNvSpPr>
          <p:nvPr>
            <p:ph idx="1"/>
          </p:nvPr>
        </p:nvSpPr>
        <p:spPr>
          <a:xfrm>
            <a:off x="5648707" y="2434201"/>
            <a:ext cx="2866642" cy="3742762"/>
          </a:xfrm>
        </p:spPr>
        <p:txBody>
          <a:bodyPr>
            <a:normAutofit/>
          </a:bodyPr>
          <a:lstStyle/>
          <a:p>
            <a:pPr marL="0" indent="0">
              <a:buNone/>
            </a:pPr>
            <a:endParaRPr lang="en-GB" sz="1700"/>
          </a:p>
          <a:p>
            <a:pPr marL="0" indent="0">
              <a:buNone/>
            </a:pPr>
            <a:r>
              <a:rPr lang="en-GB" sz="1700"/>
              <a:t>Croeso 2025 is an opportunity to redefine Welsh tourism and culture on the global stage. With a strong operational plan, solid financial forecast, and an inclusive marketing strategy, the event promises to attract diverse audiences while supporting local economies, preserving traditions, and promoting a sustainable, welcoming Wales.</a:t>
            </a:r>
          </a:p>
          <a:p>
            <a:endParaRPr lang="en-US" sz="1700"/>
          </a:p>
        </p:txBody>
      </p:sp>
    </p:spTree>
    <p:extLst>
      <p:ext uri="{BB962C8B-B14F-4D97-AF65-F5344CB8AC3E}">
        <p14:creationId xmlns:p14="http://schemas.microsoft.com/office/powerpoint/2010/main" val="717991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0DA8-A5B8-BE47-8CAF-5295B459E2F5}"/>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7D2BAD29-E3F7-9742-BB56-FAD5B45724BB}"/>
              </a:ext>
            </a:extLst>
          </p:cNvPr>
          <p:cNvSpPr>
            <a:spLocks noGrp="1"/>
          </p:cNvSpPr>
          <p:nvPr>
            <p:ph idx="1"/>
          </p:nvPr>
        </p:nvSpPr>
        <p:spPr>
          <a:xfrm>
            <a:off x="457200" y="1600200"/>
            <a:ext cx="8229600" cy="4525963"/>
          </a:xfrm>
        </p:spPr>
        <p:txBody>
          <a:bodyPr>
            <a:normAutofit fontScale="47500" lnSpcReduction="20000"/>
          </a:bodyPr>
          <a:lstStyle/>
          <a:p>
            <a:r>
              <a:rPr lang="en-GB" b="1"/>
              <a:t>Airbnb</a:t>
            </a:r>
            <a:r>
              <a:rPr lang="en-GB"/>
              <a:t> (2023) </a:t>
            </a:r>
            <a:r>
              <a:rPr lang="en-GB" i="1"/>
              <a:t>Rural tourism trends in the UK</a:t>
            </a:r>
            <a:r>
              <a:rPr lang="en-GB"/>
              <a:t>. Available at: https://news.airbnb.com/rural-tourism-trends-uk-2023/ (Accessed: 20 May 2025).</a:t>
            </a:r>
          </a:p>
          <a:p>
            <a:r>
              <a:rPr lang="en-GB" b="1"/>
              <a:t>Arts Council of Wales</a:t>
            </a:r>
            <a:r>
              <a:rPr lang="en-GB"/>
              <a:t> (2023) </a:t>
            </a:r>
            <a:r>
              <a:rPr lang="en-GB" i="1"/>
              <a:t>Cultural Recovery Fund Strategy</a:t>
            </a:r>
            <a:r>
              <a:rPr lang="en-GB"/>
              <a:t>. Available at: https://arts.wales/about-us/strategy/cultural-recovery-fund (Accessed: 20 May 2025).</a:t>
            </a:r>
          </a:p>
          <a:p>
            <a:r>
              <a:rPr lang="en-GB" b="1"/>
              <a:t>BBC Wales</a:t>
            </a:r>
            <a:r>
              <a:rPr lang="en-GB"/>
              <a:t> (2024) </a:t>
            </a:r>
            <a:r>
              <a:rPr lang="en-GB" i="1"/>
              <a:t>Top festivals in Wales for 2024</a:t>
            </a:r>
            <a:r>
              <a:rPr lang="en-GB"/>
              <a:t>. Available at: https://www.bbc.co.uk/wales/festivals-2024 (Accessed: 20 May 2025).</a:t>
            </a:r>
          </a:p>
          <a:p>
            <a:r>
              <a:rPr lang="en-GB" b="1"/>
              <a:t>British Council</a:t>
            </a:r>
            <a:r>
              <a:rPr lang="en-GB"/>
              <a:t> (2023) </a:t>
            </a:r>
            <a:r>
              <a:rPr lang="en-GB" i="1"/>
              <a:t>Cultural diplomacy and Wales</a:t>
            </a:r>
            <a:r>
              <a:rPr lang="en-GB"/>
              <a:t>. Available at: https://www.britishcouncil.org/cultural-diplomacy/wales (Accessed: 20 May 2025).</a:t>
            </a:r>
          </a:p>
          <a:p>
            <a:r>
              <a:rPr lang="en-GB" b="1"/>
              <a:t>BTA</a:t>
            </a:r>
            <a:r>
              <a:rPr lang="en-GB"/>
              <a:t> (2023) </a:t>
            </a:r>
            <a:r>
              <a:rPr lang="en-GB" i="1"/>
              <a:t>Inbound tourism performance for the UK</a:t>
            </a:r>
            <a:r>
              <a:rPr lang="en-GB"/>
              <a:t>. Available at: https://www.visitbritain.org/inbound-tourism-performance-2023 (Accessed: 20 May 2025).</a:t>
            </a:r>
          </a:p>
          <a:p>
            <a:r>
              <a:rPr lang="en-GB" b="1"/>
              <a:t>Cadw</a:t>
            </a:r>
            <a:r>
              <a:rPr lang="en-GB"/>
              <a:t> (2023) </a:t>
            </a:r>
            <a:r>
              <a:rPr lang="en-GB" i="1"/>
              <a:t>Historic Environment Strategy</a:t>
            </a:r>
            <a:r>
              <a:rPr lang="en-GB"/>
              <a:t>. Available at: https://cadw.gov.wales/about-us/policies/historic-environment-strategy (Accessed: 20 May 2025).</a:t>
            </a:r>
          </a:p>
          <a:p>
            <a:r>
              <a:rPr lang="en-GB" b="1"/>
              <a:t>Future Generations Commissioner</a:t>
            </a:r>
            <a:r>
              <a:rPr lang="en-GB"/>
              <a:t> (2022) </a:t>
            </a:r>
            <a:r>
              <a:rPr lang="en-GB" i="1"/>
              <a:t>Well-being of Future Generations Report</a:t>
            </a:r>
            <a:r>
              <a:rPr lang="en-GB"/>
              <a:t>. Available at: https://www.futuregenerations.wales/publication/2022-report (Accessed: 20 May 2025).</a:t>
            </a:r>
          </a:p>
          <a:p>
            <a:r>
              <a:rPr lang="en-GB" b="1"/>
              <a:t>Getz, D.</a:t>
            </a:r>
            <a:r>
              <a:rPr lang="en-GB"/>
              <a:t> (2012) </a:t>
            </a:r>
            <a:r>
              <a:rPr lang="en-GB" i="1"/>
              <a:t>Event Studies: Theory, Research and Policy for Planned Events</a:t>
            </a:r>
            <a:r>
              <a:rPr lang="en-GB"/>
              <a:t>. 2nd edn. London: Routledge.</a:t>
            </a:r>
          </a:p>
          <a:p>
            <a:r>
              <a:rPr lang="en-GB" b="1"/>
              <a:t>Hall, C.M.</a:t>
            </a:r>
            <a:r>
              <a:rPr lang="en-GB"/>
              <a:t> (2019) </a:t>
            </a:r>
            <a:r>
              <a:rPr lang="en-GB" i="1"/>
              <a:t>Event Tourism: Impacts and Opportunities</a:t>
            </a:r>
            <a:r>
              <a:rPr lang="en-GB"/>
              <a:t>. 1st edn. London: Routledge.</a:t>
            </a:r>
          </a:p>
          <a:p>
            <a:r>
              <a:rPr lang="en-GB" b="1"/>
              <a:t>Jones, R. and Pritchard, A.</a:t>
            </a:r>
            <a:r>
              <a:rPr lang="en-GB"/>
              <a:t> (2017) </a:t>
            </a:r>
            <a:r>
              <a:rPr lang="en-GB" i="1"/>
              <a:t>Tourism and Local Economic Development</a:t>
            </a:r>
            <a:r>
              <a:rPr lang="en-GB"/>
              <a:t>. 2nd edn. London: Routledge.</a:t>
            </a:r>
          </a:p>
        </p:txBody>
      </p:sp>
    </p:spTree>
    <p:extLst>
      <p:ext uri="{BB962C8B-B14F-4D97-AF65-F5344CB8AC3E}">
        <p14:creationId xmlns:p14="http://schemas.microsoft.com/office/powerpoint/2010/main" val="1985845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73AC-5B18-E04C-9887-42CBE28D7142}"/>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40FE4AAE-3F8F-2E43-9FF8-17D2C465C8B4}"/>
              </a:ext>
            </a:extLst>
          </p:cNvPr>
          <p:cNvSpPr>
            <a:spLocks noGrp="1"/>
          </p:cNvSpPr>
          <p:nvPr>
            <p:ph idx="1"/>
          </p:nvPr>
        </p:nvSpPr>
        <p:spPr>
          <a:xfrm>
            <a:off x="411480" y="1554480"/>
            <a:ext cx="8229600" cy="4525963"/>
          </a:xfrm>
        </p:spPr>
        <p:txBody>
          <a:bodyPr>
            <a:normAutofit fontScale="47500" lnSpcReduction="20000"/>
          </a:bodyPr>
          <a:lstStyle/>
          <a:p>
            <a:r>
              <a:rPr lang="en-GB" b="1"/>
              <a:t>Lonely Planet</a:t>
            </a:r>
            <a:r>
              <a:rPr lang="en-GB"/>
              <a:t> (2023) </a:t>
            </a:r>
            <a:r>
              <a:rPr lang="en-GB" i="1"/>
              <a:t>Best in Travel: Wales</a:t>
            </a:r>
            <a:r>
              <a:rPr lang="en-GB"/>
              <a:t>. Available at: https://www.lonelyplanet.com/best-in-travel/wales-2023 (Accessed: 20 May 2025).</a:t>
            </a:r>
          </a:p>
          <a:p>
            <a:r>
              <a:rPr lang="en-GB" b="1"/>
              <a:t>National Trust</a:t>
            </a:r>
            <a:r>
              <a:rPr lang="en-GB"/>
              <a:t> (2023) </a:t>
            </a:r>
            <a:r>
              <a:rPr lang="en-GB" i="1"/>
              <a:t>Annual Venue Report</a:t>
            </a:r>
            <a:r>
              <a:rPr lang="en-GB"/>
              <a:t>. Available at: https://www.nationaltrust.org.uk/about-us/annual-report (Accessed: 20 May 2025).</a:t>
            </a:r>
          </a:p>
          <a:p>
            <a:r>
              <a:rPr lang="en-GB" b="1"/>
              <a:t>Smith, M.</a:t>
            </a:r>
            <a:r>
              <a:rPr lang="en-GB"/>
              <a:t> (2018) </a:t>
            </a:r>
            <a:r>
              <a:rPr lang="en-GB" i="1"/>
              <a:t>Cultural Tourism in a Changing World</a:t>
            </a:r>
            <a:r>
              <a:rPr lang="en-GB"/>
              <a:t>. 2nd edn. Bristol: Channel View Publications.</a:t>
            </a:r>
          </a:p>
          <a:p>
            <a:r>
              <a:rPr lang="en-GB" b="1"/>
              <a:t>The Guardian</a:t>
            </a:r>
            <a:r>
              <a:rPr lang="en-GB"/>
              <a:t> (2024) </a:t>
            </a:r>
            <a:r>
              <a:rPr lang="en-GB" i="1"/>
              <a:t>Why Wales is the UK’s Rising Tourism Star</a:t>
            </a:r>
            <a:r>
              <a:rPr lang="en-GB"/>
              <a:t>. Available at: </a:t>
            </a:r>
            <a:r>
              <a:rPr lang="en-GB" u="sng">
                <a:hlinkClick r:id="rId2">
                  <a:extLst>
                    <a:ext uri="{A12FA001-AC4F-418D-AE19-62706E023703}">
                      <ahyp:hlinkClr xmlns:ahyp="http://schemas.microsoft.com/office/drawing/2018/hyperlinkcolor" val="tx"/>
                    </a:ext>
                  </a:extLst>
                </a:hlinkClick>
              </a:rPr>
              <a:t>https://www.theguardian.com/travel/2024/jan/04/why-wales-is-the-uks-rising-tourism-star</a:t>
            </a:r>
            <a:r>
              <a:rPr lang="en-GB" u="sng"/>
              <a:t> </a:t>
            </a:r>
            <a:r>
              <a:rPr lang="en-GB"/>
              <a:t>(Accessed: 20 May 2025).</a:t>
            </a:r>
          </a:p>
          <a:p>
            <a:r>
              <a:rPr lang="en-GB" b="1"/>
              <a:t>UK Hospitality</a:t>
            </a:r>
            <a:r>
              <a:rPr lang="en-GB"/>
              <a:t> (2023) </a:t>
            </a:r>
            <a:r>
              <a:rPr lang="en-GB" i="1"/>
              <a:t>Annual Industry Review</a:t>
            </a:r>
            <a:r>
              <a:rPr lang="en-GB"/>
              <a:t>. Available at: https://www.ukhospitality.org.uk/page/industry-review-2023 (Accessed: 20 May 2025).</a:t>
            </a:r>
          </a:p>
          <a:p>
            <a:r>
              <a:rPr lang="en-GB" b="1"/>
              <a:t>Visit Wales</a:t>
            </a:r>
            <a:r>
              <a:rPr lang="en-GB"/>
              <a:t> (2023) </a:t>
            </a:r>
            <a:r>
              <a:rPr lang="en-GB" i="1"/>
              <a:t>Tourism Barometer Report</a:t>
            </a:r>
            <a:r>
              <a:rPr lang="en-GB"/>
              <a:t>. Welsh Government. Available at: https://gov.wales/tourism-barometer-report-2023 (Accessed: 20 May 2025).</a:t>
            </a:r>
          </a:p>
          <a:p>
            <a:r>
              <a:rPr lang="en-GB" b="1"/>
              <a:t>Wales Centre for Public Policy</a:t>
            </a:r>
            <a:r>
              <a:rPr lang="en-GB"/>
              <a:t> (2023) </a:t>
            </a:r>
            <a:r>
              <a:rPr lang="en-GB" i="1"/>
              <a:t>Local Tourism and Culture Report</a:t>
            </a:r>
            <a:r>
              <a:rPr lang="en-GB"/>
              <a:t>. Available at: https://www.wcpp.org.uk/publication/local-tourism-and-culture-report (Accessed: 20 May 2025).</a:t>
            </a:r>
          </a:p>
          <a:p>
            <a:r>
              <a:rPr lang="en-GB" b="1"/>
              <a:t>Wales Online</a:t>
            </a:r>
            <a:r>
              <a:rPr lang="en-GB"/>
              <a:t> (2024) </a:t>
            </a:r>
            <a:r>
              <a:rPr lang="en-GB" i="1"/>
              <a:t>Welsh food and drink boom</a:t>
            </a:r>
            <a:r>
              <a:rPr lang="en-GB"/>
              <a:t>. Available at: https://www.walesonline.co.uk/news/welsh-food-drink-boom-2024 (Accessed: 20 May 2025).</a:t>
            </a:r>
          </a:p>
          <a:p>
            <a:r>
              <a:rPr lang="en-GB" b="1"/>
              <a:t>Welsh Government</a:t>
            </a:r>
            <a:r>
              <a:rPr lang="en-GB"/>
              <a:t> (2022) </a:t>
            </a:r>
            <a:r>
              <a:rPr lang="en-GB" i="1"/>
              <a:t>Wales International Strategy</a:t>
            </a:r>
            <a:r>
              <a:rPr lang="en-GB"/>
              <a:t>. Available at: https://gov.wales/wales-international-strategy (Accessed: 20 May 2025).</a:t>
            </a:r>
          </a:p>
          <a:p>
            <a:r>
              <a:rPr lang="en-GB" b="1"/>
              <a:t>WTTC</a:t>
            </a:r>
            <a:r>
              <a:rPr lang="en-GB"/>
              <a:t> (2023) </a:t>
            </a:r>
            <a:r>
              <a:rPr lang="en-GB" i="1"/>
              <a:t>Travel &amp; Tourism Economic Impact 2023</a:t>
            </a:r>
            <a:r>
              <a:rPr lang="en-GB"/>
              <a:t>. World Travel &amp; Tourism Council. Available at: https://wttc.org/research/economic-impact (Accessed: 20 May 2025).</a:t>
            </a:r>
          </a:p>
          <a:p>
            <a:endParaRPr lang="en-US"/>
          </a:p>
        </p:txBody>
      </p:sp>
    </p:spTree>
    <p:extLst>
      <p:ext uri="{BB962C8B-B14F-4D97-AF65-F5344CB8AC3E}">
        <p14:creationId xmlns:p14="http://schemas.microsoft.com/office/powerpoint/2010/main" val="522654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Croeso 2025: A Celebration of Welsh Welcome</vt:lpstr>
      <vt:lpstr>Event Content and Context</vt:lpstr>
      <vt:lpstr>Target Market</vt:lpstr>
      <vt:lpstr>Unique Locations and Attractions for Hosting the Event</vt:lpstr>
      <vt:lpstr>Festivals and Culture</vt:lpstr>
      <vt:lpstr>Art and cuisine attractions</vt:lpstr>
      <vt:lpstr>Accommodation and Infrastructure</vt:lpstr>
      <vt:lpstr>Resource and staff  requirments</vt:lpstr>
      <vt:lpstr>Financial costs</vt:lpstr>
      <vt:lpstr>Financial costs</vt:lpstr>
      <vt:lpstr>Funding Sources:</vt:lpstr>
      <vt:lpstr>Conclusions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2025: A Celebration of Welsh Welcome</dc:title>
  <dc:subject/>
  <dc:creator/>
  <cp:keywords/>
  <dc:description>generated using python-pptx</dc:description>
  <cp:lastModifiedBy>Ioan Bledea</cp:lastModifiedBy>
  <cp:revision>6</cp:revision>
  <dcterms:created xsi:type="dcterms:W3CDTF">2013-01-27T09:14:16Z</dcterms:created>
  <dcterms:modified xsi:type="dcterms:W3CDTF">2025-05-20T16:17:26Z</dcterms:modified>
  <cp:category/>
</cp:coreProperties>
</file>