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embedTrueTypeFonts="1" saveSubsetFonts="1">
  <p:sldMasterIdLst>
    <p:sldMasterId id="2147483660" r:id="rId1"/>
  </p:sldMasterIdLst>
  <p:notesMasterIdLst>
    <p:notesMasterId r:id="rId2"/>
  </p:notesMasterIdLst>
  <p:sldIdLst>
    <p:sldId id="275" r:id="rId3"/>
    <p:sldId id="276" r:id="rId4"/>
    <p:sldId id="277" r:id="rId5"/>
    <p:sldId id="278" r:id="rId6"/>
    <p:sldId id="279" r:id="rId7"/>
    <p:sldId id="280" r:id="rId8"/>
    <p:sldId id="281" r:id="rId9"/>
    <p:sldId id="282" r:id="rId10"/>
    <p:sldId id="283" r:id="rId11"/>
    <p:sldId id="284" r:id="rId12"/>
    <p:sldId id="285" r:id="rId13"/>
    <p:sldId id="286" r:id="rId14"/>
    <p:sldId id="287" r:id="rId15"/>
    <p:sldId id="288" r:id="rId16"/>
    <p:sldId id="289" r:id="rId17"/>
    <p:sldId id="290" r:id="rId18"/>
    <p:sldId id="291" r:id="rId19"/>
    <p:sldId id="292" r:id="rId20"/>
  </p:sldIdLst>
  <p:sldSz cy="10287000" cx="18288000"/>
  <p:notesSz cx="6858000" cy="9144000"/>
  <p:embeddedFontLst>
    <p:embeddedFont>
      <p:font typeface="Calibri" panose="020F0502020204030204" charset="0"/>
      <p:regular r:id="rId21"/>
      <p:bold r:id="rId22"/>
      <p:italic r:id="rId23"/>
      <p:boldItalic r:id="rId24"/>
    </p:embeddedFont>
  </p:embeddedFontLst>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94622" autoAdjust="0"/>
  </p:normalViewPr>
  <p:slideViewPr>
    <p:cSldViewPr showGuides="1">
      <p:cViewPr varScale="1">
        <p:scale>
          <a:sx n="52" d="100"/>
          <a:sy n="52" d="100"/>
        </p:scale>
        <p:origin x="850" y="8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slide" Target="slides/slide16.xml"/><Relationship Id="rId19" Type="http://schemas.openxmlformats.org/officeDocument/2006/relationships/slide" Target="slides/slide17.xml"/><Relationship Id="rId20" Type="http://schemas.openxmlformats.org/officeDocument/2006/relationships/slide" Target="slides/slide18.xml"/><Relationship Id="rId21" Type="http://schemas.openxmlformats.org/officeDocument/2006/relationships/font" Target="fonts/font1.fntdata"/><Relationship Id="rId22" Type="http://schemas.openxmlformats.org/officeDocument/2006/relationships/font" Target="fonts/font2.fntdata"/><Relationship Id="rId23" Type="http://schemas.openxmlformats.org/officeDocument/2006/relationships/font" Target="fonts/font3.fntdata"/><Relationship Id="rId24" Type="http://schemas.openxmlformats.org/officeDocument/2006/relationships/font" Target="fonts/font4.fntdata"/><Relationship Id="rId25" Type="http://schemas.openxmlformats.org/officeDocument/2006/relationships/tableStyles" Target="tableStyles.xml"/><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83" name=""/>
        <p:cNvGrpSpPr/>
        <p:nvPr/>
      </p:nvGrpSpPr>
      <p:grpSpPr>
        <a:xfrm>
          <a:off x="0" y="0"/>
          <a:ext cx="0" cy="0"/>
          <a:chOff x="0" y="0"/>
          <a:chExt cx="0" cy="0"/>
        </a:xfrm>
      </p:grpSpPr>
      <p:sp>
        <p:nvSpPr>
          <p:cNvPr id="1048748" name="Rectangle 2"/>
          <p:cNvSpPr>
            <a:spLocks noGrp="1" noChangeArrowheads="1"/>
          </p:cNvSpPr>
          <p:nvPr>
            <p:ph type="hdr" sz="quarter"/>
          </p:nvPr>
        </p:nvSpPr>
        <p:spPr bwMode="auto">
          <a:xfrm>
            <a:off x="2"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l">
              <a:defRPr sz="1100"/>
            </a:lvl1pPr>
          </a:lstStyle>
          <a:p>
            <a:endParaRPr lang="en-US"/>
          </a:p>
        </p:txBody>
      </p:sp>
      <p:sp>
        <p:nvSpPr>
          <p:cNvPr id="1048749" name="Rectangle 3"/>
          <p:cNvSpPr>
            <a:spLocks noGrp="1" noChangeArrowheads="1"/>
          </p:cNvSpPr>
          <p:nvPr>
            <p:ph type="dt" idx="1"/>
          </p:nvPr>
        </p:nvSpPr>
        <p:spPr bwMode="auto">
          <a:xfrm>
            <a:off x="4021139"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r">
              <a:defRPr sz="1100"/>
            </a:lvl1pPr>
          </a:lstStyle>
          <a:p>
            <a:endParaRPr lang="en-US"/>
          </a:p>
        </p:txBody>
      </p:sp>
      <p:sp>
        <p:nvSpPr>
          <p:cNvPr id="1048750" name="Rectangle 4"/>
          <p:cNvSpPr>
            <a:spLocks noChangeAspect="1" noRot="1" noGrp="1" noChangeArrowheads="1" noTextEdit="1"/>
          </p:cNvSpPr>
          <p:nvPr>
            <p:ph type="sldImg" idx="2"/>
          </p:nvPr>
        </p:nvSpPr>
        <p:spPr bwMode="auto">
          <a:xfrm>
            <a:off x="990600" y="766763"/>
            <a:ext cx="5118100" cy="3838575"/>
          </a:xfrm>
          <a:prstGeom prst="rect"/>
          <a:noFill/>
          <a:ln w="9525">
            <a:solidFill>
              <a:srgbClr val="000000"/>
            </a:solidFill>
            <a:miter lim="800000"/>
            <a:headEnd/>
            <a:tailEnd/>
          </a:ln>
          <a:effectLst/>
        </p:spPr>
      </p:sp>
      <p:sp>
        <p:nvSpPr>
          <p:cNvPr id="1048751" name="Rectangle 5"/>
          <p:cNvSpPr>
            <a:spLocks noGrp="1" noChangeArrowheads="1"/>
          </p:cNvSpPr>
          <p:nvPr>
            <p:ph type="body" sz="quarter" idx="3"/>
          </p:nvPr>
        </p:nvSpPr>
        <p:spPr bwMode="auto">
          <a:xfrm>
            <a:off x="709614" y="4862514"/>
            <a:ext cx="5680075" cy="4605337"/>
          </a:xfrm>
          <a:prstGeom prst="rect"/>
          <a:noFill/>
          <a:ln w="9525">
            <a:noFill/>
            <a:miter lim="800000"/>
            <a:headEnd/>
            <a:tailEnd/>
          </a:ln>
          <a:effectLst/>
        </p:spPr>
        <p:txBody>
          <a:bodyPr anchor="t" anchorCtr="0" bIns="45745" compatLnSpc="1" lIns="91492" numCol="1" rIns="91492" tIns="45745" vert="horz" wrap="square">
            <a:prstTxWarp prst="textNoShape"/>
          </a:bodyPr>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752" name="Rectangle 6"/>
          <p:cNvSpPr>
            <a:spLocks noGrp="1" noChangeArrowheads="1"/>
          </p:cNvSpPr>
          <p:nvPr>
            <p:ph type="ftr" sz="quarter" idx="4"/>
          </p:nvPr>
        </p:nvSpPr>
        <p:spPr bwMode="auto">
          <a:xfrm>
            <a:off x="2"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l">
              <a:defRPr sz="1100"/>
            </a:lvl1pPr>
          </a:lstStyle>
          <a:p>
            <a:endParaRPr lang="en-US"/>
          </a:p>
        </p:txBody>
      </p:sp>
      <p:sp>
        <p:nvSpPr>
          <p:cNvPr id="1048753" name="Rectangle 7"/>
          <p:cNvSpPr>
            <a:spLocks noGrp="1" noChangeArrowheads="1"/>
          </p:cNvSpPr>
          <p:nvPr>
            <p:ph type="sldNum" sz="quarter" idx="5"/>
          </p:nvPr>
        </p:nvSpPr>
        <p:spPr bwMode="auto">
          <a:xfrm>
            <a:off x="4021139"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r">
              <a:defRPr sz="1100"/>
            </a:lvl1pPr>
          </a:lstStyle>
          <a:p>
            <a:fld id="{A9A0EA98-5831-4853-B862-C702E6EB345C}" type="slidenum">
              <a:rPr lang="en-US"/>
              <a:t>‹#›</a:t>
            </a:fld>
            <a:endParaRPr lang="en-US"/>
          </a:p>
        </p:txBody>
      </p:sp>
    </p:spTree>
  </p:cSld>
  <p:clrMap accent1="accent1" accent2="accent2" accent3="accent3" accent4="accent4" accent5="accent5" accent6="accent6" bg1="lt1" bg2="lt2" tx1="dk1" tx2="dk2" hlink="hlink" folHlink="folHlink"/>
  <p:notesStyle>
    <a:lvl1pPr algn="l" fontAlgn="base" rtl="0">
      <a:spcBef>
        <a:spcPct val="30000"/>
      </a:spcBef>
      <a:spcAft>
        <a:spcPct val="0"/>
      </a:spcAft>
      <a:defRPr sz="1200" kern="1200">
        <a:solidFill>
          <a:schemeClr val="tx1"/>
        </a:solidFill>
        <a:latin typeface="Arial" charset="0"/>
        <a:ea typeface="+mn-ea"/>
        <a:cs typeface="+mn-cs"/>
      </a:defRPr>
    </a:lvl1pPr>
    <a:lvl2pPr algn="l" fontAlgn="base" marL="457200" rtl="0">
      <a:spcBef>
        <a:spcPct val="30000"/>
      </a:spcBef>
      <a:spcAft>
        <a:spcPct val="0"/>
      </a:spcAft>
      <a:defRPr sz="1200" kern="1200">
        <a:solidFill>
          <a:schemeClr val="tx1"/>
        </a:solidFill>
        <a:latin typeface="Arial" charset="0"/>
        <a:ea typeface="+mn-ea"/>
        <a:cs typeface="+mn-cs"/>
      </a:defRPr>
    </a:lvl2pPr>
    <a:lvl3pPr algn="l" fontAlgn="base" marL="914400" rtl="0">
      <a:spcBef>
        <a:spcPct val="30000"/>
      </a:spcBef>
      <a:spcAft>
        <a:spcPct val="0"/>
      </a:spcAft>
      <a:defRPr sz="1200" kern="1200">
        <a:solidFill>
          <a:schemeClr val="tx1"/>
        </a:solidFill>
        <a:latin typeface="Arial" charset="0"/>
        <a:ea typeface="+mn-ea"/>
        <a:cs typeface="+mn-cs"/>
      </a:defRPr>
    </a:lvl3pPr>
    <a:lvl4pPr algn="l" fontAlgn="base" marL="1371600" rtl="0">
      <a:spcBef>
        <a:spcPct val="30000"/>
      </a:spcBef>
      <a:spcAft>
        <a:spcPct val="0"/>
      </a:spcAft>
      <a:defRPr sz="1200" kern="1200">
        <a:solidFill>
          <a:schemeClr val="tx1"/>
        </a:solidFill>
        <a:latin typeface="Arial" charset="0"/>
        <a:ea typeface="+mn-ea"/>
        <a:cs typeface="+mn-cs"/>
      </a:defRPr>
    </a:lvl4pPr>
    <a:lvl5pPr algn="l" fontAlgn="base" marL="1828800" rtl="0">
      <a:spcBef>
        <a:spcPct val="30000"/>
      </a:spcBef>
      <a:spcAft>
        <a:spcPct val="0"/>
      </a:spcAft>
      <a:defRPr sz="1200" kern="1200">
        <a:solidFill>
          <a:schemeClr val="tx1"/>
        </a:solidFill>
        <a:latin typeface="Arial" charset="0"/>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72" name=""/>
        <p:cNvGrpSpPr/>
        <p:nvPr/>
      </p:nvGrpSpPr>
      <p:grpSpPr>
        <a:xfrm>
          <a:off x="0" y="0"/>
          <a:ext cx="0" cy="0"/>
          <a:chOff x="0" y="0"/>
          <a:chExt cx="0" cy="0"/>
        </a:xfrm>
      </p:grpSpPr>
      <p:sp>
        <p:nvSpPr>
          <p:cNvPr id="1048693" name="Title 1"/>
          <p:cNvSpPr>
            <a:spLocks noGrp="1"/>
          </p:cNvSpPr>
          <p:nvPr>
            <p:ph type="ctrTitle"/>
          </p:nvPr>
        </p:nvSpPr>
        <p:spPr>
          <a:xfrm>
            <a:off x="685800" y="2130425"/>
            <a:ext cx="7772400" cy="1470025"/>
          </a:xfrm>
        </p:spPr>
        <p:txBody>
          <a:bodyPr/>
          <a:p>
            <a:r>
              <a:rPr lang="en-US"/>
              <a:t>Click to edit Master title style</a:t>
            </a:r>
            <a:endParaRPr lang="en-US"/>
          </a:p>
        </p:txBody>
      </p:sp>
      <p:sp>
        <p:nvSpPr>
          <p:cNvPr id="1048694" name="Subtitle 2"/>
          <p:cNvSpPr>
            <a:spLocks noGrp="1"/>
          </p:cNvSpPr>
          <p:nvPr>
            <p:ph type="subTitle" idx="1"/>
          </p:nvPr>
        </p:nvSpPr>
        <p:spPr>
          <a:xfrm>
            <a:off x="1371600" y="3886200"/>
            <a:ext cx="6400800" cy="1752600"/>
          </a:xfrm>
        </p:spPr>
        <p:txBody>
          <a:bodyPr/>
          <a:lstStyle>
            <a:lvl1pPr algn="ctr" indent="0" marL="0">
              <a:buNone/>
              <a:defRPr>
                <a:solidFill>
                  <a:schemeClr val="tx1">
                    <a:tint val="7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endParaRPr lang="en-US"/>
          </a:p>
        </p:txBody>
      </p:sp>
      <p:sp>
        <p:nvSpPr>
          <p:cNvPr id="1048695" name="Date Placeholder 3"/>
          <p:cNvSpPr>
            <a:spLocks noGrp="1"/>
          </p:cNvSpPr>
          <p:nvPr>
            <p:ph type="dt" sz="half" idx="10"/>
          </p:nvPr>
        </p:nvSpPr>
        <p:spPr/>
        <p:txBody>
          <a:bodyPr/>
          <a:p>
            <a:fld id="{1D8BD707-D9CF-40AE-B4C6-C98DA3205C09}" type="datetimeFigureOut">
              <a:rPr lang="en-US" smtClean="0"/>
            </a:fld>
            <a:endParaRPr lang="en-US"/>
          </a:p>
        </p:txBody>
      </p:sp>
      <p:sp>
        <p:nvSpPr>
          <p:cNvPr id="1048696" name="Footer Placeholder 4"/>
          <p:cNvSpPr>
            <a:spLocks noGrp="1"/>
          </p:cNvSpPr>
          <p:nvPr>
            <p:ph type="ftr" sz="quarter" idx="11"/>
          </p:nvPr>
        </p:nvSpPr>
        <p:spPr/>
        <p:txBody>
          <a:bodyPr/>
          <a:p>
            <a:endParaRPr lang="en-US"/>
          </a:p>
        </p:txBody>
      </p:sp>
      <p:sp>
        <p:nvSpPr>
          <p:cNvPr id="1048697" name="Slide Number Placeholder 5"/>
          <p:cNvSpPr>
            <a:spLocks noGrp="1"/>
          </p:cNvSpPr>
          <p:nvPr>
            <p:ph type="sldNum" sz="quarter" idx="12"/>
          </p:nvPr>
        </p:nvSpPr>
        <p:spPr/>
        <p:txBody>
          <a:bodyPr/>
          <a:p>
            <a:fld id="{B6F15528-21DE-4FAA-801E-634DDDAF4B2B}"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75" name=""/>
        <p:cNvGrpSpPr/>
        <p:nvPr/>
      </p:nvGrpSpPr>
      <p:grpSpPr>
        <a:xfrm>
          <a:off x="0" y="0"/>
          <a:ext cx="0" cy="0"/>
          <a:chOff x="0" y="0"/>
          <a:chExt cx="0" cy="0"/>
        </a:xfrm>
      </p:grpSpPr>
      <p:sp>
        <p:nvSpPr>
          <p:cNvPr id="1048707" name="Title 1"/>
          <p:cNvSpPr>
            <a:spLocks noGrp="1"/>
          </p:cNvSpPr>
          <p:nvPr>
            <p:ph type="title"/>
          </p:nvPr>
        </p:nvSpPr>
        <p:spPr/>
        <p:txBody>
          <a:bodyPr/>
          <a:p>
            <a:r>
              <a:rPr lang="en-US"/>
              <a:t>Click to edit Master title style</a:t>
            </a:r>
            <a:endParaRPr lang="en-US"/>
          </a:p>
        </p:txBody>
      </p:sp>
      <p:sp>
        <p:nvSpPr>
          <p:cNvPr id="1048708" name="Content Placeholder 2"/>
          <p:cNvSpPr>
            <a:spLocks noGrp="1"/>
          </p:cNvSpPr>
          <p:nvPr>
            <p:ph idx="1"/>
          </p:nvPr>
        </p:nvSpPr>
        <p:spPr/>
        <p:txBody>
          <a:bodyPr/>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1048709" name="Date Placeholder 3"/>
          <p:cNvSpPr>
            <a:spLocks noGrp="1"/>
          </p:cNvSpPr>
          <p:nvPr>
            <p:ph type="dt" sz="half" idx="10"/>
          </p:nvPr>
        </p:nvSpPr>
        <p:spPr/>
        <p:txBody>
          <a:bodyPr/>
          <a:p>
            <a:fld id="{1D8BD707-D9CF-40AE-B4C6-C98DA3205C09}" type="datetimeFigureOut">
              <a:rPr lang="en-US" smtClean="0"/>
            </a:fld>
            <a:endParaRPr lang="en-US"/>
          </a:p>
        </p:txBody>
      </p:sp>
      <p:sp>
        <p:nvSpPr>
          <p:cNvPr id="1048710" name="Footer Placeholder 4"/>
          <p:cNvSpPr>
            <a:spLocks noGrp="1"/>
          </p:cNvSpPr>
          <p:nvPr>
            <p:ph type="ftr" sz="quarter" idx="11"/>
          </p:nvPr>
        </p:nvSpPr>
        <p:spPr/>
        <p:txBody>
          <a:bodyPr/>
          <a:p>
            <a:endParaRPr lang="en-US"/>
          </a:p>
        </p:txBody>
      </p:sp>
      <p:sp>
        <p:nvSpPr>
          <p:cNvPr id="1048711" name="Slide Number Placeholder 5"/>
          <p:cNvSpPr>
            <a:spLocks noGrp="1"/>
          </p:cNvSpPr>
          <p:nvPr>
            <p:ph type="sldNum" sz="quarter" idx="12"/>
          </p:nvPr>
        </p:nvSpPr>
        <p:spPr/>
        <p:txBody>
          <a:bodyPr/>
          <a:p>
            <a:fld id="{B6F15528-21DE-4FAA-801E-634DDDAF4B2B}"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78" name=""/>
        <p:cNvGrpSpPr/>
        <p:nvPr/>
      </p:nvGrpSpPr>
      <p:grpSpPr>
        <a:xfrm>
          <a:off x="0" y="0"/>
          <a:ext cx="0" cy="0"/>
          <a:chOff x="0" y="0"/>
          <a:chExt cx="0" cy="0"/>
        </a:xfrm>
      </p:grpSpPr>
      <p:sp>
        <p:nvSpPr>
          <p:cNvPr id="1048723" name="Title 1"/>
          <p:cNvSpPr>
            <a:spLocks noGrp="1"/>
          </p:cNvSpPr>
          <p:nvPr>
            <p:ph type="title"/>
          </p:nvPr>
        </p:nvSpPr>
        <p:spPr>
          <a:xfrm>
            <a:off x="722313" y="4406900"/>
            <a:ext cx="7772400" cy="1362075"/>
          </a:xfrm>
        </p:spPr>
        <p:txBody>
          <a:bodyPr anchor="t"/>
          <a:lstStyle>
            <a:lvl1pPr algn="l">
              <a:defRPr b="1" cap="all" sz="4000"/>
            </a:lvl1pPr>
          </a:lstStyle>
          <a:p>
            <a:r>
              <a:rPr lang="en-US"/>
              <a:t>Click to edit Master title style</a:t>
            </a:r>
            <a:endParaRPr lang="en-US"/>
          </a:p>
        </p:txBody>
      </p:sp>
      <p:sp>
        <p:nvSpPr>
          <p:cNvPr id="1048724" name="Text Placeholder 2"/>
          <p:cNvSpPr>
            <a:spLocks noGrp="1"/>
          </p:cNvSpPr>
          <p:nvPr>
            <p:ph type="body" idx="1"/>
          </p:nvPr>
        </p:nvSpPr>
        <p:spPr>
          <a:xfrm>
            <a:off x="722313" y="2906713"/>
            <a:ext cx="7772400" cy="1500187"/>
          </a:xfrm>
        </p:spPr>
        <p:txBody>
          <a:bodyPr anchor="b"/>
          <a:lstStyle>
            <a:lvl1pPr indent="0" marL="0">
              <a:buNone/>
              <a:defRPr sz="2000">
                <a:solidFill>
                  <a:schemeClr val="tx1">
                    <a:tint val="7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endParaRPr lang="en-US"/>
          </a:p>
        </p:txBody>
      </p:sp>
      <p:sp>
        <p:nvSpPr>
          <p:cNvPr id="1048725" name="Date Placeholder 3"/>
          <p:cNvSpPr>
            <a:spLocks noGrp="1"/>
          </p:cNvSpPr>
          <p:nvPr>
            <p:ph type="dt" sz="half" idx="10"/>
          </p:nvPr>
        </p:nvSpPr>
        <p:spPr/>
        <p:txBody>
          <a:bodyPr/>
          <a:p>
            <a:fld id="{1D8BD707-D9CF-40AE-B4C6-C98DA3205C09}" type="datetimeFigureOut">
              <a:rPr lang="en-US" smtClean="0"/>
            </a:fld>
            <a:endParaRPr lang="en-US"/>
          </a:p>
        </p:txBody>
      </p:sp>
      <p:sp>
        <p:nvSpPr>
          <p:cNvPr id="1048726" name="Footer Placeholder 4"/>
          <p:cNvSpPr>
            <a:spLocks noGrp="1"/>
          </p:cNvSpPr>
          <p:nvPr>
            <p:ph type="ftr" sz="quarter" idx="11"/>
          </p:nvPr>
        </p:nvSpPr>
        <p:spPr/>
        <p:txBody>
          <a:bodyPr/>
          <a:p>
            <a:endParaRPr lang="en-US"/>
          </a:p>
        </p:txBody>
      </p:sp>
      <p:sp>
        <p:nvSpPr>
          <p:cNvPr id="1048727" name="Slide Number Placeholder 5"/>
          <p:cNvSpPr>
            <a:spLocks noGrp="1"/>
          </p:cNvSpPr>
          <p:nvPr>
            <p:ph type="sldNum" sz="quarter" idx="12"/>
          </p:nvPr>
        </p:nvSpPr>
        <p:spPr/>
        <p:txBody>
          <a:bodyPr/>
          <a:p>
            <a:fld id="{B6F15528-21DE-4FAA-801E-634DDDAF4B2B}"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79" name=""/>
        <p:cNvGrpSpPr/>
        <p:nvPr/>
      </p:nvGrpSpPr>
      <p:grpSpPr>
        <a:xfrm>
          <a:off x="0" y="0"/>
          <a:ext cx="0" cy="0"/>
          <a:chOff x="0" y="0"/>
          <a:chExt cx="0" cy="0"/>
        </a:xfrm>
      </p:grpSpPr>
      <p:sp>
        <p:nvSpPr>
          <p:cNvPr id="1048728" name="Title 1"/>
          <p:cNvSpPr>
            <a:spLocks noGrp="1"/>
          </p:cNvSpPr>
          <p:nvPr>
            <p:ph type="title"/>
          </p:nvPr>
        </p:nvSpPr>
        <p:spPr/>
        <p:txBody>
          <a:bodyPr/>
          <a:p>
            <a:r>
              <a:rPr lang="en-US"/>
              <a:t>Click to edit Master title style</a:t>
            </a:r>
            <a:endParaRPr lang="en-US"/>
          </a:p>
        </p:txBody>
      </p:sp>
      <p:sp>
        <p:nvSpPr>
          <p:cNvPr id="1048729"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1048730"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1048731" name="Date Placeholder 4"/>
          <p:cNvSpPr>
            <a:spLocks noGrp="1"/>
          </p:cNvSpPr>
          <p:nvPr>
            <p:ph type="dt" sz="half" idx="10"/>
          </p:nvPr>
        </p:nvSpPr>
        <p:spPr/>
        <p:txBody>
          <a:bodyPr/>
          <a:p>
            <a:fld id="{1D8BD707-D9CF-40AE-B4C6-C98DA3205C09}" type="datetimeFigureOut">
              <a:rPr lang="en-US" smtClean="0"/>
            </a:fld>
            <a:endParaRPr lang="en-US"/>
          </a:p>
        </p:txBody>
      </p:sp>
      <p:sp>
        <p:nvSpPr>
          <p:cNvPr id="1048732" name="Footer Placeholder 5"/>
          <p:cNvSpPr>
            <a:spLocks noGrp="1"/>
          </p:cNvSpPr>
          <p:nvPr>
            <p:ph type="ftr" sz="quarter" idx="11"/>
          </p:nvPr>
        </p:nvSpPr>
        <p:spPr/>
        <p:txBody>
          <a:bodyPr/>
          <a:p>
            <a:endParaRPr lang="en-US"/>
          </a:p>
        </p:txBody>
      </p:sp>
      <p:sp>
        <p:nvSpPr>
          <p:cNvPr id="1048733" name="Slide Number Placeholder 6"/>
          <p:cNvSpPr>
            <a:spLocks noGrp="1"/>
          </p:cNvSpPr>
          <p:nvPr>
            <p:ph type="sldNum" sz="quarter" idx="12"/>
          </p:nvPr>
        </p:nvSpPr>
        <p:spPr/>
        <p:txBody>
          <a:bodyPr/>
          <a:p>
            <a:fld id="{B6F15528-21DE-4FAA-801E-634DDDAF4B2B}"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80" name=""/>
        <p:cNvGrpSpPr/>
        <p:nvPr/>
      </p:nvGrpSpPr>
      <p:grpSpPr>
        <a:xfrm>
          <a:off x="0" y="0"/>
          <a:ext cx="0" cy="0"/>
          <a:chOff x="0" y="0"/>
          <a:chExt cx="0" cy="0"/>
        </a:xfrm>
      </p:grpSpPr>
      <p:sp>
        <p:nvSpPr>
          <p:cNvPr id="1048734" name="Title 1"/>
          <p:cNvSpPr>
            <a:spLocks noGrp="1"/>
          </p:cNvSpPr>
          <p:nvPr>
            <p:ph type="title"/>
          </p:nvPr>
        </p:nvSpPr>
        <p:spPr/>
        <p:txBody>
          <a:bodyPr/>
          <a:p>
            <a:r>
              <a:rPr lang="en-US"/>
              <a:t>Click to edit Master title style</a:t>
            </a:r>
            <a:endParaRPr lang="en-US"/>
          </a:p>
        </p:txBody>
      </p:sp>
      <p:sp>
        <p:nvSpPr>
          <p:cNvPr id="1048735" name="Text Placeholder 2"/>
          <p:cNvSpPr>
            <a:spLocks noGrp="1"/>
          </p:cNvSpPr>
          <p:nvPr>
            <p:ph type="body" idx="1"/>
          </p:nvPr>
        </p:nvSpPr>
        <p:spPr>
          <a:xfrm>
            <a:off x="457200" y="1535113"/>
            <a:ext cx="4040188"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endParaRPr lang="en-US"/>
          </a:p>
        </p:txBody>
      </p:sp>
      <p:sp>
        <p:nvSpPr>
          <p:cNvPr id="1048736"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1048737" name="Text Placeholder 4"/>
          <p:cNvSpPr>
            <a:spLocks noGrp="1"/>
          </p:cNvSpPr>
          <p:nvPr>
            <p:ph type="body" sz="quarter" idx="3"/>
          </p:nvPr>
        </p:nvSpPr>
        <p:spPr>
          <a:xfrm>
            <a:off x="4645025" y="1535113"/>
            <a:ext cx="4041775"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endParaRPr lang="en-US"/>
          </a:p>
        </p:txBody>
      </p:sp>
      <p:sp>
        <p:nvSpPr>
          <p:cNvPr id="1048738"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1048739" name="Date Placeholder 6"/>
          <p:cNvSpPr>
            <a:spLocks noGrp="1"/>
          </p:cNvSpPr>
          <p:nvPr>
            <p:ph type="dt" sz="half" idx="10"/>
          </p:nvPr>
        </p:nvSpPr>
        <p:spPr/>
        <p:txBody>
          <a:bodyPr/>
          <a:p>
            <a:fld id="{1D8BD707-D9CF-40AE-B4C6-C98DA3205C09}" type="datetimeFigureOut">
              <a:rPr lang="en-US" smtClean="0"/>
            </a:fld>
            <a:endParaRPr lang="en-US"/>
          </a:p>
        </p:txBody>
      </p:sp>
      <p:sp>
        <p:nvSpPr>
          <p:cNvPr id="1048740" name="Footer Placeholder 7"/>
          <p:cNvSpPr>
            <a:spLocks noGrp="1"/>
          </p:cNvSpPr>
          <p:nvPr>
            <p:ph type="ftr" sz="quarter" idx="11"/>
          </p:nvPr>
        </p:nvSpPr>
        <p:spPr/>
        <p:txBody>
          <a:bodyPr/>
          <a:p>
            <a:endParaRPr lang="en-US"/>
          </a:p>
        </p:txBody>
      </p:sp>
      <p:sp>
        <p:nvSpPr>
          <p:cNvPr id="1048741" name="Slide Number Placeholder 8"/>
          <p:cNvSpPr>
            <a:spLocks noGrp="1"/>
          </p:cNvSpPr>
          <p:nvPr>
            <p:ph type="sldNum" sz="quarter" idx="12"/>
          </p:nvPr>
        </p:nvSpPr>
        <p:spPr/>
        <p:txBody>
          <a:bodyPr/>
          <a:p>
            <a:fld id="{B6F15528-21DE-4FAA-801E-634DDDAF4B2B}"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73" name=""/>
        <p:cNvGrpSpPr/>
        <p:nvPr/>
      </p:nvGrpSpPr>
      <p:grpSpPr>
        <a:xfrm>
          <a:off x="0" y="0"/>
          <a:ext cx="0" cy="0"/>
          <a:chOff x="0" y="0"/>
          <a:chExt cx="0" cy="0"/>
        </a:xfrm>
      </p:grpSpPr>
      <p:sp>
        <p:nvSpPr>
          <p:cNvPr id="1048698" name="Title 1"/>
          <p:cNvSpPr>
            <a:spLocks noGrp="1"/>
          </p:cNvSpPr>
          <p:nvPr>
            <p:ph type="title"/>
          </p:nvPr>
        </p:nvSpPr>
        <p:spPr/>
        <p:txBody>
          <a:bodyPr/>
          <a:p>
            <a:r>
              <a:rPr lang="en-US"/>
              <a:t>Click to edit Master title style</a:t>
            </a:r>
            <a:endParaRPr lang="en-US"/>
          </a:p>
        </p:txBody>
      </p:sp>
      <p:sp>
        <p:nvSpPr>
          <p:cNvPr id="1048699" name="Date Placeholder 2"/>
          <p:cNvSpPr>
            <a:spLocks noGrp="1"/>
          </p:cNvSpPr>
          <p:nvPr>
            <p:ph type="dt" sz="half" idx="10"/>
          </p:nvPr>
        </p:nvSpPr>
        <p:spPr/>
        <p:txBody>
          <a:bodyPr/>
          <a:p>
            <a:fld id="{1D8BD707-D9CF-40AE-B4C6-C98DA3205C09}" type="datetimeFigureOut">
              <a:rPr lang="en-US" smtClean="0"/>
            </a:fld>
            <a:endParaRPr lang="en-US"/>
          </a:p>
        </p:txBody>
      </p:sp>
      <p:sp>
        <p:nvSpPr>
          <p:cNvPr id="1048700" name="Footer Placeholder 3"/>
          <p:cNvSpPr>
            <a:spLocks noGrp="1"/>
          </p:cNvSpPr>
          <p:nvPr>
            <p:ph type="ftr" sz="quarter" idx="11"/>
          </p:nvPr>
        </p:nvSpPr>
        <p:spPr/>
        <p:txBody>
          <a:bodyPr/>
          <a:p>
            <a:endParaRPr lang="en-US"/>
          </a:p>
        </p:txBody>
      </p:sp>
      <p:sp>
        <p:nvSpPr>
          <p:cNvPr id="1048701" name="Slide Number Placeholder 4"/>
          <p:cNvSpPr>
            <a:spLocks noGrp="1"/>
          </p:cNvSpPr>
          <p:nvPr>
            <p:ph type="sldNum" sz="quarter" idx="12"/>
          </p:nvPr>
        </p:nvSpPr>
        <p:spPr/>
        <p:txBody>
          <a:bodyPr/>
          <a:p>
            <a:fld id="{B6F15528-21DE-4FAA-801E-634DDDAF4B2B}"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23" name=""/>
        <p:cNvGrpSpPr/>
        <p:nvPr/>
      </p:nvGrpSpPr>
      <p:grpSpPr>
        <a:xfrm>
          <a:off x="0" y="0"/>
          <a:ext cx="0" cy="0"/>
          <a:chOff x="0" y="0"/>
          <a:chExt cx="0" cy="0"/>
        </a:xfrm>
      </p:grpSpPr>
      <p:sp>
        <p:nvSpPr>
          <p:cNvPr id="1048581" name="Date Placeholder 1"/>
          <p:cNvSpPr>
            <a:spLocks noGrp="1"/>
          </p:cNvSpPr>
          <p:nvPr>
            <p:ph type="dt" sz="half" idx="10"/>
          </p:nvPr>
        </p:nvSpPr>
        <p:spPr/>
        <p:txBody>
          <a:bodyPr/>
          <a:p>
            <a:fld id="{1D8BD707-D9CF-40AE-B4C6-C98DA3205C09}" type="datetimeFigureOut">
              <a:rPr lang="en-US" smtClean="0"/>
            </a:fld>
            <a:endParaRPr lang="en-US"/>
          </a:p>
        </p:txBody>
      </p:sp>
      <p:sp>
        <p:nvSpPr>
          <p:cNvPr id="1048582" name="Footer Placeholder 2"/>
          <p:cNvSpPr>
            <a:spLocks noGrp="1"/>
          </p:cNvSpPr>
          <p:nvPr>
            <p:ph type="ftr" sz="quarter" idx="11"/>
          </p:nvPr>
        </p:nvSpPr>
        <p:spPr/>
        <p:txBody>
          <a:bodyPr/>
          <a:p>
            <a:endParaRPr lang="en-US"/>
          </a:p>
        </p:txBody>
      </p:sp>
      <p:sp>
        <p:nvSpPr>
          <p:cNvPr id="1048583" name="Slide Number Placeholder 3"/>
          <p:cNvSpPr>
            <a:spLocks noGrp="1"/>
          </p:cNvSpPr>
          <p:nvPr>
            <p:ph type="sldNum" sz="quarter" idx="12"/>
          </p:nvPr>
        </p:nvSpPr>
        <p:spPr/>
        <p:txBody>
          <a:bodyPr/>
          <a:p>
            <a:fld id="{B6F15528-21DE-4FAA-801E-634DDDAF4B2B}"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81" name=""/>
        <p:cNvGrpSpPr/>
        <p:nvPr/>
      </p:nvGrpSpPr>
      <p:grpSpPr>
        <a:xfrm>
          <a:off x="0" y="0"/>
          <a:ext cx="0" cy="0"/>
          <a:chOff x="0" y="0"/>
          <a:chExt cx="0" cy="0"/>
        </a:xfrm>
      </p:grpSpPr>
      <p:sp>
        <p:nvSpPr>
          <p:cNvPr id="1048742" name="Title 1"/>
          <p:cNvSpPr>
            <a:spLocks noGrp="1"/>
          </p:cNvSpPr>
          <p:nvPr>
            <p:ph type="title"/>
          </p:nvPr>
        </p:nvSpPr>
        <p:spPr>
          <a:xfrm>
            <a:off x="457200" y="273050"/>
            <a:ext cx="3008313" cy="1162050"/>
          </a:xfrm>
        </p:spPr>
        <p:txBody>
          <a:bodyPr anchor="b"/>
          <a:lstStyle>
            <a:lvl1pPr algn="l">
              <a:defRPr b="1" sz="2000"/>
            </a:lvl1pPr>
          </a:lstStyle>
          <a:p>
            <a:r>
              <a:rPr lang="en-US"/>
              <a:t>Click to edit Master title style</a:t>
            </a:r>
            <a:endParaRPr lang="en-US"/>
          </a:p>
        </p:txBody>
      </p:sp>
      <p:sp>
        <p:nvSpPr>
          <p:cNvPr id="104874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1048744" name="Text Placeholder 3"/>
          <p:cNvSpPr>
            <a:spLocks noGrp="1"/>
          </p:cNvSpPr>
          <p:nvPr>
            <p:ph type="body" sz="half" idx="2"/>
          </p:nvPr>
        </p:nvSpPr>
        <p:spPr>
          <a:xfrm>
            <a:off x="457200" y="1435100"/>
            <a:ext cx="3008313" cy="4691063"/>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endParaRPr lang="en-US"/>
          </a:p>
        </p:txBody>
      </p:sp>
      <p:sp>
        <p:nvSpPr>
          <p:cNvPr id="1048745" name="Date Placeholder 4"/>
          <p:cNvSpPr>
            <a:spLocks noGrp="1"/>
          </p:cNvSpPr>
          <p:nvPr>
            <p:ph type="dt" sz="half" idx="10"/>
          </p:nvPr>
        </p:nvSpPr>
        <p:spPr/>
        <p:txBody>
          <a:bodyPr/>
          <a:p>
            <a:fld id="{1D8BD707-D9CF-40AE-B4C6-C98DA3205C09}" type="datetimeFigureOut">
              <a:rPr lang="en-US" smtClean="0"/>
            </a:fld>
            <a:endParaRPr lang="en-US"/>
          </a:p>
        </p:txBody>
      </p:sp>
      <p:sp>
        <p:nvSpPr>
          <p:cNvPr id="1048746" name="Footer Placeholder 5"/>
          <p:cNvSpPr>
            <a:spLocks noGrp="1"/>
          </p:cNvSpPr>
          <p:nvPr>
            <p:ph type="ftr" sz="quarter" idx="11"/>
          </p:nvPr>
        </p:nvSpPr>
        <p:spPr/>
        <p:txBody>
          <a:bodyPr/>
          <a:p>
            <a:endParaRPr lang="en-US"/>
          </a:p>
        </p:txBody>
      </p:sp>
      <p:sp>
        <p:nvSpPr>
          <p:cNvPr id="1048747" name="Slide Number Placeholder 6"/>
          <p:cNvSpPr>
            <a:spLocks noGrp="1"/>
          </p:cNvSpPr>
          <p:nvPr>
            <p:ph type="sldNum" sz="quarter" idx="12"/>
          </p:nvPr>
        </p:nvSpPr>
        <p:spPr/>
        <p:txBody>
          <a:bodyPr/>
          <a:p>
            <a:fld id="{B6F15528-21DE-4FAA-801E-634DDDAF4B2B}"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76" name=""/>
        <p:cNvGrpSpPr/>
        <p:nvPr/>
      </p:nvGrpSpPr>
      <p:grpSpPr>
        <a:xfrm>
          <a:off x="0" y="0"/>
          <a:ext cx="0" cy="0"/>
          <a:chOff x="0" y="0"/>
          <a:chExt cx="0" cy="0"/>
        </a:xfrm>
      </p:grpSpPr>
      <p:sp>
        <p:nvSpPr>
          <p:cNvPr id="1048712" name="Title 1"/>
          <p:cNvSpPr>
            <a:spLocks noGrp="1"/>
          </p:cNvSpPr>
          <p:nvPr>
            <p:ph type="title"/>
          </p:nvPr>
        </p:nvSpPr>
        <p:spPr>
          <a:xfrm>
            <a:off x="1792288" y="4800600"/>
            <a:ext cx="5486400" cy="566738"/>
          </a:xfrm>
        </p:spPr>
        <p:txBody>
          <a:bodyPr anchor="b"/>
          <a:lstStyle>
            <a:lvl1pPr algn="l">
              <a:defRPr b="1" sz="2000"/>
            </a:lvl1pPr>
          </a:lstStyle>
          <a:p>
            <a:r>
              <a:rPr lang="en-US"/>
              <a:t>Click to edit Master title style</a:t>
            </a:r>
            <a:endParaRPr lang="en-US"/>
          </a:p>
        </p:txBody>
      </p:sp>
      <p:sp>
        <p:nvSpPr>
          <p:cNvPr id="1048713" name="Picture Placeholder 2"/>
          <p:cNvSpPr>
            <a:spLocks noGrp="1"/>
          </p:cNvSpPr>
          <p:nvPr>
            <p:ph type="pic" idx="1"/>
          </p:nvPr>
        </p:nvSpPr>
        <p:spPr>
          <a:xfrm>
            <a:off x="1792288" y="612775"/>
            <a:ext cx="5486400" cy="4114800"/>
          </a:xfrm>
        </p:spPr>
        <p:txBody>
          <a:bodyPr/>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1048714" name="Text Placeholder 3"/>
          <p:cNvSpPr>
            <a:spLocks noGrp="1"/>
          </p:cNvSpPr>
          <p:nvPr>
            <p:ph type="body" sz="half" idx="2"/>
          </p:nvPr>
        </p:nvSpPr>
        <p:spPr>
          <a:xfrm>
            <a:off x="1792288" y="5367338"/>
            <a:ext cx="5486400" cy="804862"/>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endParaRPr lang="en-US"/>
          </a:p>
        </p:txBody>
      </p:sp>
      <p:sp>
        <p:nvSpPr>
          <p:cNvPr id="1048715" name="Date Placeholder 4"/>
          <p:cNvSpPr>
            <a:spLocks noGrp="1"/>
          </p:cNvSpPr>
          <p:nvPr>
            <p:ph type="dt" sz="half" idx="10"/>
          </p:nvPr>
        </p:nvSpPr>
        <p:spPr/>
        <p:txBody>
          <a:bodyPr/>
          <a:p>
            <a:fld id="{1D8BD707-D9CF-40AE-B4C6-C98DA3205C09}" type="datetimeFigureOut">
              <a:rPr lang="en-US" smtClean="0"/>
            </a:fld>
            <a:endParaRPr lang="en-US"/>
          </a:p>
        </p:txBody>
      </p:sp>
      <p:sp>
        <p:nvSpPr>
          <p:cNvPr id="1048716" name="Footer Placeholder 5"/>
          <p:cNvSpPr>
            <a:spLocks noGrp="1"/>
          </p:cNvSpPr>
          <p:nvPr>
            <p:ph type="ftr" sz="quarter" idx="11"/>
          </p:nvPr>
        </p:nvSpPr>
        <p:spPr/>
        <p:txBody>
          <a:bodyPr/>
          <a:p>
            <a:endParaRPr lang="en-US"/>
          </a:p>
        </p:txBody>
      </p:sp>
      <p:sp>
        <p:nvSpPr>
          <p:cNvPr id="1048717" name="Slide Number Placeholder 6"/>
          <p:cNvSpPr>
            <a:spLocks noGrp="1"/>
          </p:cNvSpPr>
          <p:nvPr>
            <p:ph type="sldNum" sz="quarter" idx="12"/>
          </p:nvPr>
        </p:nvSpPr>
        <p:spPr/>
        <p:txBody>
          <a:bodyPr/>
          <a:p>
            <a:fld id="{B6F15528-21DE-4FAA-801E-634DDDAF4B2B}"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77" name=""/>
        <p:cNvGrpSpPr/>
        <p:nvPr/>
      </p:nvGrpSpPr>
      <p:grpSpPr>
        <a:xfrm>
          <a:off x="0" y="0"/>
          <a:ext cx="0" cy="0"/>
          <a:chOff x="0" y="0"/>
          <a:chExt cx="0" cy="0"/>
        </a:xfrm>
      </p:grpSpPr>
      <p:sp>
        <p:nvSpPr>
          <p:cNvPr id="1048718" name="Title 1"/>
          <p:cNvSpPr>
            <a:spLocks noGrp="1"/>
          </p:cNvSpPr>
          <p:nvPr>
            <p:ph type="title"/>
          </p:nvPr>
        </p:nvSpPr>
        <p:spPr/>
        <p:txBody>
          <a:bodyPr/>
          <a:p>
            <a:r>
              <a:rPr lang="en-US"/>
              <a:t>Click to edit Master title style</a:t>
            </a:r>
            <a:endParaRPr lang="en-US"/>
          </a:p>
        </p:txBody>
      </p:sp>
      <p:sp>
        <p:nvSpPr>
          <p:cNvPr id="1048719" name="Vertical Text Placeholder 2"/>
          <p:cNvSpPr>
            <a:spLocks noGrp="1"/>
          </p:cNvSpPr>
          <p:nvPr>
            <p:ph type="body" orient="vert" idx="1"/>
          </p:nvPr>
        </p:nvSpPr>
        <p:spPr/>
        <p:txBody>
          <a:bodyPr vert="eaVert"/>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1048720" name="Date Placeholder 3"/>
          <p:cNvSpPr>
            <a:spLocks noGrp="1"/>
          </p:cNvSpPr>
          <p:nvPr>
            <p:ph type="dt" sz="half" idx="10"/>
          </p:nvPr>
        </p:nvSpPr>
        <p:spPr/>
        <p:txBody>
          <a:bodyPr/>
          <a:p>
            <a:fld id="{1D8BD707-D9CF-40AE-B4C6-C98DA3205C09}" type="datetimeFigureOut">
              <a:rPr lang="en-US" smtClean="0"/>
            </a:fld>
            <a:endParaRPr lang="en-US"/>
          </a:p>
        </p:txBody>
      </p:sp>
      <p:sp>
        <p:nvSpPr>
          <p:cNvPr id="1048721" name="Footer Placeholder 4"/>
          <p:cNvSpPr>
            <a:spLocks noGrp="1"/>
          </p:cNvSpPr>
          <p:nvPr>
            <p:ph type="ftr" sz="quarter" idx="11"/>
          </p:nvPr>
        </p:nvSpPr>
        <p:spPr/>
        <p:txBody>
          <a:bodyPr/>
          <a:p>
            <a:endParaRPr lang="en-US"/>
          </a:p>
        </p:txBody>
      </p:sp>
      <p:sp>
        <p:nvSpPr>
          <p:cNvPr id="1048722" name="Slide Number Placeholder 5"/>
          <p:cNvSpPr>
            <a:spLocks noGrp="1"/>
          </p:cNvSpPr>
          <p:nvPr>
            <p:ph type="sldNum" sz="quarter" idx="12"/>
          </p:nvPr>
        </p:nvSpPr>
        <p:spPr/>
        <p:txBody>
          <a:bodyPr/>
          <a:p>
            <a:fld id="{B6F15528-21DE-4FAA-801E-634DDDAF4B2B}"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74" name=""/>
        <p:cNvGrpSpPr/>
        <p:nvPr/>
      </p:nvGrpSpPr>
      <p:grpSpPr>
        <a:xfrm>
          <a:off x="0" y="0"/>
          <a:ext cx="0" cy="0"/>
          <a:chOff x="0" y="0"/>
          <a:chExt cx="0" cy="0"/>
        </a:xfrm>
      </p:grpSpPr>
      <p:sp>
        <p:nvSpPr>
          <p:cNvPr id="1048702" name="Vertical Title 1"/>
          <p:cNvSpPr>
            <a:spLocks noGrp="1"/>
          </p:cNvSpPr>
          <p:nvPr>
            <p:ph type="title" orient="vert"/>
          </p:nvPr>
        </p:nvSpPr>
        <p:spPr>
          <a:xfrm>
            <a:off x="6629400" y="274638"/>
            <a:ext cx="2057400" cy="5851525"/>
          </a:xfrm>
        </p:spPr>
        <p:txBody>
          <a:bodyPr vert="eaVert"/>
          <a:p>
            <a:r>
              <a:rPr lang="en-US"/>
              <a:t>Click to edit Master title style</a:t>
            </a:r>
            <a:endParaRPr lang="en-US"/>
          </a:p>
        </p:txBody>
      </p:sp>
      <p:sp>
        <p:nvSpPr>
          <p:cNvPr id="1048703" name="Vertical Text Placeholder 2"/>
          <p:cNvSpPr>
            <a:spLocks noGrp="1"/>
          </p:cNvSpPr>
          <p:nvPr>
            <p:ph type="body" orient="vert" idx="1"/>
          </p:nvPr>
        </p:nvSpPr>
        <p:spPr>
          <a:xfrm>
            <a:off x="457200" y="274638"/>
            <a:ext cx="6019800" cy="5851525"/>
          </a:xfrm>
        </p:spPr>
        <p:txBody>
          <a:bodyPr vert="eaVert"/>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1048704" name="Date Placeholder 3"/>
          <p:cNvSpPr>
            <a:spLocks noGrp="1"/>
          </p:cNvSpPr>
          <p:nvPr>
            <p:ph type="dt" sz="half" idx="10"/>
          </p:nvPr>
        </p:nvSpPr>
        <p:spPr/>
        <p:txBody>
          <a:bodyPr/>
          <a:p>
            <a:fld id="{1D8BD707-D9CF-40AE-B4C6-C98DA3205C09}" type="datetimeFigureOut">
              <a:rPr lang="en-US" smtClean="0"/>
            </a:fld>
            <a:endParaRPr lang="en-US"/>
          </a:p>
        </p:txBody>
      </p:sp>
      <p:sp>
        <p:nvSpPr>
          <p:cNvPr id="1048705" name="Footer Placeholder 4"/>
          <p:cNvSpPr>
            <a:spLocks noGrp="1"/>
          </p:cNvSpPr>
          <p:nvPr>
            <p:ph type="ftr" sz="quarter" idx="11"/>
          </p:nvPr>
        </p:nvSpPr>
        <p:spPr/>
        <p:txBody>
          <a:bodyPr/>
          <a:p>
            <a:endParaRPr lang="en-US"/>
          </a:p>
        </p:txBody>
      </p:sp>
      <p:sp>
        <p:nvSpPr>
          <p:cNvPr id="1048706" name="Slide Number Placeholder 5"/>
          <p:cNvSpPr>
            <a:spLocks noGrp="1"/>
          </p:cNvSpPr>
          <p:nvPr>
            <p:ph type="sldNum" sz="quarter" idx="12"/>
          </p:nvPr>
        </p:nvSpPr>
        <p:spPr/>
        <p:txBody>
          <a:bodyPr/>
          <a:p>
            <a:fld id="{B6F15528-21DE-4FAA-801E-634DDDAF4B2B}"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1" name=""/>
        <p:cNvGrpSpPr/>
        <p:nvPr/>
      </p:nvGrpSpPr>
      <p:grpSpPr>
        <a:xfrm>
          <a:off x="0" y="0"/>
          <a:ext cx="0" cy="0"/>
          <a:chOff x="0" y="0"/>
          <a:chExt cx="0" cy="0"/>
        </a:xfrm>
      </p:grpSpPr>
      <p:sp>
        <p:nvSpPr>
          <p:cNvPr id="1048576" name="Title Placeholder 1"/>
          <p:cNvSpPr>
            <a:spLocks noGrp="1"/>
          </p:cNvSpPr>
          <p:nvPr>
            <p:ph type="title"/>
          </p:nvPr>
        </p:nvSpPr>
        <p:spPr>
          <a:xfrm>
            <a:off x="457200" y="274638"/>
            <a:ext cx="8229600" cy="1143000"/>
          </a:xfrm>
          <a:prstGeom prst="rect"/>
        </p:spPr>
        <p:txBody>
          <a:bodyPr anchor="ctr" bIns="45720" lIns="91440" rIns="91440" rtlCol="0" tIns="45720" vert="horz">
            <a:normAutofit/>
          </a:bodyPr>
          <a:p>
            <a:r>
              <a:rPr lang="en-US"/>
              <a:t>Click to edit Master title style</a:t>
            </a:r>
            <a:endParaRPr lang="en-US"/>
          </a:p>
        </p:txBody>
      </p:sp>
      <p:sp>
        <p:nvSpPr>
          <p:cNvPr id="1048577" name="Text Placeholder 2"/>
          <p:cNvSpPr>
            <a:spLocks noGrp="1"/>
          </p:cNvSpPr>
          <p:nvPr>
            <p:ph type="body" idx="1"/>
          </p:nvPr>
        </p:nvSpPr>
        <p:spPr>
          <a:xfrm>
            <a:off x="457200" y="1600200"/>
            <a:ext cx="8229600" cy="4525963"/>
          </a:xfrm>
          <a:prstGeom prst="rect"/>
        </p:spPr>
        <p:txBody>
          <a:bodyPr bIns="45720" lIns="91440" rIns="91440" rtlCol="0" tIns="45720" vert="horz">
            <a:normAutofit/>
          </a:bodyPr>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1048578" name="Date Placeholder 3"/>
          <p:cNvSpPr>
            <a:spLocks noGrp="1"/>
          </p:cNvSpPr>
          <p:nvPr>
            <p:ph type="dt" sz="half" idx="2"/>
          </p:nvPr>
        </p:nvSpPr>
        <p:spPr>
          <a:xfrm>
            <a:off x="457200" y="6356350"/>
            <a:ext cx="2133600" cy="365125"/>
          </a:xfrm>
          <a:prstGeom prst="rect"/>
        </p:spPr>
        <p:txBody>
          <a:bodyPr anchor="ctr" bIns="45720" lIns="91440" rIns="91440" rtlCol="0" tIns="45720" vert="horz"/>
          <a:lstStyle>
            <a:lvl1pPr algn="l">
              <a:defRPr sz="1200">
                <a:solidFill>
                  <a:schemeClr val="tx1">
                    <a:tint val="75000"/>
                  </a:schemeClr>
                </a:solidFill>
              </a:defRPr>
            </a:lvl1pPr>
          </a:lstStyle>
          <a:p>
            <a:fld id="{1D8BD707-D9CF-40AE-B4C6-C98DA3205C09}" type="datetimeFigureOut">
              <a:rPr lang="en-US" smtClean="0"/>
            </a:fld>
            <a:endParaRPr lang="en-US"/>
          </a:p>
        </p:txBody>
      </p:sp>
      <p:sp>
        <p:nvSpPr>
          <p:cNvPr id="1048579" name="Footer Placeholder 4"/>
          <p:cNvSpPr>
            <a:spLocks noGrp="1"/>
          </p:cNvSpPr>
          <p:nvPr>
            <p:ph type="ftr" sz="quarter" idx="3"/>
          </p:nvPr>
        </p:nvSpPr>
        <p:spPr>
          <a:xfrm>
            <a:off x="3124200" y="6356350"/>
            <a:ext cx="2895600" cy="365125"/>
          </a:xfrm>
          <a:prstGeom prst="rect"/>
        </p:spPr>
        <p:txBody>
          <a:bodyPr anchor="ctr" bIns="45720" lIns="91440" rIns="91440" rtlCol="0" tIns="45720" vert="horz"/>
          <a:lstStyle>
            <a:lvl1pPr algn="ctr">
              <a:defRPr sz="1200">
                <a:solidFill>
                  <a:schemeClr val="tx1">
                    <a:tint val="75000"/>
                  </a:schemeClr>
                </a:solidFill>
              </a:defRPr>
            </a:lvl1pPr>
          </a:lstStyle>
          <a:p>
            <a:endParaRPr lang="en-US"/>
          </a:p>
        </p:txBody>
      </p:sp>
      <p:sp>
        <p:nvSpPr>
          <p:cNvPr id="1048580" name="Slide Number Placeholder 5"/>
          <p:cNvSpPr>
            <a:spLocks noGrp="1"/>
          </p:cNvSpPr>
          <p:nvPr>
            <p:ph type="sldNum" sz="quarter" idx="4"/>
          </p:nvPr>
        </p:nvSpPr>
        <p:spPr>
          <a:xfrm>
            <a:off x="6553200" y="6356350"/>
            <a:ext cx="2133600" cy="365125"/>
          </a:xfrm>
          <a:prstGeom prst="rect"/>
        </p:spPr>
        <p:txBody>
          <a:bodyPr anchor="ctr" bIns="45720" lIns="91440" rIns="91440" rtlCol="0" tIns="45720" vert="horz"/>
          <a:lstStyle>
            <a:lvl1pPr algn="r">
              <a:defRPr sz="1200">
                <a:solidFill>
                  <a:schemeClr val="tx1">
                    <a:tint val="75000"/>
                  </a:schemeClr>
                </a:solidFill>
              </a:defRPr>
            </a:lvl1pPr>
          </a:lstStyle>
          <a:p>
            <a:fld id="{B6F15528-21DE-4FAA-801E-634DDDAF4B2B}" type="slidenum">
              <a:rPr lang="en-US" smtClean="0"/>
            </a:fld>
            <a:endParaRPr lang="en-US"/>
          </a:p>
        </p:txBody>
      </p:sp>
    </p:spTree>
  </p:cSld>
  <p:clrMap accent1="accent1" accent2="accent2" accent3="accent3" accent4="accent4" accent5="accent5" accent6="accent6" bg1="lt1" bg2="lt2" tx1="dk1" tx2="dk2"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eaLnBrk="1" hangingPunct="1" latinLnBrk="0" rtl="0">
        <a:spcBef>
          <a:spcPct val="0"/>
        </a:spcBef>
        <a:buNone/>
        <a:defRPr sz="4400" kern="1200">
          <a:solidFill>
            <a:schemeClr val="tx1"/>
          </a:solidFill>
          <a:latin typeface="+mj-lt"/>
          <a:ea typeface="+mj-ea"/>
          <a:cs typeface="+mj-cs"/>
        </a:defRPr>
      </a:lvl1pPr>
    </p:titleStyle>
    <p:bodyStyle>
      <a:lvl1pPr algn="l" defTabSz="914400" eaLnBrk="1" hangingPunct="1" indent="-342900" latinLnBrk="0" marL="342900" rtl="0">
        <a:spcBef>
          <a:spcPct val="20000"/>
        </a:spcBef>
        <a:buFont typeface="Arial" panose="020B0604020202020204" pitchFamily="34" charset="0"/>
        <a:buChar char="•"/>
        <a:defRPr sz="3200" kern="1200">
          <a:solidFill>
            <a:schemeClr val="tx1"/>
          </a:solidFill>
          <a:latin typeface="+mn-lt"/>
          <a:ea typeface="+mn-ea"/>
          <a:cs typeface="+mn-cs"/>
        </a:defRPr>
      </a:lvl1pPr>
      <a:lvl2pPr algn="l" defTabSz="914400" eaLnBrk="1" hangingPunct="1" indent="-285750" latinLnBrk="0" marL="742950" rtl="0">
        <a:spcBef>
          <a:spcPct val="20000"/>
        </a:spcBef>
        <a:buFont typeface="Arial" panose="020B0604020202020204" pitchFamily="34" charset="0"/>
        <a:buChar char="–"/>
        <a:defRPr sz="2800" kern="1200">
          <a:solidFill>
            <a:schemeClr val="tx1"/>
          </a:solidFill>
          <a:latin typeface="+mn-lt"/>
          <a:ea typeface="+mn-ea"/>
          <a:cs typeface="+mn-cs"/>
        </a:defRPr>
      </a:lvl2pPr>
      <a:lvl3pPr algn="l" defTabSz="914400" eaLnBrk="1" hangingPunct="1" indent="-228600" latinLnBrk="0" marL="1143000" rtl="0">
        <a:spcBef>
          <a:spcPct val="20000"/>
        </a:spcBef>
        <a:buFont typeface="Arial" panose="020B0604020202020204" pitchFamily="34" charset="0"/>
        <a:buChar char="•"/>
        <a:defRPr sz="2400" kern="1200">
          <a:solidFill>
            <a:schemeClr val="tx1"/>
          </a:solidFill>
          <a:latin typeface="+mn-lt"/>
          <a:ea typeface="+mn-ea"/>
          <a:cs typeface="+mn-cs"/>
        </a:defRPr>
      </a:lvl3pPr>
      <a:lvl4pPr algn="l" defTabSz="914400" eaLnBrk="1" hangingPunct="1" indent="-228600" latinLnBrk="0" marL="1600200" rtl="0">
        <a:spcBef>
          <a:spcPct val="20000"/>
        </a:spcBef>
        <a:buFont typeface="Arial" panose="020B0604020202020204" pitchFamily="34" charset="0"/>
        <a:buChar char="–"/>
        <a:defRPr sz="2000" kern="1200">
          <a:solidFill>
            <a:schemeClr val="tx1"/>
          </a:solidFill>
          <a:latin typeface="+mn-lt"/>
          <a:ea typeface="+mn-ea"/>
          <a:cs typeface="+mn-cs"/>
        </a:defRPr>
      </a:lvl4pPr>
      <a:lvl5pPr algn="l" defTabSz="914400" eaLnBrk="1" hangingPunct="1" indent="-228600" latinLnBrk="0" marL="2057400" rtl="0">
        <a:spcBef>
          <a:spcPct val="20000"/>
        </a:spcBef>
        <a:buFont typeface="Arial" panose="020B0604020202020204" pitchFamily="34" charset="0"/>
        <a:buChar char="»"/>
        <a:defRPr sz="2000" kern="1200">
          <a:solidFill>
            <a:schemeClr val="tx1"/>
          </a:solidFill>
          <a:latin typeface="+mn-lt"/>
          <a:ea typeface="+mn-ea"/>
          <a:cs typeface="+mn-cs"/>
        </a:defRPr>
      </a:lvl5pPr>
      <a:lvl6pPr algn="l" defTabSz="914400" eaLnBrk="1" hangingPunct="1" indent="-228600" latinLnBrk="0" marL="2514600" rtl="0">
        <a:spcBef>
          <a:spcPct val="20000"/>
        </a:spcBef>
        <a:buFont typeface="Arial" panose="020B0604020202020204" pitchFamily="34" charset="0"/>
        <a:buChar char="•"/>
        <a:defRPr sz="2000" kern="1200">
          <a:solidFill>
            <a:schemeClr val="tx1"/>
          </a:solidFill>
          <a:latin typeface="+mn-lt"/>
          <a:ea typeface="+mn-ea"/>
          <a:cs typeface="+mn-cs"/>
        </a:defRPr>
      </a:lvl6pPr>
      <a:lvl7pPr algn="l" defTabSz="914400" eaLnBrk="1" hangingPunct="1" indent="-228600" latinLnBrk="0" marL="2971800" rtl="0">
        <a:spcBef>
          <a:spcPct val="20000"/>
        </a:spcBef>
        <a:buFont typeface="Arial" panose="020B0604020202020204" pitchFamily="34" charset="0"/>
        <a:buChar char="•"/>
        <a:defRPr sz="2000" kern="1200">
          <a:solidFill>
            <a:schemeClr val="tx1"/>
          </a:solidFill>
          <a:latin typeface="+mn-lt"/>
          <a:ea typeface="+mn-ea"/>
          <a:cs typeface="+mn-cs"/>
        </a:defRPr>
      </a:lvl7pPr>
      <a:lvl8pPr algn="l" defTabSz="914400" eaLnBrk="1" hangingPunct="1" indent="-228600" latinLnBrk="0" marL="3429000" rtl="0">
        <a:spcBef>
          <a:spcPct val="20000"/>
        </a:spcBef>
        <a:buFont typeface="Arial" panose="020B0604020202020204" pitchFamily="34" charset="0"/>
        <a:buChar char="•"/>
        <a:defRPr sz="2000" kern="1200">
          <a:solidFill>
            <a:schemeClr val="tx1"/>
          </a:solidFill>
          <a:latin typeface="+mn-lt"/>
          <a:ea typeface="+mn-ea"/>
          <a:cs typeface="+mn-cs"/>
        </a:defRPr>
      </a:lvl8pPr>
      <a:lvl9pPr algn="l" defTabSz="914400" eaLnBrk="1" hangingPunct="1" indent="-228600" latinLnBrk="0" marL="3886200" rtl="0">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image" Target="../media/image4.jpeg"/><Relationship Id="rId5"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5.png"/><Relationship Id="rId3" Type="http://schemas.openxmlformats.org/officeDocument/2006/relationships/image" Target="../media/image6.png"/><Relationship Id="rId4" Type="http://schemas.openxmlformats.org/officeDocument/2006/relationships/image" Target="../media/image7.png"/><Relationship Id="rId5" Type="http://schemas.openxmlformats.org/officeDocument/2006/relationships/image" Target="../media/image8.jpeg"/><Relationship Id="rId6"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9.png"/><Relationship Id="rId3" Type="http://schemas.openxmlformats.org/officeDocument/2006/relationships/image" Target="../media/image7.png"/><Relationship Id="rId4" Type="http://schemas.openxmlformats.org/officeDocument/2006/relationships/image" Target="../media/image10.jpeg"/><Relationship Id="rId5"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png"/><Relationship Id="rId3" Type="http://schemas.openxmlformats.org/officeDocument/2006/relationships/image" Target="../media/image11.jpeg"/><Relationship Id="rId4"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6.png"/><Relationship Id="rId3" Type="http://schemas.openxmlformats.org/officeDocument/2006/relationships/image" Target="../media/image12.jpeg"/><Relationship Id="rId4"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5.png"/><Relationship Id="rId3" Type="http://schemas.openxmlformats.org/officeDocument/2006/relationships/image" Target="../media/image2.png"/><Relationship Id="rId4" Type="http://schemas.openxmlformats.org/officeDocument/2006/relationships/image" Target="../media/image13.png"/><Relationship Id="rId5" Type="http://schemas.openxmlformats.org/officeDocument/2006/relationships/image" Target="../media/image14.jpeg"/><Relationship Id="rId6"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15.png"/><Relationship Id="rId3"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16.png"/><Relationship Id="rId3"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17.png"/><Relationship Id="rId3"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png"/><Relationship Id="rId3" Type="http://schemas.openxmlformats.org/officeDocument/2006/relationships/image" Target="../media/image7.png"/><Relationship Id="rId4" Type="http://schemas.openxmlformats.org/officeDocument/2006/relationships/image" Target="../media/image18.png"/><Relationship Id="rId5"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image" Target="../media/image19.png"/><Relationship Id="rId2"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image" Target="../media/image20.jpeg"/><Relationship Id="rId2"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hyperlink" Target="https://www.researchgate.net/profile/Idris-Adesina/publication/391580088_Strategic_Reward_and_Recognition_Systems_Driving_Employee_Engagement_and_Retention_in_Talent_Management_Practices/links/6822ea9a8a76251f22e14a41/Strategic-Reward-and-Recognition-Systems-Driving-Employee-Engagement-and-Retention-in-Talent-Management-Practices.pdf" TargetMode="External"/><Relationship Id="rId2" Type="http://schemas.openxmlformats.org/officeDocument/2006/relationships/hyperlink" Target="https://www.researchgate.net/profile/Alpha-Ibrahim-Bangura/publication/398367013_Evaluating_the_Effectiveness_of_Performance-Based_Compensation_Systems_on_Employee_Motivation_in_Modern_Workplaces_CITATION/links/6932e3b97e61d05b530bf32f/Evaluating-the-Effectiveness-of-Performance-Based-Compensation-Systems-on-Employee-Motivation-in-Modern-Workplaces-CITATION.pdf" TargetMode="External"/><Relationship Id="rId3" Type="http://schemas.openxmlformats.org/officeDocument/2006/relationships/hyperlink" Target="https://www.emerald.com/ijcma/article-abstract/doi/10.1108/IJCMA-03-2025-0094/1300553" TargetMode="External"/><Relationship Id="rId4" Type="http://schemas.openxmlformats.org/officeDocument/2006/relationships/hyperlink" Target="https://www.cipd.org/globalassets/media/knowledge/knowledge-hub/reports/2018-pdfs/reward-management-report-2023_tcm18-51630.pdf" TargetMode="External"/><Relationship Id="rId5" Type="http://schemas.openxmlformats.org/officeDocument/2006/relationships/hyperlink" Target="https://cms.nhsstaffsurveys.com/app/reports/2023/RTH-benchmark-2023.pdf" TargetMode="External"/><Relationship Id="rId6" Type="http://schemas.openxmlformats.org/officeDocument/2006/relationships/hyperlink" Target="https://www.elgaronline.com/edcollchap/book/9781802205718/book-part-9781802205718-31.xml" TargetMode="External"/><Relationship Id="rId7" Type="http://schemas.openxmlformats.org/officeDocument/2006/relationships/hyperlink" Target="https://www.emerald.com/jmtm/article/doi/10.1108/JMTM-08-2025-0824/1343973" TargetMode="External"/><Relationship Id="rId8" Type="http://schemas.openxmlformats.org/officeDocument/2006/relationships/hyperlink" Target="https://ifs.org.uk/publications/recent-trends-public-sector-pay" TargetMode="External"/><Relationship Id="rId9" Type="http://schemas.openxmlformats.org/officeDocument/2006/relationships/hyperlink" Target="https://www.nhsemployers.org/articles/agenda-change" TargetMode="External"/><Relationship Id="rId10" Type="http://schemas.openxmlformats.org/officeDocument/2006/relationships/hyperlink" Target="https://www.nhsemployers.org/toolkits/flexible-working-toolkit-line-managers" TargetMode="External"/><Relationship Id="rId11" Type="http://schemas.openxmlformats.org/officeDocument/2006/relationships/hyperlink" Target="https://www.researchgate.net/profile/Shilpa-Shinde-2/publication/392508199_From_Perceived_Inequity_to_Retention_Leveraging_Equity_Theory_in_Contemporary_Workforce_Management/links/684656d06b5a287c3049f591/From-Perceived-Inequity-to-Retention-Leveraging-Equity-Theory-in-Contemporary-Workforce-Management.pdf" TargetMode="External"/><Relationship Id="rId12" Type="http://schemas.openxmlformats.org/officeDocument/2006/relationships/hyperlink" Target="https://www.statista.com/statistics/679898/number-of-nhs-hchs-workforce-by-staff-group-england/" TargetMode="External"/><Relationship Id="rId13"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image" Target="../media/image22.png"/><Relationship Id="rId2"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24" name=""/>
        <p:cNvGrpSpPr/>
        <p:nvPr/>
      </p:nvGrpSpPr>
      <p:grpSpPr>
        <a:xfrm>
          <a:off x="0" y="0"/>
          <a:ext cx="0" cy="0"/>
          <a:chOff x="0" y="0"/>
          <a:chExt cx="0" cy="0"/>
        </a:xfrm>
      </p:grpSpPr>
      <p:sp>
        <p:nvSpPr>
          <p:cNvPr id="1048584" name="Freeform 2"/>
          <p:cNvSpPr/>
          <p:nvPr/>
        </p:nvSpPr>
        <p:spPr>
          <a:xfrm>
            <a:off x="1866460" y="2352539"/>
            <a:ext cx="5409742" cy="7934461"/>
          </a:xfrm>
          <a:custGeom>
            <a:avLst/>
            <a:ahLst/>
            <a:rect l="l" t="t" r="r" b="b"/>
            <a:pathLst>
              <a:path w="18288000" h="10287000">
                <a:moveTo>
                  <a:pt x="0" y="0"/>
                </a:moveTo>
                <a:lnTo>
                  <a:pt x="18288000" y="0"/>
                </a:lnTo>
                <a:lnTo>
                  <a:pt x="18288000" y="10287000"/>
                </a:lnTo>
                <a:lnTo>
                  <a:pt x="0" y="10287000"/>
                </a:lnTo>
                <a:lnTo>
                  <a:pt x="0" y="0"/>
                </a:lnTo>
                <a:close/>
              </a:path>
            </a:pathLst>
          </a:custGeom>
          <a:blipFill>
            <a:blip xmlns:r="http://schemas.openxmlformats.org/officeDocument/2006/relationships" r:embed="rId1"/>
            <a:stretch>
              <a:fillRect t="-37" b="-37"/>
            </a:stretch>
          </a:blipFill>
        </p:spPr>
        <p:txBody>
          <a:bodyPr/>
          <a:p>
            <a:endParaRPr lang="en-IN"/>
          </a:p>
        </p:txBody>
      </p:sp>
      <p:grpSp>
        <p:nvGrpSpPr>
          <p:cNvPr id="25" name="Group 3"/>
          <p:cNvGrpSpPr/>
          <p:nvPr/>
        </p:nvGrpSpPr>
        <p:grpSpPr>
          <a:xfrm>
            <a:off x="1765203" y="1810011"/>
            <a:ext cx="8921847" cy="8476989"/>
            <a:chOff x="0" y="0"/>
            <a:chExt cx="2349787" cy="2367302"/>
          </a:xfrm>
        </p:grpSpPr>
        <p:sp>
          <p:nvSpPr>
            <p:cNvPr id="1048585" name="Freeform 4"/>
            <p:cNvSpPr/>
            <p:nvPr/>
          </p:nvSpPr>
          <p:spPr>
            <a:xfrm>
              <a:off x="0" y="0"/>
              <a:ext cx="2349787" cy="2367302"/>
            </a:xfrm>
            <a:custGeom>
              <a:avLst/>
              <a:ahLst/>
              <a:rect l="l" t="t" r="r" b="b"/>
              <a:pathLst>
                <a:path w="2349787" h="2367302">
                  <a:moveTo>
                    <a:pt x="0" y="0"/>
                  </a:moveTo>
                  <a:lnTo>
                    <a:pt x="2349787" y="0"/>
                  </a:lnTo>
                  <a:lnTo>
                    <a:pt x="2349787" y="2367302"/>
                  </a:lnTo>
                  <a:lnTo>
                    <a:pt x="0" y="2367302"/>
                  </a:lnTo>
                  <a:close/>
                </a:path>
              </a:pathLst>
            </a:custGeom>
            <a:ln w="38100" cap="sq">
              <a:solidFill>
                <a:srgbClr val="7F674C"/>
              </a:solidFill>
              <a:prstDash val="solid"/>
              <a:miter/>
            </a:ln>
          </p:spPr>
          <p:txBody>
            <a:bodyPr/>
            <a:p>
              <a:endParaRPr lang="en-IN"/>
            </a:p>
          </p:txBody>
        </p:sp>
        <p:sp>
          <p:nvSpPr>
            <p:cNvPr id="1048586" name="TextBox 5"/>
            <p:cNvSpPr txBox="1"/>
            <p:nvPr/>
          </p:nvSpPr>
          <p:spPr>
            <a:xfrm>
              <a:off x="0" y="-66675"/>
              <a:ext cx="2349787" cy="2433977"/>
            </a:xfrm>
            <a:prstGeom prst="rect"/>
          </p:spPr>
          <p:txBody>
            <a:bodyPr anchor="ctr" bIns="50800" lIns="50800" rIns="50800" rtlCol="0" tIns="50800"/>
            <a:p>
              <a:pPr algn="ctr">
                <a:lnSpc>
                  <a:spcPts val="3360"/>
                </a:lnSpc>
              </a:pPr>
            </a:p>
          </p:txBody>
        </p:sp>
      </p:grpSp>
      <p:grpSp>
        <p:nvGrpSpPr>
          <p:cNvPr id="26" name="Group 6"/>
          <p:cNvGrpSpPr/>
          <p:nvPr/>
        </p:nvGrpSpPr>
        <p:grpSpPr>
          <a:xfrm>
            <a:off x="7324998" y="76200"/>
            <a:ext cx="11292002" cy="10231744"/>
            <a:chOff x="0" y="0"/>
            <a:chExt cx="2986230" cy="2965909"/>
          </a:xfrm>
        </p:grpSpPr>
        <p:sp>
          <p:nvSpPr>
            <p:cNvPr id="1048587" name="Freeform 7"/>
            <p:cNvSpPr/>
            <p:nvPr/>
          </p:nvSpPr>
          <p:spPr>
            <a:xfrm>
              <a:off x="0" y="0"/>
              <a:ext cx="2986230" cy="2965909"/>
            </a:xfrm>
            <a:custGeom>
              <a:avLst/>
              <a:ahLst/>
              <a:rect l="l" t="t" r="r" b="b"/>
              <a:pathLst>
                <a:path w="2986230" h="2965909">
                  <a:moveTo>
                    <a:pt x="0" y="0"/>
                  </a:moveTo>
                  <a:lnTo>
                    <a:pt x="2986230" y="0"/>
                  </a:lnTo>
                  <a:lnTo>
                    <a:pt x="2986230" y="2965909"/>
                  </a:lnTo>
                  <a:lnTo>
                    <a:pt x="0" y="2965909"/>
                  </a:lnTo>
                  <a:close/>
                </a:path>
              </a:pathLst>
            </a:custGeom>
            <a:gradFill rotWithShape="1">
              <a:gsLst>
                <a:gs pos="0">
                  <a:srgbClr val="DCBA9F">
                    <a:alpha val="100000"/>
                  </a:srgbClr>
                </a:gs>
                <a:gs pos="50000">
                  <a:srgbClr val="EED8C6">
                    <a:alpha val="100000"/>
                  </a:srgbClr>
                </a:gs>
                <a:gs pos="100000">
                  <a:srgbClr val="FFF0E4">
                    <a:alpha val="100000"/>
                  </a:srgbClr>
                </a:gs>
              </a:gsLst>
              <a:lin ang="0"/>
            </a:gradFill>
          </p:spPr>
          <p:txBody>
            <a:bodyPr/>
            <a:p>
              <a:endParaRPr lang="en-IN"/>
            </a:p>
          </p:txBody>
        </p:sp>
        <p:sp>
          <p:nvSpPr>
            <p:cNvPr id="1048588" name="TextBox 8"/>
            <p:cNvSpPr txBox="1"/>
            <p:nvPr/>
          </p:nvSpPr>
          <p:spPr>
            <a:xfrm>
              <a:off x="0" y="-66675"/>
              <a:ext cx="2986230" cy="3032584"/>
            </a:xfrm>
            <a:prstGeom prst="rect"/>
          </p:spPr>
          <p:txBody>
            <a:bodyPr anchor="ctr" bIns="50800" lIns="50800" rIns="50800" rtlCol="0" tIns="50800"/>
            <a:p>
              <a:pPr algn="ctr">
                <a:lnSpc>
                  <a:spcPts val="3360"/>
                </a:lnSpc>
              </a:pPr>
            </a:p>
          </p:txBody>
        </p:sp>
      </p:grpSp>
      <p:grpSp>
        <p:nvGrpSpPr>
          <p:cNvPr id="27" name="Group 12"/>
          <p:cNvGrpSpPr/>
          <p:nvPr/>
        </p:nvGrpSpPr>
        <p:grpSpPr>
          <a:xfrm>
            <a:off x="8555756" y="544814"/>
            <a:ext cx="9503644" cy="8789686"/>
            <a:chOff x="0" y="0"/>
            <a:chExt cx="1126214" cy="406400"/>
          </a:xfrm>
        </p:grpSpPr>
        <p:sp>
          <p:nvSpPr>
            <p:cNvPr id="1048589" name="Freeform 13"/>
            <p:cNvSpPr/>
            <p:nvPr/>
          </p:nvSpPr>
          <p:spPr>
            <a:xfrm>
              <a:off x="0" y="0"/>
              <a:ext cx="1126214" cy="406400"/>
            </a:xfrm>
            <a:custGeom>
              <a:avLst/>
              <a:ahLst/>
              <a:rect l="l" t="t" r="r" b="b"/>
              <a:pathLst>
                <a:path w="1126214" h="406400">
                  <a:moveTo>
                    <a:pt x="923014" y="0"/>
                  </a:moveTo>
                  <a:cubicBezTo>
                    <a:pt x="1035238" y="0"/>
                    <a:pt x="1126214" y="90976"/>
                    <a:pt x="1126214" y="203200"/>
                  </a:cubicBezTo>
                  <a:cubicBezTo>
                    <a:pt x="1126214" y="315424"/>
                    <a:pt x="1035238" y="406400"/>
                    <a:pt x="923014" y="406400"/>
                  </a:cubicBezTo>
                  <a:lnTo>
                    <a:pt x="203200" y="406400"/>
                  </a:lnTo>
                  <a:cubicBezTo>
                    <a:pt x="90976" y="406400"/>
                    <a:pt x="0" y="315424"/>
                    <a:pt x="0" y="203200"/>
                  </a:cubicBezTo>
                  <a:cubicBezTo>
                    <a:pt x="0" y="90976"/>
                    <a:pt x="90976" y="0"/>
                    <a:pt x="203200" y="0"/>
                  </a:cubicBezTo>
                  <a:close/>
                </a:path>
              </a:pathLst>
            </a:custGeom>
            <a:solidFill>
              <a:srgbClr val="7F674C"/>
            </a:solidFill>
          </p:spPr>
          <p:txBody>
            <a:bodyPr/>
            <a:p>
              <a:endParaRPr lang="en-IN"/>
            </a:p>
          </p:txBody>
        </p:sp>
        <p:sp>
          <p:nvSpPr>
            <p:cNvPr id="1048590" name="TextBox 14"/>
            <p:cNvSpPr txBox="1"/>
            <p:nvPr/>
          </p:nvSpPr>
          <p:spPr>
            <a:xfrm>
              <a:off x="0" y="-66675"/>
              <a:ext cx="1126214" cy="473075"/>
            </a:xfrm>
            <a:prstGeom prst="rect"/>
          </p:spPr>
          <p:txBody>
            <a:bodyPr anchor="ctr" bIns="50800" lIns="50800" rIns="50800" rtlCol="0" tIns="50800"/>
            <a:p>
              <a:pPr algn="ctr">
                <a:lnSpc>
                  <a:spcPts val="3360"/>
                </a:lnSpc>
              </a:pPr>
            </a:p>
          </p:txBody>
        </p:sp>
      </p:grpSp>
      <p:sp>
        <p:nvSpPr>
          <p:cNvPr id="1048591" name="Freeform 15"/>
          <p:cNvSpPr/>
          <p:nvPr/>
        </p:nvSpPr>
        <p:spPr>
          <a:xfrm>
            <a:off x="1258648" y="1065723"/>
            <a:ext cx="1032161" cy="1513147"/>
          </a:xfrm>
          <a:custGeom>
            <a:avLst/>
            <a:ahLst/>
            <a:rect l="l" t="t" r="r" b="b"/>
            <a:pathLst>
              <a:path w="1032161" h="1513147">
                <a:moveTo>
                  <a:pt x="0" y="0"/>
                </a:moveTo>
                <a:lnTo>
                  <a:pt x="1032160" y="0"/>
                </a:lnTo>
                <a:lnTo>
                  <a:pt x="1032160" y="1513147"/>
                </a:lnTo>
                <a:lnTo>
                  <a:pt x="0" y="1513147"/>
                </a:lnTo>
                <a:lnTo>
                  <a:pt x="0" y="0"/>
                </a:lnTo>
                <a:close/>
              </a:path>
            </a:pathLst>
          </a:custGeom>
          <a:blipFill>
            <a:blip xmlns:r="http://schemas.openxmlformats.org/officeDocument/2006/relationships" r:embed="rId2"/>
            <a:stretch>
              <a:fillRect/>
            </a:stretch>
          </a:blipFill>
        </p:spPr>
        <p:txBody>
          <a:bodyPr/>
          <a:p>
            <a:endParaRPr lang="en-IN"/>
          </a:p>
        </p:txBody>
      </p:sp>
      <p:sp>
        <p:nvSpPr>
          <p:cNvPr id="1048592" name="Freeform 17"/>
          <p:cNvSpPr/>
          <p:nvPr/>
        </p:nvSpPr>
        <p:spPr>
          <a:xfrm>
            <a:off x="8555756" y="1682199"/>
            <a:ext cx="378232" cy="1793343"/>
          </a:xfrm>
          <a:custGeom>
            <a:avLst/>
            <a:ahLst/>
            <a:rect l="l" t="t" r="r" b="b"/>
            <a:pathLst>
              <a:path w="378232" h="1793343">
                <a:moveTo>
                  <a:pt x="0" y="0"/>
                </a:moveTo>
                <a:lnTo>
                  <a:pt x="378232" y="0"/>
                </a:lnTo>
                <a:lnTo>
                  <a:pt x="378232" y="1793343"/>
                </a:lnTo>
                <a:lnTo>
                  <a:pt x="0" y="1793343"/>
                </a:lnTo>
                <a:lnTo>
                  <a:pt x="0" y="0"/>
                </a:lnTo>
                <a:close/>
              </a:path>
            </a:pathLst>
          </a:custGeom>
          <a:blipFill>
            <a:blip xmlns:r="http://schemas.openxmlformats.org/officeDocument/2006/relationships" r:embed="rId3"/>
            <a:stretch>
              <a:fillRect/>
            </a:stretch>
          </a:blipFill>
        </p:spPr>
        <p:txBody>
          <a:bodyPr/>
          <a:p>
            <a:endParaRPr lang="en-IN"/>
          </a:p>
        </p:txBody>
      </p:sp>
      <p:sp>
        <p:nvSpPr>
          <p:cNvPr id="1048593" name="TextBox 24"/>
          <p:cNvSpPr txBox="1"/>
          <p:nvPr/>
        </p:nvSpPr>
        <p:spPr>
          <a:xfrm>
            <a:off x="9525000" y="1171960"/>
            <a:ext cx="7943386" cy="8721091"/>
          </a:xfrm>
          <a:prstGeom prst="rect"/>
        </p:spPr>
        <p:txBody>
          <a:bodyPr anchor="t" bIns="0" lIns="0" rIns="0" rtlCol="0" tIns="0" wrap="square">
            <a:spAutoFit/>
          </a:bodyPr>
          <a:p>
            <a:pPr algn="ctr">
              <a:lnSpc>
                <a:spcPct val="150000"/>
              </a:lnSpc>
            </a:pPr>
            <a:r>
              <a:rPr b="1" dirty="0" sz="4000" lang="en-GB">
                <a:solidFill>
                  <a:schemeClr val="bg1"/>
                </a:solidFill>
                <a:latin typeface="Times New Roman" panose="02020603050405020304" pitchFamily="18" charset="0"/>
                <a:cs typeface="Times New Roman" panose="02020603050405020304" pitchFamily="18" charset="0"/>
              </a:rPr>
              <a:t>Human Capital Management</a:t>
            </a:r>
            <a:endParaRPr dirty="0" sz="4000" lang="en-IN">
              <a:solidFill>
                <a:schemeClr val="bg1"/>
              </a:solidFill>
              <a:latin typeface="Times New Roman" panose="02020603050405020304" pitchFamily="18" charset="0"/>
              <a:cs typeface="Times New Roman" panose="02020603050405020304" pitchFamily="18" charset="0"/>
            </a:endParaRPr>
          </a:p>
          <a:p>
            <a:pPr algn="ctr">
              <a:lnSpc>
                <a:spcPct val="150000"/>
              </a:lnSpc>
            </a:pPr>
            <a:r>
              <a:rPr b="1" dirty="0" sz="4000" lang="en-GB">
                <a:solidFill>
                  <a:schemeClr val="bg1"/>
                </a:solidFill>
                <a:latin typeface="Times New Roman" panose="02020603050405020304" pitchFamily="18" charset="0"/>
                <a:cs typeface="Times New Roman" panose="02020603050405020304" pitchFamily="18" charset="0"/>
              </a:rPr>
              <a:t>Assessment component 2:</a:t>
            </a:r>
            <a:endParaRPr dirty="0" sz="4000" lang="en-IN">
              <a:solidFill>
                <a:schemeClr val="bg1"/>
              </a:solidFill>
              <a:latin typeface="Times New Roman" panose="02020603050405020304" pitchFamily="18" charset="0"/>
              <a:cs typeface="Times New Roman" panose="02020603050405020304" pitchFamily="18" charset="0"/>
            </a:endParaRPr>
          </a:p>
          <a:p>
            <a:pPr algn="ctr">
              <a:lnSpc>
                <a:spcPct val="150000"/>
              </a:lnSpc>
            </a:pPr>
            <a:r>
              <a:rPr b="1" dirty="0" sz="4000" lang="en-GB">
                <a:solidFill>
                  <a:schemeClr val="bg1"/>
                </a:solidFill>
                <a:latin typeface="Times New Roman" panose="02020603050405020304" pitchFamily="18" charset="0"/>
                <a:cs typeface="Times New Roman" panose="02020603050405020304" pitchFamily="18" charset="0"/>
              </a:rPr>
              <a:t>Group presentation: Human Capital Challenges in the NHS: </a:t>
            </a:r>
            <a:r>
              <a:rPr b="1" dirty="0" sz="4000" lang="en-GB">
                <a:solidFill>
                  <a:schemeClr val="bg1"/>
                </a:solidFill>
                <a:latin typeface="Times New Roman" panose="02020603050405020304" pitchFamily="18" charset="0"/>
                <a:cs typeface="Times New Roman" panose="02020603050405020304" pitchFamily="18" charset="0"/>
              </a:rPr>
              <a:t>An HRM Perspective</a:t>
            </a:r>
            <a:endParaRPr b="1" dirty="0" sz="4000" lang="en-GB">
              <a:solidFill>
                <a:schemeClr val="bg1"/>
              </a:solidFill>
              <a:latin typeface="Times New Roman" panose="02020603050405020304" pitchFamily="18" charset="0"/>
              <a:cs typeface="Times New Roman" panose="02020603050405020304" pitchFamily="18" charset="0"/>
            </a:endParaRPr>
          </a:p>
          <a:p>
            <a:pPr algn="ctr"/>
            <a:r>
              <a:rPr b="1" dirty="0" sz="4000" lang="en-US">
                <a:solidFill>
                  <a:schemeClr val="bg1"/>
                </a:solidFill>
                <a:latin typeface="Times New Roman" panose="02020603050405020304" pitchFamily="18" charset="0"/>
                <a:cs typeface="Times New Roman" panose="02020603050405020304" pitchFamily="18" charset="0"/>
              </a:rPr>
              <a:t>Chosen Focus Area: Compensation and Rewards</a:t>
            </a:r>
            <a:endParaRPr b="1" dirty="0" sz="4000" lang="en-US">
              <a:solidFill>
                <a:schemeClr val="bg1"/>
              </a:solidFill>
              <a:latin typeface="Times New Roman" panose="02020603050405020304" pitchFamily="18" charset="0"/>
              <a:cs typeface="Times New Roman" panose="02020603050405020304" pitchFamily="18" charset="0"/>
            </a:endParaRPr>
          </a:p>
          <a:p>
            <a:pPr algn="ctr"/>
            <a:r>
              <a:rPr altLang="en-US" b="1" dirty="0" sz="4000" lang="en-IN">
                <a:solidFill>
                  <a:schemeClr val="bg1"/>
                </a:solidFill>
                <a:latin typeface="Times New Roman" panose="02020603050405020304" pitchFamily="18" charset="0"/>
                <a:cs typeface="Times New Roman" panose="02020603050405020304" pitchFamily="18" charset="0"/>
              </a:rPr>
              <a:t>Kavya Raghuraman - 2519354</a:t>
            </a:r>
            <a:endParaRPr altLang="en-US" b="1" dirty="0" sz="4000" lang="en-IN">
              <a:solidFill>
                <a:schemeClr val="bg1"/>
              </a:solidFill>
              <a:latin typeface="Times New Roman" panose="02020603050405020304" pitchFamily="18" charset="0"/>
              <a:cs typeface="Times New Roman" panose="02020603050405020304" pitchFamily="18" charset="0"/>
            </a:endParaRPr>
          </a:p>
          <a:p>
            <a:pPr algn="ctr"/>
            <a:r>
              <a:rPr altLang="en-US" b="1" dirty="0" sz="4000" lang="en-IN">
                <a:solidFill>
                  <a:schemeClr val="bg1"/>
                </a:solidFill>
                <a:latin typeface="Times New Roman" panose="02020603050405020304" pitchFamily="18" charset="0"/>
                <a:cs typeface="Times New Roman" panose="02020603050405020304" pitchFamily="18" charset="0"/>
              </a:rPr>
              <a:t>Jay Shaileshbhai Patel - 2</a:t>
            </a:r>
            <a:r>
              <a:rPr altLang="en-IN" b="1" dirty="0" sz="4000" lang="en-US">
                <a:solidFill>
                  <a:schemeClr val="bg1"/>
                </a:solidFill>
                <a:latin typeface="Times New Roman" panose="02020603050405020304" pitchFamily="18" charset="0"/>
                <a:cs typeface="Times New Roman" panose="02020603050405020304" pitchFamily="18" charset="0"/>
              </a:rPr>
              <a:t>5</a:t>
            </a:r>
            <a:r>
              <a:rPr altLang="en-IN" b="1" dirty="0" sz="4000" lang="en-US">
                <a:solidFill>
                  <a:schemeClr val="bg1"/>
                </a:solidFill>
                <a:latin typeface="Times New Roman" panose="02020603050405020304" pitchFamily="18" charset="0"/>
                <a:cs typeface="Times New Roman" panose="02020603050405020304" pitchFamily="18" charset="0"/>
              </a:rPr>
              <a:t>2</a:t>
            </a:r>
            <a:r>
              <a:rPr altLang="en-IN" b="1" dirty="0" sz="4000" lang="en-US">
                <a:solidFill>
                  <a:schemeClr val="bg1"/>
                </a:solidFill>
                <a:latin typeface="Times New Roman" panose="02020603050405020304" pitchFamily="18" charset="0"/>
                <a:cs typeface="Times New Roman" panose="02020603050405020304" pitchFamily="18" charset="0"/>
              </a:rPr>
              <a:t>9</a:t>
            </a:r>
            <a:r>
              <a:rPr altLang="en-IN" b="1" dirty="0" sz="4000" lang="en-US">
                <a:solidFill>
                  <a:schemeClr val="bg1"/>
                </a:solidFill>
                <a:latin typeface="Times New Roman" panose="02020603050405020304" pitchFamily="18" charset="0"/>
                <a:cs typeface="Times New Roman" panose="02020603050405020304" pitchFamily="18" charset="0"/>
              </a:rPr>
              <a:t>4</a:t>
            </a:r>
            <a:r>
              <a:rPr altLang="en-IN" b="1" dirty="0" sz="4000" lang="en-US">
                <a:solidFill>
                  <a:schemeClr val="bg1"/>
                </a:solidFill>
                <a:latin typeface="Times New Roman" panose="02020603050405020304" pitchFamily="18" charset="0"/>
                <a:cs typeface="Times New Roman" panose="02020603050405020304" pitchFamily="18" charset="0"/>
              </a:rPr>
              <a:t>0</a:t>
            </a:r>
            <a:r>
              <a:rPr altLang="en-IN" b="1" dirty="0" sz="4000" lang="en-US">
                <a:solidFill>
                  <a:schemeClr val="bg1"/>
                </a:solidFill>
                <a:latin typeface="Times New Roman" panose="02020603050405020304" pitchFamily="18" charset="0"/>
                <a:cs typeface="Times New Roman" panose="02020603050405020304" pitchFamily="18" charset="0"/>
              </a:rPr>
              <a:t>0</a:t>
            </a:r>
            <a:endParaRPr dirty="0" sz="4800" lang="en-US">
              <a:solidFill>
                <a:schemeClr val="bg1"/>
              </a:solidFill>
              <a:latin typeface="Times New Roman" panose="02020603050405020304" pitchFamily="18" charset="0"/>
              <a:cs typeface="Times New Roman" panose="02020603050405020304" pitchFamily="18" charset="0"/>
            </a:endParaRPr>
          </a:p>
          <a:p>
            <a:br>
              <a:rPr dirty="0" sz="4800" lang="en-US"/>
            </a:br>
            <a:endParaRPr dirty="0" sz="4800" lang="en-IN">
              <a:solidFill>
                <a:schemeClr val="bg1"/>
              </a:solidFill>
              <a:latin typeface="Times New Roman" panose="02020603050405020304" pitchFamily="18" charset="0"/>
              <a:cs typeface="Times New Roman" panose="02020603050405020304" pitchFamily="18" charset="0"/>
            </a:endParaRPr>
          </a:p>
          <a:p>
            <a:pPr algn="r">
              <a:lnSpc>
                <a:spcPts val="3220"/>
              </a:lnSpc>
            </a:pPr>
            <a:endParaRPr dirty="0" sz="2300" lang="en-US">
              <a:solidFill>
                <a:srgbClr val="FFFFFF"/>
              </a:solidFill>
              <a:latin typeface="Poppins" panose="00000500000000000000"/>
              <a:ea typeface="Poppins" panose="00000500000000000000"/>
              <a:cs typeface="Poppins" panose="00000500000000000000"/>
              <a:sym typeface="Poppins" panose="00000500000000000000"/>
            </a:endParaRPr>
          </a:p>
        </p:txBody>
      </p:sp>
      <p:pic>
        <p:nvPicPr>
          <p:cNvPr id="2097152" name="Picture 2" descr="How human capital management will bring out the best in your business  Roubler"/>
          <p:cNvPicPr>
            <a:picLocks noChangeAspect="1" noChangeArrowheads="1"/>
          </p:cNvPicPr>
          <p:nvPr/>
        </p:nvPicPr>
        <p:blipFill>
          <a:blip xmlns:r="http://schemas.openxmlformats.org/officeDocument/2006/relationships" r:embed="rId4"/>
          <a:srcRect/>
          <a:stretch>
            <a:fillRect/>
          </a:stretch>
        </p:blipFill>
        <p:spPr bwMode="auto">
          <a:xfrm>
            <a:off x="1914005" y="1918588"/>
            <a:ext cx="5362197" cy="8259833"/>
          </a:xfrm>
          <a:prstGeom prst="rect"/>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36" name=""/>
        <p:cNvGrpSpPr/>
        <p:nvPr/>
      </p:nvGrpSpPr>
      <p:grpSpPr>
        <a:xfrm>
          <a:off x="0" y="0"/>
          <a:ext cx="0" cy="0"/>
          <a:chOff x="0" y="0"/>
          <a:chExt cx="0" cy="0"/>
        </a:xfrm>
      </p:grpSpPr>
      <p:sp>
        <p:nvSpPr>
          <p:cNvPr id="1048594" name="Freeform 2"/>
          <p:cNvSpPr/>
          <p:nvPr/>
        </p:nvSpPr>
        <p:spPr>
          <a:xfrm>
            <a:off x="0" y="0"/>
            <a:ext cx="18288000" cy="10287000"/>
          </a:xfrm>
          <a:custGeom>
            <a:avLst/>
            <a:ahLst/>
            <a:rect l="l" t="t" r="r" b="b"/>
            <a:pathLst>
              <a:path w="18288000" h="10287000">
                <a:moveTo>
                  <a:pt x="0" y="0"/>
                </a:moveTo>
                <a:lnTo>
                  <a:pt x="18288000" y="0"/>
                </a:lnTo>
                <a:lnTo>
                  <a:pt x="18288000" y="10287000"/>
                </a:lnTo>
                <a:lnTo>
                  <a:pt x="0" y="10287000"/>
                </a:lnTo>
                <a:lnTo>
                  <a:pt x="0" y="0"/>
                </a:lnTo>
                <a:close/>
              </a:path>
            </a:pathLst>
          </a:custGeom>
          <a:blipFill>
            <a:blip xmlns:r="http://schemas.openxmlformats.org/officeDocument/2006/relationships" r:embed="rId1"/>
            <a:stretch>
              <a:fillRect t="-37" b="-37"/>
            </a:stretch>
          </a:blipFill>
        </p:spPr>
        <p:txBody>
          <a:bodyPr/>
          <a:p>
            <a:endParaRPr lang="en-IN"/>
          </a:p>
        </p:txBody>
      </p:sp>
      <p:grpSp>
        <p:nvGrpSpPr>
          <p:cNvPr id="37" name="Group 3"/>
          <p:cNvGrpSpPr/>
          <p:nvPr/>
        </p:nvGrpSpPr>
        <p:grpSpPr>
          <a:xfrm>
            <a:off x="1028700" y="718611"/>
            <a:ext cx="8921847" cy="8988350"/>
            <a:chOff x="0" y="0"/>
            <a:chExt cx="2349787" cy="2367302"/>
          </a:xfrm>
        </p:grpSpPr>
        <p:sp>
          <p:nvSpPr>
            <p:cNvPr id="1048595" name="Freeform 4"/>
            <p:cNvSpPr/>
            <p:nvPr/>
          </p:nvSpPr>
          <p:spPr>
            <a:xfrm>
              <a:off x="0" y="0"/>
              <a:ext cx="2349787" cy="2367302"/>
            </a:xfrm>
            <a:custGeom>
              <a:avLst/>
              <a:ahLst/>
              <a:rect l="l" t="t" r="r" b="b"/>
              <a:pathLst>
                <a:path w="2349787" h="2367302">
                  <a:moveTo>
                    <a:pt x="0" y="0"/>
                  </a:moveTo>
                  <a:lnTo>
                    <a:pt x="2349787" y="0"/>
                  </a:lnTo>
                  <a:lnTo>
                    <a:pt x="2349787" y="2367302"/>
                  </a:lnTo>
                  <a:lnTo>
                    <a:pt x="0" y="2367302"/>
                  </a:lnTo>
                  <a:close/>
                </a:path>
              </a:pathLst>
            </a:custGeom>
            <a:ln w="38100" cap="sq">
              <a:solidFill>
                <a:srgbClr val="7F674C"/>
              </a:solidFill>
              <a:prstDash val="solid"/>
              <a:miter/>
            </a:ln>
          </p:spPr>
          <p:txBody>
            <a:bodyPr/>
            <a:p>
              <a:endParaRPr lang="en-IN"/>
            </a:p>
          </p:txBody>
        </p:sp>
        <p:sp>
          <p:nvSpPr>
            <p:cNvPr id="1048596" name="TextBox 5"/>
            <p:cNvSpPr txBox="1"/>
            <p:nvPr/>
          </p:nvSpPr>
          <p:spPr>
            <a:xfrm>
              <a:off x="0" y="-66675"/>
              <a:ext cx="2349787" cy="2433977"/>
            </a:xfrm>
            <a:prstGeom prst="rect"/>
          </p:spPr>
          <p:txBody>
            <a:bodyPr anchor="ctr" bIns="50800" lIns="50800" rIns="50800" rtlCol="0" tIns="50800"/>
            <a:p>
              <a:pPr algn="ctr">
                <a:lnSpc>
                  <a:spcPts val="3360"/>
                </a:lnSpc>
              </a:pPr>
            </a:p>
          </p:txBody>
        </p:sp>
      </p:grpSp>
      <p:grpSp>
        <p:nvGrpSpPr>
          <p:cNvPr id="38" name="Group 6"/>
          <p:cNvGrpSpPr/>
          <p:nvPr/>
        </p:nvGrpSpPr>
        <p:grpSpPr>
          <a:xfrm>
            <a:off x="5181600" y="-233457"/>
            <a:ext cx="13106400" cy="10520457"/>
            <a:chOff x="0" y="-66675"/>
            <a:chExt cx="3094102" cy="3032584"/>
          </a:xfrm>
        </p:grpSpPr>
        <p:sp>
          <p:nvSpPr>
            <p:cNvPr id="1048597" name="Freeform 7"/>
            <p:cNvSpPr/>
            <p:nvPr/>
          </p:nvSpPr>
          <p:spPr>
            <a:xfrm>
              <a:off x="341790" y="0"/>
              <a:ext cx="2752311" cy="2965909"/>
            </a:xfrm>
            <a:custGeom>
              <a:avLst/>
              <a:ahLst/>
              <a:rect l="l" t="t" r="r" b="b"/>
              <a:pathLst>
                <a:path w="3094101" h="2965909">
                  <a:moveTo>
                    <a:pt x="0" y="0"/>
                  </a:moveTo>
                  <a:lnTo>
                    <a:pt x="3094101" y="0"/>
                  </a:lnTo>
                  <a:lnTo>
                    <a:pt x="3094101" y="2965909"/>
                  </a:lnTo>
                  <a:lnTo>
                    <a:pt x="0" y="2965909"/>
                  </a:lnTo>
                  <a:close/>
                </a:path>
              </a:pathLst>
            </a:custGeom>
            <a:gradFill rotWithShape="1">
              <a:gsLst>
                <a:gs pos="0">
                  <a:srgbClr val="DCBA9F">
                    <a:alpha val="100000"/>
                  </a:srgbClr>
                </a:gs>
                <a:gs pos="50000">
                  <a:srgbClr val="EED8C6">
                    <a:alpha val="100000"/>
                  </a:srgbClr>
                </a:gs>
                <a:gs pos="100000">
                  <a:srgbClr val="FFF0E4">
                    <a:alpha val="100000"/>
                  </a:srgbClr>
                </a:gs>
              </a:gsLst>
              <a:lin ang="0"/>
            </a:gradFill>
          </p:spPr>
          <p:txBody>
            <a:bodyPr/>
            <a:p>
              <a:endParaRPr dirty="0" lang="en-IN"/>
            </a:p>
          </p:txBody>
        </p:sp>
        <p:sp>
          <p:nvSpPr>
            <p:cNvPr id="1048598" name="TextBox 8"/>
            <p:cNvSpPr txBox="1"/>
            <p:nvPr/>
          </p:nvSpPr>
          <p:spPr>
            <a:xfrm>
              <a:off x="0" y="-66675"/>
              <a:ext cx="3094102" cy="3032584"/>
            </a:xfrm>
            <a:prstGeom prst="rect"/>
          </p:spPr>
          <p:txBody>
            <a:bodyPr anchor="ctr" bIns="50800" lIns="50800" rIns="50800" rtlCol="0" tIns="50800"/>
            <a:p>
              <a:pPr algn="ctr">
                <a:lnSpc>
                  <a:spcPts val="3360"/>
                </a:lnSpc>
              </a:pPr>
            </a:p>
          </p:txBody>
        </p:sp>
      </p:grpSp>
      <p:sp>
        <p:nvSpPr>
          <p:cNvPr id="1048599" name="Freeform 9"/>
          <p:cNvSpPr/>
          <p:nvPr/>
        </p:nvSpPr>
        <p:spPr>
          <a:xfrm>
            <a:off x="8312869" y="1098664"/>
            <a:ext cx="4175384" cy="4292451"/>
          </a:xfrm>
          <a:custGeom>
            <a:avLst/>
            <a:ahLst/>
            <a:rect l="l" t="t" r="r" b="b"/>
            <a:pathLst>
              <a:path w="4175384" h="4292451">
                <a:moveTo>
                  <a:pt x="0" y="0"/>
                </a:moveTo>
                <a:lnTo>
                  <a:pt x="4175384" y="0"/>
                </a:lnTo>
                <a:lnTo>
                  <a:pt x="4175384" y="4292452"/>
                </a:lnTo>
                <a:lnTo>
                  <a:pt x="0" y="4292452"/>
                </a:lnTo>
                <a:lnTo>
                  <a:pt x="0" y="0"/>
                </a:lnTo>
                <a:close/>
              </a:path>
            </a:pathLst>
          </a:custGeom>
          <a:blipFill>
            <a:blip xmlns:r="http://schemas.openxmlformats.org/officeDocument/2006/relationships" r:embed="rId2"/>
            <a:stretch>
              <a:fillRect/>
            </a:stretch>
          </a:blipFill>
        </p:spPr>
        <p:txBody>
          <a:bodyPr/>
          <a:p>
            <a:endParaRPr lang="en-IN"/>
          </a:p>
        </p:txBody>
      </p:sp>
      <p:grpSp>
        <p:nvGrpSpPr>
          <p:cNvPr id="39" name="Group 12"/>
          <p:cNvGrpSpPr/>
          <p:nvPr/>
        </p:nvGrpSpPr>
        <p:grpSpPr>
          <a:xfrm>
            <a:off x="8814351" y="1800518"/>
            <a:ext cx="687793" cy="687793"/>
            <a:chOff x="0" y="0"/>
            <a:chExt cx="812800" cy="812800"/>
          </a:xfrm>
        </p:grpSpPr>
        <p:sp>
          <p:nvSpPr>
            <p:cNvPr id="1048600" name="Freeform 13"/>
            <p:cNvSpPr/>
            <p:nvPr/>
          </p:nvSpPr>
          <p:spPr>
            <a:xfrm>
              <a:off x="0" y="0"/>
              <a:ext cx="812800" cy="812800"/>
            </a:xfrm>
            <a:custGeom>
              <a:avLst/>
              <a:ah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F674C"/>
            </a:solidFill>
          </p:spPr>
          <p:txBody>
            <a:bodyPr/>
            <a:p>
              <a:endParaRPr lang="en-IN"/>
            </a:p>
          </p:txBody>
        </p:sp>
        <p:sp>
          <p:nvSpPr>
            <p:cNvPr id="1048601" name="TextBox 14"/>
            <p:cNvSpPr txBox="1"/>
            <p:nvPr/>
          </p:nvSpPr>
          <p:spPr>
            <a:xfrm>
              <a:off x="76200" y="-9525"/>
              <a:ext cx="660400" cy="746125"/>
            </a:xfrm>
            <a:prstGeom prst="rect"/>
          </p:spPr>
          <p:txBody>
            <a:bodyPr anchor="ctr" bIns="42543" lIns="42543" rIns="42543" rtlCol="0" tIns="42543"/>
            <a:p>
              <a:pPr algn="ctr">
                <a:lnSpc>
                  <a:spcPts val="2240"/>
                </a:lnSpc>
              </a:pPr>
            </a:p>
          </p:txBody>
        </p:sp>
      </p:grpSp>
      <p:sp>
        <p:nvSpPr>
          <p:cNvPr id="1048602" name="Freeform 15"/>
          <p:cNvSpPr/>
          <p:nvPr/>
        </p:nvSpPr>
        <p:spPr>
          <a:xfrm>
            <a:off x="8992681" y="1996823"/>
            <a:ext cx="331132" cy="331132"/>
          </a:xfrm>
          <a:custGeom>
            <a:avLst/>
            <a:ahLst/>
            <a:rect l="l" t="t" r="r" b="b"/>
            <a:pathLst>
              <a:path w="331132" h="331132">
                <a:moveTo>
                  <a:pt x="0" y="0"/>
                </a:moveTo>
                <a:lnTo>
                  <a:pt x="331132" y="0"/>
                </a:lnTo>
                <a:lnTo>
                  <a:pt x="331132" y="331132"/>
                </a:lnTo>
                <a:lnTo>
                  <a:pt x="0" y="331132"/>
                </a:lnTo>
                <a:lnTo>
                  <a:pt x="0" y="0"/>
                </a:lnTo>
                <a:close/>
              </a:path>
            </a:pathLst>
          </a:custGeom>
          <a:blipFill>
            <a:blip xmlns:r="http://schemas.openxmlformats.org/officeDocument/2006/relationships" r:embed="rId3"/>
            <a:stretch>
              <a:fillRect/>
            </a:stretch>
          </a:blipFill>
        </p:spPr>
        <p:txBody>
          <a:bodyPr/>
          <a:p>
            <a:endParaRPr lang="en-IN"/>
          </a:p>
        </p:txBody>
      </p:sp>
      <p:grpSp>
        <p:nvGrpSpPr>
          <p:cNvPr id="40" name="Group 16"/>
          <p:cNvGrpSpPr/>
          <p:nvPr/>
        </p:nvGrpSpPr>
        <p:grpSpPr>
          <a:xfrm>
            <a:off x="8695259" y="3465733"/>
            <a:ext cx="687793" cy="687793"/>
            <a:chOff x="0" y="0"/>
            <a:chExt cx="812800" cy="812800"/>
          </a:xfrm>
        </p:grpSpPr>
        <p:sp>
          <p:nvSpPr>
            <p:cNvPr id="1048603" name="Freeform 17"/>
            <p:cNvSpPr/>
            <p:nvPr/>
          </p:nvSpPr>
          <p:spPr>
            <a:xfrm>
              <a:off x="0" y="0"/>
              <a:ext cx="812800" cy="812800"/>
            </a:xfrm>
            <a:custGeom>
              <a:avLst/>
              <a:ah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F674C"/>
            </a:solidFill>
          </p:spPr>
          <p:txBody>
            <a:bodyPr/>
            <a:p>
              <a:endParaRPr lang="en-IN"/>
            </a:p>
          </p:txBody>
        </p:sp>
        <p:sp>
          <p:nvSpPr>
            <p:cNvPr id="1048604" name="TextBox 18"/>
            <p:cNvSpPr txBox="1"/>
            <p:nvPr/>
          </p:nvSpPr>
          <p:spPr>
            <a:xfrm>
              <a:off x="76200" y="-9525"/>
              <a:ext cx="660400" cy="746125"/>
            </a:xfrm>
            <a:prstGeom prst="rect"/>
          </p:spPr>
          <p:txBody>
            <a:bodyPr anchor="ctr" bIns="42543" lIns="42543" rIns="42543" rtlCol="0" tIns="42543"/>
            <a:p>
              <a:pPr algn="ctr">
                <a:lnSpc>
                  <a:spcPts val="2240"/>
                </a:lnSpc>
              </a:pPr>
            </a:p>
          </p:txBody>
        </p:sp>
      </p:grpSp>
      <p:sp>
        <p:nvSpPr>
          <p:cNvPr id="1048605" name="Freeform 19"/>
          <p:cNvSpPr/>
          <p:nvPr/>
        </p:nvSpPr>
        <p:spPr>
          <a:xfrm>
            <a:off x="8878832" y="3689017"/>
            <a:ext cx="331132" cy="331132"/>
          </a:xfrm>
          <a:custGeom>
            <a:avLst/>
            <a:ahLst/>
            <a:rect l="l" t="t" r="r" b="b"/>
            <a:pathLst>
              <a:path w="331132" h="331132">
                <a:moveTo>
                  <a:pt x="0" y="0"/>
                </a:moveTo>
                <a:lnTo>
                  <a:pt x="331132" y="0"/>
                </a:lnTo>
                <a:lnTo>
                  <a:pt x="331132" y="331133"/>
                </a:lnTo>
                <a:lnTo>
                  <a:pt x="0" y="331133"/>
                </a:lnTo>
                <a:lnTo>
                  <a:pt x="0" y="0"/>
                </a:lnTo>
                <a:close/>
              </a:path>
            </a:pathLst>
          </a:custGeom>
          <a:blipFill>
            <a:blip xmlns:r="http://schemas.openxmlformats.org/officeDocument/2006/relationships" r:embed="rId3"/>
            <a:stretch>
              <a:fillRect/>
            </a:stretch>
          </a:blipFill>
        </p:spPr>
        <p:txBody>
          <a:bodyPr/>
          <a:p>
            <a:endParaRPr lang="en-IN"/>
          </a:p>
        </p:txBody>
      </p:sp>
      <p:grpSp>
        <p:nvGrpSpPr>
          <p:cNvPr id="41" name="Group 20"/>
          <p:cNvGrpSpPr/>
          <p:nvPr/>
        </p:nvGrpSpPr>
        <p:grpSpPr>
          <a:xfrm>
            <a:off x="8816891" y="5923518"/>
            <a:ext cx="687793" cy="687793"/>
            <a:chOff x="0" y="0"/>
            <a:chExt cx="812800" cy="812800"/>
          </a:xfrm>
        </p:grpSpPr>
        <p:sp>
          <p:nvSpPr>
            <p:cNvPr id="1048606" name="Freeform 21"/>
            <p:cNvSpPr/>
            <p:nvPr/>
          </p:nvSpPr>
          <p:spPr>
            <a:xfrm>
              <a:off x="0" y="0"/>
              <a:ext cx="812800" cy="812800"/>
            </a:xfrm>
            <a:custGeom>
              <a:avLst/>
              <a:ah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7F674C"/>
            </a:solidFill>
          </p:spPr>
          <p:txBody>
            <a:bodyPr/>
            <a:p>
              <a:endParaRPr lang="en-IN"/>
            </a:p>
          </p:txBody>
        </p:sp>
        <p:sp>
          <p:nvSpPr>
            <p:cNvPr id="1048607" name="TextBox 22"/>
            <p:cNvSpPr txBox="1"/>
            <p:nvPr/>
          </p:nvSpPr>
          <p:spPr>
            <a:xfrm>
              <a:off x="76200" y="-9525"/>
              <a:ext cx="660400" cy="746125"/>
            </a:xfrm>
            <a:prstGeom prst="rect"/>
          </p:spPr>
          <p:txBody>
            <a:bodyPr anchor="ctr" bIns="42543" lIns="42543" rIns="42543" rtlCol="0" tIns="42543"/>
            <a:p>
              <a:pPr algn="ctr">
                <a:lnSpc>
                  <a:spcPts val="2240"/>
                </a:lnSpc>
              </a:pPr>
            </a:p>
          </p:txBody>
        </p:sp>
      </p:grpSp>
      <p:sp>
        <p:nvSpPr>
          <p:cNvPr id="1048608" name="Freeform 23"/>
          <p:cNvSpPr/>
          <p:nvPr/>
        </p:nvSpPr>
        <p:spPr>
          <a:xfrm>
            <a:off x="8948739" y="6084366"/>
            <a:ext cx="331132" cy="331132"/>
          </a:xfrm>
          <a:custGeom>
            <a:avLst/>
            <a:ahLst/>
            <a:rect l="l" t="t" r="r" b="b"/>
            <a:pathLst>
              <a:path w="331132" h="331132">
                <a:moveTo>
                  <a:pt x="0" y="0"/>
                </a:moveTo>
                <a:lnTo>
                  <a:pt x="331132" y="0"/>
                </a:lnTo>
                <a:lnTo>
                  <a:pt x="331132" y="331132"/>
                </a:lnTo>
                <a:lnTo>
                  <a:pt x="0" y="331132"/>
                </a:lnTo>
                <a:lnTo>
                  <a:pt x="0" y="0"/>
                </a:lnTo>
                <a:close/>
              </a:path>
            </a:pathLst>
          </a:custGeom>
          <a:blipFill>
            <a:blip xmlns:r="http://schemas.openxmlformats.org/officeDocument/2006/relationships" r:embed="rId3"/>
            <a:stretch>
              <a:fillRect/>
            </a:stretch>
          </a:blipFill>
        </p:spPr>
        <p:txBody>
          <a:bodyPr/>
          <a:p>
            <a:endParaRPr lang="en-IN"/>
          </a:p>
        </p:txBody>
      </p:sp>
      <p:sp>
        <p:nvSpPr>
          <p:cNvPr id="1048609" name="Freeform 27"/>
          <p:cNvSpPr/>
          <p:nvPr/>
        </p:nvSpPr>
        <p:spPr>
          <a:xfrm>
            <a:off x="9481913" y="9225920"/>
            <a:ext cx="1428823" cy="236405"/>
          </a:xfrm>
          <a:custGeom>
            <a:avLst/>
            <a:ahLst/>
            <a:rect l="l" t="t" r="r" b="b"/>
            <a:pathLst>
              <a:path w="1428823" h="236405">
                <a:moveTo>
                  <a:pt x="0" y="0"/>
                </a:moveTo>
                <a:lnTo>
                  <a:pt x="1428822" y="0"/>
                </a:lnTo>
                <a:lnTo>
                  <a:pt x="1428822" y="236405"/>
                </a:lnTo>
                <a:lnTo>
                  <a:pt x="0" y="236405"/>
                </a:lnTo>
                <a:lnTo>
                  <a:pt x="0" y="0"/>
                </a:lnTo>
                <a:close/>
              </a:path>
            </a:pathLst>
          </a:custGeom>
          <a:blipFill>
            <a:blip xmlns:r="http://schemas.openxmlformats.org/officeDocument/2006/relationships" r:embed="rId4"/>
            <a:stretch>
              <a:fillRect/>
            </a:stretch>
          </a:blipFill>
        </p:spPr>
        <p:txBody>
          <a:bodyPr/>
          <a:p>
            <a:endParaRPr lang="en-IN"/>
          </a:p>
        </p:txBody>
      </p:sp>
      <p:sp>
        <p:nvSpPr>
          <p:cNvPr id="1048610" name="TextBox 28"/>
          <p:cNvSpPr txBox="1"/>
          <p:nvPr/>
        </p:nvSpPr>
        <p:spPr>
          <a:xfrm>
            <a:off x="9615993" y="1462621"/>
            <a:ext cx="7300407" cy="1955800"/>
          </a:xfrm>
          <a:prstGeom prst="rect"/>
        </p:spPr>
        <p:txBody>
          <a:bodyPr anchor="t" bIns="0" lIns="0" rIns="0" rtlCol="0" tIns="0" wrap="square">
            <a:spAutoFit/>
          </a:bodyPr>
          <a:p>
            <a:pPr algn="just">
              <a:lnSpc>
                <a:spcPct val="150000"/>
              </a:lnSpc>
            </a:pPr>
            <a:r>
              <a:rPr dirty="0" sz="2400" lang="en-GB">
                <a:latin typeface="Times New Roman" panose="02020603050405020304" pitchFamily="18" charset="0"/>
                <a:cs typeface="Times New Roman" panose="02020603050405020304" pitchFamily="18" charset="0"/>
              </a:rPr>
              <a:t>The NHS, or National Health Service, is associated with 1.3 million staff and serves as one of the largest employers globally (statista.com, 2025). </a:t>
            </a:r>
            <a:endParaRPr dirty="0" sz="2400" lang="en-IN">
              <a:latin typeface="Times New Roman" panose="02020603050405020304" pitchFamily="18" charset="0"/>
              <a:cs typeface="Times New Roman" panose="02020603050405020304" pitchFamily="18" charset="0"/>
            </a:endParaRPr>
          </a:p>
          <a:p>
            <a:pPr algn="l">
              <a:lnSpc>
                <a:spcPts val="2800"/>
              </a:lnSpc>
            </a:pPr>
            <a:endParaRPr dirty="0" sz="2000" lang="en-US">
              <a:solidFill>
                <a:srgbClr val="0B0A0A"/>
              </a:solidFill>
              <a:latin typeface="Poppins" panose="00000500000000000000"/>
              <a:ea typeface="Poppins" panose="00000500000000000000"/>
              <a:cs typeface="Poppins" panose="00000500000000000000"/>
              <a:sym typeface="Poppins" panose="00000500000000000000"/>
            </a:endParaRPr>
          </a:p>
        </p:txBody>
      </p:sp>
      <p:sp>
        <p:nvSpPr>
          <p:cNvPr id="1048611" name="TextBox 29"/>
          <p:cNvSpPr txBox="1"/>
          <p:nvPr/>
        </p:nvSpPr>
        <p:spPr>
          <a:xfrm>
            <a:off x="9679517" y="3422555"/>
            <a:ext cx="7327450" cy="3022600"/>
          </a:xfrm>
          <a:prstGeom prst="rect"/>
        </p:spPr>
        <p:txBody>
          <a:bodyPr anchor="t" bIns="0" lIns="0" rIns="0" rtlCol="0" tIns="0" wrap="square">
            <a:spAutoFit/>
          </a:bodyPr>
          <a:p>
            <a:pPr algn="just">
              <a:lnSpc>
                <a:spcPct val="150000"/>
              </a:lnSpc>
            </a:pPr>
            <a:r>
              <a:rPr dirty="0" sz="2400" lang="en-GB">
                <a:latin typeface="Times New Roman" panose="02020603050405020304" pitchFamily="18" charset="0"/>
                <a:cs typeface="Times New Roman" panose="02020603050405020304" pitchFamily="18" charset="0"/>
              </a:rPr>
              <a:t>This organisation is known for providing healthcare with the help of public funds, but in the current scenario is experiencing workforce shortages, burnout, and retention challenges due to poor Human Capital Management.</a:t>
            </a:r>
            <a:endParaRPr dirty="0" sz="2400" lang="en-IN">
              <a:latin typeface="Times New Roman" panose="02020603050405020304" pitchFamily="18" charset="0"/>
              <a:cs typeface="Times New Roman" panose="02020603050405020304" pitchFamily="18" charset="0"/>
            </a:endParaRPr>
          </a:p>
          <a:p>
            <a:pPr algn="l">
              <a:lnSpc>
                <a:spcPts val="2800"/>
              </a:lnSpc>
            </a:pPr>
            <a:endParaRPr dirty="0" sz="2000" lang="en-US">
              <a:solidFill>
                <a:srgbClr val="0B0A0A"/>
              </a:solidFill>
              <a:latin typeface="Poppins" panose="00000500000000000000"/>
              <a:ea typeface="Poppins" panose="00000500000000000000"/>
              <a:cs typeface="Poppins" panose="00000500000000000000"/>
              <a:sym typeface="Poppins" panose="00000500000000000000"/>
            </a:endParaRPr>
          </a:p>
        </p:txBody>
      </p:sp>
      <p:sp>
        <p:nvSpPr>
          <p:cNvPr id="1048612" name="TextBox 30"/>
          <p:cNvSpPr txBox="1"/>
          <p:nvPr/>
        </p:nvSpPr>
        <p:spPr>
          <a:xfrm>
            <a:off x="8796821" y="228936"/>
            <a:ext cx="6031075" cy="949960"/>
          </a:xfrm>
          <a:prstGeom prst="rect"/>
        </p:spPr>
        <p:txBody>
          <a:bodyPr anchor="t" bIns="0" lIns="0" rIns="0" rtlCol="0" tIns="0" wrap="square">
            <a:spAutoFit/>
          </a:bodyPr>
          <a:p>
            <a:pPr algn="ctr">
              <a:lnSpc>
                <a:spcPts val="7480"/>
              </a:lnSpc>
            </a:pPr>
            <a:r>
              <a:rPr b="1" dirty="0" sz="4400" lang="en-GB">
                <a:latin typeface="Times New Roman" panose="02020603050405020304" pitchFamily="18" charset="0"/>
                <a:cs typeface="Times New Roman" panose="02020603050405020304" pitchFamily="18" charset="0"/>
              </a:rPr>
              <a:t>Introduction to the NHS</a:t>
            </a:r>
            <a:endParaRPr dirty="0" sz="4400" lang="en-IN">
              <a:latin typeface="Times New Roman" panose="02020603050405020304" pitchFamily="18" charset="0"/>
              <a:cs typeface="Times New Roman" panose="02020603050405020304" pitchFamily="18" charset="0"/>
            </a:endParaRPr>
          </a:p>
        </p:txBody>
      </p:sp>
      <p:sp>
        <p:nvSpPr>
          <p:cNvPr id="1048613" name="TextBox 31"/>
          <p:cNvSpPr txBox="1"/>
          <p:nvPr/>
        </p:nvSpPr>
        <p:spPr>
          <a:xfrm>
            <a:off x="9528258" y="5892211"/>
            <a:ext cx="7616742" cy="2667000"/>
          </a:xfrm>
          <a:prstGeom prst="rect"/>
        </p:spPr>
        <p:txBody>
          <a:bodyPr anchor="t" bIns="0" lIns="0" rIns="0" rtlCol="0" tIns="0" wrap="square">
            <a:spAutoFit/>
          </a:bodyPr>
          <a:p>
            <a:pPr algn="just">
              <a:lnSpc>
                <a:spcPct val="150000"/>
              </a:lnSpc>
            </a:pPr>
            <a:r>
              <a:rPr dirty="0" sz="2400" lang="en-GB">
                <a:latin typeface="Times New Roman" panose="02020603050405020304" pitchFamily="18" charset="0"/>
                <a:cs typeface="Times New Roman" panose="02020603050405020304" pitchFamily="18" charset="0"/>
              </a:rPr>
              <a:t>However, within the Human Capital Management strategies, rewards and compensation play a critical role in influencing satisfaction, retention, and employee motivation, and therefore making them an area of critical focus. </a:t>
            </a:r>
            <a:endParaRPr dirty="0" sz="2400" lang="en-IN">
              <a:latin typeface="Times New Roman" panose="02020603050405020304" pitchFamily="18" charset="0"/>
              <a:cs typeface="Times New Roman" panose="02020603050405020304" pitchFamily="18" charset="0"/>
            </a:endParaRPr>
          </a:p>
        </p:txBody>
      </p:sp>
      <p:pic>
        <p:nvPicPr>
          <p:cNvPr id="2097153" name="Picture 2" descr="National Health Service (NHS) | Britannica"/>
          <p:cNvPicPr>
            <a:picLocks noChangeAspect="1" noChangeArrowheads="1"/>
          </p:cNvPicPr>
          <p:nvPr/>
        </p:nvPicPr>
        <p:blipFill>
          <a:blip xmlns:r="http://schemas.openxmlformats.org/officeDocument/2006/relationships" r:embed="rId5"/>
          <a:srcRect/>
          <a:stretch>
            <a:fillRect/>
          </a:stretch>
        </p:blipFill>
        <p:spPr bwMode="auto">
          <a:xfrm>
            <a:off x="1156396" y="852571"/>
            <a:ext cx="5294674" cy="8679744"/>
          </a:xfrm>
          <a:prstGeom prst="rect"/>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42" name=""/>
        <p:cNvGrpSpPr/>
        <p:nvPr/>
      </p:nvGrpSpPr>
      <p:grpSpPr>
        <a:xfrm>
          <a:off x="0" y="0"/>
          <a:ext cx="0" cy="0"/>
          <a:chOff x="0" y="0"/>
          <a:chExt cx="0" cy="0"/>
        </a:xfrm>
      </p:grpSpPr>
      <p:sp>
        <p:nvSpPr>
          <p:cNvPr id="1048614" name="Freeform 2"/>
          <p:cNvSpPr/>
          <p:nvPr/>
        </p:nvSpPr>
        <p:spPr>
          <a:xfrm>
            <a:off x="11785554" y="800099"/>
            <a:ext cx="5131613" cy="8768289"/>
          </a:xfrm>
          <a:custGeom>
            <a:avLst/>
            <a:ahLst/>
            <a:rect l="l" t="t" r="r" b="b"/>
            <a:pathLst>
              <a:path w="18288000" h="10287000">
                <a:moveTo>
                  <a:pt x="0" y="0"/>
                </a:moveTo>
                <a:lnTo>
                  <a:pt x="18288000" y="0"/>
                </a:lnTo>
                <a:lnTo>
                  <a:pt x="18288000" y="10287000"/>
                </a:lnTo>
                <a:lnTo>
                  <a:pt x="0" y="10287000"/>
                </a:lnTo>
                <a:lnTo>
                  <a:pt x="0" y="0"/>
                </a:lnTo>
                <a:close/>
              </a:path>
            </a:pathLst>
          </a:custGeom>
          <a:blipFill>
            <a:blip xmlns:r="http://schemas.openxmlformats.org/officeDocument/2006/relationships" r:embed="rId1"/>
            <a:stretch>
              <a:fillRect t="-37" b="-37"/>
            </a:stretch>
          </a:blipFill>
        </p:spPr>
        <p:txBody>
          <a:bodyPr/>
          <a:p>
            <a:endParaRPr dirty="0" lang="en-IN"/>
          </a:p>
        </p:txBody>
      </p:sp>
      <p:grpSp>
        <p:nvGrpSpPr>
          <p:cNvPr id="43" name="Group 3"/>
          <p:cNvGrpSpPr/>
          <p:nvPr/>
        </p:nvGrpSpPr>
        <p:grpSpPr>
          <a:xfrm>
            <a:off x="8049320" y="718611"/>
            <a:ext cx="8921847" cy="8988350"/>
            <a:chOff x="0" y="0"/>
            <a:chExt cx="2349787" cy="2367302"/>
          </a:xfrm>
        </p:grpSpPr>
        <p:sp>
          <p:nvSpPr>
            <p:cNvPr id="1048615" name="Freeform 4"/>
            <p:cNvSpPr/>
            <p:nvPr/>
          </p:nvSpPr>
          <p:spPr>
            <a:xfrm>
              <a:off x="0" y="0"/>
              <a:ext cx="2349787" cy="2367302"/>
            </a:xfrm>
            <a:custGeom>
              <a:avLst/>
              <a:ahLst/>
              <a:rect l="l" t="t" r="r" b="b"/>
              <a:pathLst>
                <a:path w="2349787" h="2367302">
                  <a:moveTo>
                    <a:pt x="0" y="0"/>
                  </a:moveTo>
                  <a:lnTo>
                    <a:pt x="2349787" y="0"/>
                  </a:lnTo>
                  <a:lnTo>
                    <a:pt x="2349787" y="2367302"/>
                  </a:lnTo>
                  <a:lnTo>
                    <a:pt x="0" y="2367302"/>
                  </a:lnTo>
                  <a:close/>
                </a:path>
              </a:pathLst>
            </a:custGeom>
            <a:ln w="38100" cap="sq">
              <a:solidFill>
                <a:srgbClr val="7F674C"/>
              </a:solidFill>
              <a:prstDash val="solid"/>
              <a:miter/>
            </a:ln>
          </p:spPr>
          <p:txBody>
            <a:bodyPr/>
            <a:p>
              <a:endParaRPr lang="en-IN"/>
            </a:p>
          </p:txBody>
        </p:sp>
        <p:sp>
          <p:nvSpPr>
            <p:cNvPr id="1048616" name="TextBox 5"/>
            <p:cNvSpPr txBox="1"/>
            <p:nvPr/>
          </p:nvSpPr>
          <p:spPr>
            <a:xfrm>
              <a:off x="0" y="-66675"/>
              <a:ext cx="2349787" cy="2433977"/>
            </a:xfrm>
            <a:prstGeom prst="rect"/>
          </p:spPr>
          <p:txBody>
            <a:bodyPr anchor="ctr" bIns="50800" lIns="50800" rIns="50800" rtlCol="0" tIns="50800"/>
            <a:p>
              <a:pPr algn="ctr">
                <a:lnSpc>
                  <a:spcPts val="3360"/>
                </a:lnSpc>
              </a:pPr>
            </a:p>
          </p:txBody>
        </p:sp>
      </p:grpSp>
      <p:grpSp>
        <p:nvGrpSpPr>
          <p:cNvPr id="44" name="Group 6"/>
          <p:cNvGrpSpPr/>
          <p:nvPr/>
        </p:nvGrpSpPr>
        <p:grpSpPr>
          <a:xfrm>
            <a:off x="0" y="-266700"/>
            <a:ext cx="11720878" cy="10553701"/>
            <a:chOff x="-33017" y="-66675"/>
            <a:chExt cx="3127119" cy="3037043"/>
          </a:xfrm>
        </p:grpSpPr>
        <p:sp>
          <p:nvSpPr>
            <p:cNvPr id="1048617" name="Freeform 7"/>
            <p:cNvSpPr/>
            <p:nvPr/>
          </p:nvSpPr>
          <p:spPr>
            <a:xfrm>
              <a:off x="-33017" y="4459"/>
              <a:ext cx="3094101" cy="2965909"/>
            </a:xfrm>
            <a:custGeom>
              <a:avLst/>
              <a:ahLst/>
              <a:rect l="l" t="t" r="r" b="b"/>
              <a:pathLst>
                <a:path w="3094101" h="2965909">
                  <a:moveTo>
                    <a:pt x="0" y="0"/>
                  </a:moveTo>
                  <a:lnTo>
                    <a:pt x="3094101" y="0"/>
                  </a:lnTo>
                  <a:lnTo>
                    <a:pt x="3094101" y="2965909"/>
                  </a:lnTo>
                  <a:lnTo>
                    <a:pt x="0" y="2965909"/>
                  </a:lnTo>
                  <a:close/>
                </a:path>
              </a:pathLst>
            </a:custGeom>
            <a:gradFill rotWithShape="1">
              <a:gsLst>
                <a:gs pos="0">
                  <a:srgbClr val="DCBA9F">
                    <a:alpha val="100000"/>
                  </a:srgbClr>
                </a:gs>
                <a:gs pos="50000">
                  <a:srgbClr val="EED8C6">
                    <a:alpha val="100000"/>
                  </a:srgbClr>
                </a:gs>
                <a:gs pos="100000">
                  <a:srgbClr val="FFF0E4">
                    <a:alpha val="100000"/>
                  </a:srgbClr>
                </a:gs>
              </a:gsLst>
              <a:lin ang="0"/>
            </a:gradFill>
          </p:spPr>
          <p:txBody>
            <a:bodyPr/>
            <a:p>
              <a:endParaRPr lang="en-IN"/>
            </a:p>
          </p:txBody>
        </p:sp>
        <p:sp>
          <p:nvSpPr>
            <p:cNvPr id="1048618" name="TextBox 8"/>
            <p:cNvSpPr txBox="1"/>
            <p:nvPr/>
          </p:nvSpPr>
          <p:spPr>
            <a:xfrm>
              <a:off x="0" y="-66675"/>
              <a:ext cx="3094102" cy="3032584"/>
            </a:xfrm>
            <a:prstGeom prst="rect"/>
          </p:spPr>
          <p:txBody>
            <a:bodyPr anchor="ctr" bIns="50800" lIns="50800" rIns="50800" rtlCol="0" tIns="50800"/>
            <a:p>
              <a:pPr algn="ctr">
                <a:lnSpc>
                  <a:spcPts val="3360"/>
                </a:lnSpc>
              </a:pPr>
            </a:p>
          </p:txBody>
        </p:sp>
      </p:grpSp>
      <p:sp>
        <p:nvSpPr>
          <p:cNvPr id="1048619" name="Freeform 9"/>
          <p:cNvSpPr/>
          <p:nvPr/>
        </p:nvSpPr>
        <p:spPr>
          <a:xfrm>
            <a:off x="6105661" y="718611"/>
            <a:ext cx="7629157" cy="7843059"/>
          </a:xfrm>
          <a:custGeom>
            <a:avLst/>
            <a:ahLst/>
            <a:rect l="l" t="t" r="r" b="b"/>
            <a:pathLst>
              <a:path w="7629157" h="7843059">
                <a:moveTo>
                  <a:pt x="0" y="0"/>
                </a:moveTo>
                <a:lnTo>
                  <a:pt x="7629157" y="0"/>
                </a:lnTo>
                <a:lnTo>
                  <a:pt x="7629157" y="7843058"/>
                </a:lnTo>
                <a:lnTo>
                  <a:pt x="0" y="7843058"/>
                </a:lnTo>
                <a:lnTo>
                  <a:pt x="0" y="0"/>
                </a:lnTo>
                <a:close/>
              </a:path>
            </a:pathLst>
          </a:custGeom>
          <a:blipFill>
            <a:blip xmlns:r="http://schemas.openxmlformats.org/officeDocument/2006/relationships" r:embed="rId2"/>
            <a:stretch>
              <a:fillRect/>
            </a:stretch>
          </a:blipFill>
          <a:ln cap="sq">
            <a:noFill/>
            <a:prstDash val="solid"/>
            <a:miter/>
          </a:ln>
        </p:spPr>
        <p:txBody>
          <a:bodyPr/>
          <a:p>
            <a:endParaRPr lang="en-IN"/>
          </a:p>
        </p:txBody>
      </p:sp>
      <p:sp>
        <p:nvSpPr>
          <p:cNvPr id="1048620" name="Freeform 17"/>
          <p:cNvSpPr/>
          <p:nvPr/>
        </p:nvSpPr>
        <p:spPr>
          <a:xfrm>
            <a:off x="2115110" y="9225920"/>
            <a:ext cx="1428823" cy="236405"/>
          </a:xfrm>
          <a:custGeom>
            <a:avLst/>
            <a:ahLst/>
            <a:rect l="l" t="t" r="r" b="b"/>
            <a:pathLst>
              <a:path w="1428823" h="236405">
                <a:moveTo>
                  <a:pt x="0" y="0"/>
                </a:moveTo>
                <a:lnTo>
                  <a:pt x="1428823" y="0"/>
                </a:lnTo>
                <a:lnTo>
                  <a:pt x="1428823" y="236405"/>
                </a:lnTo>
                <a:lnTo>
                  <a:pt x="0" y="236405"/>
                </a:lnTo>
                <a:lnTo>
                  <a:pt x="0" y="0"/>
                </a:lnTo>
                <a:close/>
              </a:path>
            </a:pathLst>
          </a:custGeom>
          <a:blipFill>
            <a:blip xmlns:r="http://schemas.openxmlformats.org/officeDocument/2006/relationships" r:embed="rId3"/>
            <a:stretch>
              <a:fillRect/>
            </a:stretch>
          </a:blipFill>
        </p:spPr>
        <p:txBody>
          <a:bodyPr/>
          <a:p>
            <a:endParaRPr lang="en-IN"/>
          </a:p>
        </p:txBody>
      </p:sp>
      <p:sp>
        <p:nvSpPr>
          <p:cNvPr id="1048621" name="TextBox 19"/>
          <p:cNvSpPr txBox="1"/>
          <p:nvPr/>
        </p:nvSpPr>
        <p:spPr>
          <a:xfrm>
            <a:off x="228600" y="1751675"/>
            <a:ext cx="8762999" cy="6934200"/>
          </a:xfrm>
          <a:prstGeom prst="rect"/>
        </p:spPr>
        <p:txBody>
          <a:bodyPr anchor="t" bIns="0" lIns="0" rIns="0" rtlCol="0" tIns="0" wrap="square">
            <a:spAutoFit/>
          </a:bodyPr>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Within the NHS employment structure, it is noted that compensation includes salaries, pensions, and overtime payments.</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A reward system, on the other hand, includes both financial and non-financial benefits, like recognition and career development opportunities.</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The Agenda for Change (</a:t>
            </a:r>
            <a:r>
              <a:rPr dirty="0" sz="2400" lang="en-GB" err="1">
                <a:latin typeface="Times New Roman" panose="02020603050405020304" pitchFamily="18" charset="0"/>
                <a:cs typeface="Times New Roman" panose="02020603050405020304" pitchFamily="18" charset="0"/>
              </a:rPr>
              <a:t>AfC</a:t>
            </a:r>
            <a:r>
              <a:rPr dirty="0" sz="2400" lang="en-GB">
                <a:latin typeface="Times New Roman" panose="02020603050405020304" pitchFamily="18" charset="0"/>
                <a:cs typeface="Times New Roman" panose="02020603050405020304" pitchFamily="18" charset="0"/>
              </a:rPr>
              <a:t>) system is followed by the organisation, which covers more than 90% of the NHS staff (nhsemployers.org, 2024).</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However, the standardised structure of rewards and compensation followed by the NHS limits the flexibility and reduces the alignment between performance, reward, and rapidly changing workforce expectations.</a:t>
            </a:r>
            <a:endParaRPr dirty="0" sz="2400" lang="en-IN">
              <a:latin typeface="Times New Roman" panose="02020603050405020304" pitchFamily="18" charset="0"/>
              <a:cs typeface="Times New Roman" panose="02020603050405020304" pitchFamily="18" charset="0"/>
            </a:endParaRPr>
          </a:p>
        </p:txBody>
      </p:sp>
      <p:sp>
        <p:nvSpPr>
          <p:cNvPr id="1048622" name="TextBox 21"/>
          <p:cNvSpPr txBox="1"/>
          <p:nvPr/>
        </p:nvSpPr>
        <p:spPr>
          <a:xfrm>
            <a:off x="29497" y="229387"/>
            <a:ext cx="11095703" cy="949960"/>
          </a:xfrm>
          <a:prstGeom prst="rect"/>
        </p:spPr>
        <p:txBody>
          <a:bodyPr anchor="t" bIns="0" lIns="0" rIns="0" rtlCol="0" tIns="0" wrap="square">
            <a:spAutoFit/>
          </a:bodyPr>
          <a:p>
            <a:pPr algn="ctr">
              <a:lnSpc>
                <a:spcPts val="7480"/>
              </a:lnSpc>
            </a:pPr>
            <a:r>
              <a:rPr b="1" dirty="0" sz="4400" lang="en-GB">
                <a:latin typeface="Times New Roman" panose="02020603050405020304" pitchFamily="18" charset="0"/>
                <a:cs typeface="Times New Roman" panose="02020603050405020304" pitchFamily="18" charset="0"/>
              </a:rPr>
              <a:t>Compensation and Rewards in the NHS</a:t>
            </a:r>
            <a:endParaRPr b="1" dirty="0" sz="4400" lang="en-US">
              <a:solidFill>
                <a:srgbClr val="7F674C"/>
              </a:solidFill>
              <a:latin typeface="Times New Roman" panose="02020603050405020304" pitchFamily="18" charset="0"/>
              <a:ea typeface="Agrandir Bold"/>
              <a:cs typeface="Times New Roman" panose="02020603050405020304" pitchFamily="18" charset="0"/>
              <a:sym typeface="Agrandir Bold"/>
            </a:endParaRPr>
          </a:p>
        </p:txBody>
      </p:sp>
      <p:pic>
        <p:nvPicPr>
          <p:cNvPr id="2097154" name="Picture 2" descr="Demand for 'truly independent' pay recommendation for nurses | Nursing Times"/>
          <p:cNvPicPr>
            <a:picLocks noChangeAspect="1" noChangeArrowheads="1"/>
          </p:cNvPicPr>
          <p:nvPr/>
        </p:nvPicPr>
        <p:blipFill>
          <a:blip xmlns:r="http://schemas.openxmlformats.org/officeDocument/2006/relationships" r:embed="rId4"/>
          <a:srcRect/>
          <a:stretch>
            <a:fillRect/>
          </a:stretch>
        </p:blipFill>
        <p:spPr bwMode="auto">
          <a:xfrm>
            <a:off x="10918658" y="800099"/>
            <a:ext cx="4682874" cy="8768289"/>
          </a:xfrm>
          <a:prstGeom prst="rect"/>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45" name=""/>
        <p:cNvGrpSpPr/>
        <p:nvPr/>
      </p:nvGrpSpPr>
      <p:grpSpPr>
        <a:xfrm>
          <a:off x="0" y="0"/>
          <a:ext cx="0" cy="0"/>
          <a:chOff x="0" y="0"/>
          <a:chExt cx="0" cy="0"/>
        </a:xfrm>
      </p:grpSpPr>
      <p:sp>
        <p:nvSpPr>
          <p:cNvPr id="1048623" name="Freeform 2"/>
          <p:cNvSpPr/>
          <p:nvPr/>
        </p:nvSpPr>
        <p:spPr>
          <a:xfrm>
            <a:off x="-9837" y="-80756"/>
            <a:ext cx="18288000" cy="10287000"/>
          </a:xfrm>
          <a:custGeom>
            <a:avLst/>
            <a:ahLst/>
            <a:rect l="l" t="t" r="r" b="b"/>
            <a:pathLst>
              <a:path w="18288000" h="10287000">
                <a:moveTo>
                  <a:pt x="0" y="0"/>
                </a:moveTo>
                <a:lnTo>
                  <a:pt x="18288000" y="0"/>
                </a:lnTo>
                <a:lnTo>
                  <a:pt x="18288000" y="10287000"/>
                </a:lnTo>
                <a:lnTo>
                  <a:pt x="0" y="10287000"/>
                </a:lnTo>
                <a:lnTo>
                  <a:pt x="0" y="0"/>
                </a:lnTo>
                <a:close/>
              </a:path>
            </a:pathLst>
          </a:custGeom>
          <a:blipFill>
            <a:blip xmlns:r="http://schemas.openxmlformats.org/officeDocument/2006/relationships" r:embed="rId1"/>
            <a:stretch>
              <a:fillRect t="-37" b="-37"/>
            </a:stretch>
          </a:blipFill>
        </p:spPr>
        <p:txBody>
          <a:bodyPr/>
          <a:p>
            <a:endParaRPr dirty="0" lang="en-IN"/>
          </a:p>
        </p:txBody>
      </p:sp>
      <p:grpSp>
        <p:nvGrpSpPr>
          <p:cNvPr id="46" name="Group 3"/>
          <p:cNvGrpSpPr/>
          <p:nvPr/>
        </p:nvGrpSpPr>
        <p:grpSpPr>
          <a:xfrm rot="-10800000">
            <a:off x="-4" y="-3"/>
            <a:ext cx="8813341" cy="10287001"/>
            <a:chOff x="0" y="0"/>
            <a:chExt cx="2803690" cy="2627216"/>
          </a:xfrm>
        </p:grpSpPr>
        <p:sp>
          <p:nvSpPr>
            <p:cNvPr id="1048624" name="Freeform 4"/>
            <p:cNvSpPr/>
            <p:nvPr/>
          </p:nvSpPr>
          <p:spPr>
            <a:xfrm>
              <a:off x="0" y="0"/>
              <a:ext cx="2803690" cy="2627216"/>
            </a:xfrm>
            <a:custGeom>
              <a:avLst/>
              <a:ahLst/>
              <a:rect l="l" t="t" r="r" b="b"/>
              <a:pathLst>
                <a:path w="2803690" h="2627216">
                  <a:moveTo>
                    <a:pt x="0" y="0"/>
                  </a:moveTo>
                  <a:lnTo>
                    <a:pt x="2803690" y="0"/>
                  </a:lnTo>
                  <a:lnTo>
                    <a:pt x="2803690" y="2627216"/>
                  </a:lnTo>
                  <a:lnTo>
                    <a:pt x="0" y="2627216"/>
                  </a:lnTo>
                  <a:close/>
                </a:path>
              </a:pathLst>
            </a:custGeom>
            <a:gradFill rotWithShape="1">
              <a:gsLst>
                <a:gs pos="0">
                  <a:srgbClr val="DCBA9F">
                    <a:alpha val="100000"/>
                  </a:srgbClr>
                </a:gs>
                <a:gs pos="50000">
                  <a:srgbClr val="EED8C6">
                    <a:alpha val="100000"/>
                  </a:srgbClr>
                </a:gs>
                <a:gs pos="100000">
                  <a:srgbClr val="FFF0E4">
                    <a:alpha val="100000"/>
                  </a:srgbClr>
                </a:gs>
              </a:gsLst>
              <a:lin ang="0"/>
            </a:gradFill>
          </p:spPr>
          <p:txBody>
            <a:bodyPr/>
            <a:p>
              <a:endParaRPr lang="en-IN"/>
            </a:p>
          </p:txBody>
        </p:sp>
        <p:sp>
          <p:nvSpPr>
            <p:cNvPr id="1048625" name="TextBox 5"/>
            <p:cNvSpPr txBox="1"/>
            <p:nvPr/>
          </p:nvSpPr>
          <p:spPr>
            <a:xfrm>
              <a:off x="0" y="-66675"/>
              <a:ext cx="2803690" cy="2693891"/>
            </a:xfrm>
            <a:prstGeom prst="rect"/>
          </p:spPr>
          <p:txBody>
            <a:bodyPr anchor="ctr" bIns="50800" lIns="50800" rIns="50800" rtlCol="0" tIns="50800"/>
            <a:p>
              <a:pPr algn="ctr">
                <a:lnSpc>
                  <a:spcPts val="3360"/>
                </a:lnSpc>
              </a:pPr>
            </a:p>
          </p:txBody>
        </p:sp>
      </p:grpSp>
      <p:grpSp>
        <p:nvGrpSpPr>
          <p:cNvPr id="47" name="Group 12"/>
          <p:cNvGrpSpPr/>
          <p:nvPr/>
        </p:nvGrpSpPr>
        <p:grpSpPr>
          <a:xfrm>
            <a:off x="8943331" y="933159"/>
            <a:ext cx="9192269" cy="9163341"/>
            <a:chOff x="0" y="0"/>
            <a:chExt cx="2190214" cy="1396222"/>
          </a:xfrm>
        </p:grpSpPr>
        <p:sp>
          <p:nvSpPr>
            <p:cNvPr id="1048626" name="Freeform 13"/>
            <p:cNvSpPr/>
            <p:nvPr/>
          </p:nvSpPr>
          <p:spPr>
            <a:xfrm>
              <a:off x="0" y="0"/>
              <a:ext cx="2190214" cy="1396222"/>
            </a:xfrm>
            <a:custGeom>
              <a:avLst/>
              <a:ahLst/>
              <a:rect l="l" t="t" r="r" b="b"/>
              <a:pathLst>
                <a:path w="2190214" h="1396222">
                  <a:moveTo>
                    <a:pt x="0" y="0"/>
                  </a:moveTo>
                  <a:lnTo>
                    <a:pt x="2190214" y="0"/>
                  </a:lnTo>
                  <a:lnTo>
                    <a:pt x="2190214" y="1396222"/>
                  </a:lnTo>
                  <a:lnTo>
                    <a:pt x="0" y="1396222"/>
                  </a:lnTo>
                  <a:close/>
                </a:path>
              </a:pathLst>
            </a:custGeom>
            <a:ln w="38100" cap="sq">
              <a:solidFill>
                <a:srgbClr val="7F674C"/>
              </a:solidFill>
              <a:prstDash val="solid"/>
              <a:miter/>
            </a:ln>
          </p:spPr>
          <p:txBody>
            <a:bodyPr/>
            <a:p>
              <a:endParaRPr lang="en-IN"/>
            </a:p>
          </p:txBody>
        </p:sp>
        <p:sp>
          <p:nvSpPr>
            <p:cNvPr id="1048627" name="TextBox 14"/>
            <p:cNvSpPr txBox="1"/>
            <p:nvPr/>
          </p:nvSpPr>
          <p:spPr>
            <a:xfrm>
              <a:off x="0" y="-66675"/>
              <a:ext cx="2190214" cy="1462897"/>
            </a:xfrm>
            <a:prstGeom prst="rect"/>
          </p:spPr>
          <p:txBody>
            <a:bodyPr anchor="ctr" bIns="50800" lIns="50800" rIns="50800" rtlCol="0" tIns="50800"/>
            <a:p>
              <a:pPr algn="ctr">
                <a:lnSpc>
                  <a:spcPts val="3360"/>
                </a:lnSpc>
              </a:pPr>
            </a:p>
          </p:txBody>
        </p:sp>
      </p:grpSp>
      <p:sp>
        <p:nvSpPr>
          <p:cNvPr id="1048628" name="Freeform 17"/>
          <p:cNvSpPr/>
          <p:nvPr/>
        </p:nvSpPr>
        <p:spPr>
          <a:xfrm>
            <a:off x="16724170" y="7700681"/>
            <a:ext cx="1032161" cy="1513147"/>
          </a:xfrm>
          <a:custGeom>
            <a:avLst/>
            <a:ahLst/>
            <a:rect l="l" t="t" r="r" b="b"/>
            <a:pathLst>
              <a:path w="1032161" h="1513147">
                <a:moveTo>
                  <a:pt x="0" y="0"/>
                </a:moveTo>
                <a:lnTo>
                  <a:pt x="1032160" y="0"/>
                </a:lnTo>
                <a:lnTo>
                  <a:pt x="1032160" y="1513147"/>
                </a:lnTo>
                <a:lnTo>
                  <a:pt x="0" y="1513147"/>
                </a:lnTo>
                <a:lnTo>
                  <a:pt x="0" y="0"/>
                </a:lnTo>
                <a:close/>
              </a:path>
            </a:pathLst>
          </a:custGeom>
          <a:blipFill>
            <a:blip xmlns:r="http://schemas.openxmlformats.org/officeDocument/2006/relationships" r:embed="rId2"/>
            <a:stretch>
              <a:fillRect/>
            </a:stretch>
          </a:blipFill>
        </p:spPr>
        <p:txBody>
          <a:bodyPr/>
          <a:p>
            <a:endParaRPr lang="en-IN"/>
          </a:p>
        </p:txBody>
      </p:sp>
      <p:sp>
        <p:nvSpPr>
          <p:cNvPr id="1048629" name="Freeform 18"/>
          <p:cNvSpPr/>
          <p:nvPr/>
        </p:nvSpPr>
        <p:spPr>
          <a:xfrm>
            <a:off x="8624935" y="8934858"/>
            <a:ext cx="674892" cy="989392"/>
          </a:xfrm>
          <a:custGeom>
            <a:avLst/>
            <a:ahLst/>
            <a:rect l="l" t="t" r="r" b="b"/>
            <a:pathLst>
              <a:path w="674892" h="989392">
                <a:moveTo>
                  <a:pt x="0" y="0"/>
                </a:moveTo>
                <a:lnTo>
                  <a:pt x="674893" y="0"/>
                </a:lnTo>
                <a:lnTo>
                  <a:pt x="674893" y="989392"/>
                </a:lnTo>
                <a:lnTo>
                  <a:pt x="0" y="989392"/>
                </a:lnTo>
                <a:lnTo>
                  <a:pt x="0" y="0"/>
                </a:lnTo>
                <a:close/>
              </a:path>
            </a:pathLst>
          </a:custGeom>
          <a:blipFill>
            <a:blip xmlns:r="http://schemas.openxmlformats.org/officeDocument/2006/relationships" r:embed="rId2"/>
            <a:stretch>
              <a:fillRect/>
            </a:stretch>
          </a:blipFill>
        </p:spPr>
        <p:txBody>
          <a:bodyPr/>
          <a:p>
            <a:endParaRPr lang="en-IN"/>
          </a:p>
        </p:txBody>
      </p:sp>
      <p:sp>
        <p:nvSpPr>
          <p:cNvPr id="1048630" name="TextBox 19"/>
          <p:cNvSpPr txBox="1"/>
          <p:nvPr/>
        </p:nvSpPr>
        <p:spPr>
          <a:xfrm>
            <a:off x="381001" y="1664155"/>
            <a:ext cx="8091534" cy="6400800"/>
          </a:xfrm>
          <a:prstGeom prst="rect"/>
        </p:spPr>
        <p:txBody>
          <a:bodyPr anchor="t" bIns="0" lIns="0" rIns="0" rtlCol="0" tIns="0" wrap="square">
            <a:spAutoFit/>
          </a:bodyPr>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The Agenda for Change system, followed by the company, emphasises the following nine pay bands with incremental progression, which, according to Hossain </a:t>
            </a:r>
            <a:r>
              <a:rPr dirty="0" sz="2400" i="1" lang="en-GB">
                <a:latin typeface="Times New Roman" panose="02020603050405020304" pitchFamily="18" charset="0"/>
                <a:cs typeface="Times New Roman" panose="02020603050405020304" pitchFamily="18" charset="0"/>
              </a:rPr>
              <a:t>et al. </a:t>
            </a:r>
            <a:r>
              <a:rPr dirty="0" sz="2400" lang="en-GB">
                <a:latin typeface="Times New Roman" panose="02020603050405020304" pitchFamily="18" charset="0"/>
                <a:cs typeface="Times New Roman" panose="02020603050405020304" pitchFamily="18" charset="0"/>
              </a:rPr>
              <a:t>(2026), contributes to ensuring consistency, transparency, and internal equity across the NHS.</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As per reports, the NHS maintains a centralised control across its reward structure, and the pay progression is mainly based on tenure rather than performance, which reduces adaptability (nhsemployers.org, 2026).</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This rigidity, however, results in limiting the ability of the NHS to respond to labour shortages and retaining skilled professionals effectively. </a:t>
            </a:r>
            <a:endParaRPr dirty="0" sz="2400" lang="en-IN">
              <a:latin typeface="Times New Roman" panose="02020603050405020304" pitchFamily="18" charset="0"/>
              <a:cs typeface="Times New Roman" panose="02020603050405020304" pitchFamily="18" charset="0"/>
            </a:endParaRPr>
          </a:p>
        </p:txBody>
      </p:sp>
      <p:sp>
        <p:nvSpPr>
          <p:cNvPr id="1048631" name="TextBox 22"/>
          <p:cNvSpPr txBox="1"/>
          <p:nvPr/>
        </p:nvSpPr>
        <p:spPr>
          <a:xfrm>
            <a:off x="5791200" y="79527"/>
            <a:ext cx="8465355" cy="949960"/>
          </a:xfrm>
          <a:prstGeom prst="rect"/>
        </p:spPr>
        <p:txBody>
          <a:bodyPr anchor="t" bIns="0" lIns="0" rIns="0" rtlCol="0" tIns="0" wrap="square">
            <a:spAutoFit/>
          </a:bodyPr>
          <a:p>
            <a:pPr algn="ctr">
              <a:lnSpc>
                <a:spcPts val="7480"/>
              </a:lnSpc>
            </a:pPr>
            <a:r>
              <a:rPr b="1" dirty="0" sz="4400" lang="en-GB">
                <a:latin typeface="Times New Roman" panose="02020603050405020304" pitchFamily="18" charset="0"/>
                <a:cs typeface="Times New Roman" panose="02020603050405020304" pitchFamily="18" charset="0"/>
              </a:rPr>
              <a:t>NHS Reward Structure</a:t>
            </a:r>
            <a:endParaRPr b="1" dirty="0" sz="4400" lang="en-US">
              <a:solidFill>
                <a:srgbClr val="0B0A0A"/>
              </a:solidFill>
              <a:latin typeface="Times New Roman" panose="02020603050405020304" pitchFamily="18" charset="0"/>
              <a:ea typeface="Agrandir Bold"/>
              <a:cs typeface="Times New Roman" panose="02020603050405020304" pitchFamily="18" charset="0"/>
              <a:sym typeface="Agrandir Bold"/>
            </a:endParaRPr>
          </a:p>
        </p:txBody>
      </p:sp>
      <p:pic>
        <p:nvPicPr>
          <p:cNvPr id="2097155" name="Picture 2" descr="Rewards: Functions, Types, Examples, Intrinsic, Extrinsic - Paper Tyari"/>
          <p:cNvPicPr>
            <a:picLocks noChangeAspect="1" noChangeArrowheads="1"/>
          </p:cNvPicPr>
          <p:nvPr/>
        </p:nvPicPr>
        <p:blipFill>
          <a:blip xmlns:r="http://schemas.openxmlformats.org/officeDocument/2006/relationships" r:embed="rId3"/>
          <a:srcRect/>
          <a:stretch>
            <a:fillRect/>
          </a:stretch>
        </p:blipFill>
        <p:spPr bwMode="auto">
          <a:xfrm>
            <a:off x="9144000" y="1012689"/>
            <a:ext cx="8877252" cy="8911561"/>
          </a:xfrm>
          <a:prstGeom prst="rect"/>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48" name=""/>
        <p:cNvGrpSpPr/>
        <p:nvPr/>
      </p:nvGrpSpPr>
      <p:grpSpPr>
        <a:xfrm>
          <a:off x="0" y="0"/>
          <a:ext cx="0" cy="0"/>
          <a:chOff x="0" y="0"/>
          <a:chExt cx="0" cy="0"/>
        </a:xfrm>
      </p:grpSpPr>
      <p:sp>
        <p:nvSpPr>
          <p:cNvPr id="1048632" name="Freeform 2"/>
          <p:cNvSpPr/>
          <p:nvPr/>
        </p:nvSpPr>
        <p:spPr>
          <a:xfrm>
            <a:off x="97946" y="-16181"/>
            <a:ext cx="18288000" cy="10287000"/>
          </a:xfrm>
          <a:custGeom>
            <a:avLst/>
            <a:ahLst/>
            <a:rect l="l" t="t" r="r" b="b"/>
            <a:pathLst>
              <a:path w="18288000" h="10287000">
                <a:moveTo>
                  <a:pt x="0" y="0"/>
                </a:moveTo>
                <a:lnTo>
                  <a:pt x="18288000" y="0"/>
                </a:lnTo>
                <a:lnTo>
                  <a:pt x="18288000" y="10287000"/>
                </a:lnTo>
                <a:lnTo>
                  <a:pt x="0" y="10287000"/>
                </a:lnTo>
                <a:lnTo>
                  <a:pt x="0" y="0"/>
                </a:lnTo>
                <a:close/>
              </a:path>
            </a:pathLst>
          </a:custGeom>
          <a:blipFill>
            <a:blip xmlns:r="http://schemas.openxmlformats.org/officeDocument/2006/relationships" r:embed="rId1"/>
            <a:stretch>
              <a:fillRect t="-37" b="-37"/>
            </a:stretch>
          </a:blipFill>
        </p:spPr>
        <p:txBody>
          <a:bodyPr/>
          <a:p>
            <a:endParaRPr lang="en-IN"/>
          </a:p>
        </p:txBody>
      </p:sp>
      <p:grpSp>
        <p:nvGrpSpPr>
          <p:cNvPr id="49" name="Group 3"/>
          <p:cNvGrpSpPr/>
          <p:nvPr/>
        </p:nvGrpSpPr>
        <p:grpSpPr>
          <a:xfrm>
            <a:off x="1028700" y="2037729"/>
            <a:ext cx="8921847" cy="7830171"/>
            <a:chOff x="0" y="0"/>
            <a:chExt cx="2349787" cy="2367302"/>
          </a:xfrm>
        </p:grpSpPr>
        <p:sp>
          <p:nvSpPr>
            <p:cNvPr id="1048633" name="Freeform 4"/>
            <p:cNvSpPr/>
            <p:nvPr/>
          </p:nvSpPr>
          <p:spPr>
            <a:xfrm>
              <a:off x="0" y="0"/>
              <a:ext cx="2349787" cy="2367302"/>
            </a:xfrm>
            <a:custGeom>
              <a:avLst/>
              <a:ahLst/>
              <a:rect l="l" t="t" r="r" b="b"/>
              <a:pathLst>
                <a:path w="2349787" h="2367302">
                  <a:moveTo>
                    <a:pt x="0" y="0"/>
                  </a:moveTo>
                  <a:lnTo>
                    <a:pt x="2349787" y="0"/>
                  </a:lnTo>
                  <a:lnTo>
                    <a:pt x="2349787" y="2367302"/>
                  </a:lnTo>
                  <a:lnTo>
                    <a:pt x="0" y="2367302"/>
                  </a:lnTo>
                  <a:close/>
                </a:path>
              </a:pathLst>
            </a:custGeom>
            <a:ln w="38100" cap="sq">
              <a:solidFill>
                <a:srgbClr val="7F674C"/>
              </a:solidFill>
              <a:prstDash val="solid"/>
              <a:miter/>
            </a:ln>
          </p:spPr>
          <p:txBody>
            <a:bodyPr/>
            <a:p>
              <a:endParaRPr lang="en-IN"/>
            </a:p>
          </p:txBody>
        </p:sp>
        <p:sp>
          <p:nvSpPr>
            <p:cNvPr id="1048634" name="TextBox 5"/>
            <p:cNvSpPr txBox="1"/>
            <p:nvPr/>
          </p:nvSpPr>
          <p:spPr>
            <a:xfrm>
              <a:off x="0" y="-66675"/>
              <a:ext cx="2349787" cy="2433977"/>
            </a:xfrm>
            <a:prstGeom prst="rect"/>
          </p:spPr>
          <p:txBody>
            <a:bodyPr anchor="ctr" bIns="50800" lIns="50800" rIns="50800" rtlCol="0" tIns="50800"/>
            <a:p>
              <a:pPr algn="ctr">
                <a:lnSpc>
                  <a:spcPts val="3360"/>
                </a:lnSpc>
              </a:pPr>
            </a:p>
          </p:txBody>
        </p:sp>
      </p:grpSp>
      <p:grpSp>
        <p:nvGrpSpPr>
          <p:cNvPr id="50" name="Group 6"/>
          <p:cNvGrpSpPr/>
          <p:nvPr/>
        </p:nvGrpSpPr>
        <p:grpSpPr>
          <a:xfrm>
            <a:off x="9144001" y="419100"/>
            <a:ext cx="9241946" cy="9867901"/>
            <a:chOff x="0" y="0"/>
            <a:chExt cx="3094102" cy="2965909"/>
          </a:xfrm>
        </p:grpSpPr>
        <p:sp>
          <p:nvSpPr>
            <p:cNvPr id="1048635" name="Freeform 7"/>
            <p:cNvSpPr/>
            <p:nvPr/>
          </p:nvSpPr>
          <p:spPr>
            <a:xfrm>
              <a:off x="0" y="0"/>
              <a:ext cx="3094101" cy="2965909"/>
            </a:xfrm>
            <a:custGeom>
              <a:avLst/>
              <a:ahLst/>
              <a:rect l="l" t="t" r="r" b="b"/>
              <a:pathLst>
                <a:path w="3094101" h="2965909">
                  <a:moveTo>
                    <a:pt x="0" y="0"/>
                  </a:moveTo>
                  <a:lnTo>
                    <a:pt x="3094101" y="0"/>
                  </a:lnTo>
                  <a:lnTo>
                    <a:pt x="3094101" y="2965909"/>
                  </a:lnTo>
                  <a:lnTo>
                    <a:pt x="0" y="2965909"/>
                  </a:lnTo>
                  <a:close/>
                </a:path>
              </a:pathLst>
            </a:custGeom>
            <a:gradFill rotWithShape="1">
              <a:gsLst>
                <a:gs pos="0">
                  <a:srgbClr val="DCBA9F">
                    <a:alpha val="100000"/>
                  </a:srgbClr>
                </a:gs>
                <a:gs pos="50000">
                  <a:srgbClr val="EED8C6">
                    <a:alpha val="100000"/>
                  </a:srgbClr>
                </a:gs>
                <a:gs pos="100000">
                  <a:srgbClr val="FFF0E4">
                    <a:alpha val="100000"/>
                  </a:srgbClr>
                </a:gs>
              </a:gsLst>
              <a:lin ang="0"/>
            </a:gradFill>
          </p:spPr>
          <p:txBody>
            <a:bodyPr/>
            <a:p>
              <a:endParaRPr lang="en-IN"/>
            </a:p>
          </p:txBody>
        </p:sp>
        <p:sp>
          <p:nvSpPr>
            <p:cNvPr id="1048636" name="TextBox 8"/>
            <p:cNvSpPr txBox="1"/>
            <p:nvPr/>
          </p:nvSpPr>
          <p:spPr>
            <a:xfrm>
              <a:off x="0" y="-66675"/>
              <a:ext cx="3094102" cy="3032584"/>
            </a:xfrm>
            <a:prstGeom prst="rect"/>
          </p:spPr>
          <p:txBody>
            <a:bodyPr anchor="ctr" bIns="50800" lIns="50800" rIns="50800" rtlCol="0" tIns="50800"/>
            <a:p>
              <a:pPr algn="ctr">
                <a:lnSpc>
                  <a:spcPts val="3360"/>
                </a:lnSpc>
              </a:pPr>
            </a:p>
          </p:txBody>
        </p:sp>
      </p:grpSp>
      <p:sp>
        <p:nvSpPr>
          <p:cNvPr id="1048637" name="Freeform 15"/>
          <p:cNvSpPr/>
          <p:nvPr/>
        </p:nvSpPr>
        <p:spPr>
          <a:xfrm>
            <a:off x="6941292" y="3066829"/>
            <a:ext cx="479147" cy="479147"/>
          </a:xfrm>
          <a:custGeom>
            <a:avLst/>
            <a:ahLst/>
            <a:rect l="l" t="t" r="r" b="b"/>
            <a:pathLst>
              <a:path w="479147" h="479147">
                <a:moveTo>
                  <a:pt x="0" y="0"/>
                </a:moveTo>
                <a:lnTo>
                  <a:pt x="479146" y="0"/>
                </a:lnTo>
                <a:lnTo>
                  <a:pt x="479146" y="479146"/>
                </a:lnTo>
                <a:lnTo>
                  <a:pt x="0" y="479146"/>
                </a:lnTo>
                <a:lnTo>
                  <a:pt x="0" y="0"/>
                </a:lnTo>
                <a:close/>
              </a:path>
            </a:pathLst>
          </a:custGeom>
          <a:blipFill>
            <a:blip xmlns:r="http://schemas.openxmlformats.org/officeDocument/2006/relationships" r:embed="rId2"/>
            <a:stretch>
              <a:fillRect/>
            </a:stretch>
          </a:blipFill>
        </p:spPr>
        <p:txBody>
          <a:bodyPr/>
          <a:p>
            <a:endParaRPr lang="en-IN"/>
          </a:p>
        </p:txBody>
      </p:sp>
      <p:sp>
        <p:nvSpPr>
          <p:cNvPr id="1048638" name="Freeform 19"/>
          <p:cNvSpPr/>
          <p:nvPr/>
        </p:nvSpPr>
        <p:spPr>
          <a:xfrm>
            <a:off x="6941292" y="6172600"/>
            <a:ext cx="479147" cy="479147"/>
          </a:xfrm>
          <a:custGeom>
            <a:avLst/>
            <a:ahLst/>
            <a:rect l="l" t="t" r="r" b="b"/>
            <a:pathLst>
              <a:path w="479147" h="479147">
                <a:moveTo>
                  <a:pt x="0" y="0"/>
                </a:moveTo>
                <a:lnTo>
                  <a:pt x="479146" y="0"/>
                </a:lnTo>
                <a:lnTo>
                  <a:pt x="479146" y="479147"/>
                </a:lnTo>
                <a:lnTo>
                  <a:pt x="0" y="479147"/>
                </a:lnTo>
                <a:lnTo>
                  <a:pt x="0" y="0"/>
                </a:lnTo>
                <a:close/>
              </a:path>
            </a:pathLst>
          </a:custGeom>
          <a:blipFill>
            <a:blip xmlns:r="http://schemas.openxmlformats.org/officeDocument/2006/relationships" r:embed="rId2"/>
            <a:stretch>
              <a:fillRect/>
            </a:stretch>
          </a:blipFill>
        </p:spPr>
        <p:txBody>
          <a:bodyPr/>
          <a:p>
            <a:endParaRPr lang="en-IN"/>
          </a:p>
        </p:txBody>
      </p:sp>
      <p:sp>
        <p:nvSpPr>
          <p:cNvPr id="1048639" name="Freeform 23"/>
          <p:cNvSpPr/>
          <p:nvPr/>
        </p:nvSpPr>
        <p:spPr>
          <a:xfrm>
            <a:off x="2973571" y="3066829"/>
            <a:ext cx="479147" cy="479147"/>
          </a:xfrm>
          <a:custGeom>
            <a:avLst/>
            <a:ahLst/>
            <a:rect l="l" t="t" r="r" b="b"/>
            <a:pathLst>
              <a:path w="479147" h="479147">
                <a:moveTo>
                  <a:pt x="0" y="0"/>
                </a:moveTo>
                <a:lnTo>
                  <a:pt x="479147" y="0"/>
                </a:lnTo>
                <a:lnTo>
                  <a:pt x="479147" y="479146"/>
                </a:lnTo>
                <a:lnTo>
                  <a:pt x="0" y="479146"/>
                </a:lnTo>
                <a:lnTo>
                  <a:pt x="0" y="0"/>
                </a:lnTo>
                <a:close/>
              </a:path>
            </a:pathLst>
          </a:custGeom>
          <a:blipFill>
            <a:blip xmlns:r="http://schemas.openxmlformats.org/officeDocument/2006/relationships" r:embed="rId2"/>
            <a:stretch>
              <a:fillRect/>
            </a:stretch>
          </a:blipFill>
        </p:spPr>
        <p:txBody>
          <a:bodyPr/>
          <a:p>
            <a:endParaRPr lang="en-IN"/>
          </a:p>
        </p:txBody>
      </p:sp>
      <p:sp>
        <p:nvSpPr>
          <p:cNvPr id="1048640" name="Freeform 27"/>
          <p:cNvSpPr/>
          <p:nvPr/>
        </p:nvSpPr>
        <p:spPr>
          <a:xfrm>
            <a:off x="2973571" y="6172600"/>
            <a:ext cx="479147" cy="479147"/>
          </a:xfrm>
          <a:custGeom>
            <a:avLst/>
            <a:ahLst/>
            <a:rect l="l" t="t" r="r" b="b"/>
            <a:pathLst>
              <a:path w="479147" h="479147">
                <a:moveTo>
                  <a:pt x="0" y="0"/>
                </a:moveTo>
                <a:lnTo>
                  <a:pt x="479147" y="0"/>
                </a:lnTo>
                <a:lnTo>
                  <a:pt x="479147" y="479147"/>
                </a:lnTo>
                <a:lnTo>
                  <a:pt x="0" y="479147"/>
                </a:lnTo>
                <a:lnTo>
                  <a:pt x="0" y="0"/>
                </a:lnTo>
                <a:close/>
              </a:path>
            </a:pathLst>
          </a:custGeom>
          <a:blipFill>
            <a:blip xmlns:r="http://schemas.openxmlformats.org/officeDocument/2006/relationships" r:embed="rId2"/>
            <a:stretch>
              <a:fillRect/>
            </a:stretch>
          </a:blipFill>
        </p:spPr>
        <p:txBody>
          <a:bodyPr/>
          <a:p>
            <a:endParaRPr lang="en-IN"/>
          </a:p>
        </p:txBody>
      </p:sp>
      <p:sp>
        <p:nvSpPr>
          <p:cNvPr id="1048641" name="TextBox 28"/>
          <p:cNvSpPr txBox="1"/>
          <p:nvPr/>
        </p:nvSpPr>
        <p:spPr>
          <a:xfrm>
            <a:off x="9401994" y="3215283"/>
            <a:ext cx="8725956" cy="5867400"/>
          </a:xfrm>
          <a:prstGeom prst="rect"/>
        </p:spPr>
        <p:txBody>
          <a:bodyPr anchor="t" bIns="0" lIns="0" rIns="0" rtlCol="0" tIns="0" wrap="square">
            <a:spAutoFit/>
          </a:bodyPr>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The employees at the NHS have been noted to experience stagnation in their wages, with real income levels declining up to 8% approximately since 2010 (ifs.org.uk, 2024).</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The company offers limited performance-based incentives, and the workload is increasing with time without proportional compensation. This, in the opinion of Bangura, (2026), results in creating dissatisfaction while reducing motivation among staff.</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These issues have been particularly evident among Junior Doctors and nurses, which, in turn, is creating industrial action and widespread unrest across the healthcare sector. </a:t>
            </a:r>
            <a:endParaRPr dirty="0" sz="2400" lang="en-IN">
              <a:latin typeface="Times New Roman" panose="02020603050405020304" pitchFamily="18" charset="0"/>
              <a:cs typeface="Times New Roman" panose="02020603050405020304" pitchFamily="18" charset="0"/>
            </a:endParaRPr>
          </a:p>
        </p:txBody>
      </p:sp>
      <p:sp>
        <p:nvSpPr>
          <p:cNvPr id="1048642" name="TextBox 36"/>
          <p:cNvSpPr txBox="1"/>
          <p:nvPr/>
        </p:nvSpPr>
        <p:spPr>
          <a:xfrm>
            <a:off x="11568019" y="616863"/>
            <a:ext cx="5286839" cy="2339340"/>
          </a:xfrm>
          <a:prstGeom prst="rect"/>
          <a:solidFill>
            <a:schemeClr val="accent2">
              <a:lumMod val="20000"/>
              <a:lumOff val="80000"/>
            </a:schemeClr>
          </a:solidFill>
        </p:spPr>
        <p:txBody>
          <a:bodyPr rtlCol="0" wrap="square">
            <a:spAutoFit/>
          </a:bodyPr>
          <a:p>
            <a:pPr algn="ctr">
              <a:lnSpc>
                <a:spcPct val="150000"/>
              </a:lnSpc>
            </a:pPr>
            <a:r>
              <a:rPr b="1" dirty="0" sz="4400" lang="en-GB">
                <a:latin typeface="Times New Roman" panose="02020603050405020304" pitchFamily="18" charset="0"/>
                <a:cs typeface="Times New Roman" panose="02020603050405020304" pitchFamily="18" charset="0"/>
              </a:rPr>
              <a:t>Key Challenges in NHS Compensation</a:t>
            </a:r>
            <a:endParaRPr dirty="0" sz="4400" lang="en-IN">
              <a:latin typeface="Times New Roman" panose="02020603050405020304" pitchFamily="18" charset="0"/>
              <a:cs typeface="Times New Roman" panose="02020603050405020304" pitchFamily="18" charset="0"/>
            </a:endParaRPr>
          </a:p>
          <a:p>
            <a:endParaRPr dirty="0" lang="en-IN"/>
          </a:p>
        </p:txBody>
      </p:sp>
      <p:pic>
        <p:nvPicPr>
          <p:cNvPr id="2097156" name="Picture 4" descr="The 8 biggest challenges facing workshop owners"/>
          <p:cNvPicPr>
            <a:picLocks noChangeAspect="1" noChangeArrowheads="1"/>
          </p:cNvPicPr>
          <p:nvPr/>
        </p:nvPicPr>
        <p:blipFill>
          <a:blip xmlns:r="http://schemas.openxmlformats.org/officeDocument/2006/relationships" r:embed="rId3"/>
          <a:srcRect/>
          <a:stretch>
            <a:fillRect/>
          </a:stretch>
        </p:blipFill>
        <p:spPr bwMode="auto">
          <a:xfrm>
            <a:off x="1224590" y="2094079"/>
            <a:ext cx="7919407" cy="7621420"/>
          </a:xfrm>
          <a:prstGeom prst="rect"/>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51" name=""/>
        <p:cNvGrpSpPr/>
        <p:nvPr/>
      </p:nvGrpSpPr>
      <p:grpSpPr>
        <a:xfrm>
          <a:off x="0" y="0"/>
          <a:ext cx="0" cy="0"/>
          <a:chOff x="0" y="0"/>
          <a:chExt cx="0" cy="0"/>
        </a:xfrm>
      </p:grpSpPr>
      <p:sp>
        <p:nvSpPr>
          <p:cNvPr id="1048643" name="Freeform 2"/>
          <p:cNvSpPr/>
          <p:nvPr/>
        </p:nvSpPr>
        <p:spPr>
          <a:xfrm>
            <a:off x="0" y="0"/>
            <a:ext cx="18288000" cy="10287000"/>
          </a:xfrm>
          <a:custGeom>
            <a:avLst/>
            <a:ahLst/>
            <a:rect l="l" t="t" r="r" b="b"/>
            <a:pathLst>
              <a:path w="18288000" h="10287000">
                <a:moveTo>
                  <a:pt x="0" y="0"/>
                </a:moveTo>
                <a:lnTo>
                  <a:pt x="18288000" y="0"/>
                </a:lnTo>
                <a:lnTo>
                  <a:pt x="18288000" y="10287000"/>
                </a:lnTo>
                <a:lnTo>
                  <a:pt x="0" y="10287000"/>
                </a:lnTo>
                <a:lnTo>
                  <a:pt x="0" y="0"/>
                </a:lnTo>
                <a:close/>
              </a:path>
            </a:pathLst>
          </a:custGeom>
          <a:blipFill>
            <a:blip xmlns:r="http://schemas.openxmlformats.org/officeDocument/2006/relationships" r:embed="rId1"/>
            <a:stretch>
              <a:fillRect t="-37" b="-37"/>
            </a:stretch>
          </a:blipFill>
        </p:spPr>
        <p:txBody>
          <a:bodyPr/>
          <a:p>
            <a:endParaRPr lang="en-IN"/>
          </a:p>
        </p:txBody>
      </p:sp>
      <p:grpSp>
        <p:nvGrpSpPr>
          <p:cNvPr id="52" name="Group 3"/>
          <p:cNvGrpSpPr/>
          <p:nvPr/>
        </p:nvGrpSpPr>
        <p:grpSpPr>
          <a:xfrm>
            <a:off x="11883711" y="4164489"/>
            <a:ext cx="6400390" cy="5565471"/>
            <a:chOff x="0" y="0"/>
            <a:chExt cx="2349787" cy="1465803"/>
          </a:xfrm>
        </p:grpSpPr>
        <p:sp>
          <p:nvSpPr>
            <p:cNvPr id="1048644" name="Freeform 4"/>
            <p:cNvSpPr/>
            <p:nvPr/>
          </p:nvSpPr>
          <p:spPr>
            <a:xfrm>
              <a:off x="0" y="0"/>
              <a:ext cx="2349787" cy="1465803"/>
            </a:xfrm>
            <a:custGeom>
              <a:avLst/>
              <a:ahLst/>
              <a:rect l="l" t="t" r="r" b="b"/>
              <a:pathLst>
                <a:path w="2349787" h="1465803">
                  <a:moveTo>
                    <a:pt x="0" y="0"/>
                  </a:moveTo>
                  <a:lnTo>
                    <a:pt x="2349787" y="0"/>
                  </a:lnTo>
                  <a:lnTo>
                    <a:pt x="2349787" y="1465803"/>
                  </a:lnTo>
                  <a:lnTo>
                    <a:pt x="0" y="1465803"/>
                  </a:lnTo>
                  <a:close/>
                </a:path>
              </a:pathLst>
            </a:custGeom>
            <a:ln w="38100" cap="sq">
              <a:solidFill>
                <a:srgbClr val="7F674C"/>
              </a:solidFill>
              <a:prstDash val="solid"/>
              <a:miter/>
            </a:ln>
          </p:spPr>
          <p:txBody>
            <a:bodyPr/>
            <a:p>
              <a:endParaRPr lang="en-IN"/>
            </a:p>
          </p:txBody>
        </p:sp>
        <p:sp>
          <p:nvSpPr>
            <p:cNvPr id="1048645" name="TextBox 5"/>
            <p:cNvSpPr txBox="1"/>
            <p:nvPr/>
          </p:nvSpPr>
          <p:spPr>
            <a:xfrm>
              <a:off x="0" y="-66675"/>
              <a:ext cx="2349787" cy="1532478"/>
            </a:xfrm>
            <a:prstGeom prst="rect"/>
          </p:spPr>
          <p:txBody>
            <a:bodyPr anchor="ctr" bIns="50800" lIns="50800" rIns="50800" rtlCol="0" tIns="50800"/>
            <a:p>
              <a:pPr algn="ctr">
                <a:lnSpc>
                  <a:spcPts val="3360"/>
                </a:lnSpc>
              </a:pPr>
            </a:p>
          </p:txBody>
        </p:sp>
      </p:grpSp>
      <p:grpSp>
        <p:nvGrpSpPr>
          <p:cNvPr id="53" name="Group 6"/>
          <p:cNvGrpSpPr/>
          <p:nvPr/>
        </p:nvGrpSpPr>
        <p:grpSpPr>
          <a:xfrm>
            <a:off x="0" y="2501941"/>
            <a:ext cx="6536187" cy="5565471"/>
            <a:chOff x="0" y="0"/>
            <a:chExt cx="2349787" cy="1465803"/>
          </a:xfrm>
        </p:grpSpPr>
        <p:sp>
          <p:nvSpPr>
            <p:cNvPr id="1048646" name="Freeform 7"/>
            <p:cNvSpPr/>
            <p:nvPr/>
          </p:nvSpPr>
          <p:spPr>
            <a:xfrm>
              <a:off x="0" y="0"/>
              <a:ext cx="2349787" cy="1465803"/>
            </a:xfrm>
            <a:custGeom>
              <a:avLst/>
              <a:ahLst/>
              <a:rect l="l" t="t" r="r" b="b"/>
              <a:pathLst>
                <a:path w="2349787" h="1465803">
                  <a:moveTo>
                    <a:pt x="0" y="0"/>
                  </a:moveTo>
                  <a:lnTo>
                    <a:pt x="2349787" y="0"/>
                  </a:lnTo>
                  <a:lnTo>
                    <a:pt x="2349787" y="1465803"/>
                  </a:lnTo>
                  <a:lnTo>
                    <a:pt x="0" y="1465803"/>
                  </a:lnTo>
                  <a:close/>
                </a:path>
              </a:pathLst>
            </a:custGeom>
            <a:ln w="38100" cap="sq">
              <a:solidFill>
                <a:srgbClr val="7F674C"/>
              </a:solidFill>
              <a:prstDash val="solid"/>
              <a:miter/>
            </a:ln>
          </p:spPr>
          <p:txBody>
            <a:bodyPr/>
            <a:p>
              <a:endParaRPr lang="en-IN"/>
            </a:p>
          </p:txBody>
        </p:sp>
        <p:sp>
          <p:nvSpPr>
            <p:cNvPr id="1048647" name="TextBox 8"/>
            <p:cNvSpPr txBox="1"/>
            <p:nvPr/>
          </p:nvSpPr>
          <p:spPr>
            <a:xfrm>
              <a:off x="0" y="-66675"/>
              <a:ext cx="2349787" cy="1532478"/>
            </a:xfrm>
            <a:prstGeom prst="rect"/>
          </p:spPr>
          <p:txBody>
            <a:bodyPr anchor="ctr" bIns="50800" lIns="50800" rIns="50800" rtlCol="0" tIns="50800"/>
            <a:p>
              <a:pPr algn="ctr">
                <a:lnSpc>
                  <a:spcPts val="3360"/>
                </a:lnSpc>
              </a:pPr>
            </a:p>
          </p:txBody>
        </p:sp>
      </p:grpSp>
      <p:grpSp>
        <p:nvGrpSpPr>
          <p:cNvPr id="54" name="Group 9"/>
          <p:cNvGrpSpPr/>
          <p:nvPr/>
        </p:nvGrpSpPr>
        <p:grpSpPr>
          <a:xfrm>
            <a:off x="5486950" y="23758"/>
            <a:ext cx="8783028" cy="10239484"/>
            <a:chOff x="0" y="0"/>
            <a:chExt cx="3094102" cy="2965909"/>
          </a:xfrm>
        </p:grpSpPr>
        <p:sp>
          <p:nvSpPr>
            <p:cNvPr id="1048648" name="Freeform 10"/>
            <p:cNvSpPr/>
            <p:nvPr/>
          </p:nvSpPr>
          <p:spPr>
            <a:xfrm>
              <a:off x="0" y="0"/>
              <a:ext cx="3094101" cy="2965909"/>
            </a:xfrm>
            <a:custGeom>
              <a:avLst/>
              <a:ahLst/>
              <a:rect l="l" t="t" r="r" b="b"/>
              <a:pathLst>
                <a:path w="3094101" h="2965909">
                  <a:moveTo>
                    <a:pt x="0" y="0"/>
                  </a:moveTo>
                  <a:lnTo>
                    <a:pt x="3094101" y="0"/>
                  </a:lnTo>
                  <a:lnTo>
                    <a:pt x="3094101" y="2965909"/>
                  </a:lnTo>
                  <a:lnTo>
                    <a:pt x="0" y="2965909"/>
                  </a:lnTo>
                  <a:close/>
                </a:path>
              </a:pathLst>
            </a:custGeom>
            <a:gradFill rotWithShape="1">
              <a:gsLst>
                <a:gs pos="0">
                  <a:srgbClr val="DCBA9F">
                    <a:alpha val="100000"/>
                  </a:srgbClr>
                </a:gs>
                <a:gs pos="50000">
                  <a:srgbClr val="EED8C6">
                    <a:alpha val="100000"/>
                  </a:srgbClr>
                </a:gs>
                <a:gs pos="100000">
                  <a:srgbClr val="FFF0E4">
                    <a:alpha val="100000"/>
                  </a:srgbClr>
                </a:gs>
              </a:gsLst>
              <a:lin ang="0"/>
            </a:gradFill>
          </p:spPr>
          <p:txBody>
            <a:bodyPr/>
            <a:p>
              <a:endParaRPr lang="en-IN"/>
            </a:p>
          </p:txBody>
        </p:sp>
        <p:sp>
          <p:nvSpPr>
            <p:cNvPr id="1048649" name="TextBox 11"/>
            <p:cNvSpPr txBox="1"/>
            <p:nvPr/>
          </p:nvSpPr>
          <p:spPr>
            <a:xfrm>
              <a:off x="0" y="-66675"/>
              <a:ext cx="3094102" cy="3032584"/>
            </a:xfrm>
            <a:prstGeom prst="rect"/>
          </p:spPr>
          <p:txBody>
            <a:bodyPr anchor="ctr" bIns="50800" lIns="50800" rIns="50800" rtlCol="0" tIns="50800"/>
            <a:p>
              <a:pPr algn="ctr">
                <a:lnSpc>
                  <a:spcPts val="3360"/>
                </a:lnSpc>
              </a:pPr>
            </a:p>
          </p:txBody>
        </p:sp>
      </p:grpSp>
      <p:sp>
        <p:nvSpPr>
          <p:cNvPr id="1048650" name="Freeform 19"/>
          <p:cNvSpPr/>
          <p:nvPr/>
        </p:nvSpPr>
        <p:spPr>
          <a:xfrm>
            <a:off x="6536187" y="166090"/>
            <a:ext cx="4175384" cy="4292451"/>
          </a:xfrm>
          <a:custGeom>
            <a:avLst/>
            <a:ahLst/>
            <a:rect l="l" t="t" r="r" b="b"/>
            <a:pathLst>
              <a:path w="4175384" h="4292451">
                <a:moveTo>
                  <a:pt x="0" y="0"/>
                </a:moveTo>
                <a:lnTo>
                  <a:pt x="4175384" y="0"/>
                </a:lnTo>
                <a:lnTo>
                  <a:pt x="4175384" y="4292451"/>
                </a:lnTo>
                <a:lnTo>
                  <a:pt x="0" y="4292451"/>
                </a:lnTo>
                <a:lnTo>
                  <a:pt x="0" y="0"/>
                </a:lnTo>
                <a:close/>
              </a:path>
            </a:pathLst>
          </a:custGeom>
          <a:blipFill>
            <a:blip xmlns:r="http://schemas.openxmlformats.org/officeDocument/2006/relationships" r:embed="rId2"/>
            <a:stretch>
              <a:fillRect/>
            </a:stretch>
          </a:blipFill>
        </p:spPr>
        <p:txBody>
          <a:bodyPr/>
          <a:p>
            <a:endParaRPr lang="en-IN"/>
          </a:p>
        </p:txBody>
      </p:sp>
      <p:sp>
        <p:nvSpPr>
          <p:cNvPr id="1048651" name="TextBox 20"/>
          <p:cNvSpPr txBox="1"/>
          <p:nvPr/>
        </p:nvSpPr>
        <p:spPr>
          <a:xfrm>
            <a:off x="4867916" y="23758"/>
            <a:ext cx="9587676" cy="949960"/>
          </a:xfrm>
          <a:prstGeom prst="rect"/>
        </p:spPr>
        <p:txBody>
          <a:bodyPr anchor="t" bIns="0" lIns="0" rIns="0" rtlCol="0" tIns="0" wrap="square">
            <a:spAutoFit/>
          </a:bodyPr>
          <a:p>
            <a:pPr algn="ctr">
              <a:lnSpc>
                <a:spcPts val="7480"/>
              </a:lnSpc>
            </a:pPr>
            <a:r>
              <a:rPr b="1" dirty="0" sz="4400" lang="en-GB">
                <a:latin typeface="Times New Roman" panose="02020603050405020304" pitchFamily="18" charset="0"/>
                <a:cs typeface="Times New Roman" panose="02020603050405020304" pitchFamily="18" charset="0"/>
              </a:rPr>
              <a:t>Impact of Compensation Issues</a:t>
            </a:r>
            <a:endParaRPr b="1" dirty="0" sz="4400" lang="en-US">
              <a:solidFill>
                <a:srgbClr val="7F674C"/>
              </a:solidFill>
              <a:latin typeface="Times New Roman" panose="02020603050405020304" pitchFamily="18" charset="0"/>
              <a:ea typeface="Agrandir Bold"/>
              <a:cs typeface="Times New Roman" panose="02020603050405020304" pitchFamily="18" charset="0"/>
              <a:sym typeface="Agrandir Bold"/>
            </a:endParaRPr>
          </a:p>
        </p:txBody>
      </p:sp>
      <p:sp>
        <p:nvSpPr>
          <p:cNvPr id="1048652" name="TextBox 21"/>
          <p:cNvSpPr txBox="1"/>
          <p:nvPr/>
        </p:nvSpPr>
        <p:spPr>
          <a:xfrm>
            <a:off x="6808341" y="1398586"/>
            <a:ext cx="6858000" cy="8534400"/>
          </a:xfrm>
          <a:prstGeom prst="rect"/>
        </p:spPr>
        <p:txBody>
          <a:bodyPr anchor="t" bIns="0" lIns="0" rIns="0" rtlCol="0" tIns="0" wrap="square">
            <a:spAutoFit/>
          </a:bodyPr>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Reports claim that only 32% of the NHS staff feel to be rewarded adequately (cms.nhsstaffsurveys.com, 2023). </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It has also been noted that poor compensation and reward strategies resulted in increasing the rate of absenteeism and turnover, and thereby increasing organisational costs.</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Bhawna </a:t>
            </a:r>
            <a:r>
              <a:rPr dirty="0" sz="2400" i="1" lang="en-GB">
                <a:latin typeface="Times New Roman" panose="02020603050405020304" pitchFamily="18" charset="0"/>
                <a:cs typeface="Times New Roman" panose="02020603050405020304" pitchFamily="18" charset="0"/>
              </a:rPr>
              <a:t>et al. </a:t>
            </a:r>
            <a:r>
              <a:rPr dirty="0" sz="2400" lang="en-GB">
                <a:latin typeface="Times New Roman" panose="02020603050405020304" pitchFamily="18" charset="0"/>
                <a:cs typeface="Times New Roman" panose="02020603050405020304" pitchFamily="18" charset="0"/>
              </a:rPr>
              <a:t>(2026), further opined that greater reliance on temporary staff and dissatisfaction with compensation result in reduced employee morale and engagement.</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Ultimately, this demonstrates that these challenges result in reducing productivity while negatively impacting the quality of patient care and overall health services within the NHS system. </a:t>
            </a:r>
            <a:endParaRPr dirty="0" sz="2400" lang="en-IN">
              <a:latin typeface="Times New Roman" panose="02020603050405020304" pitchFamily="18" charset="0"/>
              <a:cs typeface="Times New Roman" panose="02020603050405020304" pitchFamily="18" charset="0"/>
            </a:endParaRPr>
          </a:p>
        </p:txBody>
      </p:sp>
      <p:sp>
        <p:nvSpPr>
          <p:cNvPr id="1048653" name="Freeform 24"/>
          <p:cNvSpPr/>
          <p:nvPr/>
        </p:nvSpPr>
        <p:spPr>
          <a:xfrm>
            <a:off x="16974861" y="3610331"/>
            <a:ext cx="782003" cy="1146416"/>
          </a:xfrm>
          <a:custGeom>
            <a:avLst/>
            <a:ahLst/>
            <a:rect l="l" t="t" r="r" b="b"/>
            <a:pathLst>
              <a:path w="782003" h="1146416">
                <a:moveTo>
                  <a:pt x="0" y="0"/>
                </a:moveTo>
                <a:lnTo>
                  <a:pt x="782003" y="0"/>
                </a:lnTo>
                <a:lnTo>
                  <a:pt x="782003" y="1146416"/>
                </a:lnTo>
                <a:lnTo>
                  <a:pt x="0" y="1146416"/>
                </a:lnTo>
                <a:lnTo>
                  <a:pt x="0" y="0"/>
                </a:lnTo>
                <a:close/>
              </a:path>
            </a:pathLst>
          </a:custGeom>
          <a:blipFill>
            <a:blip xmlns:r="http://schemas.openxmlformats.org/officeDocument/2006/relationships" r:embed="rId3"/>
            <a:stretch>
              <a:fillRect/>
            </a:stretch>
          </a:blipFill>
        </p:spPr>
        <p:txBody>
          <a:bodyPr/>
          <a:p>
            <a:endParaRPr lang="en-IN"/>
          </a:p>
        </p:txBody>
      </p:sp>
      <p:sp>
        <p:nvSpPr>
          <p:cNvPr id="1048654" name="Freeform 25"/>
          <p:cNvSpPr/>
          <p:nvPr/>
        </p:nvSpPr>
        <p:spPr>
          <a:xfrm>
            <a:off x="-391001" y="7456104"/>
            <a:ext cx="782003" cy="1146416"/>
          </a:xfrm>
          <a:custGeom>
            <a:avLst/>
            <a:ahLst/>
            <a:rect l="l" t="t" r="r" b="b"/>
            <a:pathLst>
              <a:path w="782003" h="1146416">
                <a:moveTo>
                  <a:pt x="0" y="0"/>
                </a:moveTo>
                <a:lnTo>
                  <a:pt x="782002" y="0"/>
                </a:lnTo>
                <a:lnTo>
                  <a:pt x="782002" y="1146416"/>
                </a:lnTo>
                <a:lnTo>
                  <a:pt x="0" y="1146416"/>
                </a:lnTo>
                <a:lnTo>
                  <a:pt x="0" y="0"/>
                </a:lnTo>
                <a:close/>
              </a:path>
            </a:pathLst>
          </a:custGeom>
          <a:blipFill>
            <a:blip xmlns:r="http://schemas.openxmlformats.org/officeDocument/2006/relationships" r:embed="rId3"/>
            <a:stretch>
              <a:fillRect/>
            </a:stretch>
          </a:blipFill>
        </p:spPr>
        <p:txBody>
          <a:bodyPr/>
          <a:p>
            <a:endParaRPr lang="en-IN"/>
          </a:p>
        </p:txBody>
      </p:sp>
      <p:pic>
        <p:nvPicPr>
          <p:cNvPr id="2097157" name="Picture 31"/>
          <p:cNvPicPr>
            <a:picLocks noChangeAspect="1"/>
          </p:cNvPicPr>
          <p:nvPr/>
        </p:nvPicPr>
        <p:blipFill>
          <a:blip xmlns:r="http://schemas.openxmlformats.org/officeDocument/2006/relationships" r:embed="rId4"/>
          <a:stretch>
            <a:fillRect/>
          </a:stretch>
        </p:blipFill>
        <p:spPr>
          <a:xfrm>
            <a:off x="304800" y="2896305"/>
            <a:ext cx="4955379" cy="4888754"/>
          </a:xfrm>
          <a:prstGeom prst="rect"/>
          <a:ln w="38100" cap="sq">
            <a:solidFill>
              <a:srgbClr val="000000"/>
            </a:solidFill>
            <a:prstDash val="solid"/>
            <a:miter lim="800000"/>
            <a:headEnd/>
            <a:tailEnd/>
          </a:ln>
          <a:effectLst>
            <a:outerShdw algn="tl" blurRad="50800" dir="2700000" dist="38100" rotWithShape="0">
              <a:srgbClr val="000000">
                <a:alpha val="43000"/>
              </a:srgbClr>
            </a:outerShdw>
          </a:effectLst>
        </p:spPr>
      </p:pic>
      <p:pic>
        <p:nvPicPr>
          <p:cNvPr id="2097158" name="Picture 4" descr="Navigating Compensation Challenges in Volatile Markets | Gallagher –  Employee Experience &amp; Communication posted on the topic | LinkedIn"/>
          <p:cNvPicPr>
            <a:picLocks noChangeAspect="1" noChangeArrowheads="1"/>
          </p:cNvPicPr>
          <p:nvPr/>
        </p:nvPicPr>
        <p:blipFill>
          <a:blip xmlns:r="http://schemas.openxmlformats.org/officeDocument/2006/relationships" r:embed="rId5"/>
          <a:srcRect/>
          <a:stretch>
            <a:fillRect/>
          </a:stretch>
        </p:blipFill>
        <p:spPr bwMode="auto">
          <a:xfrm>
            <a:off x="14455589" y="4305300"/>
            <a:ext cx="3642901" cy="5336889"/>
          </a:xfrm>
          <a:prstGeom prst="rect"/>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55" name=""/>
        <p:cNvGrpSpPr/>
        <p:nvPr/>
      </p:nvGrpSpPr>
      <p:grpSpPr>
        <a:xfrm>
          <a:off x="0" y="0"/>
          <a:ext cx="0" cy="0"/>
          <a:chOff x="0" y="0"/>
          <a:chExt cx="0" cy="0"/>
        </a:xfrm>
      </p:grpSpPr>
      <p:sp>
        <p:nvSpPr>
          <p:cNvPr id="1048655" name="Freeform 2"/>
          <p:cNvSpPr/>
          <p:nvPr/>
        </p:nvSpPr>
        <p:spPr>
          <a:xfrm>
            <a:off x="0" y="-36150"/>
            <a:ext cx="18288000" cy="10287000"/>
          </a:xfrm>
          <a:custGeom>
            <a:avLst/>
            <a:ahLst/>
            <a:rect l="l" t="t" r="r" b="b"/>
            <a:pathLst>
              <a:path w="18288000" h="10287000">
                <a:moveTo>
                  <a:pt x="0" y="0"/>
                </a:moveTo>
                <a:lnTo>
                  <a:pt x="18288000" y="0"/>
                </a:lnTo>
                <a:lnTo>
                  <a:pt x="18288000" y="10287000"/>
                </a:lnTo>
                <a:lnTo>
                  <a:pt x="0" y="10287000"/>
                </a:lnTo>
                <a:lnTo>
                  <a:pt x="0" y="0"/>
                </a:lnTo>
                <a:close/>
              </a:path>
            </a:pathLst>
          </a:custGeom>
          <a:blipFill>
            <a:blip xmlns:r="http://schemas.openxmlformats.org/officeDocument/2006/relationships" r:embed="rId1"/>
            <a:stretch>
              <a:fillRect t="-37" b="-37"/>
            </a:stretch>
          </a:blipFill>
        </p:spPr>
        <p:txBody>
          <a:bodyPr/>
          <a:p>
            <a:endParaRPr dirty="0" lang="en-IN"/>
          </a:p>
        </p:txBody>
      </p:sp>
      <p:grpSp>
        <p:nvGrpSpPr>
          <p:cNvPr id="56" name="Group 3"/>
          <p:cNvGrpSpPr/>
          <p:nvPr/>
        </p:nvGrpSpPr>
        <p:grpSpPr>
          <a:xfrm>
            <a:off x="582587" y="1562100"/>
            <a:ext cx="10161613" cy="7772400"/>
            <a:chOff x="0" y="0"/>
            <a:chExt cx="3022902" cy="776303"/>
          </a:xfrm>
        </p:grpSpPr>
        <p:sp>
          <p:nvSpPr>
            <p:cNvPr id="1048656" name="Freeform 4"/>
            <p:cNvSpPr/>
            <p:nvPr/>
          </p:nvSpPr>
          <p:spPr>
            <a:xfrm>
              <a:off x="0" y="0"/>
              <a:ext cx="3022902" cy="776303"/>
            </a:xfrm>
            <a:custGeom>
              <a:avLst/>
              <a:ahLst/>
              <a:rect l="l" t="t" r="r" b="b"/>
              <a:pathLst>
                <a:path w="3022902" h="776303">
                  <a:moveTo>
                    <a:pt x="0" y="0"/>
                  </a:moveTo>
                  <a:lnTo>
                    <a:pt x="3022902" y="0"/>
                  </a:lnTo>
                  <a:lnTo>
                    <a:pt x="3022902" y="776303"/>
                  </a:lnTo>
                  <a:lnTo>
                    <a:pt x="0" y="776303"/>
                  </a:lnTo>
                  <a:close/>
                </a:path>
              </a:pathLst>
            </a:custGeom>
            <a:ln w="38100" cap="sq">
              <a:solidFill>
                <a:srgbClr val="7F674C"/>
              </a:solidFill>
              <a:prstDash val="solid"/>
              <a:miter/>
            </a:ln>
          </p:spPr>
          <p:txBody>
            <a:bodyPr/>
            <a:p>
              <a:endParaRPr lang="en-IN"/>
            </a:p>
          </p:txBody>
        </p:sp>
        <p:sp>
          <p:nvSpPr>
            <p:cNvPr id="1048657" name="TextBox 5"/>
            <p:cNvSpPr txBox="1"/>
            <p:nvPr/>
          </p:nvSpPr>
          <p:spPr>
            <a:xfrm>
              <a:off x="0" y="-66675"/>
              <a:ext cx="3022902" cy="842978"/>
            </a:xfrm>
            <a:prstGeom prst="rect"/>
          </p:spPr>
          <p:txBody>
            <a:bodyPr anchor="ctr" bIns="50800" lIns="50800" rIns="50800" rtlCol="0" tIns="50800"/>
            <a:p>
              <a:pPr algn="ctr">
                <a:lnSpc>
                  <a:spcPts val="3360"/>
                </a:lnSpc>
              </a:pPr>
            </a:p>
          </p:txBody>
        </p:sp>
      </p:grpSp>
      <p:sp>
        <p:nvSpPr>
          <p:cNvPr id="1048658" name="TextBox 13"/>
          <p:cNvSpPr txBox="1"/>
          <p:nvPr/>
        </p:nvSpPr>
        <p:spPr>
          <a:xfrm>
            <a:off x="7077595" y="492295"/>
            <a:ext cx="4575922" cy="863600"/>
          </a:xfrm>
          <a:prstGeom prst="rect"/>
        </p:spPr>
        <p:txBody>
          <a:bodyPr anchor="t" bIns="0" lIns="0" rIns="0" rtlCol="0" tIns="0">
            <a:spAutoFit/>
          </a:bodyPr>
          <a:p>
            <a:pPr algn="ctr">
              <a:lnSpc>
                <a:spcPts val="6800"/>
              </a:lnSpc>
            </a:pPr>
            <a:r>
              <a:rPr b="1" dirty="0" sz="4400" lang="en-GB">
                <a:latin typeface="Times New Roman" panose="02020603050405020304" pitchFamily="18" charset="0"/>
                <a:cs typeface="Times New Roman" panose="02020603050405020304" pitchFamily="18" charset="0"/>
              </a:rPr>
              <a:t>Root Causes</a:t>
            </a:r>
            <a:endParaRPr b="1" dirty="0" sz="4400" lang="en-US">
              <a:solidFill>
                <a:srgbClr val="7F674C"/>
              </a:solidFill>
              <a:latin typeface="Times New Roman" panose="02020603050405020304" pitchFamily="18" charset="0"/>
              <a:ea typeface="Agrandir Bold"/>
              <a:cs typeface="Times New Roman" panose="02020603050405020304" pitchFamily="18" charset="0"/>
              <a:sym typeface="Agrandir Bold"/>
            </a:endParaRPr>
          </a:p>
        </p:txBody>
      </p:sp>
      <p:sp>
        <p:nvSpPr>
          <p:cNvPr id="1048659" name="TextBox 14"/>
          <p:cNvSpPr txBox="1"/>
          <p:nvPr/>
        </p:nvSpPr>
        <p:spPr>
          <a:xfrm>
            <a:off x="914400" y="1830298"/>
            <a:ext cx="9448800" cy="6400800"/>
          </a:xfrm>
          <a:prstGeom prst="rect"/>
        </p:spPr>
        <p:txBody>
          <a:bodyPr anchor="t" bIns="0" lIns="0" rIns="0" rtlCol="0" tIns="0" wrap="square">
            <a:spAutoFit/>
          </a:bodyPr>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The NHS follows a centralised pay structure, which restricts organisational autonomy in making decisions.</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HR strategies of the organisation lack innovation due to policy limitation and the presence of bureaucratic processes slows down compensation reform (Armstrong and Taylor, 2023). </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The issues associated with government funding also limit the growth of salary and reward flexibility.</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Culture also plays a critical role in public service, which reduces its focus on financial incentives. </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Overall, this indicates that these structural policies and cultural practices collectively affect the compensation management of the organisation within the NHS workforce system effectively.</a:t>
            </a:r>
            <a:endParaRPr dirty="0" sz="2400" lang="en-IN">
              <a:latin typeface="Times New Roman" panose="02020603050405020304" pitchFamily="18" charset="0"/>
              <a:cs typeface="Times New Roman" panose="02020603050405020304" pitchFamily="18" charset="0"/>
            </a:endParaRPr>
          </a:p>
        </p:txBody>
      </p:sp>
      <p:pic>
        <p:nvPicPr>
          <p:cNvPr id="2097159" name="Picture 4" descr="ROOT CAUSE ANALYSIS: EVERYTHING HAPPENS FOR A REASON(S) | Safety Resources  | Indianapolis"/>
          <p:cNvPicPr>
            <a:picLocks noChangeAspect="1" noChangeArrowheads="1"/>
          </p:cNvPicPr>
          <p:nvPr/>
        </p:nvPicPr>
        <p:blipFill>
          <a:blip xmlns:r="http://schemas.openxmlformats.org/officeDocument/2006/relationships" r:embed="rId2"/>
          <a:srcRect/>
          <a:stretch>
            <a:fillRect/>
          </a:stretch>
        </p:blipFill>
        <p:spPr bwMode="auto">
          <a:xfrm>
            <a:off x="11526173" y="3055680"/>
            <a:ext cx="6457027" cy="4983419"/>
          </a:xfrm>
          <a:prstGeom prst="rect"/>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57" name=""/>
        <p:cNvGrpSpPr/>
        <p:nvPr/>
      </p:nvGrpSpPr>
      <p:grpSpPr>
        <a:xfrm>
          <a:off x="0" y="0"/>
          <a:ext cx="0" cy="0"/>
          <a:chOff x="0" y="0"/>
          <a:chExt cx="0" cy="0"/>
        </a:xfrm>
      </p:grpSpPr>
      <p:sp>
        <p:nvSpPr>
          <p:cNvPr id="1048660" name="Freeform 2"/>
          <p:cNvSpPr/>
          <p:nvPr/>
        </p:nvSpPr>
        <p:spPr>
          <a:xfrm>
            <a:off x="0" y="0"/>
            <a:ext cx="18288000" cy="10287000"/>
          </a:xfrm>
          <a:custGeom>
            <a:avLst/>
            <a:ahLst/>
            <a:rect l="l" t="t" r="r" b="b"/>
            <a:pathLst>
              <a:path w="18288000" h="10287000">
                <a:moveTo>
                  <a:pt x="0" y="0"/>
                </a:moveTo>
                <a:lnTo>
                  <a:pt x="18288000" y="0"/>
                </a:lnTo>
                <a:lnTo>
                  <a:pt x="18288000" y="10287000"/>
                </a:lnTo>
                <a:lnTo>
                  <a:pt x="0" y="10287000"/>
                </a:lnTo>
                <a:lnTo>
                  <a:pt x="0" y="0"/>
                </a:lnTo>
                <a:close/>
              </a:path>
            </a:pathLst>
          </a:custGeom>
          <a:blipFill>
            <a:blip xmlns:r="http://schemas.openxmlformats.org/officeDocument/2006/relationships" r:embed="rId1"/>
            <a:stretch>
              <a:fillRect t="-37" b="-37"/>
            </a:stretch>
          </a:blipFill>
        </p:spPr>
        <p:txBody>
          <a:bodyPr/>
          <a:p>
            <a:endParaRPr dirty="0" lang="en-IN"/>
          </a:p>
        </p:txBody>
      </p:sp>
      <p:sp>
        <p:nvSpPr>
          <p:cNvPr id="1048661" name="TextBox 3"/>
          <p:cNvSpPr txBox="1"/>
          <p:nvPr/>
        </p:nvSpPr>
        <p:spPr>
          <a:xfrm>
            <a:off x="3106344" y="174679"/>
            <a:ext cx="11255024" cy="1047750"/>
          </a:xfrm>
          <a:prstGeom prst="rect"/>
        </p:spPr>
        <p:txBody>
          <a:bodyPr anchor="t" bIns="0" lIns="0" rIns="0" rtlCol="0" tIns="0" wrap="square">
            <a:spAutoFit/>
          </a:bodyPr>
          <a:p>
            <a:pPr algn="ctr">
              <a:lnSpc>
                <a:spcPts val="8250"/>
              </a:lnSpc>
              <a:spcBef>
                <a:spcPct val="0"/>
              </a:spcBef>
            </a:pPr>
            <a:r>
              <a:rPr b="1" dirty="0" sz="4400" lang="en-GB">
                <a:latin typeface="Times New Roman" panose="02020603050405020304" pitchFamily="18" charset="0"/>
                <a:cs typeface="Times New Roman" panose="02020603050405020304" pitchFamily="18" charset="0"/>
              </a:rPr>
              <a:t>Theoretical Framework 1: Equity Theory</a:t>
            </a:r>
            <a:endParaRPr dirty="0" sz="4400" lang="en-IN">
              <a:latin typeface="Times New Roman" panose="02020603050405020304" pitchFamily="18" charset="0"/>
              <a:cs typeface="Times New Roman" panose="02020603050405020304" pitchFamily="18" charset="0"/>
            </a:endParaRPr>
          </a:p>
        </p:txBody>
      </p:sp>
      <p:sp>
        <p:nvSpPr>
          <p:cNvPr id="1048662" name="TextBox 10"/>
          <p:cNvSpPr txBox="1"/>
          <p:nvPr/>
        </p:nvSpPr>
        <p:spPr>
          <a:xfrm>
            <a:off x="815745" y="2095500"/>
            <a:ext cx="9289168" cy="6756400"/>
          </a:xfrm>
          <a:prstGeom prst="rect"/>
        </p:spPr>
        <p:txBody>
          <a:bodyPr anchor="t" bIns="0" lIns="0" rIns="0" rtlCol="0" tIns="0" wrap="square">
            <a:spAutoFit/>
          </a:bodyPr>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Staff belonging to the NHS perceive inequity due to the presence of high workload and insufficient financial rewards, with declining real wages, which is strengthening the perception of unfairness (</a:t>
            </a:r>
            <a:r>
              <a:rPr dirty="0" sz="2400" lang="en-GB" err="1">
                <a:latin typeface="Times New Roman" panose="02020603050405020304" pitchFamily="18" charset="0"/>
                <a:cs typeface="Times New Roman" panose="02020603050405020304" pitchFamily="18" charset="0"/>
              </a:rPr>
              <a:t>Exworthy</a:t>
            </a:r>
            <a:r>
              <a:rPr dirty="0" sz="2400" lang="en-GB">
                <a:latin typeface="Times New Roman" panose="02020603050405020304" pitchFamily="18" charset="0"/>
                <a:cs typeface="Times New Roman" panose="02020603050405020304" pitchFamily="18" charset="0"/>
              </a:rPr>
              <a:t> and Nash, 2024).</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As this imbalance is reducing motivation and job satisfaction, it is essential for employees to focus on responding through reduced effort, disengagement, or turnover to showcase the importance of an equitable compensation system in maintaining workforce stability. </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Considering this, Shinde, (2025), with the support of the equity theory, suggests that employees emphasise fairness by comparing inputs and outputs with others.</a:t>
            </a:r>
            <a:endParaRPr dirty="0" sz="2400" lang="en-IN">
              <a:latin typeface="Times New Roman" panose="02020603050405020304" pitchFamily="18" charset="0"/>
              <a:cs typeface="Times New Roman" panose="02020603050405020304" pitchFamily="18" charset="0"/>
            </a:endParaRPr>
          </a:p>
          <a:p>
            <a:pPr algn="ctr">
              <a:lnSpc>
                <a:spcPts val="2800"/>
              </a:lnSpc>
            </a:pPr>
            <a:endParaRPr dirty="0" sz="2000" lang="en-US">
              <a:solidFill>
                <a:srgbClr val="0B0A0A"/>
              </a:solidFill>
              <a:latin typeface="Poppins" panose="00000500000000000000"/>
              <a:ea typeface="Poppins" panose="00000500000000000000"/>
              <a:cs typeface="Poppins" panose="00000500000000000000"/>
              <a:sym typeface="Poppins" panose="00000500000000000000"/>
            </a:endParaRPr>
          </a:p>
        </p:txBody>
      </p:sp>
      <p:pic>
        <p:nvPicPr>
          <p:cNvPr id="2097160" name="image2.png"/>
          <p:cNvPicPr>
            <a:picLocks/>
          </p:cNvPicPr>
          <p:nvPr/>
        </p:nvPicPr>
        <p:blipFill>
          <a:blip xmlns:r="http://schemas.openxmlformats.org/officeDocument/2006/relationships" r:embed="rId2"/>
          <a:srcRect b="11270"/>
          <a:stretch>
            <a:fillRect/>
          </a:stretch>
        </p:blipFill>
        <p:spPr>
          <a:xfrm>
            <a:off x="10736470" y="2247900"/>
            <a:ext cx="6890477" cy="5280059"/>
          </a:xfrm>
          <a:prstGeom prst="rect"/>
          <a:ln w="38100" cap="sq">
            <a:solidFill>
              <a:srgbClr val="000000"/>
            </a:solidFill>
            <a:prstDash val="solid"/>
            <a:miter lim="800000"/>
            <a:headEnd/>
            <a:tailEnd/>
          </a:ln>
          <a:effectLst>
            <a:outerShdw algn="tl" blurRad="50800" dir="2700000" dist="38100" rotWithShape="0">
              <a:srgbClr val="000000">
                <a:alpha val="43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58" name=""/>
        <p:cNvGrpSpPr/>
        <p:nvPr/>
      </p:nvGrpSpPr>
      <p:grpSpPr>
        <a:xfrm>
          <a:off x="0" y="0"/>
          <a:ext cx="0" cy="0"/>
          <a:chOff x="0" y="0"/>
          <a:chExt cx="0" cy="0"/>
        </a:xfrm>
      </p:grpSpPr>
      <p:sp>
        <p:nvSpPr>
          <p:cNvPr id="1048663" name="Freeform 2"/>
          <p:cNvSpPr/>
          <p:nvPr/>
        </p:nvSpPr>
        <p:spPr>
          <a:xfrm>
            <a:off x="0" y="-30726"/>
            <a:ext cx="18288000" cy="10287000"/>
          </a:xfrm>
          <a:custGeom>
            <a:avLst/>
            <a:ahLst/>
            <a:rect l="l" t="t" r="r" b="b"/>
            <a:pathLst>
              <a:path w="18288000" h="10287000">
                <a:moveTo>
                  <a:pt x="0" y="0"/>
                </a:moveTo>
                <a:lnTo>
                  <a:pt x="18288000" y="0"/>
                </a:lnTo>
                <a:lnTo>
                  <a:pt x="18288000" y="10287000"/>
                </a:lnTo>
                <a:lnTo>
                  <a:pt x="0" y="10287000"/>
                </a:lnTo>
                <a:lnTo>
                  <a:pt x="0" y="0"/>
                </a:lnTo>
                <a:close/>
              </a:path>
            </a:pathLst>
          </a:custGeom>
          <a:blipFill>
            <a:blip xmlns:r="http://schemas.openxmlformats.org/officeDocument/2006/relationships" r:embed="rId1"/>
            <a:stretch>
              <a:fillRect t="-37" b="-37"/>
            </a:stretch>
          </a:blipFill>
        </p:spPr>
        <p:txBody>
          <a:bodyPr/>
          <a:p>
            <a:endParaRPr lang="en-IN"/>
          </a:p>
        </p:txBody>
      </p:sp>
      <p:grpSp>
        <p:nvGrpSpPr>
          <p:cNvPr id="59" name="Group 4"/>
          <p:cNvGrpSpPr/>
          <p:nvPr/>
        </p:nvGrpSpPr>
        <p:grpSpPr>
          <a:xfrm>
            <a:off x="416338" y="2446070"/>
            <a:ext cx="9376834" cy="7650429"/>
            <a:chOff x="0" y="0"/>
            <a:chExt cx="2469619" cy="831458"/>
          </a:xfrm>
        </p:grpSpPr>
        <p:sp>
          <p:nvSpPr>
            <p:cNvPr id="1048664" name="Freeform 5"/>
            <p:cNvSpPr/>
            <p:nvPr/>
          </p:nvSpPr>
          <p:spPr>
            <a:xfrm>
              <a:off x="0" y="0"/>
              <a:ext cx="2469619" cy="831458"/>
            </a:xfrm>
            <a:custGeom>
              <a:avLst/>
              <a:ahLst/>
              <a:rect l="l" t="t" r="r" b="b"/>
              <a:pathLst>
                <a:path w="2469619" h="831458">
                  <a:moveTo>
                    <a:pt x="0" y="0"/>
                  </a:moveTo>
                  <a:lnTo>
                    <a:pt x="2469619" y="0"/>
                  </a:lnTo>
                  <a:lnTo>
                    <a:pt x="2469619" y="831458"/>
                  </a:lnTo>
                  <a:lnTo>
                    <a:pt x="0" y="831458"/>
                  </a:lnTo>
                  <a:close/>
                </a:path>
              </a:pathLst>
            </a:custGeom>
            <a:ln w="38100" cap="sq">
              <a:solidFill>
                <a:srgbClr val="7F674C"/>
              </a:solidFill>
              <a:prstDash val="solid"/>
              <a:miter/>
            </a:ln>
          </p:spPr>
          <p:txBody>
            <a:bodyPr/>
            <a:p>
              <a:endParaRPr lang="en-IN"/>
            </a:p>
          </p:txBody>
        </p:sp>
        <p:sp>
          <p:nvSpPr>
            <p:cNvPr id="1048665" name="TextBox 6"/>
            <p:cNvSpPr txBox="1"/>
            <p:nvPr/>
          </p:nvSpPr>
          <p:spPr>
            <a:xfrm>
              <a:off x="0" y="-66675"/>
              <a:ext cx="2469619" cy="898133"/>
            </a:xfrm>
            <a:prstGeom prst="rect"/>
          </p:spPr>
          <p:txBody>
            <a:bodyPr anchor="ctr" bIns="50800" lIns="50800" rIns="50800" rtlCol="0" tIns="50800"/>
            <a:p>
              <a:pPr algn="ctr">
                <a:lnSpc>
                  <a:spcPts val="3360"/>
                </a:lnSpc>
              </a:pPr>
            </a:p>
          </p:txBody>
        </p:sp>
      </p:grpSp>
      <p:grpSp>
        <p:nvGrpSpPr>
          <p:cNvPr id="60" name="Group 7"/>
          <p:cNvGrpSpPr/>
          <p:nvPr/>
        </p:nvGrpSpPr>
        <p:grpSpPr>
          <a:xfrm>
            <a:off x="0" y="-30726"/>
            <a:ext cx="18288000" cy="1945711"/>
            <a:chOff x="0" y="0"/>
            <a:chExt cx="5417498" cy="859097"/>
          </a:xfrm>
        </p:grpSpPr>
        <p:sp>
          <p:nvSpPr>
            <p:cNvPr id="1048666" name="Freeform 8"/>
            <p:cNvSpPr/>
            <p:nvPr/>
          </p:nvSpPr>
          <p:spPr>
            <a:xfrm>
              <a:off x="0" y="0"/>
              <a:ext cx="5417498" cy="859097"/>
            </a:xfrm>
            <a:custGeom>
              <a:avLst/>
              <a:ahLst/>
              <a:rect l="l" t="t" r="r" b="b"/>
              <a:pathLst>
                <a:path w="5417498" h="859097">
                  <a:moveTo>
                    <a:pt x="0" y="0"/>
                  </a:moveTo>
                  <a:lnTo>
                    <a:pt x="5417498" y="0"/>
                  </a:lnTo>
                  <a:lnTo>
                    <a:pt x="5417498" y="859097"/>
                  </a:lnTo>
                  <a:lnTo>
                    <a:pt x="0" y="859097"/>
                  </a:lnTo>
                  <a:close/>
                </a:path>
              </a:pathLst>
            </a:custGeom>
            <a:gradFill rotWithShape="1">
              <a:gsLst>
                <a:gs pos="0">
                  <a:srgbClr val="DCBA9F">
                    <a:alpha val="100000"/>
                  </a:srgbClr>
                </a:gs>
                <a:gs pos="50000">
                  <a:srgbClr val="EED8C6">
                    <a:alpha val="100000"/>
                  </a:srgbClr>
                </a:gs>
                <a:gs pos="100000">
                  <a:srgbClr val="FFF0E4">
                    <a:alpha val="100000"/>
                  </a:srgbClr>
                </a:gs>
              </a:gsLst>
              <a:lin ang="0"/>
            </a:gradFill>
          </p:spPr>
          <p:txBody>
            <a:bodyPr/>
            <a:p>
              <a:endParaRPr lang="en-IN"/>
            </a:p>
          </p:txBody>
        </p:sp>
        <p:sp>
          <p:nvSpPr>
            <p:cNvPr id="1048667" name="TextBox 9"/>
            <p:cNvSpPr txBox="1"/>
            <p:nvPr/>
          </p:nvSpPr>
          <p:spPr>
            <a:xfrm>
              <a:off x="0" y="-66675"/>
              <a:ext cx="5417498" cy="925772"/>
            </a:xfrm>
            <a:prstGeom prst="rect"/>
          </p:spPr>
          <p:txBody>
            <a:bodyPr anchor="ctr" bIns="50800" lIns="50800" rIns="50800" rtlCol="0" tIns="50800"/>
            <a:p>
              <a:pPr algn="ctr">
                <a:lnSpc>
                  <a:spcPts val="3360"/>
                </a:lnSpc>
              </a:pPr>
            </a:p>
          </p:txBody>
        </p:sp>
      </p:grpSp>
      <p:sp>
        <p:nvSpPr>
          <p:cNvPr id="1048668" name="TextBox 14"/>
          <p:cNvSpPr txBox="1"/>
          <p:nvPr/>
        </p:nvSpPr>
        <p:spPr>
          <a:xfrm>
            <a:off x="5486400" y="-72513"/>
            <a:ext cx="8613544" cy="1899920"/>
          </a:xfrm>
          <a:prstGeom prst="rect"/>
        </p:spPr>
        <p:txBody>
          <a:bodyPr anchor="t" bIns="0" lIns="0" rIns="0" rtlCol="0" tIns="0" wrap="square">
            <a:spAutoFit/>
          </a:bodyPr>
          <a:p>
            <a:pPr algn="ctr">
              <a:lnSpc>
                <a:spcPts val="7480"/>
              </a:lnSpc>
            </a:pPr>
            <a:r>
              <a:rPr b="1" dirty="0" sz="4400" lang="en-GB">
                <a:latin typeface="Times New Roman" panose="02020603050405020304" pitchFamily="18" charset="0"/>
                <a:cs typeface="Times New Roman" panose="02020603050405020304" pitchFamily="18" charset="0"/>
              </a:rPr>
              <a:t>Theoretical Framework 2: Herzberg’s Two-Factor Theory</a:t>
            </a:r>
            <a:endParaRPr b="1" dirty="0" sz="4400" lang="en-US">
              <a:solidFill>
                <a:srgbClr val="7F674C"/>
              </a:solidFill>
              <a:latin typeface="Times New Roman" panose="02020603050405020304" pitchFamily="18" charset="0"/>
              <a:ea typeface="Agrandir Bold"/>
              <a:cs typeface="Times New Roman" panose="02020603050405020304" pitchFamily="18" charset="0"/>
              <a:sym typeface="Agrandir Bold"/>
            </a:endParaRPr>
          </a:p>
        </p:txBody>
      </p:sp>
      <p:sp>
        <p:nvSpPr>
          <p:cNvPr id="1048669" name="TextBox 22"/>
          <p:cNvSpPr txBox="1"/>
          <p:nvPr/>
        </p:nvSpPr>
        <p:spPr>
          <a:xfrm>
            <a:off x="609600" y="2781300"/>
            <a:ext cx="9067800" cy="7292339"/>
          </a:xfrm>
          <a:prstGeom prst="rect"/>
          <a:noFill/>
        </p:spPr>
        <p:txBody>
          <a:bodyPr rtlCol="0" wrap="square">
            <a:spAutoFit/>
          </a:bodyPr>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The inclusion of Herzberg’s Two Factor Theory contributes to distinguishing hygiene factors and motivators and assists in influencing satisfaction.</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Therefore, in the context of the NHS, salary and working conditions act as hygiene factors, with poor pay leading to creating dissatisfaction among health workers.</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On the other hand, limited recognition and career growth result in reduced motivational drivers and state that ineffective reward systems are capable of weakening engagement (cipd.org, 2023).</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This results in the employees of the NHS experiencing reduced commitment and a weakening performance level within the organisation (Adesina and </a:t>
            </a:r>
            <a:r>
              <a:rPr dirty="0" sz="2400" lang="en-GB" err="1">
                <a:latin typeface="Times New Roman" panose="02020603050405020304" pitchFamily="18" charset="0"/>
                <a:cs typeface="Times New Roman" panose="02020603050405020304" pitchFamily="18" charset="0"/>
              </a:rPr>
              <a:t>Egbuta</a:t>
            </a:r>
            <a:r>
              <a:rPr dirty="0" sz="2400" lang="en-GB">
                <a:latin typeface="Times New Roman" panose="02020603050405020304" pitchFamily="18" charset="0"/>
                <a:cs typeface="Times New Roman" panose="02020603050405020304" pitchFamily="18" charset="0"/>
              </a:rPr>
              <a:t>, 2025). </a:t>
            </a:r>
            <a:endParaRPr dirty="0" sz="2400" lang="en-IN">
              <a:latin typeface="Times New Roman" panose="02020603050405020304" pitchFamily="18" charset="0"/>
              <a:cs typeface="Times New Roman" panose="02020603050405020304" pitchFamily="18" charset="0"/>
            </a:endParaRPr>
          </a:p>
          <a:p>
            <a:endParaRPr dirty="0" lang="en-IN"/>
          </a:p>
        </p:txBody>
      </p:sp>
      <p:pic>
        <p:nvPicPr>
          <p:cNvPr id="2097161" name="image1.png"/>
          <p:cNvPicPr>
            <a:picLocks/>
          </p:cNvPicPr>
          <p:nvPr/>
        </p:nvPicPr>
        <p:blipFill>
          <a:blip xmlns:r="http://schemas.openxmlformats.org/officeDocument/2006/relationships" r:embed="rId2"/>
          <a:srcRect/>
          <a:stretch>
            <a:fillRect/>
          </a:stretch>
        </p:blipFill>
        <p:spPr>
          <a:xfrm>
            <a:off x="10209510" y="2247900"/>
            <a:ext cx="7662152" cy="7772400"/>
          </a:xfrm>
          <a:prstGeom prst="rec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61" name=""/>
        <p:cNvGrpSpPr/>
        <p:nvPr/>
      </p:nvGrpSpPr>
      <p:grpSpPr>
        <a:xfrm>
          <a:off x="0" y="0"/>
          <a:ext cx="0" cy="0"/>
          <a:chOff x="0" y="0"/>
          <a:chExt cx="0" cy="0"/>
        </a:xfrm>
      </p:grpSpPr>
      <p:sp>
        <p:nvSpPr>
          <p:cNvPr id="1048670" name="Freeform 2"/>
          <p:cNvSpPr/>
          <p:nvPr/>
        </p:nvSpPr>
        <p:spPr>
          <a:xfrm>
            <a:off x="0" y="0"/>
            <a:ext cx="18288000" cy="10287000"/>
          </a:xfrm>
          <a:custGeom>
            <a:avLst/>
            <a:ahLst/>
            <a:rect l="l" t="t" r="r" b="b"/>
            <a:pathLst>
              <a:path w="18288000" h="10287000">
                <a:moveTo>
                  <a:pt x="0" y="0"/>
                </a:moveTo>
                <a:lnTo>
                  <a:pt x="18288000" y="0"/>
                </a:lnTo>
                <a:lnTo>
                  <a:pt x="18288000" y="10287000"/>
                </a:lnTo>
                <a:lnTo>
                  <a:pt x="0" y="10287000"/>
                </a:lnTo>
                <a:lnTo>
                  <a:pt x="0" y="0"/>
                </a:lnTo>
                <a:close/>
              </a:path>
            </a:pathLst>
          </a:custGeom>
          <a:blipFill>
            <a:blip xmlns:r="http://schemas.openxmlformats.org/officeDocument/2006/relationships" r:embed="rId1"/>
            <a:stretch>
              <a:fillRect t="-37" b="-37"/>
            </a:stretch>
          </a:blipFill>
        </p:spPr>
        <p:txBody>
          <a:bodyPr/>
          <a:p>
            <a:endParaRPr lang="en-IN"/>
          </a:p>
        </p:txBody>
      </p:sp>
      <p:grpSp>
        <p:nvGrpSpPr>
          <p:cNvPr id="62" name="Group 3"/>
          <p:cNvGrpSpPr/>
          <p:nvPr/>
        </p:nvGrpSpPr>
        <p:grpSpPr>
          <a:xfrm>
            <a:off x="1028700" y="718611"/>
            <a:ext cx="8921847" cy="8988350"/>
            <a:chOff x="0" y="0"/>
            <a:chExt cx="2349787" cy="2367302"/>
          </a:xfrm>
        </p:grpSpPr>
        <p:sp>
          <p:nvSpPr>
            <p:cNvPr id="1048671" name="Freeform 4"/>
            <p:cNvSpPr/>
            <p:nvPr/>
          </p:nvSpPr>
          <p:spPr>
            <a:xfrm>
              <a:off x="0" y="0"/>
              <a:ext cx="2349787" cy="2367302"/>
            </a:xfrm>
            <a:custGeom>
              <a:avLst/>
              <a:ahLst/>
              <a:rect l="l" t="t" r="r" b="b"/>
              <a:pathLst>
                <a:path w="2349787" h="2367302">
                  <a:moveTo>
                    <a:pt x="0" y="0"/>
                  </a:moveTo>
                  <a:lnTo>
                    <a:pt x="2349787" y="0"/>
                  </a:lnTo>
                  <a:lnTo>
                    <a:pt x="2349787" y="2367302"/>
                  </a:lnTo>
                  <a:lnTo>
                    <a:pt x="0" y="2367302"/>
                  </a:lnTo>
                  <a:close/>
                </a:path>
              </a:pathLst>
            </a:custGeom>
            <a:ln w="38100" cap="sq">
              <a:solidFill>
                <a:srgbClr val="7F674C"/>
              </a:solidFill>
              <a:prstDash val="solid"/>
              <a:miter/>
            </a:ln>
          </p:spPr>
          <p:txBody>
            <a:bodyPr/>
            <a:p>
              <a:endParaRPr lang="en-IN"/>
            </a:p>
          </p:txBody>
        </p:sp>
        <p:sp>
          <p:nvSpPr>
            <p:cNvPr id="1048672" name="TextBox 5"/>
            <p:cNvSpPr txBox="1"/>
            <p:nvPr/>
          </p:nvSpPr>
          <p:spPr>
            <a:xfrm>
              <a:off x="0" y="-66675"/>
              <a:ext cx="2349787" cy="2433977"/>
            </a:xfrm>
            <a:prstGeom prst="rect"/>
          </p:spPr>
          <p:txBody>
            <a:bodyPr anchor="ctr" bIns="50800" lIns="50800" rIns="50800" rtlCol="0" tIns="50800"/>
            <a:p>
              <a:pPr algn="ctr">
                <a:lnSpc>
                  <a:spcPts val="3360"/>
                </a:lnSpc>
              </a:pPr>
            </a:p>
          </p:txBody>
        </p:sp>
      </p:grpSp>
      <p:grpSp>
        <p:nvGrpSpPr>
          <p:cNvPr id="63" name="Group 6"/>
          <p:cNvGrpSpPr/>
          <p:nvPr/>
        </p:nvGrpSpPr>
        <p:grpSpPr>
          <a:xfrm>
            <a:off x="7303635" y="-9525"/>
            <a:ext cx="11172825" cy="10287000"/>
            <a:chOff x="0" y="0"/>
            <a:chExt cx="2858322" cy="2965909"/>
          </a:xfrm>
        </p:grpSpPr>
        <p:sp>
          <p:nvSpPr>
            <p:cNvPr id="1048673" name="Freeform 7"/>
            <p:cNvSpPr/>
            <p:nvPr/>
          </p:nvSpPr>
          <p:spPr>
            <a:xfrm>
              <a:off x="0" y="0"/>
              <a:ext cx="2858322" cy="2965909"/>
            </a:xfrm>
            <a:custGeom>
              <a:avLst/>
              <a:ahLst/>
              <a:rect l="l" t="t" r="r" b="b"/>
              <a:pathLst>
                <a:path w="2858322" h="2965909">
                  <a:moveTo>
                    <a:pt x="0" y="0"/>
                  </a:moveTo>
                  <a:lnTo>
                    <a:pt x="2858322" y="0"/>
                  </a:lnTo>
                  <a:lnTo>
                    <a:pt x="2858322" y="2965909"/>
                  </a:lnTo>
                  <a:lnTo>
                    <a:pt x="0" y="2965909"/>
                  </a:lnTo>
                  <a:close/>
                </a:path>
              </a:pathLst>
            </a:custGeom>
            <a:gradFill rotWithShape="1">
              <a:gsLst>
                <a:gs pos="0">
                  <a:srgbClr val="DCBA9F">
                    <a:alpha val="100000"/>
                  </a:srgbClr>
                </a:gs>
                <a:gs pos="50000">
                  <a:srgbClr val="EED8C6">
                    <a:alpha val="100000"/>
                  </a:srgbClr>
                </a:gs>
                <a:gs pos="100000">
                  <a:srgbClr val="FFF0E4">
                    <a:alpha val="100000"/>
                  </a:srgbClr>
                </a:gs>
              </a:gsLst>
              <a:lin ang="0"/>
            </a:gradFill>
          </p:spPr>
          <p:txBody>
            <a:bodyPr/>
            <a:p>
              <a:endParaRPr lang="en-IN"/>
            </a:p>
          </p:txBody>
        </p:sp>
        <p:sp>
          <p:nvSpPr>
            <p:cNvPr id="1048674" name="TextBox 8"/>
            <p:cNvSpPr txBox="1"/>
            <p:nvPr/>
          </p:nvSpPr>
          <p:spPr>
            <a:xfrm>
              <a:off x="0" y="-66675"/>
              <a:ext cx="2858322" cy="3032584"/>
            </a:xfrm>
            <a:prstGeom prst="rect"/>
          </p:spPr>
          <p:txBody>
            <a:bodyPr anchor="ctr" bIns="50800" lIns="50800" rIns="50800" rtlCol="0" tIns="50800"/>
            <a:p>
              <a:pPr algn="ctr">
                <a:lnSpc>
                  <a:spcPts val="3360"/>
                </a:lnSpc>
              </a:pPr>
            </a:p>
          </p:txBody>
        </p:sp>
      </p:grpSp>
      <p:sp>
        <p:nvSpPr>
          <p:cNvPr id="1048675" name="Freeform 15"/>
          <p:cNvSpPr/>
          <p:nvPr/>
        </p:nvSpPr>
        <p:spPr>
          <a:xfrm>
            <a:off x="534332" y="-9525"/>
            <a:ext cx="1032161" cy="1513147"/>
          </a:xfrm>
          <a:custGeom>
            <a:avLst/>
            <a:ahLst/>
            <a:rect l="l" t="t" r="r" b="b"/>
            <a:pathLst>
              <a:path w="1032161" h="1513147">
                <a:moveTo>
                  <a:pt x="0" y="0"/>
                </a:moveTo>
                <a:lnTo>
                  <a:pt x="1032161" y="0"/>
                </a:lnTo>
                <a:lnTo>
                  <a:pt x="1032161" y="1513147"/>
                </a:lnTo>
                <a:lnTo>
                  <a:pt x="0" y="1513147"/>
                </a:lnTo>
                <a:lnTo>
                  <a:pt x="0" y="0"/>
                </a:lnTo>
                <a:close/>
              </a:path>
            </a:pathLst>
          </a:custGeom>
          <a:blipFill>
            <a:blip xmlns:r="http://schemas.openxmlformats.org/officeDocument/2006/relationships" r:embed="rId2"/>
            <a:stretch>
              <a:fillRect/>
            </a:stretch>
          </a:blipFill>
        </p:spPr>
        <p:txBody>
          <a:bodyPr/>
          <a:p>
            <a:endParaRPr lang="en-IN"/>
          </a:p>
        </p:txBody>
      </p:sp>
      <p:sp>
        <p:nvSpPr>
          <p:cNvPr id="1048676" name="Freeform 17"/>
          <p:cNvSpPr/>
          <p:nvPr/>
        </p:nvSpPr>
        <p:spPr>
          <a:xfrm>
            <a:off x="9654411" y="9258300"/>
            <a:ext cx="1428823" cy="236405"/>
          </a:xfrm>
          <a:custGeom>
            <a:avLst/>
            <a:ahLst/>
            <a:rect l="l" t="t" r="r" b="b"/>
            <a:pathLst>
              <a:path w="1428823" h="236405">
                <a:moveTo>
                  <a:pt x="0" y="0"/>
                </a:moveTo>
                <a:lnTo>
                  <a:pt x="1428822" y="0"/>
                </a:lnTo>
                <a:lnTo>
                  <a:pt x="1428822" y="236405"/>
                </a:lnTo>
                <a:lnTo>
                  <a:pt x="0" y="236405"/>
                </a:lnTo>
                <a:lnTo>
                  <a:pt x="0" y="0"/>
                </a:lnTo>
                <a:close/>
              </a:path>
            </a:pathLst>
          </a:custGeom>
          <a:blipFill>
            <a:blip xmlns:r="http://schemas.openxmlformats.org/officeDocument/2006/relationships" r:embed="rId3"/>
            <a:stretch>
              <a:fillRect/>
            </a:stretch>
          </a:blipFill>
        </p:spPr>
        <p:txBody>
          <a:bodyPr/>
          <a:p>
            <a:endParaRPr lang="en-IN"/>
          </a:p>
        </p:txBody>
      </p:sp>
      <p:sp>
        <p:nvSpPr>
          <p:cNvPr id="1048677" name="TextBox 22"/>
          <p:cNvSpPr txBox="1"/>
          <p:nvPr/>
        </p:nvSpPr>
        <p:spPr>
          <a:xfrm>
            <a:off x="7048628" y="110304"/>
            <a:ext cx="11172825" cy="2072639"/>
          </a:xfrm>
          <a:prstGeom prst="rect"/>
        </p:spPr>
        <p:txBody>
          <a:bodyPr anchor="t" bIns="0" lIns="0" rIns="0" rtlCol="0" tIns="0" wrap="square">
            <a:spAutoFit/>
          </a:bodyPr>
          <a:p>
            <a:pPr algn="ctr">
              <a:lnSpc>
                <a:spcPts val="8160"/>
              </a:lnSpc>
            </a:pPr>
            <a:r>
              <a:rPr b="1" dirty="0" sz="4400" lang="en-GB">
                <a:latin typeface="Times New Roman" panose="02020603050405020304" pitchFamily="18" charset="0"/>
                <a:cs typeface="Times New Roman" panose="02020603050405020304" pitchFamily="18" charset="0"/>
              </a:rPr>
              <a:t>Theoretical Framework 3: Psychological Contract</a:t>
            </a:r>
            <a:endParaRPr b="1" dirty="0" sz="4400" lang="en-US">
              <a:solidFill>
                <a:srgbClr val="7F674C"/>
              </a:solidFill>
              <a:latin typeface="Times New Roman" panose="02020603050405020304" pitchFamily="18" charset="0"/>
              <a:ea typeface="Agrandir Bold"/>
              <a:cs typeface="Times New Roman" panose="02020603050405020304" pitchFamily="18" charset="0"/>
              <a:sym typeface="Agrandir Bold"/>
            </a:endParaRPr>
          </a:p>
        </p:txBody>
      </p:sp>
      <p:sp>
        <p:nvSpPr>
          <p:cNvPr id="1048678" name="TextBox 24"/>
          <p:cNvSpPr txBox="1"/>
          <p:nvPr/>
        </p:nvSpPr>
        <p:spPr>
          <a:xfrm>
            <a:off x="8993736" y="2476769"/>
            <a:ext cx="9113290" cy="7360285"/>
          </a:xfrm>
          <a:prstGeom prst="rect"/>
        </p:spPr>
        <p:txBody>
          <a:bodyPr anchor="t" bIns="0" lIns="0" rIns="0" rtlCol="0" tIns="0" wrap="square">
            <a:spAutoFit/>
          </a:bodyPr>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The mutual expectations between an employer and an employee, as per Korczynski, (2023), are referred to as the psychological contract.</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The staff at the NHS generally expect fair pay structure, recognition, and manageable workloads, but increasing pressure and inadequate compensation are creating perceived contract breaches.</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Also, breach of expectations contributes to reducing commitment and satisfaction, resulting in the presence of declining employee trust and engagement (Faizan </a:t>
            </a:r>
            <a:r>
              <a:rPr dirty="0" sz="2400" i="1" lang="en-GB">
                <a:latin typeface="Times New Roman" panose="02020603050405020304" pitchFamily="18" charset="0"/>
                <a:cs typeface="Times New Roman" panose="02020603050405020304" pitchFamily="18" charset="0"/>
              </a:rPr>
              <a:t>et al. </a:t>
            </a:r>
            <a:r>
              <a:rPr dirty="0" sz="2400" lang="en-GB">
                <a:latin typeface="Times New Roman" panose="02020603050405020304" pitchFamily="18" charset="0"/>
                <a:cs typeface="Times New Roman" panose="02020603050405020304" pitchFamily="18" charset="0"/>
              </a:rPr>
              <a:t>2025).</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This, in the opinion of </a:t>
            </a:r>
            <a:r>
              <a:rPr dirty="0" sz="2400" lang="en-GB" err="1">
                <a:latin typeface="Times New Roman" panose="02020603050405020304" pitchFamily="18" charset="0"/>
                <a:cs typeface="Times New Roman" panose="02020603050405020304" pitchFamily="18" charset="0"/>
              </a:rPr>
              <a:t>Onyejesi</a:t>
            </a:r>
            <a:r>
              <a:rPr dirty="0" sz="2400" lang="en-GB">
                <a:latin typeface="Times New Roman" panose="02020603050405020304" pitchFamily="18" charset="0"/>
                <a:cs typeface="Times New Roman" panose="02020603050405020304" pitchFamily="18" charset="0"/>
              </a:rPr>
              <a:t> </a:t>
            </a:r>
            <a:r>
              <a:rPr dirty="0" sz="2400" i="1" lang="en-GB">
                <a:latin typeface="Times New Roman" panose="02020603050405020304" pitchFamily="18" charset="0"/>
                <a:cs typeface="Times New Roman" panose="02020603050405020304" pitchFamily="18" charset="0"/>
              </a:rPr>
              <a:t>et al. </a:t>
            </a:r>
            <a:r>
              <a:rPr dirty="0" sz="2400" lang="en-GB">
                <a:latin typeface="Times New Roman" panose="02020603050405020304" pitchFamily="18" charset="0"/>
                <a:cs typeface="Times New Roman" panose="02020603050405020304" pitchFamily="18" charset="0"/>
              </a:rPr>
              <a:t>(2025), is resulting in increased turnover intention while weakening organisational loyalty among health care professionals in the NHS system. </a:t>
            </a:r>
            <a:endParaRPr dirty="0" sz="2400" lang="en-IN">
              <a:latin typeface="Times New Roman" panose="02020603050405020304" pitchFamily="18" charset="0"/>
              <a:cs typeface="Times New Roman" panose="02020603050405020304" pitchFamily="18" charset="0"/>
            </a:endParaRPr>
          </a:p>
          <a:p>
            <a:pPr algn="l">
              <a:lnSpc>
                <a:spcPts val="3355"/>
              </a:lnSpc>
            </a:pPr>
            <a:endParaRPr dirty="0" sz="2400" lang="en-US" spc="-47">
              <a:solidFill>
                <a:srgbClr val="0B0A0A"/>
              </a:solidFill>
              <a:latin typeface="Poppins" panose="00000500000000000000"/>
              <a:ea typeface="Poppins" panose="00000500000000000000"/>
              <a:cs typeface="Poppins" panose="00000500000000000000"/>
              <a:sym typeface="Poppins" panose="00000500000000000000"/>
            </a:endParaRPr>
          </a:p>
        </p:txBody>
      </p:sp>
      <p:pic>
        <p:nvPicPr>
          <p:cNvPr id="2097162" name="image3.png"/>
          <p:cNvPicPr>
            <a:picLocks/>
          </p:cNvPicPr>
          <p:nvPr/>
        </p:nvPicPr>
        <p:blipFill>
          <a:blip xmlns:r="http://schemas.openxmlformats.org/officeDocument/2006/relationships" r:embed="rId4"/>
          <a:srcRect/>
          <a:stretch>
            <a:fillRect/>
          </a:stretch>
        </p:blipFill>
        <p:spPr>
          <a:xfrm>
            <a:off x="1143000" y="952501"/>
            <a:ext cx="5979661" cy="8542204"/>
          </a:xfrm>
          <a:prstGeom prst="rec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64" name=""/>
        <p:cNvGrpSpPr/>
        <p:nvPr/>
      </p:nvGrpSpPr>
      <p:grpSpPr>
        <a:xfrm>
          <a:off x="0" y="0"/>
          <a:ext cx="0" cy="0"/>
          <a:chOff x="0" y="0"/>
          <a:chExt cx="0" cy="0"/>
        </a:xfrm>
      </p:grpSpPr>
      <p:sp>
        <p:nvSpPr>
          <p:cNvPr id="1048679" name="TextBox 1"/>
          <p:cNvSpPr txBox="1"/>
          <p:nvPr/>
        </p:nvSpPr>
        <p:spPr>
          <a:xfrm>
            <a:off x="6477000" y="419100"/>
            <a:ext cx="6324600" cy="769441"/>
          </a:xfrm>
          <a:prstGeom prst="rect"/>
          <a:solidFill>
            <a:schemeClr val="accent2">
              <a:lumMod val="20000"/>
              <a:lumOff val="80000"/>
            </a:schemeClr>
          </a:solidFill>
        </p:spPr>
        <p:txBody>
          <a:bodyPr rtlCol="0" wrap="square">
            <a:spAutoFit/>
          </a:bodyPr>
          <a:p>
            <a:pPr algn="ctr"/>
            <a:r>
              <a:rPr b="1" dirty="0" sz="4400" lang="en-GB">
                <a:latin typeface="Times New Roman" panose="02020603050405020304" pitchFamily="18" charset="0"/>
                <a:cs typeface="Times New Roman" panose="02020603050405020304" pitchFamily="18" charset="0"/>
              </a:rPr>
              <a:t>Critical Evaluation</a:t>
            </a:r>
            <a:endParaRPr dirty="0" sz="4400" lang="en-IN">
              <a:latin typeface="Times New Roman" panose="02020603050405020304" pitchFamily="18" charset="0"/>
              <a:cs typeface="Times New Roman" panose="02020603050405020304" pitchFamily="18" charset="0"/>
            </a:endParaRPr>
          </a:p>
        </p:txBody>
      </p:sp>
      <p:sp>
        <p:nvSpPr>
          <p:cNvPr id="1048680" name="TextBox 2"/>
          <p:cNvSpPr txBox="1"/>
          <p:nvPr/>
        </p:nvSpPr>
        <p:spPr>
          <a:xfrm>
            <a:off x="457200" y="1790700"/>
            <a:ext cx="7902677" cy="8092439"/>
          </a:xfrm>
          <a:prstGeom prst="rect"/>
        </p:spPr>
        <p:style>
          <a:lnRef idx="1">
            <a:schemeClr val="accent6"/>
          </a:lnRef>
          <a:fillRef idx="2">
            <a:schemeClr val="accent6"/>
          </a:fillRef>
          <a:effectRef idx="1">
            <a:schemeClr val="accent6"/>
          </a:effectRef>
          <a:fontRef idx="minor">
            <a:schemeClr val="dk1"/>
          </a:fontRef>
        </p:style>
        <p:txBody>
          <a:bodyPr rtlCol="0" wrap="square">
            <a:spAutoFit/>
          </a:bodyPr>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Overall, it is noted that the NHS follows a compensation system that is aligned with the structure of the Agenda for Change system, which assists in ensuring transparency, equity, and consistency.</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In the opinion of Chikwe </a:t>
            </a:r>
            <a:r>
              <a:rPr dirty="0" sz="2400" i="1" lang="en-GB">
                <a:latin typeface="Times New Roman" panose="02020603050405020304" pitchFamily="18" charset="0"/>
                <a:cs typeface="Times New Roman" panose="02020603050405020304" pitchFamily="18" charset="0"/>
              </a:rPr>
              <a:t>et al. </a:t>
            </a:r>
            <a:r>
              <a:rPr dirty="0" sz="2400" lang="en-GB">
                <a:latin typeface="Times New Roman" panose="02020603050405020304" pitchFamily="18" charset="0"/>
                <a:cs typeface="Times New Roman" panose="02020603050405020304" pitchFamily="18" charset="0"/>
              </a:rPr>
              <a:t>(2024), this helps in supporting fairness and reducing discrimination across workforce roles. </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However, Wojciechowski </a:t>
            </a:r>
            <a:r>
              <a:rPr dirty="0" sz="2400" i="1" lang="en-GB">
                <a:latin typeface="Times New Roman" panose="02020603050405020304" pitchFamily="18" charset="0"/>
                <a:cs typeface="Times New Roman" panose="02020603050405020304" pitchFamily="18" charset="0"/>
              </a:rPr>
              <a:t>et al. </a:t>
            </a:r>
            <a:r>
              <a:rPr dirty="0" sz="2400" lang="en-GB">
                <a:latin typeface="Times New Roman" panose="02020603050405020304" pitchFamily="18" charset="0"/>
                <a:cs typeface="Times New Roman" panose="02020603050405020304" pitchFamily="18" charset="0"/>
              </a:rPr>
              <a:t>(2025), argued that the presence of rigidity within the compensation system results in limiting responsiveness to labour market conditions and workforce demand.</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Also, the presence of poor performance-based rewards results in reduced motivation and engagement among the employees.</a:t>
            </a:r>
            <a:endParaRPr dirty="0" sz="2400" lang="en-IN">
              <a:latin typeface="Times New Roman" panose="02020603050405020304" pitchFamily="18" charset="0"/>
              <a:cs typeface="Times New Roman" panose="02020603050405020304" pitchFamily="18" charset="0"/>
            </a:endParaRPr>
          </a:p>
        </p:txBody>
      </p:sp>
      <p:pic>
        <p:nvPicPr>
          <p:cNvPr id="2097163" name="Picture 2" descr="Critical thinking and evaluation techniques - Crew project"/>
          <p:cNvPicPr>
            <a:picLocks noChangeAspect="1" noChangeArrowheads="1"/>
          </p:cNvPicPr>
          <p:nvPr/>
        </p:nvPicPr>
        <p:blipFill>
          <a:blip xmlns:r="http://schemas.openxmlformats.org/officeDocument/2006/relationships" r:embed="rId1"/>
          <a:srcRect/>
          <a:stretch>
            <a:fillRect/>
          </a:stretch>
        </p:blipFill>
        <p:spPr bwMode="auto">
          <a:xfrm>
            <a:off x="9144000" y="1790700"/>
            <a:ext cx="8686800" cy="7781939"/>
          </a:xfrm>
          <a:prstGeom prst="rect"/>
          <a:ln>
            <a:noFill/>
          </a:ln>
          <a:effectLst>
            <a:softEdge rad="112500"/>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46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65" name=""/>
        <p:cNvGrpSpPr/>
        <p:nvPr/>
      </p:nvGrpSpPr>
      <p:grpSpPr>
        <a:xfrm>
          <a:off x="0" y="0"/>
          <a:ext cx="0" cy="0"/>
          <a:chOff x="0" y="0"/>
          <a:chExt cx="0" cy="0"/>
        </a:xfrm>
      </p:grpSpPr>
      <p:sp>
        <p:nvSpPr>
          <p:cNvPr id="1048681" name="TextBox 1"/>
          <p:cNvSpPr txBox="1"/>
          <p:nvPr/>
        </p:nvSpPr>
        <p:spPr>
          <a:xfrm>
            <a:off x="7696200" y="647700"/>
            <a:ext cx="5486400" cy="769441"/>
          </a:xfrm>
          <a:prstGeom prst="rect"/>
          <a:solidFill>
            <a:schemeClr val="accent2">
              <a:lumMod val="20000"/>
              <a:lumOff val="80000"/>
            </a:schemeClr>
          </a:solidFill>
        </p:spPr>
        <p:txBody>
          <a:bodyPr rtlCol="0" wrap="square">
            <a:spAutoFit/>
          </a:bodyPr>
          <a:p>
            <a:pPr algn="ctr"/>
            <a:r>
              <a:rPr b="1" dirty="0" sz="4400" lang="en-GB">
                <a:latin typeface="Times New Roman" panose="02020603050405020304" pitchFamily="18" charset="0"/>
                <a:cs typeface="Times New Roman" panose="02020603050405020304" pitchFamily="18" charset="0"/>
              </a:rPr>
              <a:t>Critical Evaluation </a:t>
            </a:r>
            <a:endParaRPr dirty="0" sz="4400" lang="en-IN">
              <a:latin typeface="Times New Roman" panose="02020603050405020304" pitchFamily="18" charset="0"/>
              <a:cs typeface="Times New Roman" panose="02020603050405020304" pitchFamily="18" charset="0"/>
            </a:endParaRPr>
          </a:p>
        </p:txBody>
      </p:sp>
      <p:sp>
        <p:nvSpPr>
          <p:cNvPr id="1048682" name="TextBox 2"/>
          <p:cNvSpPr txBox="1"/>
          <p:nvPr/>
        </p:nvSpPr>
        <p:spPr>
          <a:xfrm>
            <a:off x="685800" y="2171700"/>
            <a:ext cx="9906000" cy="6758940"/>
          </a:xfrm>
          <a:prstGeom prst="rect"/>
          <a:noFill/>
        </p:spPr>
        <p:txBody>
          <a:bodyPr rtlCol="0" wrap="square">
            <a:spAutoFit/>
          </a:bodyPr>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Reports have also claimed that declining real-time pay has resulted in weakening the levels of retention and job satisfaction.</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The organisation also follows a centralised control over its compensation and reward structure, which, as per Atluri and Reddy, (2023), results in restricting innovation and HR flexibility across the reward management.</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Therefore, from a Human Capital Management perspective, this highlights a structural limitation in this system of the NHS that fails to align the compensation structure with performance and organisational goals and suggests that a more strategic, flexible, and performance-driven approach is required for enhancing workforce sustainability. </a:t>
            </a:r>
            <a:endParaRPr dirty="0" sz="2400" lang="en-IN">
              <a:latin typeface="Times New Roman" panose="02020603050405020304" pitchFamily="18" charset="0"/>
              <a:cs typeface="Times New Roman" panose="02020603050405020304" pitchFamily="18" charset="0"/>
            </a:endParaRPr>
          </a:p>
          <a:p>
            <a:endParaRPr dirty="0" lang="en-IN"/>
          </a:p>
        </p:txBody>
      </p:sp>
      <p:pic>
        <p:nvPicPr>
          <p:cNvPr id="2097164" name="Picture 2" descr="Critical evaluation of sources | Karlstad University"/>
          <p:cNvPicPr>
            <a:picLocks noChangeAspect="1" noChangeArrowheads="1"/>
          </p:cNvPicPr>
          <p:nvPr/>
        </p:nvPicPr>
        <p:blipFill>
          <a:blip xmlns:r="http://schemas.openxmlformats.org/officeDocument/2006/relationships" r:embed="rId1"/>
          <a:srcRect/>
          <a:stretch>
            <a:fillRect/>
          </a:stretch>
        </p:blipFill>
        <p:spPr bwMode="auto">
          <a:xfrm>
            <a:off x="11353800" y="1790700"/>
            <a:ext cx="6553200" cy="7162800"/>
          </a:xfrm>
          <a:prstGeom prst="rect"/>
          <a:ln w="228600" cap="sq" cmpd="thickThin">
            <a:solidFill>
              <a:srgbClr val="000000"/>
            </a:solidFill>
            <a:prstDash val="solid"/>
            <a:miter lim="800000"/>
            <a:headEnd/>
            <a:tailEnd/>
          </a:ln>
          <a:effectLst>
            <a:innerShdw blurRad="76200">
              <a:srgbClr val="000000"/>
            </a:innerShdw>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46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66" name=""/>
        <p:cNvGrpSpPr/>
        <p:nvPr/>
      </p:nvGrpSpPr>
      <p:grpSpPr>
        <a:xfrm>
          <a:off x="0" y="0"/>
          <a:ext cx="0" cy="0"/>
          <a:chOff x="0" y="0"/>
          <a:chExt cx="0" cy="0"/>
        </a:xfrm>
      </p:grpSpPr>
      <p:sp>
        <p:nvSpPr>
          <p:cNvPr id="1048683" name="TextBox 1"/>
          <p:cNvSpPr txBox="1"/>
          <p:nvPr/>
        </p:nvSpPr>
        <p:spPr>
          <a:xfrm>
            <a:off x="3429000" y="266700"/>
            <a:ext cx="12801600" cy="2339341"/>
          </a:xfrm>
          <a:prstGeom prst="rect"/>
          <a:solidFill>
            <a:schemeClr val="accent2">
              <a:lumMod val="20000"/>
              <a:lumOff val="80000"/>
            </a:schemeClr>
          </a:solidFill>
        </p:spPr>
        <p:txBody>
          <a:bodyPr rtlCol="0" wrap="square">
            <a:spAutoFit/>
          </a:bodyPr>
          <a:p>
            <a:pPr algn="ctr">
              <a:lnSpc>
                <a:spcPct val="150000"/>
              </a:lnSpc>
            </a:pPr>
            <a:r>
              <a:rPr b="1" dirty="0" sz="4400" lang="en-GB">
                <a:latin typeface="Times New Roman" panose="02020603050405020304" pitchFamily="18" charset="0"/>
                <a:cs typeface="Times New Roman" panose="02020603050405020304" pitchFamily="18" charset="0"/>
              </a:rPr>
              <a:t>Recommendation 1: Following the Flexible Pay System</a:t>
            </a:r>
            <a:endParaRPr dirty="0" sz="4400" lang="en-IN">
              <a:latin typeface="Times New Roman" panose="02020603050405020304" pitchFamily="18" charset="0"/>
              <a:cs typeface="Times New Roman" panose="02020603050405020304" pitchFamily="18" charset="0"/>
            </a:endParaRPr>
          </a:p>
          <a:p>
            <a:endParaRPr dirty="0" lang="en-IN"/>
          </a:p>
        </p:txBody>
      </p:sp>
      <p:sp>
        <p:nvSpPr>
          <p:cNvPr id="1048684" name="TextBox 2"/>
          <p:cNvSpPr txBox="1"/>
          <p:nvPr/>
        </p:nvSpPr>
        <p:spPr>
          <a:xfrm>
            <a:off x="457200" y="3467100"/>
            <a:ext cx="17449800" cy="4625340"/>
          </a:xfrm>
          <a:prstGeom prst="rect"/>
          <a:noFill/>
        </p:spPr>
        <p:txBody>
          <a:bodyPr rtlCol="0" wrap="square">
            <a:spAutoFit/>
          </a:bodyPr>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By aligning with the Expectancy Theory, McLean and Acharya, (2025), stated that employees feel motivated when effort leads to valued rewards.</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Therefore, to address these issues, the NHS can focus on introducing performance-based pay and incentives alongside following the</a:t>
            </a:r>
            <a:r>
              <a:rPr b="1" dirty="0" sz="2400" lang="en-GB">
                <a:latin typeface="Times New Roman" panose="02020603050405020304" pitchFamily="18" charset="0"/>
                <a:cs typeface="Times New Roman" panose="02020603050405020304" pitchFamily="18" charset="0"/>
              </a:rPr>
              <a:t> </a:t>
            </a:r>
            <a:r>
              <a:rPr dirty="0" sz="2400" lang="en-GB">
                <a:latin typeface="Times New Roman" panose="02020603050405020304" pitchFamily="18" charset="0"/>
                <a:cs typeface="Times New Roman" panose="02020603050405020304" pitchFamily="18" charset="0"/>
              </a:rPr>
              <a:t>Agenda for Change system.</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The organisation can also focus on linking rewards with measurable outcomes, like monitoring the quality and efficiency of patient care, and can contribute to improving productivity, motivation, and accountability. </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Additionally, to maintain fairness and avoid bias, </a:t>
            </a:r>
            <a:r>
              <a:rPr dirty="0" sz="2400" lang="en-GB" err="1">
                <a:latin typeface="Times New Roman" panose="02020603050405020304" pitchFamily="18" charset="0"/>
                <a:cs typeface="Times New Roman" panose="02020603050405020304" pitchFamily="18" charset="0"/>
              </a:rPr>
              <a:t>Dhabliya</a:t>
            </a:r>
            <a:r>
              <a:rPr dirty="0" sz="2400" lang="en-GB">
                <a:latin typeface="Times New Roman" panose="02020603050405020304" pitchFamily="18" charset="0"/>
                <a:cs typeface="Times New Roman" panose="02020603050405020304" pitchFamily="18" charset="0"/>
              </a:rPr>
              <a:t> </a:t>
            </a:r>
            <a:r>
              <a:rPr dirty="0" sz="2400" i="1" lang="en-GB">
                <a:latin typeface="Times New Roman" panose="02020603050405020304" pitchFamily="18" charset="0"/>
                <a:cs typeface="Times New Roman" panose="02020603050405020304" pitchFamily="18" charset="0"/>
              </a:rPr>
              <a:t>et al. </a:t>
            </a:r>
            <a:r>
              <a:rPr dirty="0" sz="2400" lang="en-GB">
                <a:latin typeface="Times New Roman" panose="02020603050405020304" pitchFamily="18" charset="0"/>
                <a:cs typeface="Times New Roman" panose="02020603050405020304" pitchFamily="18" charset="0"/>
              </a:rPr>
              <a:t>(2024), assert that following the evaluation criteria is necessary.</a:t>
            </a:r>
            <a:endParaRPr dirty="0" sz="2400" lang="en-IN">
              <a:latin typeface="Times New Roman" panose="02020603050405020304" pitchFamily="18" charset="0"/>
              <a:cs typeface="Times New Roman" panose="02020603050405020304" pitchFamily="18" charset="0"/>
            </a:endParaRPr>
          </a:p>
          <a:p>
            <a:endParaRPr dirty="0" lang="en-IN"/>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46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67" name=""/>
        <p:cNvGrpSpPr/>
        <p:nvPr/>
      </p:nvGrpSpPr>
      <p:grpSpPr>
        <a:xfrm>
          <a:off x="0" y="0"/>
          <a:ext cx="0" cy="0"/>
          <a:chOff x="0" y="0"/>
          <a:chExt cx="0" cy="0"/>
        </a:xfrm>
      </p:grpSpPr>
      <p:sp>
        <p:nvSpPr>
          <p:cNvPr id="1048685" name="TextBox 1"/>
          <p:cNvSpPr txBox="1"/>
          <p:nvPr/>
        </p:nvSpPr>
        <p:spPr>
          <a:xfrm>
            <a:off x="5257800" y="419100"/>
            <a:ext cx="8915400" cy="2072640"/>
          </a:xfrm>
          <a:prstGeom prst="rect"/>
          <a:solidFill>
            <a:schemeClr val="accent2">
              <a:lumMod val="20000"/>
              <a:lumOff val="80000"/>
            </a:schemeClr>
          </a:solidFill>
          <a:ln>
            <a:solidFill>
              <a:schemeClr val="accent1"/>
            </a:solidFill>
          </a:ln>
        </p:spPr>
        <p:txBody>
          <a:bodyPr rtlCol="0" wrap="square">
            <a:spAutoFit/>
          </a:bodyPr>
          <a:p>
            <a:pPr algn="ctr">
              <a:lnSpc>
                <a:spcPct val="150000"/>
              </a:lnSpc>
            </a:pPr>
            <a:r>
              <a:rPr b="1" dirty="0" sz="4400" lang="en-GB">
                <a:latin typeface="Times New Roman" panose="02020603050405020304" pitchFamily="18" charset="0"/>
                <a:cs typeface="Times New Roman" panose="02020603050405020304" pitchFamily="18" charset="0"/>
              </a:rPr>
              <a:t>Recommendation 2: Development of Total Reward Strategy</a:t>
            </a:r>
            <a:endParaRPr dirty="0" sz="4400" lang="en-IN">
              <a:latin typeface="Times New Roman" panose="02020603050405020304" pitchFamily="18" charset="0"/>
              <a:cs typeface="Times New Roman" panose="02020603050405020304" pitchFamily="18" charset="0"/>
            </a:endParaRPr>
          </a:p>
        </p:txBody>
      </p:sp>
      <p:sp>
        <p:nvSpPr>
          <p:cNvPr id="1048686" name="TextBox 2"/>
          <p:cNvSpPr txBox="1"/>
          <p:nvPr/>
        </p:nvSpPr>
        <p:spPr>
          <a:xfrm>
            <a:off x="381000" y="3751077"/>
            <a:ext cx="17221200" cy="3825239"/>
          </a:xfrm>
          <a:prstGeom prst="rect"/>
          <a:noFill/>
        </p:spPr>
        <p:txBody>
          <a:bodyPr rtlCol="0" wrap="square">
            <a:spAutoFit/>
          </a:bodyPr>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It can also be suggested that the implementation of a holistic total rewards approach can contribute to combining both financial and non-financial benefits.</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This, in the opinion of Elrayah and Semlali, (2023), can include flexible working, recognition programs, career development opportunities, and well-being initiatives, and contribute to improving engagement and retention through this integrated reward structure.</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This approach also has the potential to enhance satisfaction and employee value perception while addressing intrinsic motivation, organisational performance, and improving long-term workforce stability. </a:t>
            </a:r>
            <a:endParaRPr dirty="0" sz="2400" lang="en-IN">
              <a:latin typeface="Times New Roman" panose="02020603050405020304" pitchFamily="18" charset="0"/>
              <a:cs typeface="Times New Roman" panose="02020603050405020304" pitchFamily="18"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46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68" name=""/>
        <p:cNvGrpSpPr/>
        <p:nvPr/>
      </p:nvGrpSpPr>
      <p:grpSpPr>
        <a:xfrm>
          <a:off x="0" y="0"/>
          <a:ext cx="0" cy="0"/>
          <a:chOff x="0" y="0"/>
          <a:chExt cx="0" cy="0"/>
        </a:xfrm>
      </p:grpSpPr>
      <p:sp>
        <p:nvSpPr>
          <p:cNvPr id="1048687" name="TextBox 1"/>
          <p:cNvSpPr txBox="1"/>
          <p:nvPr/>
        </p:nvSpPr>
        <p:spPr>
          <a:xfrm>
            <a:off x="1219200" y="114300"/>
            <a:ext cx="16306800" cy="2339341"/>
          </a:xfrm>
          <a:prstGeom prst="rect"/>
          <a:solidFill>
            <a:schemeClr val="accent2">
              <a:lumMod val="20000"/>
              <a:lumOff val="80000"/>
            </a:schemeClr>
          </a:solidFill>
        </p:spPr>
        <p:txBody>
          <a:bodyPr rtlCol="0" wrap="square">
            <a:spAutoFit/>
          </a:bodyPr>
          <a:p>
            <a:pPr algn="ctr">
              <a:lnSpc>
                <a:spcPct val="150000"/>
              </a:lnSpc>
            </a:pPr>
            <a:r>
              <a:rPr b="1" dirty="0" sz="4400" lang="en-GB">
                <a:latin typeface="Times New Roman" panose="02020603050405020304" pitchFamily="18" charset="0"/>
                <a:cs typeface="Times New Roman" panose="02020603050405020304" pitchFamily="18" charset="0"/>
              </a:rPr>
              <a:t>Recommendation 3: Pay Flexibility, Review and Market Benchmarking</a:t>
            </a:r>
            <a:endParaRPr dirty="0" sz="4400" lang="en-IN">
              <a:latin typeface="Times New Roman" panose="02020603050405020304" pitchFamily="18" charset="0"/>
              <a:cs typeface="Times New Roman" panose="02020603050405020304" pitchFamily="18" charset="0"/>
            </a:endParaRPr>
          </a:p>
          <a:p>
            <a:endParaRPr dirty="0" lang="en-IN"/>
          </a:p>
        </p:txBody>
      </p:sp>
      <p:sp>
        <p:nvSpPr>
          <p:cNvPr id="1048688" name="TextBox 2"/>
          <p:cNvSpPr txBox="1"/>
          <p:nvPr/>
        </p:nvSpPr>
        <p:spPr>
          <a:xfrm>
            <a:off x="457200" y="3086100"/>
            <a:ext cx="17373600" cy="4625340"/>
          </a:xfrm>
          <a:prstGeom prst="rect"/>
          <a:noFill/>
        </p:spPr>
        <p:txBody>
          <a:bodyPr rtlCol="0" wrap="square">
            <a:spAutoFit/>
          </a:bodyPr>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Also, to address the issues that the NHS is experiencing, the company can focus on conducting regular pay benchmarking by comparing with the private healthcare and international standards.</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The organisation can also emphasise adjusting salaries to maintain a balance with inflation and labour market demand.</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The NHS can also opt for decentralising certain pay decisions to improve responsiveness at the organisational level.</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Considering the reports, it can also be suggested that maintaining competitive pay can help in the improvement of recruitment and retention. </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Also, maintaining a balance with greater flexibility allows the organisation to attract and retain skilled professionals for critical roles (Eng </a:t>
            </a:r>
            <a:r>
              <a:rPr dirty="0" sz="2400" i="1" lang="en-GB">
                <a:latin typeface="Times New Roman" panose="02020603050405020304" pitchFamily="18" charset="0"/>
                <a:cs typeface="Times New Roman" panose="02020603050405020304" pitchFamily="18" charset="0"/>
              </a:rPr>
              <a:t>et al. </a:t>
            </a:r>
            <a:r>
              <a:rPr dirty="0" sz="2400" lang="en-GB">
                <a:latin typeface="Times New Roman" panose="02020603050405020304" pitchFamily="18" charset="0"/>
                <a:cs typeface="Times New Roman" panose="02020603050405020304" pitchFamily="18" charset="0"/>
              </a:rPr>
              <a:t>2025).</a:t>
            </a:r>
            <a:endParaRPr dirty="0" sz="2400" lang="en-IN">
              <a:latin typeface="Times New Roman" panose="02020603050405020304" pitchFamily="18" charset="0"/>
              <a:cs typeface="Times New Roman" panose="02020603050405020304" pitchFamily="18" charset="0"/>
            </a:endParaRPr>
          </a:p>
          <a:p>
            <a:endParaRPr dirty="0" lang="en-IN"/>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46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69" name=""/>
        <p:cNvGrpSpPr/>
        <p:nvPr/>
      </p:nvGrpSpPr>
      <p:grpSpPr>
        <a:xfrm>
          <a:off x="0" y="0"/>
          <a:ext cx="0" cy="0"/>
          <a:chOff x="0" y="0"/>
          <a:chExt cx="0" cy="0"/>
        </a:xfrm>
      </p:grpSpPr>
      <p:sp>
        <p:nvSpPr>
          <p:cNvPr id="1048689" name="TextBox 1"/>
          <p:cNvSpPr txBox="1"/>
          <p:nvPr/>
        </p:nvSpPr>
        <p:spPr>
          <a:xfrm>
            <a:off x="6096000" y="342900"/>
            <a:ext cx="7010400" cy="1018540"/>
          </a:xfrm>
          <a:prstGeom prst="rect"/>
          <a:solidFill>
            <a:schemeClr val="accent2">
              <a:lumMod val="20000"/>
              <a:lumOff val="80000"/>
            </a:schemeClr>
          </a:solidFill>
        </p:spPr>
        <p:txBody>
          <a:bodyPr rtlCol="0" wrap="square">
            <a:spAutoFit/>
          </a:bodyPr>
          <a:p>
            <a:pPr algn="ctr"/>
            <a:r>
              <a:rPr b="1" dirty="0" sz="4400" lang="en-GB">
                <a:latin typeface="Times New Roman" panose="02020603050405020304" pitchFamily="18" charset="0"/>
                <a:cs typeface="Times New Roman" panose="02020603050405020304" pitchFamily="18" charset="0"/>
              </a:rPr>
              <a:t>Conclusion</a:t>
            </a:r>
            <a:endParaRPr dirty="0" sz="4400" lang="en-IN">
              <a:latin typeface="Times New Roman" panose="02020603050405020304" pitchFamily="18" charset="0"/>
              <a:cs typeface="Times New Roman" panose="02020603050405020304" pitchFamily="18" charset="0"/>
            </a:endParaRPr>
          </a:p>
          <a:p>
            <a:endParaRPr dirty="0" lang="en-IN"/>
          </a:p>
        </p:txBody>
      </p:sp>
      <p:sp>
        <p:nvSpPr>
          <p:cNvPr id="1048690" name="TextBox 2"/>
          <p:cNvSpPr txBox="1"/>
          <p:nvPr/>
        </p:nvSpPr>
        <p:spPr>
          <a:xfrm>
            <a:off x="533400" y="2324100"/>
            <a:ext cx="11353800" cy="6225540"/>
          </a:xfrm>
          <a:prstGeom prst="rect"/>
          <a:noFill/>
        </p:spPr>
        <p:txBody>
          <a:bodyPr rtlCol="0" wrap="square">
            <a:spAutoFit/>
          </a:bodyPr>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The compensation and reward system followed by the NHS ensures fairness, but lacks flexibility and strategic alignment.</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Several challenges and issues, like limited incentives, dissatisfaction, and structural rigidity, are also present, which negatively impact retention, motivation, and service delivery.</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Considering this, it has been suggested that the implementation of performance-based pay, Total Reward Strategies, and market-aligned compensation can help in enhancing workforce sustainability.</a:t>
            </a:r>
            <a:endParaRPr dirty="0" sz="2400" lang="en-IN">
              <a:latin typeface="Times New Roman" panose="02020603050405020304" pitchFamily="18" charset="0"/>
              <a:cs typeface="Times New Roman" panose="02020603050405020304" pitchFamily="18" charset="0"/>
            </a:endParaRPr>
          </a:p>
          <a:p>
            <a:pPr algn="just" indent="-342900" lvl="0" marL="342900">
              <a:lnSpc>
                <a:spcPct val="150000"/>
              </a:lnSpc>
              <a:buFont typeface="Arial" panose="020B0604020202020204" pitchFamily="34" charset="0"/>
              <a:buChar char="•"/>
            </a:pPr>
            <a:r>
              <a:rPr dirty="0" sz="2400" lang="en-GB">
                <a:latin typeface="Times New Roman" panose="02020603050405020304" pitchFamily="18" charset="0"/>
                <a:cs typeface="Times New Roman" panose="02020603050405020304" pitchFamily="18" charset="0"/>
              </a:rPr>
              <a:t>It has also been pointed out that developing a strategic approach to Human Capital Management can help in supporting organisational effectiveness for the long term.</a:t>
            </a:r>
            <a:endParaRPr dirty="0" sz="2400" lang="en-IN">
              <a:latin typeface="Times New Roman" panose="02020603050405020304" pitchFamily="18" charset="0"/>
              <a:cs typeface="Times New Roman" panose="02020603050405020304" pitchFamily="18" charset="0"/>
            </a:endParaRPr>
          </a:p>
          <a:p>
            <a:endParaRPr dirty="0" lang="en-IN"/>
          </a:p>
        </p:txBody>
      </p:sp>
      <p:pic>
        <p:nvPicPr>
          <p:cNvPr id="2097165" name="Picture 2" descr="2,677 Complete Conclusion Royalty-Free Images, Stock Photos &amp; Pictures |  Shutterstock"/>
          <p:cNvPicPr>
            <a:picLocks noChangeAspect="1" noChangeArrowheads="1"/>
          </p:cNvPicPr>
          <p:nvPr/>
        </p:nvPicPr>
        <p:blipFill>
          <a:blip xmlns:r="http://schemas.openxmlformats.org/officeDocument/2006/relationships" r:embed="rId1"/>
          <a:srcRect/>
          <a:stretch>
            <a:fillRect/>
          </a:stretch>
        </p:blipFill>
        <p:spPr bwMode="auto">
          <a:xfrm>
            <a:off x="12420600" y="1866900"/>
            <a:ext cx="5562600" cy="6553200"/>
          </a:xfrm>
          <a:prstGeom prst="rect"/>
          <a:ln w="127000" cap="rnd">
            <a:solidFill>
              <a:srgbClr val="FFFFFF"/>
            </a:solidFill>
          </a:ln>
          <a:effectLst>
            <a:outerShdw algn="br" blurRad="76200" dir="10500000" dist="95250" kx="900000" rotWithShape="0" sx="97000" sy="23000">
              <a:srgbClr val="000000">
                <a:alpha val="20000"/>
              </a:srgbClr>
            </a:outerShdw>
          </a:effectLst>
          <a:scene3d>
            <a:camera prst="orthographicFront"/>
            <a:lightRig dir="t" rig="twoPt">
              <a:rot lat="0" lon="0" rev="7800000"/>
            </a:lightRig>
          </a:scene3d>
          <a:sp3d contourW="6350">
            <a:bevelT w="50800" h="16510"/>
            <a:contourClr>
              <a:srgbClr val="C0C0C0"/>
            </a:contourClr>
          </a:sp3d>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70" name=""/>
        <p:cNvGrpSpPr/>
        <p:nvPr/>
      </p:nvGrpSpPr>
      <p:grpSpPr>
        <a:xfrm>
          <a:off x="0" y="0"/>
          <a:ext cx="0" cy="0"/>
          <a:chOff x="0" y="0"/>
          <a:chExt cx="0" cy="0"/>
        </a:xfrm>
      </p:grpSpPr>
      <p:sp>
        <p:nvSpPr>
          <p:cNvPr id="1048691" name="TextBox 1"/>
          <p:cNvSpPr txBox="1"/>
          <p:nvPr/>
        </p:nvSpPr>
        <p:spPr>
          <a:xfrm>
            <a:off x="228600" y="1104900"/>
            <a:ext cx="17830800" cy="8981439"/>
          </a:xfrm>
          <a:prstGeom prst="rect"/>
          <a:noFill/>
        </p:spPr>
        <p:txBody>
          <a:bodyPr rtlCol="0" wrap="square">
            <a:spAutoFit/>
          </a:bodyPr>
          <a:p>
            <a:pPr algn="just"/>
            <a:endParaRPr dirty="0" sz="2400" lang="en-IN">
              <a:latin typeface="Times New Roman" panose="02020603050405020304" pitchFamily="18" charset="0"/>
              <a:cs typeface="Times New Roman" panose="02020603050405020304" pitchFamily="18" charset="0"/>
            </a:endParaRPr>
          </a:p>
          <a:p>
            <a:pPr algn="just" indent="-285750" marL="285750">
              <a:buFont typeface="Arial" panose="020B0604020202020204" pitchFamily="34" charset="0"/>
              <a:buChar char="•"/>
            </a:pPr>
            <a:r>
              <a:rPr dirty="0" lang="en-GB">
                <a:latin typeface="Times New Roman" panose="02020603050405020304" pitchFamily="18" charset="0"/>
                <a:cs typeface="Times New Roman" panose="02020603050405020304" pitchFamily="18" charset="0"/>
              </a:rPr>
              <a:t>Adesina, I.A. and </a:t>
            </a:r>
            <a:r>
              <a:rPr dirty="0" lang="en-GB" err="1">
                <a:latin typeface="Times New Roman" panose="02020603050405020304" pitchFamily="18" charset="0"/>
                <a:cs typeface="Times New Roman" panose="02020603050405020304" pitchFamily="18" charset="0"/>
              </a:rPr>
              <a:t>Egbuta</a:t>
            </a:r>
            <a:r>
              <a:rPr dirty="0" lang="en-GB">
                <a:latin typeface="Times New Roman" panose="02020603050405020304" pitchFamily="18" charset="0"/>
                <a:cs typeface="Times New Roman" panose="02020603050405020304" pitchFamily="18" charset="0"/>
              </a:rPr>
              <a:t>, O.U., (2025). Strategic reward and recognition systems: Driving employee engagement and retention in talent management practices. </a:t>
            </a:r>
            <a:r>
              <a:rPr dirty="0" i="1" lang="en-GB">
                <a:latin typeface="Times New Roman" panose="02020603050405020304" pitchFamily="18" charset="0"/>
                <a:cs typeface="Times New Roman" panose="02020603050405020304" pitchFamily="18" charset="0"/>
              </a:rPr>
              <a:t>Journal of Economics, Finance and Management Studies</a:t>
            </a:r>
            <a:r>
              <a:rPr dirty="0" lang="en-GB">
                <a:latin typeface="Times New Roman" panose="02020603050405020304" pitchFamily="18" charset="0"/>
                <a:cs typeface="Times New Roman" panose="02020603050405020304" pitchFamily="18" charset="0"/>
              </a:rPr>
              <a:t>, </a:t>
            </a:r>
            <a:r>
              <a:rPr dirty="0" i="1" lang="en-GB">
                <a:latin typeface="Times New Roman" panose="02020603050405020304" pitchFamily="18" charset="0"/>
                <a:cs typeface="Times New Roman" panose="02020603050405020304" pitchFamily="18" charset="0"/>
              </a:rPr>
              <a:t>8</a:t>
            </a:r>
            <a:r>
              <a:rPr dirty="0" lang="en-GB">
                <a:latin typeface="Times New Roman" panose="02020603050405020304" pitchFamily="18" charset="0"/>
                <a:cs typeface="Times New Roman" panose="02020603050405020304" pitchFamily="18" charset="0"/>
              </a:rPr>
              <a:t>(5), pp.2715-2724. [Available at:</a:t>
            </a:r>
            <a:r>
              <a:rPr dirty="0" lang="en-GB">
                <a:latin typeface="Times New Roman" panose="02020603050405020304" pitchFamily="18" charset="0"/>
                <a:cs typeface="Times New Roman" panose="02020603050405020304" pitchFamily="18" charset="0"/>
                <a:hlinkClick r:id="rId1"/>
              </a:rPr>
              <a:t> </a:t>
            </a:r>
            <a:r>
              <a:rPr dirty="0" lang="en-GB" u="sng">
                <a:latin typeface="Times New Roman" panose="02020603050405020304" pitchFamily="18" charset="0"/>
                <a:cs typeface="Times New Roman" panose="02020603050405020304" pitchFamily="18" charset="0"/>
                <a:hlinkClick r:id="rId1"/>
              </a:rPr>
              <a:t>https://www.researchgate.net/profile/Idris-Adesina/publication/391580088_Strategic_Reward_and_Recognition_Systems_Driving_Employee_Engagement_and_Retention_in_Talent_Management_Practices/links/6822ea9a8a76251f22e14a41/Strategic-Reward-and-Recognition-Systems-Driving-Employee-Engagement-and-Retention-in-Talent-Management-Practices.pdf</a:t>
            </a:r>
            <a:r>
              <a:rPr dirty="0" lang="en-GB">
                <a:latin typeface="Times New Roman" panose="02020603050405020304" pitchFamily="18" charset="0"/>
                <a:cs typeface="Times New Roman" panose="02020603050405020304" pitchFamily="18" charset="0"/>
              </a:rPr>
              <a:t>]</a:t>
            </a:r>
            <a:endParaRPr dirty="0" lang="en-IN">
              <a:latin typeface="Times New Roman" panose="02020603050405020304" pitchFamily="18" charset="0"/>
              <a:cs typeface="Times New Roman" panose="02020603050405020304" pitchFamily="18" charset="0"/>
            </a:endParaRPr>
          </a:p>
          <a:p>
            <a:pPr algn="just" indent="-285750" marL="285750">
              <a:buFont typeface="Arial" panose="020B0604020202020204" pitchFamily="34" charset="0"/>
              <a:buChar char="•"/>
            </a:pPr>
            <a:r>
              <a:rPr dirty="0" lang="en-GB">
                <a:latin typeface="Times New Roman" panose="02020603050405020304" pitchFamily="18" charset="0"/>
                <a:cs typeface="Times New Roman" panose="02020603050405020304" pitchFamily="18" charset="0"/>
              </a:rPr>
              <a:t>Armstrong, M. and Taylor, S. (2023) </a:t>
            </a:r>
            <a:r>
              <a:rPr dirty="0" i="1" lang="en-GB">
                <a:latin typeface="Times New Roman" panose="02020603050405020304" pitchFamily="18" charset="0"/>
                <a:cs typeface="Times New Roman" panose="02020603050405020304" pitchFamily="18" charset="0"/>
              </a:rPr>
              <a:t>Armstrong’s Handbook of Human Resource Management Practice</a:t>
            </a:r>
            <a:r>
              <a:rPr dirty="0" lang="en-GB">
                <a:latin typeface="Times New Roman" panose="02020603050405020304" pitchFamily="18" charset="0"/>
                <a:cs typeface="Times New Roman" panose="02020603050405020304" pitchFamily="18" charset="0"/>
              </a:rPr>
              <a:t>. 16th </a:t>
            </a:r>
            <a:r>
              <a:rPr dirty="0" lang="en-GB" err="1">
                <a:latin typeface="Times New Roman" panose="02020603050405020304" pitchFamily="18" charset="0"/>
                <a:cs typeface="Times New Roman" panose="02020603050405020304" pitchFamily="18" charset="0"/>
              </a:rPr>
              <a:t>edn</a:t>
            </a:r>
            <a:r>
              <a:rPr dirty="0" lang="en-GB">
                <a:latin typeface="Times New Roman" panose="02020603050405020304" pitchFamily="18" charset="0"/>
                <a:cs typeface="Times New Roman" panose="02020603050405020304" pitchFamily="18" charset="0"/>
              </a:rPr>
              <a:t>. London: Kogan Page.</a:t>
            </a:r>
            <a:endParaRPr dirty="0" lang="en-IN">
              <a:latin typeface="Times New Roman" panose="02020603050405020304" pitchFamily="18" charset="0"/>
              <a:cs typeface="Times New Roman" panose="02020603050405020304" pitchFamily="18" charset="0"/>
            </a:endParaRPr>
          </a:p>
          <a:p>
            <a:pPr algn="just" indent="-285750" marL="285750">
              <a:buFont typeface="Arial" panose="020B0604020202020204" pitchFamily="34" charset="0"/>
              <a:buChar char="•"/>
            </a:pPr>
            <a:r>
              <a:rPr dirty="0" lang="en-GB">
                <a:latin typeface="Times New Roman" panose="02020603050405020304" pitchFamily="18" charset="0"/>
                <a:cs typeface="Times New Roman" panose="02020603050405020304" pitchFamily="18" charset="0"/>
              </a:rPr>
              <a:t>Bangura, A.I., (2026). Evaluating the Effectiveness of Performance-Based Compensation Systems on Employee Motivation in Modern Workplaces. </a:t>
            </a:r>
            <a:r>
              <a:rPr dirty="0" i="1" lang="en-GB">
                <a:latin typeface="Times New Roman" panose="02020603050405020304" pitchFamily="18" charset="0"/>
                <a:cs typeface="Times New Roman" panose="02020603050405020304" pitchFamily="18" charset="0"/>
              </a:rPr>
              <a:t>International Journal of Science and Business</a:t>
            </a:r>
            <a:r>
              <a:rPr dirty="0" lang="en-GB">
                <a:latin typeface="Times New Roman" panose="02020603050405020304" pitchFamily="18" charset="0"/>
                <a:cs typeface="Times New Roman" panose="02020603050405020304" pitchFamily="18" charset="0"/>
              </a:rPr>
              <a:t>, </a:t>
            </a:r>
            <a:r>
              <a:rPr dirty="0" i="1" lang="en-GB">
                <a:latin typeface="Times New Roman" panose="02020603050405020304" pitchFamily="18" charset="0"/>
                <a:cs typeface="Times New Roman" panose="02020603050405020304" pitchFamily="18" charset="0"/>
              </a:rPr>
              <a:t>49</a:t>
            </a:r>
            <a:r>
              <a:rPr dirty="0" lang="en-GB">
                <a:latin typeface="Times New Roman" panose="02020603050405020304" pitchFamily="18" charset="0"/>
                <a:cs typeface="Times New Roman" panose="02020603050405020304" pitchFamily="18" charset="0"/>
              </a:rPr>
              <a:t>(1), pp.96-113. [Available at:</a:t>
            </a:r>
            <a:r>
              <a:rPr dirty="0" lang="en-GB">
                <a:latin typeface="Times New Roman" panose="02020603050405020304" pitchFamily="18" charset="0"/>
                <a:cs typeface="Times New Roman" panose="02020603050405020304" pitchFamily="18" charset="0"/>
                <a:hlinkClick r:id="rId2"/>
              </a:rPr>
              <a:t> </a:t>
            </a:r>
            <a:r>
              <a:rPr dirty="0" lang="en-GB" u="sng">
                <a:latin typeface="Times New Roman" panose="02020603050405020304" pitchFamily="18" charset="0"/>
                <a:cs typeface="Times New Roman" panose="02020603050405020304" pitchFamily="18" charset="0"/>
                <a:hlinkClick r:id="rId2"/>
              </a:rPr>
              <a:t>https://www.researchgate.net/profile/Alpha-Ibrahim-Bangura/publication/398367013_Evaluating_the_Effectiveness_of_Performance-Based_Compensation_Systems_on_Employee_Motivation_in_Modern_Workplaces_CITATION/links/6932e3b97e61d05b530bf32f/Evaluating-the-Effectiveness-of-Performance-Based-Compensation-Systems-on-Employee-Motivation-in-Modern-Workplaces-CITATION.pdf</a:t>
            </a:r>
            <a:r>
              <a:rPr dirty="0" lang="en-GB">
                <a:latin typeface="Times New Roman" panose="02020603050405020304" pitchFamily="18" charset="0"/>
                <a:cs typeface="Times New Roman" panose="02020603050405020304" pitchFamily="18" charset="0"/>
              </a:rPr>
              <a:t>]</a:t>
            </a:r>
            <a:endParaRPr dirty="0" lang="en-IN">
              <a:latin typeface="Times New Roman" panose="02020603050405020304" pitchFamily="18" charset="0"/>
              <a:cs typeface="Times New Roman" panose="02020603050405020304" pitchFamily="18" charset="0"/>
            </a:endParaRPr>
          </a:p>
          <a:p>
            <a:pPr algn="just" indent="-285750" marL="285750">
              <a:buFont typeface="Arial" panose="020B0604020202020204" pitchFamily="34" charset="0"/>
              <a:buChar char="•"/>
            </a:pPr>
            <a:r>
              <a:rPr dirty="0" lang="en-GB">
                <a:latin typeface="Times New Roman" panose="02020603050405020304" pitchFamily="18" charset="0"/>
                <a:cs typeface="Times New Roman" panose="02020603050405020304" pitchFamily="18" charset="0"/>
              </a:rPr>
              <a:t>Bhawna, B., Dogra, P. and Akram, U.,(2026). Navigating workplace stress: the link between abusive supervision, work-leisure imbalance, and quiet quitting. </a:t>
            </a:r>
            <a:r>
              <a:rPr dirty="0" i="1" lang="en-GB">
                <a:latin typeface="Times New Roman" panose="02020603050405020304" pitchFamily="18" charset="0"/>
                <a:cs typeface="Times New Roman" panose="02020603050405020304" pitchFamily="18" charset="0"/>
              </a:rPr>
              <a:t>International Journal of Conflict Management</a:t>
            </a:r>
            <a:r>
              <a:rPr dirty="0" lang="en-GB">
                <a:latin typeface="Times New Roman" panose="02020603050405020304" pitchFamily="18" charset="0"/>
                <a:cs typeface="Times New Roman" panose="02020603050405020304" pitchFamily="18" charset="0"/>
              </a:rPr>
              <a:t>, </a:t>
            </a:r>
            <a:r>
              <a:rPr dirty="0" i="1" lang="en-GB">
                <a:latin typeface="Times New Roman" panose="02020603050405020304" pitchFamily="18" charset="0"/>
                <a:cs typeface="Times New Roman" panose="02020603050405020304" pitchFamily="18" charset="0"/>
              </a:rPr>
              <a:t>37</a:t>
            </a:r>
            <a:r>
              <a:rPr dirty="0" lang="en-GB">
                <a:latin typeface="Times New Roman" panose="02020603050405020304" pitchFamily="18" charset="0"/>
                <a:cs typeface="Times New Roman" panose="02020603050405020304" pitchFamily="18" charset="0"/>
              </a:rPr>
              <a:t>(1), pp.199-220. [Available at:</a:t>
            </a:r>
            <a:r>
              <a:rPr dirty="0" lang="en-GB">
                <a:latin typeface="Times New Roman" panose="02020603050405020304" pitchFamily="18" charset="0"/>
                <a:cs typeface="Times New Roman" panose="02020603050405020304" pitchFamily="18" charset="0"/>
                <a:hlinkClick r:id="rId3"/>
              </a:rPr>
              <a:t> </a:t>
            </a:r>
            <a:r>
              <a:rPr dirty="0" lang="en-GB" u="sng">
                <a:latin typeface="Times New Roman" panose="02020603050405020304" pitchFamily="18" charset="0"/>
                <a:cs typeface="Times New Roman" panose="02020603050405020304" pitchFamily="18" charset="0"/>
                <a:hlinkClick r:id="rId3"/>
              </a:rPr>
              <a:t>https://www.emerald.com/ijcma/article-abstract/doi/10.1108/IJCMA-03-2025-0094/1300553</a:t>
            </a:r>
            <a:r>
              <a:rPr dirty="0" lang="en-GB">
                <a:latin typeface="Times New Roman" panose="02020603050405020304" pitchFamily="18" charset="0"/>
                <a:cs typeface="Times New Roman" panose="02020603050405020304" pitchFamily="18" charset="0"/>
              </a:rPr>
              <a:t>]</a:t>
            </a:r>
            <a:endParaRPr dirty="0" lang="en-IN">
              <a:latin typeface="Times New Roman" panose="02020603050405020304" pitchFamily="18" charset="0"/>
              <a:cs typeface="Times New Roman" panose="02020603050405020304" pitchFamily="18" charset="0"/>
            </a:endParaRPr>
          </a:p>
          <a:p>
            <a:pPr algn="just" indent="-285750" marL="285750">
              <a:buFont typeface="Arial" panose="020B0604020202020204" pitchFamily="34" charset="0"/>
              <a:buChar char="•"/>
            </a:pPr>
            <a:r>
              <a:rPr dirty="0" lang="en-GB">
                <a:latin typeface="Times New Roman" panose="02020603050405020304" pitchFamily="18" charset="0"/>
                <a:cs typeface="Times New Roman" panose="02020603050405020304" pitchFamily="18" charset="0"/>
              </a:rPr>
              <a:t>cipd.org, (2023), reward-management-report-2023. [Available at:  </a:t>
            </a:r>
            <a:r>
              <a:rPr dirty="0" lang="en-GB" u="sng">
                <a:latin typeface="Times New Roman" panose="02020603050405020304" pitchFamily="18" charset="0"/>
                <a:cs typeface="Times New Roman" panose="02020603050405020304" pitchFamily="18" charset="0"/>
                <a:hlinkClick r:id="rId4"/>
              </a:rPr>
              <a:t>https://www.cipd.org/globalassets/media/knowledge/knowledge-hub/reports/2018-pdfs/reward-management-report-2023_tcm18-51630.pdf</a:t>
            </a:r>
            <a:r>
              <a:rPr dirty="0" lang="en-GB">
                <a:latin typeface="Times New Roman" panose="02020603050405020304" pitchFamily="18" charset="0"/>
                <a:cs typeface="Times New Roman" panose="02020603050405020304" pitchFamily="18" charset="0"/>
              </a:rPr>
              <a:t>]. [Accessed on: 03.04.2026]</a:t>
            </a:r>
            <a:endParaRPr dirty="0" lang="en-IN">
              <a:latin typeface="Times New Roman" panose="02020603050405020304" pitchFamily="18" charset="0"/>
              <a:cs typeface="Times New Roman" panose="02020603050405020304" pitchFamily="18" charset="0"/>
            </a:endParaRPr>
          </a:p>
          <a:p>
            <a:pPr algn="just" indent="-285750" marL="285750">
              <a:buFont typeface="Arial" panose="020B0604020202020204" pitchFamily="34" charset="0"/>
              <a:buChar char="•"/>
            </a:pPr>
            <a:r>
              <a:rPr dirty="0" lang="en-GB">
                <a:latin typeface="Times New Roman" panose="02020603050405020304" pitchFamily="18" charset="0"/>
                <a:cs typeface="Times New Roman" panose="02020603050405020304" pitchFamily="18" charset="0"/>
              </a:rPr>
              <a:t>cms.nhsstaffsurveys.com, (2023), RTH-benchmark-2023. [Available at:</a:t>
            </a:r>
            <a:r>
              <a:rPr dirty="0" lang="en-GB">
                <a:latin typeface="Times New Roman" panose="02020603050405020304" pitchFamily="18" charset="0"/>
                <a:cs typeface="Times New Roman" panose="02020603050405020304" pitchFamily="18" charset="0"/>
                <a:hlinkClick r:id="rId5"/>
              </a:rPr>
              <a:t> </a:t>
            </a:r>
            <a:r>
              <a:rPr dirty="0" lang="en-GB" u="sng">
                <a:latin typeface="Times New Roman" panose="02020603050405020304" pitchFamily="18" charset="0"/>
                <a:cs typeface="Times New Roman" panose="02020603050405020304" pitchFamily="18" charset="0"/>
                <a:hlinkClick r:id="rId5"/>
              </a:rPr>
              <a:t>https://cms.nhsstaffsurveys.com/app/reports/2023/RTH-benchmark-2023.pdf</a:t>
            </a:r>
            <a:r>
              <a:rPr dirty="0" lang="en-GB">
                <a:latin typeface="Times New Roman" panose="02020603050405020304" pitchFamily="18" charset="0"/>
                <a:cs typeface="Times New Roman" panose="02020603050405020304" pitchFamily="18" charset="0"/>
              </a:rPr>
              <a:t>]. [Accessed on: 03.04.2026]</a:t>
            </a:r>
            <a:endParaRPr dirty="0" lang="en-IN">
              <a:latin typeface="Times New Roman" panose="02020603050405020304" pitchFamily="18" charset="0"/>
              <a:cs typeface="Times New Roman" panose="02020603050405020304" pitchFamily="18" charset="0"/>
            </a:endParaRPr>
          </a:p>
          <a:p>
            <a:pPr algn="just" indent="-285750" marL="285750">
              <a:buFont typeface="Arial" panose="020B0604020202020204" pitchFamily="34" charset="0"/>
              <a:buChar char="•"/>
            </a:pPr>
            <a:r>
              <a:rPr dirty="0" lang="en-GB" err="1">
                <a:latin typeface="Times New Roman" panose="02020603050405020304" pitchFamily="18" charset="0"/>
                <a:cs typeface="Times New Roman" panose="02020603050405020304" pitchFamily="18" charset="0"/>
              </a:rPr>
              <a:t>Exworthy</a:t>
            </a:r>
            <a:r>
              <a:rPr dirty="0" lang="en-GB">
                <a:latin typeface="Times New Roman" panose="02020603050405020304" pitchFamily="18" charset="0"/>
                <a:cs typeface="Times New Roman" panose="02020603050405020304" pitchFamily="18" charset="0"/>
              </a:rPr>
              <a:t>, M. and Nash, D., (2024). Pay and reward in health care services: insights from the case of the UK. In </a:t>
            </a:r>
            <a:r>
              <a:rPr dirty="0" i="1" lang="en-GB">
                <a:latin typeface="Times New Roman" panose="02020603050405020304" pitchFamily="18" charset="0"/>
                <a:cs typeface="Times New Roman" panose="02020603050405020304" pitchFamily="18" charset="0"/>
              </a:rPr>
              <a:t>Research Handbook on Contemporary Human Resource Management for Health Care</a:t>
            </a:r>
            <a:r>
              <a:rPr dirty="0" lang="en-GB">
                <a:latin typeface="Times New Roman" panose="02020603050405020304" pitchFamily="18" charset="0"/>
                <a:cs typeface="Times New Roman" panose="02020603050405020304" pitchFamily="18" charset="0"/>
              </a:rPr>
              <a:t> (pp. 318-334). Edward Elgar Publishing. [Available at:</a:t>
            </a:r>
            <a:r>
              <a:rPr dirty="0" lang="en-GB">
                <a:latin typeface="Times New Roman" panose="02020603050405020304" pitchFamily="18" charset="0"/>
                <a:cs typeface="Times New Roman" panose="02020603050405020304" pitchFamily="18" charset="0"/>
                <a:hlinkClick r:id="rId6"/>
              </a:rPr>
              <a:t> </a:t>
            </a:r>
            <a:r>
              <a:rPr dirty="0" lang="en-GB" u="sng">
                <a:latin typeface="Times New Roman" panose="02020603050405020304" pitchFamily="18" charset="0"/>
                <a:cs typeface="Times New Roman" panose="02020603050405020304" pitchFamily="18" charset="0"/>
                <a:hlinkClick r:id="rId6"/>
              </a:rPr>
              <a:t>https://www.elgaronline.com/edcollchap/book/9781802205718/book-part-9781802205718-31.xml</a:t>
            </a:r>
            <a:r>
              <a:rPr dirty="0" lang="en-GB">
                <a:latin typeface="Times New Roman" panose="02020603050405020304" pitchFamily="18" charset="0"/>
                <a:cs typeface="Times New Roman" panose="02020603050405020304" pitchFamily="18" charset="0"/>
              </a:rPr>
              <a:t>]</a:t>
            </a:r>
            <a:endParaRPr dirty="0" lang="en-IN">
              <a:latin typeface="Times New Roman" panose="02020603050405020304" pitchFamily="18" charset="0"/>
              <a:cs typeface="Times New Roman" panose="02020603050405020304" pitchFamily="18" charset="0"/>
            </a:endParaRPr>
          </a:p>
          <a:p>
            <a:pPr algn="just" indent="-285750" marL="285750">
              <a:buFont typeface="Arial" panose="020B0604020202020204" pitchFamily="34" charset="0"/>
              <a:buChar char="•"/>
            </a:pPr>
            <a:r>
              <a:rPr dirty="0" lang="en-GB">
                <a:latin typeface="Times New Roman" panose="02020603050405020304" pitchFamily="18" charset="0"/>
                <a:cs typeface="Times New Roman" panose="02020603050405020304" pitchFamily="18" charset="0"/>
              </a:rPr>
              <a:t>Hossain, M.N., Hidayat-</a:t>
            </a:r>
            <a:r>
              <a:rPr dirty="0" lang="en-GB" err="1">
                <a:latin typeface="Times New Roman" panose="02020603050405020304" pitchFamily="18" charset="0"/>
                <a:cs typeface="Times New Roman" panose="02020603050405020304" pitchFamily="18" charset="0"/>
              </a:rPr>
              <a:t>ur</a:t>
            </a:r>
            <a:r>
              <a:rPr dirty="0" lang="en-GB">
                <a:latin typeface="Times New Roman" panose="02020603050405020304" pitchFamily="18" charset="0"/>
                <a:cs typeface="Times New Roman" panose="02020603050405020304" pitchFamily="18" charset="0"/>
              </a:rPr>
              <a:t>-Rehman, I., Bao, Y. and Hoque, M.R., (2026). Shaping digital maturity in smart factories: the impact of employee voice, well-being, and resistance. </a:t>
            </a:r>
            <a:r>
              <a:rPr dirty="0" i="1" lang="en-GB">
                <a:latin typeface="Times New Roman" panose="02020603050405020304" pitchFamily="18" charset="0"/>
                <a:cs typeface="Times New Roman" panose="02020603050405020304" pitchFamily="18" charset="0"/>
              </a:rPr>
              <a:t>Journal of Manufacturing Technology Management</a:t>
            </a:r>
            <a:r>
              <a:rPr dirty="0" lang="en-GB">
                <a:latin typeface="Times New Roman" panose="02020603050405020304" pitchFamily="18" charset="0"/>
                <a:cs typeface="Times New Roman" panose="02020603050405020304" pitchFamily="18" charset="0"/>
              </a:rPr>
              <a:t>, pp.1-23. [Available at:</a:t>
            </a:r>
            <a:r>
              <a:rPr dirty="0" lang="en-GB">
                <a:latin typeface="Times New Roman" panose="02020603050405020304" pitchFamily="18" charset="0"/>
                <a:cs typeface="Times New Roman" panose="02020603050405020304" pitchFamily="18" charset="0"/>
                <a:hlinkClick r:id="rId7"/>
              </a:rPr>
              <a:t> </a:t>
            </a:r>
            <a:r>
              <a:rPr dirty="0" lang="en-GB" u="sng">
                <a:latin typeface="Times New Roman" panose="02020603050405020304" pitchFamily="18" charset="0"/>
                <a:cs typeface="Times New Roman" panose="02020603050405020304" pitchFamily="18" charset="0"/>
                <a:hlinkClick r:id="rId7"/>
              </a:rPr>
              <a:t>https://www.emerald.com/jmtm/article/doi/10.1108/JMTM-08-2025-0824/1343973</a:t>
            </a:r>
            <a:r>
              <a:rPr dirty="0" lang="en-GB">
                <a:latin typeface="Times New Roman" panose="02020603050405020304" pitchFamily="18" charset="0"/>
                <a:cs typeface="Times New Roman" panose="02020603050405020304" pitchFamily="18" charset="0"/>
              </a:rPr>
              <a:t>] </a:t>
            </a:r>
            <a:endParaRPr dirty="0" lang="en-IN">
              <a:latin typeface="Times New Roman" panose="02020603050405020304" pitchFamily="18" charset="0"/>
              <a:cs typeface="Times New Roman" panose="02020603050405020304" pitchFamily="18" charset="0"/>
            </a:endParaRPr>
          </a:p>
          <a:p>
            <a:pPr algn="just" indent="-285750" marL="285750">
              <a:buFont typeface="Arial" panose="020B0604020202020204" pitchFamily="34" charset="0"/>
              <a:buChar char="•"/>
            </a:pPr>
            <a:r>
              <a:rPr dirty="0" lang="en-GB">
                <a:latin typeface="Times New Roman" panose="02020603050405020304" pitchFamily="18" charset="0"/>
                <a:cs typeface="Times New Roman" panose="02020603050405020304" pitchFamily="18" charset="0"/>
              </a:rPr>
              <a:t>ifs.org.uk, (2024), recent-trends-public-sector-pay. [Available at:</a:t>
            </a:r>
            <a:r>
              <a:rPr dirty="0" lang="en-GB">
                <a:latin typeface="Times New Roman" panose="02020603050405020304" pitchFamily="18" charset="0"/>
                <a:cs typeface="Times New Roman" panose="02020603050405020304" pitchFamily="18" charset="0"/>
                <a:hlinkClick r:id="rId8"/>
              </a:rPr>
              <a:t> </a:t>
            </a:r>
            <a:r>
              <a:rPr dirty="0" lang="en-GB" u="sng">
                <a:latin typeface="Times New Roman" panose="02020603050405020304" pitchFamily="18" charset="0"/>
                <a:cs typeface="Times New Roman" panose="02020603050405020304" pitchFamily="18" charset="0"/>
                <a:hlinkClick r:id="rId8"/>
              </a:rPr>
              <a:t>https://ifs.org.uk/publications/recent-trends-public-sector-pay</a:t>
            </a:r>
            <a:r>
              <a:rPr dirty="0" lang="en-GB">
                <a:latin typeface="Times New Roman" panose="02020603050405020304" pitchFamily="18" charset="0"/>
                <a:cs typeface="Times New Roman" panose="02020603050405020304" pitchFamily="18" charset="0"/>
              </a:rPr>
              <a:t>]. [Accessed on: 03.04.2026]</a:t>
            </a:r>
            <a:endParaRPr dirty="0" lang="en-IN">
              <a:latin typeface="Times New Roman" panose="02020603050405020304" pitchFamily="18" charset="0"/>
              <a:cs typeface="Times New Roman" panose="02020603050405020304" pitchFamily="18" charset="0"/>
            </a:endParaRPr>
          </a:p>
          <a:p>
            <a:pPr algn="just" indent="-285750" marL="285750">
              <a:buFont typeface="Arial" panose="020B0604020202020204" pitchFamily="34" charset="0"/>
              <a:buChar char="•"/>
            </a:pPr>
            <a:r>
              <a:rPr dirty="0" lang="en-GB">
                <a:latin typeface="Times New Roman" panose="02020603050405020304" pitchFamily="18" charset="0"/>
                <a:cs typeface="Times New Roman" panose="02020603050405020304" pitchFamily="18" charset="0"/>
              </a:rPr>
              <a:t>nhsemployers.org, (2024), agenda-change. [Available at:</a:t>
            </a:r>
            <a:r>
              <a:rPr dirty="0" lang="en-GB">
                <a:latin typeface="Times New Roman" panose="02020603050405020304" pitchFamily="18" charset="0"/>
                <a:cs typeface="Times New Roman" panose="02020603050405020304" pitchFamily="18" charset="0"/>
                <a:hlinkClick r:id="rId9"/>
              </a:rPr>
              <a:t> </a:t>
            </a:r>
            <a:r>
              <a:rPr dirty="0" lang="en-GB" u="sng">
                <a:latin typeface="Times New Roman" panose="02020603050405020304" pitchFamily="18" charset="0"/>
                <a:cs typeface="Times New Roman" panose="02020603050405020304" pitchFamily="18" charset="0"/>
                <a:hlinkClick r:id="rId9"/>
              </a:rPr>
              <a:t>https://www.nhsemployers.org/articles/agenda-change</a:t>
            </a:r>
            <a:r>
              <a:rPr dirty="0" lang="en-GB">
                <a:latin typeface="Times New Roman" panose="02020603050405020304" pitchFamily="18" charset="0"/>
                <a:cs typeface="Times New Roman" panose="02020603050405020304" pitchFamily="18" charset="0"/>
              </a:rPr>
              <a:t>]. [Accessed on: 03.04.2026]</a:t>
            </a:r>
            <a:endParaRPr dirty="0" lang="en-IN">
              <a:latin typeface="Times New Roman" panose="02020603050405020304" pitchFamily="18" charset="0"/>
              <a:cs typeface="Times New Roman" panose="02020603050405020304" pitchFamily="18" charset="0"/>
            </a:endParaRPr>
          </a:p>
          <a:p>
            <a:pPr algn="just" indent="-285750" marL="285750">
              <a:buFont typeface="Arial" panose="020B0604020202020204" pitchFamily="34" charset="0"/>
              <a:buChar char="•"/>
            </a:pPr>
            <a:r>
              <a:rPr dirty="0" lang="en-GB">
                <a:latin typeface="Times New Roman" panose="02020603050405020304" pitchFamily="18" charset="0"/>
                <a:cs typeface="Times New Roman" panose="02020603050405020304" pitchFamily="18" charset="0"/>
              </a:rPr>
              <a:t>nhsemployers.org, (2026), flexible-working-toolkit-line-managers. [Available at:</a:t>
            </a:r>
            <a:r>
              <a:rPr dirty="0" lang="en-GB">
                <a:latin typeface="Times New Roman" panose="02020603050405020304" pitchFamily="18" charset="0"/>
                <a:cs typeface="Times New Roman" panose="02020603050405020304" pitchFamily="18" charset="0"/>
                <a:hlinkClick r:id="rId10"/>
              </a:rPr>
              <a:t> </a:t>
            </a:r>
            <a:r>
              <a:rPr dirty="0" lang="en-GB" u="sng">
                <a:latin typeface="Times New Roman" panose="02020603050405020304" pitchFamily="18" charset="0"/>
                <a:cs typeface="Times New Roman" panose="02020603050405020304" pitchFamily="18" charset="0"/>
                <a:hlinkClick r:id="rId10"/>
              </a:rPr>
              <a:t>https://www.nhsemployers.org/toolkits/flexible-working-toolkit-line-managers</a:t>
            </a:r>
            <a:r>
              <a:rPr dirty="0" lang="en-GB">
                <a:latin typeface="Times New Roman" panose="02020603050405020304" pitchFamily="18" charset="0"/>
                <a:cs typeface="Times New Roman" panose="02020603050405020304" pitchFamily="18" charset="0"/>
              </a:rPr>
              <a:t>]. [Accessed on: 03.04.2026]</a:t>
            </a:r>
            <a:endParaRPr dirty="0" lang="en-IN">
              <a:latin typeface="Times New Roman" panose="02020603050405020304" pitchFamily="18" charset="0"/>
              <a:cs typeface="Times New Roman" panose="02020603050405020304" pitchFamily="18" charset="0"/>
            </a:endParaRPr>
          </a:p>
          <a:p>
            <a:pPr algn="just" indent="-285750" marL="285750">
              <a:buFont typeface="Arial" panose="020B0604020202020204" pitchFamily="34" charset="0"/>
              <a:buChar char="•"/>
            </a:pPr>
            <a:r>
              <a:rPr dirty="0" lang="en-GB">
                <a:latin typeface="Times New Roman" panose="02020603050405020304" pitchFamily="18" charset="0"/>
                <a:cs typeface="Times New Roman" panose="02020603050405020304" pitchFamily="18" charset="0"/>
              </a:rPr>
              <a:t>Shinde, S., (2025). From Perceived Inequity to Retention: Leveraging Equity Theory in Contemporary Workforce Management. </a:t>
            </a:r>
            <a:r>
              <a:rPr dirty="0" i="1" lang="en-GB">
                <a:latin typeface="Times New Roman" panose="02020603050405020304" pitchFamily="18" charset="0"/>
                <a:cs typeface="Times New Roman" panose="02020603050405020304" pitchFamily="18" charset="0"/>
              </a:rPr>
              <a:t>RESEARCH REVIEW International Journal of Multidisciplinary</a:t>
            </a:r>
            <a:r>
              <a:rPr dirty="0" lang="en-GB">
                <a:latin typeface="Times New Roman" panose="02020603050405020304" pitchFamily="18" charset="0"/>
                <a:cs typeface="Times New Roman" panose="02020603050405020304" pitchFamily="18" charset="0"/>
              </a:rPr>
              <a:t>, </a:t>
            </a:r>
            <a:r>
              <a:rPr dirty="0" i="1" lang="en-GB">
                <a:latin typeface="Times New Roman" panose="02020603050405020304" pitchFamily="18" charset="0"/>
                <a:cs typeface="Times New Roman" panose="02020603050405020304" pitchFamily="18" charset="0"/>
              </a:rPr>
              <a:t>10</a:t>
            </a:r>
            <a:r>
              <a:rPr dirty="0" lang="en-GB">
                <a:latin typeface="Times New Roman" panose="02020603050405020304" pitchFamily="18" charset="0"/>
                <a:cs typeface="Times New Roman" panose="02020603050405020304" pitchFamily="18" charset="0"/>
              </a:rPr>
              <a:t>(4), pp.292-300. [Available at:</a:t>
            </a:r>
            <a:r>
              <a:rPr dirty="0" lang="en-GB">
                <a:latin typeface="Times New Roman" panose="02020603050405020304" pitchFamily="18" charset="0"/>
                <a:cs typeface="Times New Roman" panose="02020603050405020304" pitchFamily="18" charset="0"/>
                <a:hlinkClick r:id="rId11"/>
              </a:rPr>
              <a:t> </a:t>
            </a:r>
            <a:r>
              <a:rPr dirty="0" lang="en-GB" u="sng">
                <a:latin typeface="Times New Roman" panose="02020603050405020304" pitchFamily="18" charset="0"/>
                <a:cs typeface="Times New Roman" panose="02020603050405020304" pitchFamily="18" charset="0"/>
                <a:hlinkClick r:id="rId11"/>
              </a:rPr>
              <a:t>https://www.researchgate.net/profile/Shilpa-Shinde-2/publication/392508199_From_Perceived_Inequity_to_Retention_Leveraging_Equity_Theory_in_Contemporary_Workforce_Management/links/684656d06b5a287c3049f591/From-Perceived-Inequity-to-Retention-Leveraging-Equity-Theory-in-Contemporary-Workforce-Management.pdf</a:t>
            </a:r>
            <a:r>
              <a:rPr dirty="0" lang="en-GB">
                <a:latin typeface="Times New Roman" panose="02020603050405020304" pitchFamily="18" charset="0"/>
                <a:cs typeface="Times New Roman" panose="02020603050405020304" pitchFamily="18" charset="0"/>
              </a:rPr>
              <a:t>]</a:t>
            </a:r>
            <a:endParaRPr dirty="0" lang="en-IN">
              <a:latin typeface="Times New Roman" panose="02020603050405020304" pitchFamily="18" charset="0"/>
              <a:cs typeface="Times New Roman" panose="02020603050405020304" pitchFamily="18" charset="0"/>
            </a:endParaRPr>
          </a:p>
          <a:p>
            <a:pPr algn="just" indent="-285750" marL="285750">
              <a:buFont typeface="Arial" panose="020B0604020202020204" pitchFamily="34" charset="0"/>
              <a:buChar char="•"/>
            </a:pPr>
            <a:r>
              <a:rPr dirty="0" lang="en-GB">
                <a:latin typeface="Times New Roman" panose="02020603050405020304" pitchFamily="18" charset="0"/>
                <a:cs typeface="Times New Roman" panose="02020603050405020304" pitchFamily="18" charset="0"/>
              </a:rPr>
              <a:t>statista.com, (2025), number-of-</a:t>
            </a:r>
            <a:r>
              <a:rPr dirty="0" lang="en-GB" err="1">
                <a:latin typeface="Times New Roman" panose="02020603050405020304" pitchFamily="18" charset="0"/>
                <a:cs typeface="Times New Roman" panose="02020603050405020304" pitchFamily="18" charset="0"/>
              </a:rPr>
              <a:t>nhs</a:t>
            </a:r>
            <a:r>
              <a:rPr dirty="0" lang="en-GB">
                <a:latin typeface="Times New Roman" panose="02020603050405020304" pitchFamily="18" charset="0"/>
                <a:cs typeface="Times New Roman" panose="02020603050405020304" pitchFamily="18" charset="0"/>
              </a:rPr>
              <a:t>-</a:t>
            </a:r>
            <a:r>
              <a:rPr dirty="0" lang="en-GB" err="1">
                <a:latin typeface="Times New Roman" panose="02020603050405020304" pitchFamily="18" charset="0"/>
                <a:cs typeface="Times New Roman" panose="02020603050405020304" pitchFamily="18" charset="0"/>
              </a:rPr>
              <a:t>hchs</a:t>
            </a:r>
            <a:r>
              <a:rPr dirty="0" lang="en-GB">
                <a:latin typeface="Times New Roman" panose="02020603050405020304" pitchFamily="18" charset="0"/>
                <a:cs typeface="Times New Roman" panose="02020603050405020304" pitchFamily="18" charset="0"/>
              </a:rPr>
              <a:t>-workforce. [Available at:</a:t>
            </a:r>
            <a:r>
              <a:rPr dirty="0" lang="en-GB">
                <a:latin typeface="Times New Roman" panose="02020603050405020304" pitchFamily="18" charset="0"/>
                <a:cs typeface="Times New Roman" panose="02020603050405020304" pitchFamily="18" charset="0"/>
                <a:hlinkClick r:id="rId12"/>
              </a:rPr>
              <a:t> </a:t>
            </a:r>
            <a:r>
              <a:rPr dirty="0" lang="en-GB" u="sng">
                <a:latin typeface="Times New Roman" panose="02020603050405020304" pitchFamily="18" charset="0"/>
                <a:cs typeface="Times New Roman" panose="02020603050405020304" pitchFamily="18" charset="0"/>
                <a:hlinkClick r:id="rId12"/>
              </a:rPr>
              <a:t>https://www.statista.com/statistics/679898/number-of-nhs-hchs-workforce-by-staff-group-england/</a:t>
            </a:r>
            <a:r>
              <a:rPr dirty="0" lang="en-GB">
                <a:latin typeface="Times New Roman" panose="02020603050405020304" pitchFamily="18" charset="0"/>
                <a:cs typeface="Times New Roman" panose="02020603050405020304" pitchFamily="18" charset="0"/>
              </a:rPr>
              <a:t>]. [Accessed on: 03.04.2026]</a:t>
            </a:r>
            <a:endParaRPr dirty="0" lang="en-IN">
              <a:latin typeface="Times New Roman" panose="02020603050405020304" pitchFamily="18" charset="0"/>
              <a:cs typeface="Times New Roman" panose="02020603050405020304" pitchFamily="18" charset="0"/>
            </a:endParaRPr>
          </a:p>
          <a:p>
            <a:endParaRPr dirty="0" lang="en-IN"/>
          </a:p>
        </p:txBody>
      </p:sp>
      <p:sp>
        <p:nvSpPr>
          <p:cNvPr id="1048692" name="TextBox 2"/>
          <p:cNvSpPr txBox="1"/>
          <p:nvPr/>
        </p:nvSpPr>
        <p:spPr>
          <a:xfrm>
            <a:off x="7696200" y="114300"/>
            <a:ext cx="5410200" cy="769441"/>
          </a:xfrm>
          <a:prstGeom prst="rect"/>
          <a:solidFill>
            <a:schemeClr val="accent2">
              <a:lumMod val="20000"/>
              <a:lumOff val="80000"/>
            </a:schemeClr>
          </a:solidFill>
        </p:spPr>
        <p:txBody>
          <a:bodyPr rtlCol="0" wrap="square">
            <a:spAutoFit/>
          </a:bodyPr>
          <a:p>
            <a:pPr algn="ctr"/>
            <a:r>
              <a:rPr b="1" dirty="0" sz="4400" lang="en-IN">
                <a:latin typeface="Times New Roman" panose="02020603050405020304" pitchFamily="18" charset="0"/>
                <a:cs typeface="Times New Roman" panose="02020603050405020304" pitchFamily="18" charset="0"/>
              </a:rPr>
              <a:t>References</a:t>
            </a:r>
            <a:endParaRPr b="1" dirty="0" sz="4400" lang="en-IN">
              <a:latin typeface="Times New Roman" panose="02020603050405020304" pitchFamily="18" charset="0"/>
              <a:cs typeface="Times New Roman" panose="02020603050405020304" pitchFamily="18"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71" name=""/>
        <p:cNvGrpSpPr/>
        <p:nvPr/>
      </p:nvGrpSpPr>
      <p:grpSpPr>
        <a:xfrm>
          <a:off x="0" y="0"/>
          <a:ext cx="0" cy="0"/>
          <a:chOff x="0" y="0"/>
          <a:chExt cx="0" cy="0"/>
        </a:xfrm>
      </p:grpSpPr>
      <p:pic>
        <p:nvPicPr>
          <p:cNvPr id="2097166" name="Picture 2"/>
          <p:cNvPicPr>
            <a:picLocks noChangeAspect="1"/>
          </p:cNvPicPr>
          <p:nvPr/>
        </p:nvPicPr>
        <p:blipFill>
          <a:blip xmlns:r="http://schemas.openxmlformats.org/officeDocument/2006/relationships" r:embed="rId1"/>
          <a:stretch>
            <a:fillRect/>
          </a:stretch>
        </p:blipFill>
        <p:spPr>
          <a:xfrm>
            <a:off x="533400" y="419100"/>
            <a:ext cx="17221200" cy="9448800"/>
          </a:xfrm>
          <a:prstGeom prst="rect"/>
        </p:spPr>
      </p:pic>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主题">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Application>WPS Presentation</Application>
  <ScaleCrop>0</ScaleCrop>
  <LinksUpToDate>0</LinksUpToDate>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itle>Beige Neutral Modern Skincare Pitch Deck Presentation</dc:title>
  <dc:creator>Kavya Group</dc:creator>
  <cp:lastModifiedBy>ranjith ravivarman</cp:lastModifiedBy>
  <dcterms:created xsi:type="dcterms:W3CDTF">2006-08-15T22:00:00Z</dcterms:created>
  <dcterms:modified xsi:type="dcterms:W3CDTF">2026-04-05T12:24:56Z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1033-12.1.0.25242</vt:lpwstr>
  </property>
  <property fmtid="{D5CDD505-2E9C-101B-9397-08002B2CF9AE}" pid="3" name="ICV">
    <vt:lpwstr>d0d07776990b4e44a9a0aaf75a9ccee8</vt:lpwstr>
  </property>
</Properties>
</file>